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3" r:id="rId2"/>
    <p:sldId id="442" r:id="rId3"/>
    <p:sldId id="443" r:id="rId4"/>
    <p:sldId id="447" r:id="rId5"/>
    <p:sldId id="444" r:id="rId6"/>
    <p:sldId id="445" r:id="rId7"/>
    <p:sldId id="446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2ECA65C8-C2BA-4413-9F22-1ECA63AE1756}">
          <p14:sldIdLst>
            <p14:sldId id="283"/>
            <p14:sldId id="442"/>
            <p14:sldId id="443"/>
            <p14:sldId id="447"/>
            <p14:sldId id="444"/>
            <p14:sldId id="445"/>
            <p14:sldId id="44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4907"/>
    <a:srgbClr val="CC0066"/>
    <a:srgbClr val="CF1C21"/>
    <a:srgbClr val="EBF5F9"/>
    <a:srgbClr val="F9FCFD"/>
    <a:srgbClr val="FFCCCC"/>
    <a:srgbClr val="541818"/>
    <a:srgbClr val="5C4F46"/>
    <a:srgbClr val="66584E"/>
    <a:srgbClr val="E8C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4" autoAdjust="0"/>
    <p:restoredTop sz="97849" autoAdjust="0"/>
  </p:normalViewPr>
  <p:slideViewPr>
    <p:cSldViewPr>
      <p:cViewPr varScale="1">
        <p:scale>
          <a:sx n="68" d="100"/>
          <a:sy n="68" d="100"/>
        </p:scale>
        <p:origin x="-13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FE232-BF06-4578-BDF4-0B3A5489F020}" type="datetimeFigureOut">
              <a:rPr lang="en-GB" smtClean="0"/>
              <a:pPr/>
              <a:t>26/04/2015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FE472-F0C0-427C-AEA8-6D586307C5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66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FE472-F0C0-427C-AEA8-6D586307C5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13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hyperlink" Target="mailto:naomi.akamatsu@ifrc.org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339728" y="339726"/>
            <a:ext cx="1260475" cy="1260475"/>
          </a:xfrm>
          <a:prstGeom prst="ellipse">
            <a:avLst/>
          </a:prstGeom>
          <a:solidFill>
            <a:srgbClr val="CF1C21"/>
          </a:solidFill>
          <a:ln w="31750">
            <a:solidFill>
              <a:schemeClr val="bg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90600" y="2819406"/>
            <a:ext cx="7239000" cy="647591"/>
          </a:xfrm>
        </p:spPr>
        <p:txBody>
          <a:bodyPr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Overview of Red Cross Red Crescent in Southeast Asia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Ms</a:t>
            </a:r>
            <a:r>
              <a:rPr lang="en-US" dirty="0" smtClean="0"/>
              <a:t> Anne Leclerc, Head of Regional Delegation</a:t>
            </a: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 bwMode="auto">
          <a:xfrm>
            <a:off x="395536" y="548680"/>
            <a:ext cx="1152128" cy="73866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RCRC </a:t>
            </a:r>
            <a:r>
              <a:rPr lang="en-US" sz="12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Induction Semarang, 27 April 2015</a:t>
            </a:r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/>
          <a:lstStyle/>
          <a:p>
            <a:fld id="{652730C0-0940-43CC-B612-ACFCD41058B8}" type="datetimeFigureOut">
              <a:rPr kumimoji="1" lang="ja-JP" altLang="en-US" smtClean="0"/>
              <a:t>2015/4/26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/>
          <a:lstStyle/>
          <a:p>
            <a:fld id="{EB2F7304-59DD-4039-A435-7C73EF1FA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6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9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9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9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9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9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5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676405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 userDrawn="1"/>
        </p:nvSpPr>
        <p:spPr bwMode="auto">
          <a:xfrm>
            <a:off x="533400" y="574681"/>
            <a:ext cx="7062936" cy="41036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rPr>
              <a:t>FOR FURTHER </a:t>
            </a:r>
            <a:r>
              <a:rPr lang="en-US" sz="2000" b="1" baseline="30000" dirty="0" smtClean="0">
                <a:solidFill>
                  <a:srgbClr val="E8C7B0"/>
                </a:solidFill>
                <a:latin typeface="Arial" pitchFamily="34" charset="0"/>
                <a:cs typeface="Arial" pitchFamily="34" charset="0"/>
              </a:rPr>
              <a:t>INFORMATION, </a:t>
            </a:r>
            <a:r>
              <a:rPr lang="en-US" sz="2000" b="1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rPr>
              <a:t>PLEASE CONTACT: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 smtClean="0">
                <a:solidFill>
                  <a:srgbClr val="E8C7B0"/>
                </a:solidFill>
                <a:latin typeface="Arial" pitchFamily="34" charset="0"/>
                <a:cs typeface="Arial" pitchFamily="34" charset="0"/>
              </a:rPr>
              <a:t>IFRC AISA PACIFIC ZONE OFFIC NATIONAL SOCIETY DEVELOPMENT UNIT</a:t>
            </a:r>
            <a:endParaRPr lang="en-US" sz="2000" b="1" baseline="30000" dirty="0">
              <a:solidFill>
                <a:srgbClr val="E8C7B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Naomi Akamatsu, Organizational Development Delegate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TEL.  : +60 3 9207 5736</a:t>
            </a:r>
            <a:r>
              <a:rPr lang="en-GB" sz="20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sz="2000" b="1" baseline="30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MOB.</a:t>
            </a:r>
            <a:r>
              <a: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: +60 1 9620 0851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EMAIL: </a:t>
            </a:r>
            <a:r>
              <a: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4"/>
              </a:rPr>
              <a:t>naomi.akamatsu@ifrc.org</a:t>
            </a:r>
            <a:endParaRPr lang="en-US" sz="2000" b="1" baseline="30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SKYPE: </a:t>
            </a:r>
            <a:r>
              <a:rPr lang="en-US" altLang="ja-JP" sz="2000" b="1" baseline="30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naomi.akamatsu</a:t>
            </a:r>
            <a:endParaRPr lang="en-US" altLang="ja-JP" sz="2000" b="1" baseline="30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baseline="30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baseline="30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rPr>
              <a:t>THIS PRESENTATION IS PUBLISHED BY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INTERNATIONAL FEDERATION OF </a:t>
            </a:r>
            <a:br>
              <a: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RED CROSS AND RED CRESCENT </a:t>
            </a:r>
            <a:r>
              <a: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SOCIETIES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Asia Pacific zone | The Ampwalk | Suite 10.02 (North Block)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218 Jalan Ampang | 50450 Kuala Lumpur | Malaysia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TEL.: +60 3 9207 5700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FAX</a:t>
            </a:r>
            <a:r>
              <a: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.: </a:t>
            </a:r>
            <a:r>
              <a: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+60 3 2161</a:t>
            </a: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9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8" name="Oval 17"/>
          <p:cNvSpPr/>
          <p:nvPr/>
        </p:nvSpPr>
        <p:spPr bwMode="auto">
          <a:xfrm>
            <a:off x="339728" y="339726"/>
            <a:ext cx="1260475" cy="1260475"/>
          </a:xfrm>
          <a:prstGeom prst="ellipse">
            <a:avLst/>
          </a:prstGeom>
          <a:solidFill>
            <a:srgbClr val="CF1C21"/>
          </a:solidFill>
          <a:ln w="31750">
            <a:solidFill>
              <a:schemeClr val="bg1"/>
            </a:solidFill>
            <a:rou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11"/>
          <p:cNvSpPr txBox="1"/>
          <p:nvPr userDrawn="1"/>
        </p:nvSpPr>
        <p:spPr bwMode="auto">
          <a:xfrm>
            <a:off x="395536" y="548680"/>
            <a:ext cx="1152128" cy="73866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RCRC </a:t>
            </a:r>
            <a:r>
              <a:rPr lang="en-US" sz="12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Induction Semarang, 27 April 2015</a:t>
            </a:r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0" r:id="rId9"/>
    <p:sldLayoutId id="2147483749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990600" y="2636912"/>
            <a:ext cx="7239000" cy="830188"/>
          </a:xfrm>
        </p:spPr>
        <p:txBody>
          <a:bodyPr/>
          <a:lstStyle/>
          <a:p>
            <a:r>
              <a:rPr lang="en-GB" altLang="ja-JP" dirty="0" smtClean="0"/>
              <a:t>Overview of Red Cross Red Crescent in South-East Asia</a:t>
            </a:r>
            <a:endParaRPr lang="ja-JP" altLang="ja-JP" dirty="0"/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2051720" y="3861048"/>
            <a:ext cx="6192688" cy="1296144"/>
          </a:xfrm>
        </p:spPr>
        <p:txBody>
          <a:bodyPr>
            <a:normAutofit/>
          </a:bodyPr>
          <a:lstStyle/>
          <a:p>
            <a:r>
              <a:rPr lang="en-GB" altLang="ja-JP" dirty="0" smtClean="0"/>
              <a:t>Anne E. Leclerc</a:t>
            </a:r>
          </a:p>
          <a:p>
            <a:r>
              <a:rPr lang="en-GB" dirty="0" smtClean="0"/>
              <a:t>IFRC Head of Regional Delegation</a:t>
            </a:r>
          </a:p>
          <a:p>
            <a:endParaRPr lang="en-GB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64432"/>
            <a:ext cx="6858000" cy="348079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Each participant writes 2 expectations on different post-it (3mn)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In each table, share about your expectations as a group (5mn)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Each group shares in plenary the most important expectations (5mn)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05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108448"/>
            <a:ext cx="6858000" cy="2904728"/>
          </a:xfrm>
        </p:spPr>
        <p:txBody>
          <a:bodyPr/>
          <a:lstStyle/>
          <a:p>
            <a:r>
              <a:rPr lang="en-US" dirty="0" smtClean="0"/>
              <a:t>To learn about principles, strategies, programming, approaches and tools of Red Cross Red Crescent, in particular in the context of South-East Asia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 share among participants and with facilitators about good practices of collaboration between RCRC, governments and ASEAN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737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962666"/>
              </p:ext>
            </p:extLst>
          </p:nvPr>
        </p:nvGraphicFramePr>
        <p:xfrm>
          <a:off x="395536" y="2060849"/>
          <a:ext cx="8208912" cy="33123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8"/>
                <a:gridCol w="3097763"/>
                <a:gridCol w="3598981"/>
              </a:tblGrid>
              <a:tr h="40138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Morning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Afternoon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576">
                <a:tc>
                  <a:txBody>
                    <a:bodyPr/>
                    <a:lstStyle/>
                    <a:p>
                      <a:r>
                        <a:rPr lang="en-US" dirty="0" smtClean="0"/>
                        <a:t>Monday</a:t>
                      </a:r>
                      <a:r>
                        <a:rPr lang="en-US" baseline="0" dirty="0" smtClean="0"/>
                        <a:t> 27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Introduction to</a:t>
                      </a:r>
                      <a:r>
                        <a:rPr lang="en-US" baseline="0" dirty="0" smtClean="0"/>
                        <a:t> the Red Cross and Red Crescent Movement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Disaster preparedness and response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686">
                <a:tc>
                  <a:txBody>
                    <a:bodyPr/>
                    <a:lstStyle/>
                    <a:p>
                      <a:r>
                        <a:rPr lang="en-US" dirty="0" smtClean="0"/>
                        <a:t>Tuesday 28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From</a:t>
                      </a:r>
                      <a:r>
                        <a:rPr lang="en-US" baseline="0" dirty="0" smtClean="0"/>
                        <a:t> recovery to resilience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Inclusive approach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87"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Wednesday29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Disaster Law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</a:t>
                      </a:r>
                      <a:r>
                        <a:rPr lang="en-US" baseline="0" dirty="0" smtClean="0"/>
                        <a:t>s and Advocacy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87">
                <a:tc>
                  <a:txBody>
                    <a:bodyPr/>
                    <a:lstStyle/>
                    <a:p>
                      <a:r>
                        <a:rPr lang="en-US" dirty="0" smtClean="0"/>
                        <a:t>Thursday</a:t>
                      </a:r>
                      <a:r>
                        <a:rPr lang="en-US" baseline="0" dirty="0" smtClean="0"/>
                        <a:t> 30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</a:t>
                      </a:r>
                      <a:r>
                        <a:rPr lang="en-US" baseline="0" dirty="0" smtClean="0"/>
                        <a:t> visit in Solo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 visit in </a:t>
                      </a:r>
                      <a:r>
                        <a:rPr lang="en-US" dirty="0" err="1" smtClean="0"/>
                        <a:t>Klaten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87">
                <a:tc>
                  <a:txBody>
                    <a:bodyPr/>
                    <a:lstStyle/>
                    <a:p>
                      <a:r>
                        <a:rPr lang="en-US" dirty="0" smtClean="0"/>
                        <a:t>Friday 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 visit in Yogyakarta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Field visit in Yogyakarta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57">
                <a:tc>
                  <a:txBody>
                    <a:bodyPr/>
                    <a:lstStyle/>
                    <a:p>
                      <a:r>
                        <a:rPr lang="en-US" dirty="0" smtClean="0"/>
                        <a:t>Saturday 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Debriefing</a:t>
                      </a:r>
                      <a:r>
                        <a:rPr lang="en-US" baseline="0" dirty="0" smtClean="0"/>
                        <a:t> session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 to Jakarta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6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this week</a:t>
            </a:r>
            <a:endParaRPr lang="en-GB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457200" y="1905000"/>
            <a:ext cx="533400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085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2706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706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706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sz="2800" b="1" dirty="0" smtClean="0"/>
              <a:t>Participate and voice our ideas – and let others to do the same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sz="2800" b="1" dirty="0" smtClean="0"/>
              <a:t>Respectfully listen when others presenting…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sz="2800" b="1" dirty="0" smtClean="0"/>
              <a:t>Attend all sessions - &amp; on time!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sz="2800" b="1" dirty="0" smtClean="0"/>
              <a:t>Others ….?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endParaRPr lang="en-US" altLang="en-US" sz="2800" b="1" dirty="0" smtClean="0"/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endParaRPr lang="en-US" altLang="en-US" sz="2800" b="1" dirty="0" smtClean="0"/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endParaRPr lang="en-US" altLang="en-US" sz="2800" b="1" dirty="0" smtClean="0"/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endParaRPr lang="en-US" altLang="en-US" sz="2800" b="1" dirty="0" smtClean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240" y="1700808"/>
            <a:ext cx="23622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140" y="4170040"/>
            <a:ext cx="2400300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&quot;No&quot; Symbol 6"/>
          <p:cNvSpPr/>
          <p:nvPr/>
        </p:nvSpPr>
        <p:spPr bwMode="auto">
          <a:xfrm>
            <a:off x="6055940" y="3573016"/>
            <a:ext cx="2362200" cy="2286000"/>
          </a:xfrm>
          <a:prstGeom prst="noSmoking">
            <a:avLst>
              <a:gd name="adj" fmla="val 7092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 sz="180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6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 / security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601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Pre-test and self-assessment</a:t>
            </a:r>
            <a:endParaRPr lang="en-GB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756520" y="2575014"/>
            <a:ext cx="2895600" cy="1934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5725" indent="-28575" algn="ctr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2800" b="1" dirty="0" smtClean="0">
                <a:latin typeface="+mn-lt"/>
                <a:cs typeface="Times New Roman" pitchFamily="18" charset="0"/>
              </a:rPr>
              <a:t>How much do you know about Red Cross / Red Crescent?</a:t>
            </a:r>
            <a:endParaRPr lang="en-US" sz="2800" dirty="0">
              <a:latin typeface="+mn-lt"/>
              <a:cs typeface="Times New Roman" pitchFamily="18" charset="0"/>
            </a:endParaRPr>
          </a:p>
          <a:p>
            <a:pPr marL="85725" indent="-28575" algn="r">
              <a:spcBef>
                <a:spcPts val="1200"/>
              </a:spcBef>
              <a:spcAft>
                <a:spcPts val="0"/>
              </a:spcAft>
              <a:defRPr/>
            </a:pPr>
            <a:endParaRPr lang="en-US" sz="2800" b="1" dirty="0">
              <a:latin typeface="+mn-lt"/>
              <a:cs typeface="Times New Roman" pitchFamily="18" charset="0"/>
            </a:endParaRPr>
          </a:p>
          <a:p>
            <a:pPr marL="1101725" lvl="1" indent="-514350" algn="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95000"/>
              <a:defRPr/>
            </a:pPr>
            <a:endParaRPr lang="en-US" sz="2800" b="1" kern="0" dirty="0">
              <a:latin typeface="+mn-lt"/>
              <a:cs typeface="Times New Roman" pitchFamily="18" charset="0"/>
            </a:endParaRPr>
          </a:p>
          <a:p>
            <a:pPr marL="442913" indent="-392113" algn="r">
              <a:lnSpc>
                <a:spcPct val="50000"/>
              </a:lnSpc>
              <a:spcBef>
                <a:spcPct val="4000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endParaRPr lang="en-US" sz="2800" b="1" kern="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7398943"/>
      </p:ext>
    </p:extLst>
  </p:cSld>
  <p:clrMapOvr>
    <a:masterClrMapping/>
  </p:clrMapOvr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1572</TotalTime>
  <Words>220</Words>
  <Application>Microsoft Office PowerPoint</Application>
  <PresentationFormat>On-screen Show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IFRC_2011 presentation-EN</vt:lpstr>
      <vt:lpstr>Overview of Red Cross Red Crescent in South-East Asia</vt:lpstr>
      <vt:lpstr>Expectations</vt:lpstr>
      <vt:lpstr>Learning objectives</vt:lpstr>
      <vt:lpstr>Agenda</vt:lpstr>
      <vt:lpstr>Rules for this week</vt:lpstr>
      <vt:lpstr>Logistics / security</vt:lpstr>
      <vt:lpstr>Pre-test and self-assessment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Youth Commission</dc:title>
  <dc:creator>ruutmaaria.mattsson</dc:creator>
  <cp:lastModifiedBy>Herve Gazeau</cp:lastModifiedBy>
  <cp:revision>212</cp:revision>
  <dcterms:created xsi:type="dcterms:W3CDTF">2012-03-27T07:29:33Z</dcterms:created>
  <dcterms:modified xsi:type="dcterms:W3CDTF">2015-04-26T09:08:51Z</dcterms:modified>
</cp:coreProperties>
</file>