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82" r:id="rId2"/>
    <p:sldId id="403" r:id="rId3"/>
    <p:sldId id="397" r:id="rId4"/>
    <p:sldId id="398" r:id="rId5"/>
    <p:sldId id="396" r:id="rId6"/>
    <p:sldId id="406" r:id="rId7"/>
    <p:sldId id="399" r:id="rId8"/>
    <p:sldId id="407" r:id="rId9"/>
    <p:sldId id="401" r:id="rId10"/>
    <p:sldId id="369" r:id="rId11"/>
    <p:sldId id="402" r:id="rId12"/>
  </p:sldIdLst>
  <p:sldSz cx="9144000" cy="6858000" type="screen4x3"/>
  <p:notesSz cx="6807200" cy="99393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75311" autoAdjust="0"/>
  </p:normalViewPr>
  <p:slideViewPr>
    <p:cSldViewPr>
      <p:cViewPr>
        <p:scale>
          <a:sx n="70" d="100"/>
          <a:sy n="70" d="100"/>
        </p:scale>
        <p:origin x="-1140" y="318"/>
      </p:cViewPr>
      <p:guideLst>
        <p:guide orient="horz" pos="2160"/>
        <p:guide pos="2880"/>
      </p:guideLst>
    </p:cSldViewPr>
  </p:slideViewPr>
  <p:outlineViewPr>
    <p:cViewPr>
      <p:scale>
        <a:sx n="33" d="100"/>
        <a:sy n="33" d="100"/>
      </p:scale>
      <p:origin x="258" y="963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8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787" cy="496967"/>
          </a:xfrm>
          <a:prstGeom prst="rect">
            <a:avLst/>
          </a:prstGeom>
        </p:spPr>
        <p:txBody>
          <a:bodyPr vert="horz" lIns="92263" tIns="46131" rIns="92263" bIns="46131" rtlCol="0"/>
          <a:lstStyle>
            <a:lvl1pPr algn="l">
              <a:defRPr sz="1200"/>
            </a:lvl1pPr>
          </a:lstStyle>
          <a:p>
            <a:endParaRPr lang="fr-FR"/>
          </a:p>
        </p:txBody>
      </p:sp>
      <p:sp>
        <p:nvSpPr>
          <p:cNvPr id="3" name="Espace réservé de la date 2"/>
          <p:cNvSpPr>
            <a:spLocks noGrp="1"/>
          </p:cNvSpPr>
          <p:nvPr>
            <p:ph type="dt" sz="quarter" idx="1"/>
          </p:nvPr>
        </p:nvSpPr>
        <p:spPr>
          <a:xfrm>
            <a:off x="3855838" y="0"/>
            <a:ext cx="2949787" cy="496967"/>
          </a:xfrm>
          <a:prstGeom prst="rect">
            <a:avLst/>
          </a:prstGeom>
        </p:spPr>
        <p:txBody>
          <a:bodyPr vert="horz" lIns="92263" tIns="46131" rIns="92263" bIns="46131" rtlCol="0"/>
          <a:lstStyle>
            <a:lvl1pPr algn="r">
              <a:defRPr sz="1200"/>
            </a:lvl1pPr>
          </a:lstStyle>
          <a:p>
            <a:fld id="{FCD17A2E-01AE-8744-8BF2-0E8BF9AF35EB}" type="datetimeFigureOut">
              <a:rPr lang="fr-FR" smtClean="0"/>
              <a:t>15/09/2016</a:t>
            </a:fld>
            <a:endParaRPr lang="fr-FR"/>
          </a:p>
        </p:txBody>
      </p:sp>
      <p:sp>
        <p:nvSpPr>
          <p:cNvPr id="4" name="Espace réservé du pied de page 3"/>
          <p:cNvSpPr>
            <a:spLocks noGrp="1"/>
          </p:cNvSpPr>
          <p:nvPr>
            <p:ph type="ftr" sz="quarter" idx="2"/>
          </p:nvPr>
        </p:nvSpPr>
        <p:spPr>
          <a:xfrm>
            <a:off x="0" y="9440646"/>
            <a:ext cx="2949787" cy="496967"/>
          </a:xfrm>
          <a:prstGeom prst="rect">
            <a:avLst/>
          </a:prstGeom>
        </p:spPr>
        <p:txBody>
          <a:bodyPr vert="horz" lIns="92263" tIns="46131" rIns="92263" bIns="4613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5838" y="9440646"/>
            <a:ext cx="2949787" cy="496967"/>
          </a:xfrm>
          <a:prstGeom prst="rect">
            <a:avLst/>
          </a:prstGeom>
        </p:spPr>
        <p:txBody>
          <a:bodyPr vert="horz" lIns="92263" tIns="46131" rIns="92263" bIns="46131"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2263" tIns="46131" rIns="92263" bIns="46131"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2263" tIns="46131" rIns="92263" bIns="46131" rtlCol="0"/>
          <a:lstStyle>
            <a:lvl1pPr algn="r">
              <a:defRPr sz="1200"/>
            </a:lvl1pPr>
          </a:lstStyle>
          <a:p>
            <a:fld id="{2D3FA35D-8014-44FC-BD0D-AEE3442E1A32}" type="datetimeFigureOut">
              <a:rPr lang="en-GB" smtClean="0"/>
              <a:t>15/09/2016</a:t>
            </a:fld>
            <a:endParaRPr lang="en-GB"/>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2263" tIns="46131" rIns="92263" bIns="46131"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2263" tIns="46131" rIns="92263" bIns="461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2263" tIns="46131" rIns="92263" bIns="46131"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2263" tIns="46131" rIns="92263" bIns="46131" rtlCol="0" anchor="b"/>
          <a:lstStyle>
            <a:lvl1pPr algn="r">
              <a:defRPr sz="1200"/>
            </a:lvl1pPr>
          </a:lstStyle>
          <a:p>
            <a:fld id="{3D20071E-44F8-43FA-82F4-112AB7758726}" type="slidenum">
              <a:rPr lang="en-GB" smtClean="0"/>
              <a:t>‹#›</a:t>
            </a:fld>
            <a:endParaRPr lang="en-GB"/>
          </a:p>
        </p:txBody>
      </p:sp>
    </p:spTree>
    <p:extLst>
      <p:ext uri="{BB962C8B-B14F-4D97-AF65-F5344CB8AC3E}">
        <p14:creationId xmlns:p14="http://schemas.microsoft.com/office/powerpoint/2010/main" val="339541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1</a:t>
            </a:fld>
            <a:endParaRPr lang="en-GB"/>
          </a:p>
        </p:txBody>
      </p:sp>
    </p:spTree>
    <p:extLst>
      <p:ext uri="{BB962C8B-B14F-4D97-AF65-F5344CB8AC3E}">
        <p14:creationId xmlns:p14="http://schemas.microsoft.com/office/powerpoint/2010/main" val="219695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789" indent="-286073" eaLnBrk="0" hangingPunct="0">
              <a:spcBef>
                <a:spcPct val="30000"/>
              </a:spcBef>
              <a:defRPr sz="1200">
                <a:solidFill>
                  <a:schemeClr val="tx1"/>
                </a:solidFill>
                <a:latin typeface="Calibri" pitchFamily="34" charset="0"/>
              </a:defRPr>
            </a:lvl2pPr>
            <a:lvl3pPr marL="1144292" indent="-228858" eaLnBrk="0" hangingPunct="0">
              <a:spcBef>
                <a:spcPct val="30000"/>
              </a:spcBef>
              <a:defRPr sz="1200">
                <a:solidFill>
                  <a:schemeClr val="tx1"/>
                </a:solidFill>
                <a:latin typeface="Calibri" pitchFamily="34" charset="0"/>
              </a:defRPr>
            </a:lvl3pPr>
            <a:lvl4pPr marL="1602007" indent="-228858" eaLnBrk="0" hangingPunct="0">
              <a:spcBef>
                <a:spcPct val="30000"/>
              </a:spcBef>
              <a:defRPr sz="1200">
                <a:solidFill>
                  <a:schemeClr val="tx1"/>
                </a:solidFill>
                <a:latin typeface="Calibri" pitchFamily="34" charset="0"/>
              </a:defRPr>
            </a:lvl4pPr>
            <a:lvl5pPr marL="2059724" indent="-228858" eaLnBrk="0" hangingPunct="0">
              <a:spcBef>
                <a:spcPct val="30000"/>
              </a:spcBef>
              <a:defRPr sz="1200">
                <a:solidFill>
                  <a:schemeClr val="tx1"/>
                </a:solidFill>
                <a:latin typeface="Calibri" pitchFamily="34" charset="0"/>
              </a:defRPr>
            </a:lvl5pPr>
            <a:lvl6pPr marL="2517441" indent="-228858" eaLnBrk="0" fontAlgn="base" hangingPunct="0">
              <a:spcBef>
                <a:spcPct val="30000"/>
              </a:spcBef>
              <a:spcAft>
                <a:spcPct val="0"/>
              </a:spcAft>
              <a:defRPr sz="1200">
                <a:solidFill>
                  <a:schemeClr val="tx1"/>
                </a:solidFill>
                <a:latin typeface="Calibri" pitchFamily="34" charset="0"/>
              </a:defRPr>
            </a:lvl6pPr>
            <a:lvl7pPr marL="2975158" indent="-228858" eaLnBrk="0" fontAlgn="base" hangingPunct="0">
              <a:spcBef>
                <a:spcPct val="30000"/>
              </a:spcBef>
              <a:spcAft>
                <a:spcPct val="0"/>
              </a:spcAft>
              <a:defRPr sz="1200">
                <a:solidFill>
                  <a:schemeClr val="tx1"/>
                </a:solidFill>
                <a:latin typeface="Calibri" pitchFamily="34" charset="0"/>
              </a:defRPr>
            </a:lvl7pPr>
            <a:lvl8pPr marL="3432874" indent="-228858" eaLnBrk="0" fontAlgn="base" hangingPunct="0">
              <a:spcBef>
                <a:spcPct val="30000"/>
              </a:spcBef>
              <a:spcAft>
                <a:spcPct val="0"/>
              </a:spcAft>
              <a:defRPr sz="1200">
                <a:solidFill>
                  <a:schemeClr val="tx1"/>
                </a:solidFill>
                <a:latin typeface="Calibri" pitchFamily="34" charset="0"/>
              </a:defRPr>
            </a:lvl8pPr>
            <a:lvl9pPr marL="3890591" indent="-22885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04D731-3D81-4D9D-AE28-868BF4D43F6C}" type="slidenum">
              <a:rPr lang="en-GB" altLang="en-US" smtClean="0">
                <a:latin typeface="Arial" charset="0"/>
              </a:rPr>
              <a:pPr eaLnBrk="1" hangingPunct="1">
                <a:spcBef>
                  <a:spcPct val="0"/>
                </a:spcBef>
              </a:pPr>
              <a:t>10</a:t>
            </a:fld>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2BC602-0260-4F8D-A787-2BED72E04E23}" type="slidenum">
              <a:rPr lang="en-GB" smtClean="0">
                <a:latin typeface="Arial" pitchFamily="34" charset="0"/>
                <a:cs typeface="Arial" pitchFamily="34" charset="0"/>
              </a:rPr>
              <a:pPr/>
              <a:t>11</a:t>
            </a:fld>
            <a:endParaRPr lang="en-GB"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20071E-44F8-43FA-82F4-112AB7758726}" type="slidenum">
              <a:rPr lang="en-GB" smtClean="0"/>
              <a:t>2</a:t>
            </a:fld>
            <a:endParaRPr lang="en-GB"/>
          </a:p>
        </p:txBody>
      </p:sp>
    </p:spTree>
    <p:extLst>
      <p:ext uri="{BB962C8B-B14F-4D97-AF65-F5344CB8AC3E}">
        <p14:creationId xmlns:p14="http://schemas.microsoft.com/office/powerpoint/2010/main" val="358496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At Global level</a:t>
            </a:r>
            <a:endParaRPr lang="en-GB" dirty="0"/>
          </a:p>
          <a:p>
            <a:pPr lvl="0"/>
            <a:r>
              <a:rPr lang="en-US" dirty="0"/>
              <a:t>1/ IFRC is one of the members of The Global Alliance for Disaster Risk Reduction and Resilience in the Education Sector (GADRRRES)</a:t>
            </a:r>
            <a:endParaRPr lang="en-GB" dirty="0"/>
          </a:p>
          <a:p>
            <a:pPr lvl="0"/>
            <a:r>
              <a:rPr lang="en-US" dirty="0"/>
              <a:t>The main purposes of GADRRRES are to strengthen global coordination, increase knowledge, and advocate on risk reduction education and safety in the education sector. The work of the Global Alliance ultimately contributes to a global culture of safety and resilience through education and knowledge.</a:t>
            </a:r>
            <a:r>
              <a:rPr lang="en-GB" dirty="0"/>
              <a:t> </a:t>
            </a:r>
            <a:r>
              <a:rPr lang="en-GB" sz="1600" b="1" dirty="0"/>
              <a:t>The GADRRRES adopted also  the CSS framework and supports the Worldwide  School Safety  initiative among governments promoted by UNISDR. </a:t>
            </a:r>
          </a:p>
          <a:p>
            <a:r>
              <a:rPr lang="en-US" dirty="0"/>
              <a:t>2/ IFRC launched its One Billion Coalition for Resilience (1BC) in Sendai to promote partnerships towards more resilient communities (including schools). This is now being rolled out in regions and countries.</a:t>
            </a:r>
          </a:p>
          <a:p>
            <a:endParaRPr lang="en-US" dirty="0"/>
          </a:p>
          <a:p>
            <a:r>
              <a:rPr lang="en-US" b="1" u="sng" dirty="0"/>
              <a:t>At regional level</a:t>
            </a:r>
            <a:endParaRPr lang="en-GB" b="1" u="sng" dirty="0"/>
          </a:p>
          <a:p>
            <a:r>
              <a:rPr lang="en-US" dirty="0"/>
              <a:t>- IFRC is part of the Asia-Pacific Coalition on School Safety (APCSS) and supports its strategic plan with joint advocacy initiatives as well as an effort to better harmonize our actions at regional level. </a:t>
            </a:r>
          </a:p>
          <a:p>
            <a:r>
              <a:rPr lang="en-US" dirty="0"/>
              <a:t>- IFRC was also involved in key steps of the ASEAN Safe School Initiative (ASSI) , such as the consultation processes around the ASEAN framework on school safety and the 1</a:t>
            </a:r>
            <a:r>
              <a:rPr lang="en-US" baseline="30000" dirty="0"/>
              <a:t>st</a:t>
            </a:r>
            <a:r>
              <a:rPr lang="en-US" dirty="0"/>
              <a:t> ASEAN conference on School Safety in 2015. </a:t>
            </a:r>
            <a:endParaRPr lang="en-GB" dirty="0"/>
          </a:p>
        </p:txBody>
      </p:sp>
      <p:sp>
        <p:nvSpPr>
          <p:cNvPr id="4" name="Slide Number Placeholder 3"/>
          <p:cNvSpPr>
            <a:spLocks noGrp="1"/>
          </p:cNvSpPr>
          <p:nvPr>
            <p:ph type="sldNum" sz="quarter" idx="10"/>
          </p:nvPr>
        </p:nvSpPr>
        <p:spPr/>
        <p:txBody>
          <a:bodyPr/>
          <a:lstStyle/>
          <a:p>
            <a:fld id="{C63D34B0-0BA4-49C4-9DC2-37D6188E16E9}" type="slidenum">
              <a:rPr lang="de-AT" smtClean="0"/>
              <a:pPr/>
              <a:t>3</a:t>
            </a:fld>
            <a:endParaRPr lang="de-AT"/>
          </a:p>
        </p:txBody>
      </p:sp>
    </p:spTree>
    <p:extLst>
      <p:ext uri="{BB962C8B-B14F-4D97-AF65-F5344CB8AC3E}">
        <p14:creationId xmlns:p14="http://schemas.microsoft.com/office/powerpoint/2010/main" val="132231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 slide – most probably already presented by</a:t>
            </a:r>
            <a:r>
              <a:rPr lang="en-US" baseline="0" dirty="0" smtClean="0"/>
              <a:t> previous speakers</a:t>
            </a: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4</a:t>
            </a:fld>
            <a:endParaRPr lang="en-GB"/>
          </a:p>
        </p:txBody>
      </p:sp>
    </p:spTree>
    <p:extLst>
      <p:ext uri="{BB962C8B-B14F-4D97-AF65-F5344CB8AC3E}">
        <p14:creationId xmlns:p14="http://schemas.microsoft.com/office/powerpoint/2010/main" val="10988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3D34B0-0BA4-49C4-9DC2-37D6188E16E9}" type="slidenum">
              <a:rPr lang="de-AT" smtClean="0"/>
              <a:pPr/>
              <a:t>5</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key resources developed in recent years</a:t>
            </a:r>
            <a:r>
              <a:rPr lang="en-US" baseline="0" dirty="0" smtClean="0"/>
              <a:t> to support our network of National Societies. </a:t>
            </a:r>
          </a:p>
          <a:p>
            <a:endParaRPr lang="en-US" baseline="0" dirty="0" smtClean="0"/>
          </a:p>
          <a:p>
            <a:pPr marL="172993" indent="-172993">
              <a:buFontTx/>
              <a:buChar char="-"/>
            </a:pPr>
            <a:r>
              <a:rPr lang="en-US" baseline="0" dirty="0" smtClean="0"/>
              <a:t>The PAPE  toolkit is a global partnerships with several organizations such as Save the Children</a:t>
            </a:r>
          </a:p>
          <a:p>
            <a:pPr marL="172993" indent="-172993">
              <a:buFontTx/>
              <a:buChar char="-"/>
            </a:pPr>
            <a:r>
              <a:rPr lang="en-US" dirty="0"/>
              <a:t>The handbook (2015) compiles tools and experiences from our region and provides guidance to NSs on how to maximize existing relationships with national authorities</a:t>
            </a:r>
          </a:p>
          <a:p>
            <a:pPr marL="172993" indent="-172993">
              <a:buFontTx/>
              <a:buChar char="-"/>
            </a:pPr>
            <a:r>
              <a:rPr lang="en-US" dirty="0"/>
              <a:t>The Youth in School Safety toolkit is an effort to bridge the gap between youth-led initiatives in schools and DRR/health project approaches</a:t>
            </a:r>
          </a:p>
          <a:p>
            <a:pPr marL="172993" indent="-172993">
              <a:buFontTx/>
              <a:buChar char="-"/>
            </a:pPr>
            <a:r>
              <a:rPr lang="en-US" dirty="0"/>
              <a:t>The planned mapping would feed into the ASSI mapping being initiated (will be presented by Nadia on day 2)</a:t>
            </a:r>
            <a:endParaRPr lang="en-GB" dirty="0"/>
          </a:p>
          <a:p>
            <a:pPr marL="172993" indent="-172993">
              <a:buFontTx/>
              <a:buChar char="-"/>
            </a:pP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6</a:t>
            </a:fld>
            <a:endParaRPr lang="en-GB"/>
          </a:p>
        </p:txBody>
      </p:sp>
    </p:spTree>
    <p:extLst>
      <p:ext uri="{BB962C8B-B14F-4D97-AF65-F5344CB8AC3E}">
        <p14:creationId xmlns:p14="http://schemas.microsoft.com/office/powerpoint/2010/main" val="368965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7</a:t>
            </a:fld>
            <a:endParaRPr lang="en-GB"/>
          </a:p>
        </p:txBody>
      </p:sp>
    </p:spTree>
    <p:extLst>
      <p:ext uri="{BB962C8B-B14F-4D97-AF65-F5344CB8AC3E}">
        <p14:creationId xmlns:p14="http://schemas.microsoft.com/office/powerpoint/2010/main" val="351739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20071E-44F8-43FA-82F4-112AB7758726}" type="slidenum">
              <a:rPr lang="en-GB" smtClean="0"/>
              <a:t>8</a:t>
            </a:fld>
            <a:endParaRPr lang="en-GB"/>
          </a:p>
        </p:txBody>
      </p:sp>
    </p:spTree>
    <p:extLst>
      <p:ext uri="{BB962C8B-B14F-4D97-AF65-F5344CB8AC3E}">
        <p14:creationId xmlns:p14="http://schemas.microsoft.com/office/powerpoint/2010/main" val="101711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D34B0-0BA4-49C4-9DC2-37D6188E16E9}" type="slidenum">
              <a:rPr lang="de-AT" smtClean="0"/>
              <a:pPr/>
              <a:t>9</a:t>
            </a:fld>
            <a:endParaRPr lang="de-AT"/>
          </a:p>
        </p:txBody>
      </p:sp>
    </p:spTree>
    <p:extLst>
      <p:ext uri="{BB962C8B-B14F-4D97-AF65-F5344CB8AC3E}">
        <p14:creationId xmlns:p14="http://schemas.microsoft.com/office/powerpoint/2010/main" val="579894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5982816" cy="2708434"/>
            </a:xfrm>
            <a:prstGeom prst="rect">
              <a:avLst/>
            </a:prstGeom>
            <a:noFill/>
          </p:spPr>
          <p:txBody>
            <a:bodyPr wrap="square"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a:t>
              </a:r>
              <a:r>
                <a:rPr lang="en-US" sz="1600" b="1" baseline="0" dirty="0" smtClean="0">
                  <a:solidFill>
                    <a:schemeClr val="bg1"/>
                  </a:solidFill>
                  <a:latin typeface="Arial" pitchFamily="34" charset="0"/>
                  <a:cs typeface="Arial" pitchFamily="34" charset="0"/>
                </a:rPr>
                <a:t>PLEASE CONTACT:</a:t>
              </a:r>
            </a:p>
            <a:p>
              <a:pPr fontAlgn="auto">
                <a:spcBef>
                  <a:spcPts val="0"/>
                </a:spcBef>
                <a:spcAft>
                  <a:spcPts val="0"/>
                </a:spcAft>
                <a:defRPr/>
              </a:pPr>
              <a:endParaRPr lang="en-US" sz="1600" b="1" baseline="0" dirty="0" smtClean="0">
                <a:solidFill>
                  <a:schemeClr val="bg1"/>
                </a:solidFill>
                <a:latin typeface="Arial" pitchFamily="34" charset="0"/>
                <a:cs typeface="Arial" pitchFamily="34" charset="0"/>
              </a:endParaRPr>
            </a:p>
            <a:p>
              <a:pPr fontAlgn="auto">
                <a:spcBef>
                  <a:spcPts val="0"/>
                </a:spcBef>
                <a:spcAft>
                  <a:spcPts val="0"/>
                </a:spcAft>
                <a:defRPr/>
              </a:pPr>
              <a:endParaRPr lang="en-US" sz="1800" b="1" baseline="0" dirty="0" smtClean="0">
                <a:solidFill>
                  <a:schemeClr val="bg1"/>
                </a:solidFill>
                <a:latin typeface="Arial" pitchFamily="34" charset="0"/>
                <a:cs typeface="Arial" pitchFamily="34" charset="0"/>
              </a:endParaRPr>
            </a:p>
            <a:p>
              <a:pPr fontAlgn="auto">
                <a:spcBef>
                  <a:spcPts val="0"/>
                </a:spcBef>
                <a:spcAft>
                  <a:spcPts val="0"/>
                </a:spcAft>
                <a:defRPr/>
              </a:pPr>
              <a:r>
                <a:rPr lang="en-US" sz="1800" b="1" baseline="0" dirty="0" smtClean="0">
                  <a:solidFill>
                    <a:schemeClr val="bg1"/>
                  </a:solidFill>
                  <a:latin typeface="Arial" pitchFamily="34" charset="0"/>
                  <a:cs typeface="Arial" pitchFamily="34" charset="0"/>
                </a:rPr>
                <a:t>Mr. Marwan Jilani</a:t>
              </a:r>
            </a:p>
            <a:p>
              <a:pPr fontAlgn="auto">
                <a:spcBef>
                  <a:spcPts val="0"/>
                </a:spcBef>
                <a:spcAft>
                  <a:spcPts val="0"/>
                </a:spcAft>
                <a:defRPr/>
              </a:pPr>
              <a:r>
                <a:rPr lang="en-US" sz="1800" b="1" baseline="0" dirty="0" smtClean="0">
                  <a:solidFill>
                    <a:schemeClr val="bg1"/>
                  </a:solidFill>
                  <a:latin typeface="Arial" pitchFamily="34" charset="0"/>
                  <a:cs typeface="Arial" pitchFamily="34" charset="0"/>
                </a:rPr>
                <a:t>Head of Country Cluster Support Team / Bangkok</a:t>
              </a:r>
            </a:p>
            <a:p>
              <a:pPr fontAlgn="auto">
                <a:spcBef>
                  <a:spcPts val="0"/>
                </a:spcBef>
                <a:spcAft>
                  <a:spcPts val="0"/>
                </a:spcAft>
                <a:defRPr/>
              </a:pPr>
              <a:endParaRPr lang="en-US" sz="1800" b="1" baseline="0" dirty="0" smtClean="0">
                <a:solidFill>
                  <a:schemeClr val="bg1"/>
                </a:solidFill>
                <a:latin typeface="Arial" pitchFamily="34" charset="0"/>
                <a:cs typeface="Arial" pitchFamily="34" charset="0"/>
              </a:endParaRPr>
            </a:p>
            <a:p>
              <a:pPr fontAlgn="auto">
                <a:spcBef>
                  <a:spcPts val="0"/>
                </a:spcBef>
                <a:spcAft>
                  <a:spcPts val="0"/>
                </a:spcAft>
                <a:defRPr/>
              </a:pPr>
              <a:r>
                <a:rPr lang="en-US" sz="1800" b="1" baseline="0" dirty="0" smtClean="0">
                  <a:solidFill>
                    <a:schemeClr val="bg1"/>
                  </a:solidFill>
                  <a:latin typeface="Arial" pitchFamily="34" charset="0"/>
                  <a:cs typeface="Arial" pitchFamily="34" charset="0"/>
                </a:rPr>
                <a:t>International Federation of Red Cross and Red Crescent Societies (IFRC)</a:t>
              </a:r>
            </a:p>
            <a:p>
              <a:pPr fontAlgn="auto">
                <a:spcBef>
                  <a:spcPts val="0"/>
                </a:spcBef>
                <a:spcAft>
                  <a:spcPts val="0"/>
                </a:spcAft>
                <a:defRPr/>
              </a:pPr>
              <a:endParaRPr lang="en-US" sz="1800" b="1" baseline="0" dirty="0" smtClean="0">
                <a:solidFill>
                  <a:schemeClr val="bg1"/>
                </a:solidFill>
                <a:latin typeface="Arial" pitchFamily="34" charset="0"/>
                <a:cs typeface="Arial" pitchFamily="34" charset="0"/>
              </a:endParaRPr>
            </a:p>
            <a:p>
              <a:pPr fontAlgn="auto">
                <a:spcBef>
                  <a:spcPts val="0"/>
                </a:spcBef>
                <a:spcAft>
                  <a:spcPts val="0"/>
                </a:spcAft>
                <a:defRPr/>
              </a:pPr>
              <a:r>
                <a:rPr lang="en-US" sz="1800" b="1" baseline="0" dirty="0" smtClean="0">
                  <a:solidFill>
                    <a:schemeClr val="bg1"/>
                  </a:solidFill>
                  <a:latin typeface="Arial" pitchFamily="34" charset="0"/>
                  <a:cs typeface="Arial" pitchFamily="34" charset="0"/>
                </a:rPr>
                <a:t> </a:t>
              </a:r>
              <a:endParaRPr lang="en-US" sz="18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ifrc.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hyperlink" Target="https://sites.google.com/site/drrtoolsinsoutheastasi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653136"/>
            <a:ext cx="7992888" cy="1569660"/>
          </a:xfrm>
          <a:prstGeom prst="rect">
            <a:avLst/>
          </a:prstGeom>
          <a:noFill/>
        </p:spPr>
        <p:txBody>
          <a:bodyPr wrap="square" rtlCol="0">
            <a:spAutoFit/>
          </a:bodyPr>
          <a:lstStyle/>
          <a:p>
            <a:pPr algn="ctr"/>
            <a:r>
              <a:rPr lang="en-US" sz="3200" b="1" dirty="0" smtClean="0">
                <a:solidFill>
                  <a:schemeClr val="bg1"/>
                </a:solidFill>
              </a:rPr>
              <a:t>Red Cross / Red Crescent engagement in School Safety </a:t>
            </a:r>
            <a:endParaRPr lang="en-US" sz="3200" b="1" dirty="0">
              <a:solidFill>
                <a:schemeClr val="bg1"/>
              </a:solidFill>
            </a:endParaRPr>
          </a:p>
          <a:p>
            <a:pPr algn="ctr"/>
            <a:r>
              <a:rPr lang="en-US" sz="3200" i="1" dirty="0" smtClean="0">
                <a:solidFill>
                  <a:schemeClr val="bg1"/>
                </a:solidFill>
              </a:rPr>
              <a:t>a focus on Southeast Asia </a:t>
            </a:r>
            <a:endParaRPr lang="en-US" sz="3200" i="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460" y="1412777"/>
            <a:ext cx="4428491" cy="2952327"/>
          </a:xfrm>
          <a:prstGeom prst="rect">
            <a:avLst/>
          </a:prstGeom>
        </p:spPr>
      </p:pic>
      <p:pic>
        <p:nvPicPr>
          <p:cNvPr id="10" name="Picture 4" descr="E:\SE Asia National Societies\Sendai Images\9 Learning by playing, Indonesian students (p17950) (c) Hotli Simanjuntak - American Red Cro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412776"/>
            <a:ext cx="392260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06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GB" altLang="en-US" sz="3200" dirty="0" smtClean="0">
                <a:latin typeface="Arial" charset="0"/>
                <a:cs typeface="Arial" charset="0"/>
              </a:rPr>
              <a:t>Thank you! </a:t>
            </a:r>
          </a:p>
        </p:txBody>
      </p:sp>
      <p:sp>
        <p:nvSpPr>
          <p:cNvPr id="2" name="Text Placeholder 1"/>
          <p:cNvSpPr>
            <a:spLocks noGrp="1"/>
          </p:cNvSpPr>
          <p:nvPr>
            <p:ph type="body" sz="quarter" idx="11"/>
          </p:nvPr>
        </p:nvSpPr>
        <p:spPr>
          <a:xfrm>
            <a:off x="105904" y="2492896"/>
            <a:ext cx="3312368" cy="3493401"/>
          </a:xfrm>
        </p:spPr>
        <p:txBody>
          <a:bodyPr/>
          <a:lstStyle/>
          <a:p>
            <a:pPr marL="0" indent="0">
              <a:buNone/>
            </a:pPr>
            <a:r>
              <a:rPr lang="en-GB" b="1" dirty="0" smtClean="0"/>
              <a:t>For more information visit:</a:t>
            </a:r>
          </a:p>
          <a:p>
            <a:pPr marL="0" indent="0">
              <a:buNone/>
            </a:pPr>
            <a:endParaRPr lang="en-GB" sz="2000" b="1" dirty="0" smtClean="0"/>
          </a:p>
          <a:p>
            <a:pPr marL="0" indent="0">
              <a:buNone/>
            </a:pPr>
            <a:r>
              <a:rPr lang="en-GB" sz="2000" b="1" dirty="0" smtClean="0"/>
              <a:t>Public website:</a:t>
            </a:r>
          </a:p>
          <a:p>
            <a:pPr marL="0" indent="0">
              <a:buNone/>
            </a:pPr>
            <a:r>
              <a:rPr lang="en-GB" sz="2000" dirty="0" smtClean="0">
                <a:hlinkClick r:id="rId3"/>
              </a:rPr>
              <a:t>www.ifrc.org</a:t>
            </a:r>
            <a:endParaRPr lang="en-GB" sz="2000" dirty="0" smtClean="0"/>
          </a:p>
          <a:p>
            <a:pPr marL="0" indent="0">
              <a:buNone/>
            </a:pPr>
            <a:endParaRPr lang="en-GB" sz="2000" dirty="0" smtClean="0"/>
          </a:p>
          <a:p>
            <a:pPr marL="0" indent="0">
              <a:buNone/>
            </a:pPr>
            <a:r>
              <a:rPr lang="en-GB" sz="2000" b="1" dirty="0" smtClean="0"/>
              <a:t>Online library:</a:t>
            </a:r>
          </a:p>
          <a:p>
            <a:pPr marL="0" indent="0">
              <a:buNone/>
            </a:pPr>
            <a:r>
              <a:rPr lang="en-GB" sz="2000" dirty="0">
                <a:hlinkClick r:id="rId4"/>
              </a:rPr>
              <a:t>https://sites.google.com/site/drrtoolsinsoutheastasia</a:t>
            </a:r>
            <a:r>
              <a:rPr lang="en-GB" sz="2000" dirty="0" smtClean="0">
                <a:hlinkClick r:id="rId4"/>
              </a:rPr>
              <a:t>/</a:t>
            </a:r>
            <a:r>
              <a:rPr lang="en-GB" sz="2000" dirty="0" smtClean="0"/>
              <a:t> </a:t>
            </a:r>
            <a:endParaRPr lang="en-GB" sz="2000" dirty="0"/>
          </a:p>
          <a:p>
            <a:pPr marL="0" indent="0">
              <a:buNone/>
            </a:pPr>
            <a:r>
              <a:rPr lang="en-GB" sz="2000" dirty="0" smtClean="0"/>
              <a:t> </a:t>
            </a:r>
          </a:p>
          <a:p>
            <a:endParaRPr lang="en-GB" dirty="0"/>
          </a:p>
        </p:txBody>
      </p:sp>
      <p:pic>
        <p:nvPicPr>
          <p:cNvPr id="6" name="Picture 2" descr="D:\IFRCC3~1\ACTIVI~1\1212CO~1\1212HA~1\201501~1\201504~2\05RESO~1\SEASIA~1\PHOTOS~1\30 Myanmar Red Cross PepalInn © Félix Genêt Laframboi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492896"/>
            <a:ext cx="5473300" cy="364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4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17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GB" dirty="0"/>
          </a:p>
        </p:txBody>
      </p:sp>
      <p:sp>
        <p:nvSpPr>
          <p:cNvPr id="3" name="Content Placeholder 2"/>
          <p:cNvSpPr>
            <a:spLocks noGrp="1"/>
          </p:cNvSpPr>
          <p:nvPr>
            <p:ph idx="1"/>
          </p:nvPr>
        </p:nvSpPr>
        <p:spPr>
          <a:xfrm>
            <a:off x="1828800" y="3198440"/>
            <a:ext cx="6858000" cy="4191000"/>
          </a:xfrm>
        </p:spPr>
        <p:txBody>
          <a:bodyPr/>
          <a:lstStyle/>
          <a:p>
            <a:pPr marL="457200" indent="-457200">
              <a:buAutoNum type="arabicPeriod"/>
            </a:pPr>
            <a:r>
              <a:rPr lang="en-US" dirty="0" smtClean="0"/>
              <a:t>Our engagement within global and regional networks</a:t>
            </a:r>
          </a:p>
          <a:p>
            <a:pPr marL="457200" indent="-457200">
              <a:buAutoNum type="arabicPeriod"/>
            </a:pPr>
            <a:r>
              <a:rPr lang="en-US" dirty="0" smtClean="0"/>
              <a:t>IFRC supporting National Societies in school Safety</a:t>
            </a:r>
          </a:p>
          <a:p>
            <a:pPr marL="457200" indent="-457200">
              <a:buAutoNum type="arabicPeriod"/>
            </a:pPr>
            <a:r>
              <a:rPr lang="en-US" dirty="0" smtClean="0"/>
              <a:t>National Societies working in schools around the region</a:t>
            </a:r>
          </a:p>
          <a:p>
            <a:pPr marL="457200" indent="-457200">
              <a:buAutoNum type="arabicPeriod"/>
            </a:pPr>
            <a:r>
              <a:rPr lang="en-US" dirty="0" smtClean="0"/>
              <a:t>Key messages</a:t>
            </a:r>
          </a:p>
          <a:p>
            <a:pPr marL="0" indent="0">
              <a:buNone/>
            </a:pPr>
            <a:endParaRPr lang="en-GB" dirty="0"/>
          </a:p>
        </p:txBody>
      </p:sp>
    </p:spTree>
    <p:extLst>
      <p:ext uri="{BB962C8B-B14F-4D97-AF65-F5344CB8AC3E}">
        <p14:creationId xmlns:p14="http://schemas.microsoft.com/office/powerpoint/2010/main" val="123736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4290" y="2122753"/>
            <a:ext cx="3048000" cy="461665"/>
          </a:xfrm>
          <a:prstGeom prst="rect">
            <a:avLst/>
          </a:prstGeom>
          <a:noFill/>
        </p:spPr>
        <p:txBody>
          <a:bodyPr wrap="square" rtlCol="0">
            <a:spAutoFit/>
          </a:bodyPr>
          <a:lstStyle/>
          <a:p>
            <a:pPr marL="285750" indent="-285750">
              <a:buFont typeface="Arial" pitchFamily="34" charset="0"/>
              <a:buChar char="•"/>
            </a:pPr>
            <a:r>
              <a:rPr lang="en-US" sz="2400" b="1" dirty="0" smtClean="0"/>
              <a:t>Regional</a:t>
            </a:r>
            <a:endParaRPr lang="en-US" sz="2400" b="1" dirty="0"/>
          </a:p>
        </p:txBody>
      </p:sp>
      <p:sp>
        <p:nvSpPr>
          <p:cNvPr id="12" name="Title 1"/>
          <p:cNvSpPr>
            <a:spLocks noGrp="1"/>
          </p:cNvSpPr>
          <p:nvPr>
            <p:ph type="title"/>
          </p:nvPr>
        </p:nvSpPr>
        <p:spPr/>
        <p:txBody>
          <a:bodyPr/>
          <a:lstStyle/>
          <a:p>
            <a:r>
              <a:rPr lang="en-US" dirty="0" smtClean="0"/>
              <a:t>Global and Regional Commitments</a:t>
            </a:r>
            <a:endParaRPr lang="en-US" dirty="0"/>
          </a:p>
        </p:txBody>
      </p:sp>
      <p:sp>
        <p:nvSpPr>
          <p:cNvPr id="2" name="Rectangle 1"/>
          <p:cNvSpPr/>
          <p:nvPr/>
        </p:nvSpPr>
        <p:spPr>
          <a:xfrm>
            <a:off x="0" y="5752081"/>
            <a:ext cx="9144000" cy="1105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45358" y="1683097"/>
            <a:ext cx="3352800" cy="4194175"/>
          </a:xfrm>
        </p:spPr>
        <p:txBody>
          <a:bodyPr/>
          <a:lstStyle/>
          <a:p>
            <a:pPr lvl="3"/>
            <a:endParaRPr lang="en-US" sz="2400" b="1" dirty="0" smtClean="0"/>
          </a:p>
          <a:p>
            <a:pPr lvl="3"/>
            <a:r>
              <a:rPr lang="en-US" sz="2400" b="1" dirty="0" smtClean="0"/>
              <a:t>Global</a:t>
            </a:r>
            <a:endParaRPr lang="en-US" sz="2400" b="1" dirty="0"/>
          </a:p>
        </p:txBody>
      </p:sp>
      <p:pic>
        <p:nvPicPr>
          <p:cNvPr id="10" name="A4548D62-D69C-453E-923B-46D3E75CD2EC" descr="A6F4A8AB-511B-48DE-9714-FA0AE8D6C3DF@gu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8" y="5394888"/>
            <a:ext cx="3754712" cy="102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7BF087-7A0C-4186-A888-F4778D6988EB" descr="E4BC0F6C-A78C-4921-8068-C71C9A0C3458@gues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4290" y="5502447"/>
            <a:ext cx="3349484" cy="901064"/>
          </a:xfrm>
          <a:prstGeom prst="rect">
            <a:avLst/>
          </a:prstGeom>
          <a:solidFill>
            <a:schemeClr val="bg1"/>
          </a:solidFill>
          <a:ln>
            <a:noFill/>
          </a:ln>
        </p:spPr>
      </p:pic>
      <p:sp>
        <p:nvSpPr>
          <p:cNvPr id="6" name="AutoShape 2" descr="Image result for sendai frame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endai frame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19708" y="3204195"/>
            <a:ext cx="23241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4416" y="2667001"/>
            <a:ext cx="2051167" cy="283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6502" y="3204195"/>
            <a:ext cx="1371788" cy="13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824342" y="3428424"/>
            <a:ext cx="1799432" cy="923330"/>
          </a:xfrm>
          <a:prstGeom prst="rect">
            <a:avLst/>
          </a:prstGeom>
          <a:noFill/>
        </p:spPr>
        <p:txBody>
          <a:bodyPr wrap="square" rtlCol="0">
            <a:spAutoFit/>
          </a:bodyPr>
          <a:lstStyle/>
          <a:p>
            <a:r>
              <a:rPr lang="en-US" i="1" dirty="0" smtClean="0"/>
              <a:t>ASEAN Safe School Initiative (ASSI)</a:t>
            </a:r>
            <a:endParaRPr lang="en-GB" i="1" dirty="0"/>
          </a:p>
        </p:txBody>
      </p:sp>
    </p:spTree>
    <p:extLst>
      <p:ext uri="{BB962C8B-B14F-4D97-AF65-F5344CB8AC3E}">
        <p14:creationId xmlns:p14="http://schemas.microsoft.com/office/powerpoint/2010/main" val="3670349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127BF087-7A0C-4186-A888-F4778D6988EB" descr="E4BC0F6C-A78C-4921-8068-C71C9A0C3458@gue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562600"/>
            <a:ext cx="4572000" cy="1229940"/>
          </a:xfrm>
          <a:prstGeom prst="rect">
            <a:avLst/>
          </a:prstGeom>
          <a:solidFill>
            <a:schemeClr val="bg1"/>
          </a:solidFill>
          <a:ln>
            <a:noFill/>
          </a:ln>
        </p:spPr>
      </p:pic>
      <p:sp>
        <p:nvSpPr>
          <p:cNvPr id="2" name="Title 1"/>
          <p:cNvSpPr>
            <a:spLocks noGrp="1"/>
          </p:cNvSpPr>
          <p:nvPr>
            <p:ph type="title"/>
          </p:nvPr>
        </p:nvSpPr>
        <p:spPr/>
        <p:txBody>
          <a:bodyPr/>
          <a:lstStyle/>
          <a:p>
            <a:endParaRPr lang="en-US"/>
          </a:p>
        </p:txBody>
      </p:sp>
      <p:pic>
        <p:nvPicPr>
          <p:cNvPr id="4" name="79D70646-EEFB-4B76-BCA6-6B131B613277" descr="F4C16126-C57C-49AA-86E9-7CB1DBA81A60@gu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7" y="51268"/>
            <a:ext cx="4410723" cy="683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C5440B7A-4E60-4F63-A816-E74DE7BC9F23" descr="8D0ADFEE-CC3E-41D7-B6AD-4019D71BB22D@gues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734615"/>
            <a:ext cx="4224862" cy="384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4548D62-D69C-453E-923B-46D3E75CD2EC" descr="A6F4A8AB-511B-48DE-9714-FA0AE8D6C3DF@gues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28601"/>
            <a:ext cx="4724400" cy="128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99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Presence in Southeast Asia</a:t>
            </a:r>
            <a:endParaRPr lang="en-US" dirty="0"/>
          </a:p>
        </p:txBody>
      </p:sp>
      <p:sp>
        <p:nvSpPr>
          <p:cNvPr id="3" name="Content Placeholder 2"/>
          <p:cNvSpPr>
            <a:spLocks noGrp="1"/>
          </p:cNvSpPr>
          <p:nvPr>
            <p:ph idx="1"/>
          </p:nvPr>
        </p:nvSpPr>
        <p:spPr>
          <a:xfrm>
            <a:off x="2438400" y="2841104"/>
            <a:ext cx="6248400" cy="2892152"/>
          </a:xfrm>
        </p:spPr>
        <p:txBody>
          <a:bodyPr/>
          <a:lstStyle/>
          <a:p>
            <a:pPr>
              <a:spcAft>
                <a:spcPts val="1200"/>
              </a:spcAft>
            </a:pPr>
            <a:r>
              <a:rPr lang="en-US" sz="2000" dirty="0"/>
              <a:t>11 RC/RC </a:t>
            </a:r>
            <a:r>
              <a:rPr lang="en-US" sz="2000" b="1" dirty="0"/>
              <a:t>National Societies </a:t>
            </a:r>
            <a:r>
              <a:rPr lang="en-US" sz="2000" dirty="0"/>
              <a:t>in South-East Asia </a:t>
            </a:r>
            <a:r>
              <a:rPr lang="en-US" sz="2000" dirty="0" smtClean="0"/>
              <a:t>(incl. Timor Leste) with </a:t>
            </a:r>
            <a:r>
              <a:rPr lang="en-US" sz="2000" dirty="0"/>
              <a:t>country wide networks</a:t>
            </a:r>
          </a:p>
          <a:p>
            <a:pPr>
              <a:spcAft>
                <a:spcPts val="1200"/>
              </a:spcAft>
            </a:pPr>
            <a:r>
              <a:rPr lang="en-US" sz="2000" dirty="0"/>
              <a:t>1 Million </a:t>
            </a:r>
            <a:r>
              <a:rPr lang="en-US" sz="2000" b="1" dirty="0"/>
              <a:t>Volunteers</a:t>
            </a:r>
            <a:r>
              <a:rPr lang="en-US" sz="2000" dirty="0"/>
              <a:t> and 4 million </a:t>
            </a:r>
            <a:r>
              <a:rPr lang="en-US" sz="2000" b="1" dirty="0"/>
              <a:t>Youths</a:t>
            </a:r>
          </a:p>
          <a:p>
            <a:pPr>
              <a:spcAft>
                <a:spcPts val="1200"/>
              </a:spcAft>
            </a:pPr>
            <a:r>
              <a:rPr lang="en-US" sz="2000" b="1" dirty="0" smtClean="0"/>
              <a:t>Auxiliaries</a:t>
            </a:r>
            <a:r>
              <a:rPr lang="en-US" sz="2000" dirty="0" smtClean="0"/>
              <a:t> to national governments (cooperation with NDMOs and Education authorities)</a:t>
            </a:r>
          </a:p>
          <a:p>
            <a:pPr>
              <a:spcAft>
                <a:spcPts val="1200"/>
              </a:spcAft>
            </a:pPr>
            <a:r>
              <a:rPr lang="en-US" sz="2000" b="1" dirty="0" smtClean="0"/>
              <a:t>From local to global</a:t>
            </a:r>
            <a:r>
              <a:rPr lang="en-US" sz="2000" dirty="0" smtClean="0"/>
              <a:t>: the IFRC Secretariat is supporting and representing National Societies </a:t>
            </a:r>
          </a:p>
        </p:txBody>
      </p:sp>
      <p:pic>
        <p:nvPicPr>
          <p:cNvPr id="5122" name="Picture 2" descr="C:\Documents and Settings\indira.kulenovic.IFRC\Desktop\Phililppine-RC-volunteer-kids-(1).jpg"/>
          <p:cNvPicPr>
            <a:picLocks noChangeAspect="1" noChangeArrowheads="1"/>
          </p:cNvPicPr>
          <p:nvPr/>
        </p:nvPicPr>
        <p:blipFill>
          <a:blip r:embed="rId3" cstate="print"/>
          <a:srcRect/>
          <a:stretch>
            <a:fillRect/>
          </a:stretch>
        </p:blipFill>
        <p:spPr bwMode="auto">
          <a:xfrm>
            <a:off x="228600" y="2296368"/>
            <a:ext cx="1981200" cy="1321832"/>
          </a:xfrm>
          <a:prstGeom prst="rect">
            <a:avLst/>
          </a:prstGeom>
          <a:noFill/>
        </p:spPr>
      </p:pic>
      <p:pic>
        <p:nvPicPr>
          <p:cNvPr id="5123" name="Picture 3" descr="C:\Documents and Settings\indira.kulenovic.IFRC\Desktop\Kaka Pingo  Cambodia Red Cross Youth (5).jpg"/>
          <p:cNvPicPr>
            <a:picLocks noChangeAspect="1" noChangeArrowheads="1"/>
          </p:cNvPicPr>
          <p:nvPr/>
        </p:nvPicPr>
        <p:blipFill>
          <a:blip r:embed="rId4" cstate="print"/>
          <a:srcRect/>
          <a:stretch>
            <a:fillRect/>
          </a:stretch>
        </p:blipFill>
        <p:spPr bwMode="auto">
          <a:xfrm>
            <a:off x="228600" y="3591768"/>
            <a:ext cx="1981200" cy="1485900"/>
          </a:xfrm>
          <a:prstGeom prst="rect">
            <a:avLst/>
          </a:prstGeom>
          <a:noFill/>
        </p:spPr>
      </p:pic>
      <p:pic>
        <p:nvPicPr>
          <p:cNvPr id="5124" name="Picture 4" descr="C:\Documents and Settings\indira.kulenovic.IFRC\Desktop\objectives.jpg"/>
          <p:cNvPicPr>
            <a:picLocks noChangeAspect="1" noChangeArrowheads="1"/>
          </p:cNvPicPr>
          <p:nvPr/>
        </p:nvPicPr>
        <p:blipFill>
          <a:blip r:embed="rId5" cstate="print"/>
          <a:srcRect/>
          <a:stretch>
            <a:fillRect/>
          </a:stretch>
        </p:blipFill>
        <p:spPr bwMode="auto">
          <a:xfrm>
            <a:off x="228600" y="5039568"/>
            <a:ext cx="1981200" cy="1485776"/>
          </a:xfrm>
          <a:prstGeom prst="rect">
            <a:avLst/>
          </a:prstGeom>
          <a:noFill/>
        </p:spPr>
      </p:pic>
    </p:spTree>
    <p:extLst>
      <p:ext uri="{BB962C8B-B14F-4D97-AF65-F5344CB8AC3E}">
        <p14:creationId xmlns:p14="http://schemas.microsoft.com/office/powerpoint/2010/main" val="90471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609600" y="2558752"/>
            <a:ext cx="5791200" cy="4038600"/>
          </a:xfrm>
        </p:spPr>
        <p:txBody>
          <a:bodyPr/>
          <a:lstStyle/>
          <a:p>
            <a:pPr>
              <a:spcAft>
                <a:spcPts val="600"/>
              </a:spcAft>
            </a:pPr>
            <a:r>
              <a:rPr lang="en-US" sz="1800" b="1" dirty="0" smtClean="0">
                <a:latin typeface="Arial Narrow" pitchFamily="34" charset="0"/>
                <a:cs typeface="Arial" charset="0"/>
              </a:rPr>
              <a:t>Public Awareness and Public Education (PAPE) for DRR: </a:t>
            </a:r>
            <a:r>
              <a:rPr lang="en-US" sz="1800" dirty="0" smtClean="0">
                <a:latin typeface="Arial Narrow" pitchFamily="34" charset="0"/>
                <a:cs typeface="Arial" charset="0"/>
              </a:rPr>
              <a:t>guide and key messages (2011). Ongoing adaptation by various stakeholders. </a:t>
            </a:r>
          </a:p>
          <a:p>
            <a:pPr>
              <a:spcAft>
                <a:spcPts val="600"/>
              </a:spcAft>
            </a:pPr>
            <a:r>
              <a:rPr lang="en-US" sz="1800" b="1" dirty="0" smtClean="0">
                <a:latin typeface="Arial Narrow" pitchFamily="34" charset="0"/>
                <a:cs typeface="Arial" charset="0"/>
              </a:rPr>
              <a:t>Handbook</a:t>
            </a:r>
            <a:r>
              <a:rPr lang="en-US" sz="1800" dirty="0" smtClean="0">
                <a:latin typeface="Arial Narrow" pitchFamily="34" charset="0"/>
                <a:cs typeface="Arial" charset="0"/>
              </a:rPr>
              <a:t> for school-based risk reduction initiatives (2015)</a:t>
            </a:r>
          </a:p>
          <a:p>
            <a:pPr>
              <a:spcAft>
                <a:spcPts val="600"/>
              </a:spcAft>
            </a:pPr>
            <a:r>
              <a:rPr lang="en-US" sz="1800" dirty="0" smtClean="0">
                <a:latin typeface="Arial Narrow" pitchFamily="34" charset="0"/>
                <a:cs typeface="Arial" charset="0"/>
              </a:rPr>
              <a:t>Piloting of a “</a:t>
            </a:r>
            <a:r>
              <a:rPr lang="en-US" sz="1800" b="1" dirty="0" smtClean="0">
                <a:latin typeface="Arial Narrow" pitchFamily="34" charset="0"/>
                <a:cs typeface="Arial" charset="0"/>
              </a:rPr>
              <a:t>Youth in School Safety</a:t>
            </a:r>
            <a:r>
              <a:rPr lang="en-US" sz="1800" dirty="0" smtClean="0">
                <a:latin typeface="Arial Narrow" pitchFamily="34" charset="0"/>
                <a:cs typeface="Arial" charset="0"/>
              </a:rPr>
              <a:t>” toolkit in September 2016</a:t>
            </a:r>
            <a:endParaRPr lang="en-US" sz="1800" dirty="0">
              <a:latin typeface="Arial Narrow" pitchFamily="34" charset="0"/>
              <a:cs typeface="Arial" charset="0"/>
            </a:endParaRPr>
          </a:p>
          <a:p>
            <a:pPr>
              <a:spcAft>
                <a:spcPts val="600"/>
              </a:spcAft>
            </a:pPr>
            <a:r>
              <a:rPr lang="en-US" sz="1800" b="1" dirty="0">
                <a:latin typeface="Arial Narrow" pitchFamily="34" charset="0"/>
              </a:rPr>
              <a:t>Systematic </a:t>
            </a:r>
            <a:r>
              <a:rPr lang="en-US" sz="1800" dirty="0">
                <a:latin typeface="Arial Narrow" pitchFamily="34" charset="0"/>
              </a:rPr>
              <a:t>knowledge management: gathering tools in our online library (link on the last slide)</a:t>
            </a:r>
            <a:endParaRPr lang="en-US" sz="1800" b="1" dirty="0">
              <a:latin typeface="Arial Narrow" pitchFamily="34" charset="0"/>
            </a:endParaRPr>
          </a:p>
          <a:p>
            <a:pPr>
              <a:spcAft>
                <a:spcPts val="600"/>
              </a:spcAft>
            </a:pPr>
            <a:r>
              <a:rPr lang="en-US" sz="1800" dirty="0" smtClean="0">
                <a:latin typeface="Arial Narrow" pitchFamily="34" charset="0"/>
                <a:cs typeface="Arial" charset="0"/>
              </a:rPr>
              <a:t>Initial discussions for a </a:t>
            </a:r>
            <a:r>
              <a:rPr lang="en-US" sz="1800" b="1" dirty="0" smtClean="0">
                <a:latin typeface="Arial Narrow" pitchFamily="34" charset="0"/>
                <a:cs typeface="Arial" charset="0"/>
              </a:rPr>
              <a:t>comprehensive mapping</a:t>
            </a:r>
            <a:r>
              <a:rPr lang="en-US" sz="1800" dirty="0" smtClean="0">
                <a:latin typeface="Arial Narrow" pitchFamily="34" charset="0"/>
                <a:cs typeface="Arial" charset="0"/>
              </a:rPr>
              <a:t> of school-based initiatives by National Societies across Southeast Asia</a:t>
            </a:r>
          </a:p>
          <a:p>
            <a:pPr>
              <a:spcAft>
                <a:spcPts val="600"/>
              </a:spcAft>
            </a:pPr>
            <a:endParaRPr lang="en-US" sz="1800" dirty="0" smtClean="0">
              <a:latin typeface="Arial Narrow" pitchFamily="34" charset="0"/>
              <a:cs typeface="Arial" charset="0"/>
            </a:endParaRPr>
          </a:p>
          <a:p>
            <a:pPr>
              <a:spcAft>
                <a:spcPts val="600"/>
              </a:spcAft>
            </a:pPr>
            <a:endParaRPr lang="en-US" dirty="0" smtClean="0">
              <a:latin typeface="Arial Narrow" pitchFamily="34" charset="0"/>
              <a:cs typeface="Arial" charset="0"/>
            </a:endParaRPr>
          </a:p>
        </p:txBody>
      </p:sp>
      <p:pic>
        <p:nvPicPr>
          <p:cNvPr id="5" name="Picture 2" descr="C:\Documents and Settings\indira.kulenovic.IFRC\Desktop\pape.bmp"/>
          <p:cNvPicPr>
            <a:picLocks noChangeAspect="1" noChangeArrowheads="1"/>
          </p:cNvPicPr>
          <p:nvPr/>
        </p:nvPicPr>
        <p:blipFill>
          <a:blip r:embed="rId3" cstate="print"/>
          <a:srcRect/>
          <a:stretch>
            <a:fillRect/>
          </a:stretch>
        </p:blipFill>
        <p:spPr bwMode="auto">
          <a:xfrm>
            <a:off x="7092279" y="908720"/>
            <a:ext cx="2051719" cy="2869321"/>
          </a:xfrm>
          <a:prstGeom prst="rect">
            <a:avLst/>
          </a:prstGeom>
          <a:noFill/>
        </p:spPr>
      </p:pic>
      <p:sp>
        <p:nvSpPr>
          <p:cNvPr id="2" name="Title 1"/>
          <p:cNvSpPr>
            <a:spLocks noGrp="1"/>
          </p:cNvSpPr>
          <p:nvPr>
            <p:ph type="title"/>
          </p:nvPr>
        </p:nvSpPr>
        <p:spPr/>
        <p:txBody>
          <a:bodyPr/>
          <a:lstStyle/>
          <a:p>
            <a:r>
              <a:rPr lang="en-US" dirty="0" smtClean="0"/>
              <a:t>Support to our network and to partners</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933056"/>
            <a:ext cx="2051720" cy="286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23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Engagements in school safety at national level</a:t>
            </a:r>
            <a:endParaRPr lang="en-US" dirty="0"/>
          </a:p>
        </p:txBody>
      </p:sp>
      <p:sp>
        <p:nvSpPr>
          <p:cNvPr id="3" name="Content Placeholder 2"/>
          <p:cNvSpPr>
            <a:spLocks noGrp="1"/>
          </p:cNvSpPr>
          <p:nvPr>
            <p:ph idx="1"/>
          </p:nvPr>
        </p:nvSpPr>
        <p:spPr>
          <a:xfrm>
            <a:off x="3116239" y="2446813"/>
            <a:ext cx="6019800" cy="3999436"/>
          </a:xfrm>
        </p:spPr>
        <p:txBody>
          <a:bodyPr/>
          <a:lstStyle/>
          <a:p>
            <a:pPr>
              <a:spcAft>
                <a:spcPts val="600"/>
              </a:spcAft>
            </a:pPr>
            <a:r>
              <a:rPr lang="en-US" sz="2000" dirty="0" smtClean="0"/>
              <a:t>Throughout ASEAN countries, National Societies engage in schools in various ways (youth clubs, campaigning, DRR projects, hygiene promotion, etc.)</a:t>
            </a:r>
          </a:p>
          <a:p>
            <a:pPr marL="0" indent="0">
              <a:spcAft>
                <a:spcPts val="600"/>
              </a:spcAft>
              <a:buNone/>
            </a:pPr>
            <a:endParaRPr lang="en-US" sz="2000" dirty="0" smtClean="0"/>
          </a:p>
          <a:p>
            <a:pPr>
              <a:spcAft>
                <a:spcPts val="600"/>
              </a:spcAft>
            </a:pPr>
            <a:r>
              <a:rPr lang="en-US" sz="2000" dirty="0" smtClean="0"/>
              <a:t>There are existing cooperation mechanisms with governments (NDMO, health, education, etc.)</a:t>
            </a:r>
          </a:p>
          <a:p>
            <a:pPr marL="0" indent="0">
              <a:spcAft>
                <a:spcPts val="600"/>
              </a:spcAft>
              <a:buNone/>
            </a:pPr>
            <a:endParaRPr lang="en-US" sz="2000" dirty="0" smtClean="0"/>
          </a:p>
          <a:p>
            <a:pPr>
              <a:spcAft>
                <a:spcPts val="600"/>
              </a:spcAft>
            </a:pPr>
            <a:r>
              <a:rPr lang="en-US" sz="2000" dirty="0" smtClean="0"/>
              <a:t>Youths and volunteers have a potential to scale up such initiatives</a:t>
            </a:r>
            <a:endParaRPr lang="en-GB"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76872"/>
            <a:ext cx="3043193" cy="201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9" y="4410472"/>
            <a:ext cx="3072871" cy="203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32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GB" dirty="0"/>
          </a:p>
        </p:txBody>
      </p:sp>
      <p:sp>
        <p:nvSpPr>
          <p:cNvPr id="3" name="Content Placeholder 2"/>
          <p:cNvSpPr>
            <a:spLocks noGrp="1"/>
          </p:cNvSpPr>
          <p:nvPr>
            <p:ph idx="1"/>
          </p:nvPr>
        </p:nvSpPr>
        <p:spPr>
          <a:xfrm>
            <a:off x="1907704" y="2636912"/>
            <a:ext cx="6858000" cy="3657600"/>
          </a:xfrm>
        </p:spPr>
        <p:txBody>
          <a:bodyPr/>
          <a:lstStyle/>
          <a:p>
            <a:r>
              <a:rPr lang="en-US" dirty="0" smtClean="0"/>
              <a:t>School safety activities are often based on </a:t>
            </a:r>
            <a:r>
              <a:rPr lang="en-US" b="1" dirty="0" smtClean="0"/>
              <a:t>short-term projects</a:t>
            </a:r>
            <a:r>
              <a:rPr lang="en-US" dirty="0" smtClean="0"/>
              <a:t> </a:t>
            </a:r>
          </a:p>
          <a:p>
            <a:r>
              <a:rPr lang="en-US" dirty="0" smtClean="0"/>
              <a:t>They often focus on a </a:t>
            </a:r>
            <a:r>
              <a:rPr lang="en-US" b="1" dirty="0" smtClean="0"/>
              <a:t>specific sector </a:t>
            </a:r>
            <a:r>
              <a:rPr lang="en-US" dirty="0" smtClean="0"/>
              <a:t>(DM, DRR health, first aid, WatSan, Road Safety, youths development…) and are often not integrated</a:t>
            </a:r>
          </a:p>
          <a:p>
            <a:r>
              <a:rPr lang="en-US" b="1" dirty="0" smtClean="0"/>
              <a:t>Knowledge</a:t>
            </a:r>
            <a:r>
              <a:rPr lang="en-US" dirty="0" smtClean="0"/>
              <a:t> about policies and tools is often not systematically shared. </a:t>
            </a:r>
          </a:p>
          <a:p>
            <a:r>
              <a:rPr lang="en-US" b="1" dirty="0" smtClean="0"/>
              <a:t>Data</a:t>
            </a:r>
            <a:r>
              <a:rPr lang="en-US" dirty="0" smtClean="0"/>
              <a:t> about the interventions is not available in a single report</a:t>
            </a:r>
          </a:p>
          <a:p>
            <a:endParaRPr lang="en-GB" dirty="0"/>
          </a:p>
        </p:txBody>
      </p:sp>
    </p:spTree>
    <p:extLst>
      <p:ext uri="{BB962C8B-B14F-4D97-AF65-F5344CB8AC3E}">
        <p14:creationId xmlns:p14="http://schemas.microsoft.com/office/powerpoint/2010/main" val="60034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611560" y="2562345"/>
            <a:ext cx="8229600" cy="3890991"/>
          </a:xfrm>
        </p:spPr>
        <p:txBody>
          <a:bodyPr/>
          <a:lstStyle/>
          <a:p>
            <a:pPr>
              <a:spcAft>
                <a:spcPts val="600"/>
              </a:spcAft>
            </a:pPr>
            <a:endParaRPr lang="en-US" sz="2000" dirty="0" smtClean="0">
              <a:latin typeface="Arial Narrow" pitchFamily="34" charset="0"/>
            </a:endParaRPr>
          </a:p>
          <a:p>
            <a:pPr>
              <a:spcAft>
                <a:spcPts val="600"/>
              </a:spcAft>
            </a:pPr>
            <a:r>
              <a:rPr lang="en-US" sz="2000" dirty="0" smtClean="0">
                <a:latin typeface="Arial Narrow" pitchFamily="34" charset="0"/>
              </a:rPr>
              <a:t>Build more systematic and </a:t>
            </a:r>
            <a:r>
              <a:rPr lang="en-US" sz="2000" b="1" dirty="0">
                <a:latin typeface="Arial Narrow" pitchFamily="34" charset="0"/>
              </a:rPr>
              <a:t>formal partnerships </a:t>
            </a:r>
            <a:r>
              <a:rPr lang="en-US" sz="2000" dirty="0">
                <a:latin typeface="Arial Narrow" pitchFamily="34" charset="0"/>
              </a:rPr>
              <a:t>with governments and other key </a:t>
            </a:r>
            <a:r>
              <a:rPr lang="en-US" sz="2000" dirty="0" smtClean="0">
                <a:latin typeface="Arial Narrow" pitchFamily="34" charset="0"/>
              </a:rPr>
              <a:t>stakeholders in each country</a:t>
            </a:r>
            <a:endParaRPr lang="en-US" sz="2000" dirty="0">
              <a:latin typeface="Arial Narrow" pitchFamily="34" charset="0"/>
            </a:endParaRPr>
          </a:p>
          <a:p>
            <a:pPr>
              <a:spcAft>
                <a:spcPts val="600"/>
              </a:spcAft>
            </a:pPr>
            <a:r>
              <a:rPr lang="en-US" sz="2000" dirty="0" smtClean="0">
                <a:latin typeface="Arial Narrow" pitchFamily="34" charset="0"/>
              </a:rPr>
              <a:t>Contribute </a:t>
            </a:r>
            <a:r>
              <a:rPr lang="en-US" sz="2000" dirty="0">
                <a:latin typeface="Arial Narrow" pitchFamily="34" charset="0"/>
              </a:rPr>
              <a:t>to </a:t>
            </a:r>
            <a:r>
              <a:rPr lang="en-US" sz="2000" b="1" dirty="0">
                <a:latin typeface="Arial Narrow" pitchFamily="34" charset="0"/>
              </a:rPr>
              <a:t>harmonization</a:t>
            </a:r>
            <a:r>
              <a:rPr lang="en-US" sz="2000" dirty="0">
                <a:latin typeface="Arial Narrow" pitchFamily="34" charset="0"/>
              </a:rPr>
              <a:t> of tools, models, frameworks</a:t>
            </a:r>
            <a:r>
              <a:rPr lang="en-US" sz="2000" b="1" dirty="0">
                <a:latin typeface="Arial Narrow" pitchFamily="34" charset="0"/>
              </a:rPr>
              <a:t> </a:t>
            </a:r>
            <a:r>
              <a:rPr lang="en-US" sz="2000" dirty="0">
                <a:latin typeface="Arial Narrow" pitchFamily="34" charset="0"/>
              </a:rPr>
              <a:t>as the key for long term systematic approach to building resilience in education </a:t>
            </a:r>
            <a:endParaRPr lang="en-US" sz="2000" dirty="0" smtClean="0">
              <a:latin typeface="Arial Narrow" pitchFamily="34" charset="0"/>
            </a:endParaRPr>
          </a:p>
          <a:p>
            <a:pPr>
              <a:spcAft>
                <a:spcPts val="600"/>
              </a:spcAft>
            </a:pPr>
            <a:r>
              <a:rPr lang="en-US" sz="2000" dirty="0" smtClean="0">
                <a:latin typeface="Arial Narrow" pitchFamily="34" charset="0"/>
              </a:rPr>
              <a:t>Actively engage on </a:t>
            </a:r>
            <a:r>
              <a:rPr lang="en-US" sz="2000" b="1" dirty="0" smtClean="0">
                <a:latin typeface="Arial Narrow" pitchFamily="34" charset="0"/>
              </a:rPr>
              <a:t>joint actions </a:t>
            </a:r>
            <a:r>
              <a:rPr lang="en-US" sz="2000" dirty="0" smtClean="0">
                <a:latin typeface="Arial Narrow" pitchFamily="34" charset="0"/>
              </a:rPr>
              <a:t>(National Societies </a:t>
            </a:r>
            <a:r>
              <a:rPr lang="en-US" sz="2000" dirty="0">
                <a:latin typeface="Arial Narrow" pitchFamily="34" charset="0"/>
              </a:rPr>
              <a:t>– </a:t>
            </a:r>
            <a:r>
              <a:rPr lang="en-US" sz="2000" dirty="0" smtClean="0">
                <a:latin typeface="Arial Narrow" pitchFamily="34" charset="0"/>
              </a:rPr>
              <a:t>governments </a:t>
            </a:r>
            <a:r>
              <a:rPr lang="en-US" sz="2000" dirty="0">
                <a:latin typeface="Arial Narrow" pitchFamily="34" charset="0"/>
              </a:rPr>
              <a:t>– partners) </a:t>
            </a:r>
            <a:r>
              <a:rPr lang="en-US" sz="2000" dirty="0" smtClean="0">
                <a:latin typeface="Arial Narrow" pitchFamily="34" charset="0"/>
              </a:rPr>
              <a:t>in schools </a:t>
            </a:r>
            <a:endParaRPr lang="en-US" sz="2000" dirty="0">
              <a:latin typeface="Arial Narrow" pitchFamily="34" charset="0"/>
            </a:endParaRPr>
          </a:p>
          <a:p>
            <a:pPr>
              <a:spcAft>
                <a:spcPts val="600"/>
              </a:spcAft>
            </a:pPr>
            <a:r>
              <a:rPr lang="en-US" sz="2000" dirty="0" smtClean="0">
                <a:latin typeface="Arial Narrow" pitchFamily="34" charset="0"/>
              </a:rPr>
              <a:t>Enhance the </a:t>
            </a:r>
            <a:r>
              <a:rPr lang="en-GB" sz="2000" b="1" dirty="0" smtClean="0">
                <a:latin typeface="Arial Narrow" panose="020B0606020202030204" pitchFamily="34" charset="0"/>
              </a:rPr>
              <a:t>documentation</a:t>
            </a:r>
            <a:r>
              <a:rPr lang="en-GB" sz="2000" dirty="0" smtClean="0">
                <a:latin typeface="Arial Narrow" panose="020B0606020202030204" pitchFamily="34" charset="0"/>
              </a:rPr>
              <a:t> of </a:t>
            </a:r>
            <a:r>
              <a:rPr lang="en-GB" sz="2000" dirty="0">
                <a:latin typeface="Arial Narrow" panose="020B0606020202030204" pitchFamily="34" charset="0"/>
              </a:rPr>
              <a:t>the Red Cross Red Crescent contribution to school safety in </a:t>
            </a:r>
            <a:r>
              <a:rPr lang="en-GB" sz="2000" dirty="0" smtClean="0">
                <a:latin typeface="Arial Narrow" panose="020B0606020202030204" pitchFamily="34" charset="0"/>
              </a:rPr>
              <a:t>ASEAN</a:t>
            </a:r>
            <a:endParaRPr lang="en-US" sz="1800" dirty="0" smtClean="0">
              <a:latin typeface="Arial Narrow" pitchFamily="34" charset="0"/>
            </a:endParaRPr>
          </a:p>
          <a:p>
            <a:pPr marL="0" indent="0">
              <a:buNone/>
            </a:pPr>
            <a:endParaRPr lang="en-US" sz="2000" dirty="0" smtClean="0">
              <a:latin typeface="Arial Narrow" pitchFamily="34" charset="0"/>
            </a:endParaRPr>
          </a:p>
        </p:txBody>
      </p:sp>
    </p:spTree>
    <p:extLst>
      <p:ext uri="{BB962C8B-B14F-4D97-AF65-F5344CB8AC3E}">
        <p14:creationId xmlns:p14="http://schemas.microsoft.com/office/powerpoint/2010/main" val="3035216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12331</TotalTime>
  <Words>604</Words>
  <Application>Microsoft Office PowerPoint</Application>
  <PresentationFormat>On-screen Show (4:3)</PresentationFormat>
  <Paragraphs>75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IFRC_2011 presentation-EN</vt:lpstr>
      <vt:lpstr>PowerPoint Presentation</vt:lpstr>
      <vt:lpstr>Presentation outline</vt:lpstr>
      <vt:lpstr>Global and Regional Commitments</vt:lpstr>
      <vt:lpstr>PowerPoint Presentation</vt:lpstr>
      <vt:lpstr>Presence in Southeast Asia</vt:lpstr>
      <vt:lpstr>Support to our network and to partners</vt:lpstr>
      <vt:lpstr>Engagements in school safety at national level</vt:lpstr>
      <vt:lpstr>Challenges…</vt:lpstr>
      <vt:lpstr>Key messages</vt:lpstr>
      <vt:lpstr>Thank you! </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Angeline Tandiono</cp:lastModifiedBy>
  <cp:revision>271</cp:revision>
  <cp:lastPrinted>2016-09-14T08:00:23Z</cp:lastPrinted>
  <dcterms:created xsi:type="dcterms:W3CDTF">2012-03-29T08:37:58Z</dcterms:created>
  <dcterms:modified xsi:type="dcterms:W3CDTF">2016-09-15T03:30:05Z</dcterms:modified>
</cp:coreProperties>
</file>