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12"/>
  </p:notesMasterIdLst>
  <p:sldIdLst>
    <p:sldId id="258" r:id="rId3"/>
    <p:sldId id="256" r:id="rId4"/>
    <p:sldId id="264" r:id="rId5"/>
    <p:sldId id="266" r:id="rId6"/>
    <p:sldId id="267" r:id="rId7"/>
    <p:sldId id="272" r:id="rId8"/>
    <p:sldId id="271" r:id="rId9"/>
    <p:sldId id="270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45564-8720-443E-A3EB-CE2BFCA54801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04237-E06F-4F87-AF97-076A4137E0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993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4E10-DCA8-414B-9D74-AF929047BB94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85D0-DCA8-4477-B0A0-CC416DBC1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13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4E10-DCA8-414B-9D74-AF929047BB94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85D0-DCA8-4477-B0A0-CC416DBC1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0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4E10-DCA8-414B-9D74-AF929047BB94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85D0-DCA8-4477-B0A0-CC416DBC1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239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5753100"/>
          </a:xfrm>
          <a:prstGeom prst="rect">
            <a:avLst/>
          </a:prstGeom>
          <a:solidFill>
            <a:srgbClr val="66584E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6" name="Oval 5"/>
            <p:cNvSpPr/>
            <p:nvPr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TextBox 19"/>
            <p:cNvSpPr txBox="1">
              <a:spLocks noChangeArrowheads="1"/>
            </p:cNvSpPr>
            <p:nvPr/>
          </p:nvSpPr>
          <p:spPr bwMode="auto">
            <a:xfrm>
              <a:off x="282555" y="625325"/>
              <a:ext cx="1144157" cy="46178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smtClean="0">
                  <a:solidFill>
                    <a:prstClr val="white"/>
                  </a:solidFill>
                </a:rPr>
                <a:t>Asia Pacific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smtClean="0">
                  <a:solidFill>
                    <a:prstClr val="white"/>
                  </a:solidFill>
                </a:rPr>
                <a:t>New Leaders’ Orientation</a:t>
              </a:r>
            </a:p>
          </p:txBody>
        </p:sp>
      </p:grpSp>
      <p:pic>
        <p:nvPicPr>
          <p:cNvPr id="8" name="Picture 4" descr="logo icrc blanc transpar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6078538"/>
            <a:ext cx="565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936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logo icrc blanc transpar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6078538"/>
            <a:ext cx="565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042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logo icrc blanc transpar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6078538"/>
            <a:ext cx="565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621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logo icrc blanc transpar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6078538"/>
            <a:ext cx="565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988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logo icrc blanc transpar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6078538"/>
            <a:ext cx="565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266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logo icrc blanc transpar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6078538"/>
            <a:ext cx="565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408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19"/>
            <p:cNvSpPr txBox="1">
              <a:spLocks noChangeArrowheads="1"/>
            </p:cNvSpPr>
            <p:nvPr/>
          </p:nvSpPr>
          <p:spPr bwMode="auto">
            <a:xfrm>
              <a:off x="533400" y="498475"/>
              <a:ext cx="4724400" cy="35893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baseline="30000" smtClean="0">
                  <a:solidFill>
                    <a:srgbClr val="E8C7B0"/>
                  </a:solidFill>
                </a:rPr>
                <a:t>FOR FURTHER INFORMATION ON XXXXXXXXX XXXXXXXX XXXXXXXXX XXXX, PLEASE CONTACT: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baseline="30000" smtClean="0">
                <a:solidFill>
                  <a:prstClr val="white"/>
                </a:solidFill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baseline="30000" smtClean="0">
                  <a:solidFill>
                    <a:srgbClr val="E8C7B0"/>
                  </a:solidFill>
                </a:rPr>
                <a:t>IFRC XXXXXXXXXXXXX DEPARTMENT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aseline="30000" smtClean="0">
                  <a:solidFill>
                    <a:prstClr val="white"/>
                  </a:solidFill>
                </a:rPr>
                <a:t>NAME SURNAME, TITLE</a:t>
              </a:r>
              <a:br>
                <a:rPr lang="en-US" sz="2000" baseline="30000" smtClean="0">
                  <a:solidFill>
                    <a:prstClr val="white"/>
                  </a:solidFill>
                </a:rPr>
              </a:br>
              <a:r>
                <a:rPr lang="en-US" sz="2000" b="1" baseline="30000" smtClean="0">
                  <a:solidFill>
                    <a:prstClr val="white"/>
                  </a:solidFill>
                </a:rPr>
                <a:t>TEL. : +41 022 730 XXXX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baseline="30000" smtClean="0">
                  <a:solidFill>
                    <a:prstClr val="white"/>
                  </a:solidFill>
                </a:rPr>
                <a:t>EMAIL: name.surname@ifrc.org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baseline="30000" smtClean="0">
                <a:solidFill>
                  <a:prstClr val="white"/>
                </a:solidFill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baseline="30000" smtClean="0">
                  <a:solidFill>
                    <a:srgbClr val="E8C7B0"/>
                  </a:solidFill>
                </a:rPr>
                <a:t>THIS PRESENTATION IS PUBLISHED BY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baseline="30000" smtClean="0">
                  <a:solidFill>
                    <a:prstClr val="white"/>
                  </a:solidFill>
                </a:rPr>
                <a:t>INTERNATIONAL FEDERATION OF </a:t>
              </a:r>
              <a:br>
                <a:rPr lang="en-US" sz="2000" b="1" baseline="30000" smtClean="0">
                  <a:solidFill>
                    <a:prstClr val="white"/>
                  </a:solidFill>
                </a:rPr>
              </a:br>
              <a:r>
                <a:rPr lang="en-US" sz="2000" b="1" baseline="30000" smtClean="0">
                  <a:solidFill>
                    <a:prstClr val="white"/>
                  </a:solidFill>
                </a:rPr>
                <a:t>RED CROSS AND RED CRESCENT SOCIETIES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baseline="30000" smtClean="0">
                  <a:solidFill>
                    <a:prstClr val="white"/>
                  </a:solidFill>
                </a:rPr>
                <a:t>P.O. BOX 372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baseline="30000" smtClean="0">
                  <a:solidFill>
                    <a:prstClr val="white"/>
                  </a:solidFill>
                </a:rPr>
                <a:t>CH-1211 GENEVA 19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baseline="30000" smtClean="0">
                  <a:solidFill>
                    <a:prstClr val="white"/>
                  </a:solidFill>
                </a:rPr>
                <a:t>SWITZERLAND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baseline="30000" smtClean="0">
                <a:solidFill>
                  <a:prstClr val="white"/>
                </a:solidFill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baseline="30000" smtClean="0">
                  <a:solidFill>
                    <a:prstClr val="white"/>
                  </a:solidFill>
                </a:rPr>
                <a:t>TEL.: +41 22 730 42 22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baseline="30000" smtClean="0">
                  <a:solidFill>
                    <a:prstClr val="white"/>
                  </a:solidFill>
                </a:rPr>
                <a:t>FAX.: +41 22 733 03 95</a:t>
              </a:r>
              <a:endParaRPr lang="en-US" sz="2000" smtClean="0">
                <a:solidFill>
                  <a:prstClr val="white"/>
                </a:solidFill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IFRC_logo_E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1504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70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4E10-DCA8-414B-9D74-AF929047BB94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85D0-DCA8-4477-B0A0-CC416DBC1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147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18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4E10-DCA8-414B-9D74-AF929047BB94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85D0-DCA8-4477-B0A0-CC416DBC1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72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4E10-DCA8-414B-9D74-AF929047BB94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85D0-DCA8-4477-B0A0-CC416DBC1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6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4E10-DCA8-414B-9D74-AF929047BB94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85D0-DCA8-4477-B0A0-CC416DBC1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5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4E10-DCA8-414B-9D74-AF929047BB94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85D0-DCA8-4477-B0A0-CC416DBC1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65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4E10-DCA8-414B-9D74-AF929047BB94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85D0-DCA8-4477-B0A0-CC416DBC1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1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4E10-DCA8-414B-9D74-AF929047BB94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85D0-DCA8-4477-B0A0-CC416DBC1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08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4E10-DCA8-414B-9D74-AF929047BB94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85D0-DCA8-4477-B0A0-CC416DBC1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55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54E10-DCA8-414B-9D74-AF929047BB94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C85D0-DCA8-4477-B0A0-CC416DBC1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52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grpSp>
        <p:nvGrpSpPr>
          <p:cNvPr id="1028" name="Group 16"/>
          <p:cNvGrpSpPr>
            <a:grpSpLocks/>
          </p:cNvGrpSpPr>
          <p:nvPr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18" name="Oval 17"/>
            <p:cNvSpPr/>
            <p:nvPr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5" name="TextBox 18"/>
            <p:cNvSpPr txBox="1">
              <a:spLocks noChangeArrowheads="1"/>
            </p:cNvSpPr>
            <p:nvPr/>
          </p:nvSpPr>
          <p:spPr bwMode="auto">
            <a:xfrm>
              <a:off x="282555" y="625325"/>
              <a:ext cx="1144157" cy="1539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 b="1" smtClean="0">
                <a:solidFill>
                  <a:prstClr val="white"/>
                </a:solidFill>
              </a:endParaRPr>
            </a:p>
          </p:txBody>
        </p:sp>
      </p:grpSp>
      <p:sp>
        <p:nvSpPr>
          <p:cNvPr id="1029" name="Rectangle 12"/>
          <p:cNvSpPr>
            <a:spLocks noChangeArrowheads="1"/>
          </p:cNvSpPr>
          <p:nvPr userDrawn="1"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smtClean="0">
                <a:solidFill>
                  <a:prstClr val="white"/>
                </a:solidFill>
              </a:rPr>
              <a:t>Asia Pacific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smtClean="0">
                <a:solidFill>
                  <a:prstClr val="white"/>
                </a:solidFill>
              </a:rPr>
              <a:t>New Leaders’ Orientation</a:t>
            </a:r>
          </a:p>
        </p:txBody>
      </p:sp>
      <p:sp>
        <p:nvSpPr>
          <p:cNvPr id="1030" name="TextBox 13"/>
          <p:cNvSpPr txBox="1">
            <a:spLocks noChangeArrowheads="1"/>
          </p:cNvSpPr>
          <p:nvPr userDrawn="1"/>
        </p:nvSpPr>
        <p:spPr bwMode="auto">
          <a:xfrm>
            <a:off x="0" y="692150"/>
            <a:ext cx="1979613" cy="815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prstClr val="white"/>
                </a:solidFill>
              </a:rPr>
              <a:t>Asia Pacific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prstClr val="white"/>
                </a:solidFill>
              </a:rPr>
              <a:t>New Leaders’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prstClr val="white"/>
                </a:solidFill>
              </a:rPr>
              <a:t>Orientation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2000" smtClean="0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 userDrawn="1"/>
        </p:nvSpPr>
        <p:spPr>
          <a:xfrm>
            <a:off x="339725" y="6092825"/>
            <a:ext cx="8624888" cy="649288"/>
          </a:xfrm>
          <a:prstGeom prst="roundRect">
            <a:avLst/>
          </a:prstGeom>
          <a:solidFill>
            <a:srgbClr val="CF1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032" name="Picture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300788"/>
            <a:ext cx="2447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3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Strengthening Movement Cooperation and Coordination - SMCC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103" y="2046791"/>
            <a:ext cx="8073339" cy="3717403"/>
          </a:xfrm>
        </p:spPr>
        <p:txBody>
          <a:bodyPr/>
          <a:lstStyle/>
          <a:p>
            <a:r>
              <a:rPr lang="en-GB" sz="2400" dirty="0"/>
              <a:t>The scope of the work was to focus on improving the coordination of the Movement’s c</a:t>
            </a:r>
            <a:r>
              <a:rPr lang="en-GB" sz="2400" dirty="0" smtClean="0"/>
              <a:t>ollective </a:t>
            </a:r>
            <a:r>
              <a:rPr lang="en-GB" sz="2400" dirty="0"/>
              <a:t>o</a:t>
            </a:r>
            <a:r>
              <a:rPr lang="en-GB" sz="2400" dirty="0" smtClean="0"/>
              <a:t>perational </a:t>
            </a:r>
            <a:r>
              <a:rPr lang="en-GB" sz="2400" b="1" dirty="0">
                <a:solidFill>
                  <a:srgbClr val="0070C0"/>
                </a:solidFill>
              </a:rPr>
              <a:t>P</a:t>
            </a:r>
            <a:r>
              <a:rPr lang="en-GB" sz="2400" b="1" dirty="0" smtClean="0">
                <a:solidFill>
                  <a:srgbClr val="0070C0"/>
                </a:solidFill>
              </a:rPr>
              <a:t>reparedness</a:t>
            </a:r>
            <a:r>
              <a:rPr lang="en-GB" sz="2400" dirty="0" smtClean="0"/>
              <a:t> </a:t>
            </a:r>
            <a:r>
              <a:rPr lang="en-GB" sz="2400" dirty="0"/>
              <a:t>and </a:t>
            </a:r>
            <a:r>
              <a:rPr lang="en-GB" sz="2400" b="1" dirty="0" smtClean="0">
                <a:solidFill>
                  <a:srgbClr val="0070C0"/>
                </a:solidFill>
              </a:rPr>
              <a:t>Response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/>
              <a:t>to </a:t>
            </a:r>
            <a:r>
              <a:rPr lang="en-GB" sz="2400" b="1" dirty="0" smtClean="0">
                <a:solidFill>
                  <a:srgbClr val="C00000"/>
                </a:solidFill>
              </a:rPr>
              <a:t>Large-scale Emergencies</a:t>
            </a:r>
            <a:r>
              <a:rPr lang="en-GB" sz="2400" dirty="0" smtClean="0">
                <a:solidFill>
                  <a:srgbClr val="C00000"/>
                </a:solidFill>
              </a:rPr>
              <a:t>.</a:t>
            </a:r>
          </a:p>
          <a:p>
            <a:endParaRPr lang="en-GB" sz="2400" dirty="0" smtClean="0">
              <a:solidFill>
                <a:srgbClr val="C00000"/>
              </a:solidFill>
            </a:endParaRPr>
          </a:p>
          <a:p>
            <a:r>
              <a:rPr lang="en-GB" sz="2400" dirty="0"/>
              <a:t>A</a:t>
            </a:r>
            <a:r>
              <a:rPr lang="en-GB" sz="2400" dirty="0" smtClean="0"/>
              <a:t> </a:t>
            </a:r>
            <a:r>
              <a:rPr lang="en-GB" sz="2400" dirty="0"/>
              <a:t>large-scale emergency is defined as a situation of </a:t>
            </a:r>
            <a:r>
              <a:rPr lang="en-GB" sz="2400" b="1" dirty="0" smtClean="0">
                <a:solidFill>
                  <a:srgbClr val="00B050"/>
                </a:solidFill>
              </a:rPr>
              <a:t>Disaster</a:t>
            </a:r>
            <a:r>
              <a:rPr lang="en-GB" sz="2400" b="1" dirty="0">
                <a:solidFill>
                  <a:srgbClr val="00B050"/>
                </a:solidFill>
              </a:rPr>
              <a:t>, </a:t>
            </a:r>
            <a:r>
              <a:rPr lang="en-GB" sz="2400" b="1" dirty="0" smtClean="0">
                <a:solidFill>
                  <a:srgbClr val="00B050"/>
                </a:solidFill>
              </a:rPr>
              <a:t>Armed </a:t>
            </a:r>
            <a:r>
              <a:rPr lang="en-GB" sz="2400" b="1" dirty="0">
                <a:solidFill>
                  <a:srgbClr val="00B050"/>
                </a:solidFill>
              </a:rPr>
              <a:t>C</a:t>
            </a:r>
            <a:r>
              <a:rPr lang="en-GB" sz="2400" b="1" dirty="0" smtClean="0">
                <a:solidFill>
                  <a:srgbClr val="00B050"/>
                </a:solidFill>
              </a:rPr>
              <a:t>onflict </a:t>
            </a:r>
            <a:r>
              <a:rPr lang="en-GB" sz="2400" dirty="0"/>
              <a:t>or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smtClean="0">
                <a:solidFill>
                  <a:srgbClr val="00B050"/>
                </a:solidFill>
              </a:rPr>
              <a:t>Crisis </a:t>
            </a:r>
            <a:r>
              <a:rPr lang="en-GB" sz="2400" dirty="0"/>
              <a:t>requiring a Movement-wide response.</a:t>
            </a:r>
          </a:p>
        </p:txBody>
      </p:sp>
      <p:sp>
        <p:nvSpPr>
          <p:cNvPr id="2" name="Rectangle 1"/>
          <p:cNvSpPr/>
          <p:nvPr/>
        </p:nvSpPr>
        <p:spPr>
          <a:xfrm>
            <a:off x="370390" y="190982"/>
            <a:ext cx="1255853" cy="1469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1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367026" y="868102"/>
            <a:ext cx="4490977" cy="49481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176044" y="5862577"/>
            <a:ext cx="484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Movement Cooperation and Coordination</a:t>
            </a:r>
            <a:endParaRPr lang="en-GB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235127" y="2037144"/>
            <a:ext cx="2847372" cy="115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14398" y="1136833"/>
            <a:ext cx="2847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SMCC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518708" y="3546588"/>
            <a:ext cx="925974" cy="1256906"/>
          </a:xfrm>
          <a:prstGeom prst="downArrow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 rot="10800000">
            <a:off x="4689677" y="3548520"/>
            <a:ext cx="925974" cy="1256906"/>
          </a:xfrm>
          <a:prstGeom prst="downArrow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18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Movement Consultation through four Reference Groups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103" y="2046791"/>
            <a:ext cx="8073339" cy="3717403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Strengthening </a:t>
            </a:r>
            <a:r>
              <a:rPr lang="en-GB" sz="2400" b="1" dirty="0">
                <a:solidFill>
                  <a:srgbClr val="0070C0"/>
                </a:solidFill>
              </a:rPr>
              <a:t>leadership and coordination </a:t>
            </a:r>
            <a:r>
              <a:rPr lang="en-GB" sz="2400" dirty="0" smtClean="0"/>
              <a:t>roles </a:t>
            </a:r>
            <a:endParaRPr lang="en-GB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Scaling up the Movement’s operational preparedness, response and recovery work </a:t>
            </a:r>
            <a:r>
              <a:rPr lang="en-US" sz="2400" dirty="0" smtClean="0"/>
              <a:t>through </a:t>
            </a:r>
            <a:r>
              <a:rPr lang="en-US" sz="2400" b="1" dirty="0">
                <a:solidFill>
                  <a:srgbClr val="C00000"/>
                </a:solidFill>
              </a:rPr>
              <a:t>coordinated and aligned </a:t>
            </a:r>
            <a:r>
              <a:rPr lang="en-US" sz="2400" dirty="0"/>
              <a:t>operational plans, tools and </a:t>
            </a:r>
            <a:r>
              <a:rPr lang="en-US" sz="2400" dirty="0" smtClean="0"/>
              <a:t>mechanisms</a:t>
            </a:r>
            <a:endParaRPr lang="en-GB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Promoting coherent and well-coordinated </a:t>
            </a:r>
            <a:r>
              <a:rPr lang="en-US" sz="2400" b="1" dirty="0">
                <a:solidFill>
                  <a:srgbClr val="0070C0"/>
                </a:solidFill>
              </a:rPr>
              <a:t>internal and external </a:t>
            </a:r>
            <a:r>
              <a:rPr lang="en-US" sz="2400" b="1" dirty="0" smtClean="0">
                <a:solidFill>
                  <a:srgbClr val="0070C0"/>
                </a:solidFill>
              </a:rPr>
              <a:t>communications</a:t>
            </a:r>
            <a:endParaRPr lang="en-GB" sz="2400" b="1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Exploring new </a:t>
            </a:r>
            <a:r>
              <a:rPr lang="en-US" sz="2400" b="1" dirty="0">
                <a:solidFill>
                  <a:srgbClr val="C00000"/>
                </a:solidFill>
              </a:rPr>
              <a:t>Movement-wide resource-mobilization</a:t>
            </a:r>
            <a:r>
              <a:rPr lang="en-US" sz="2400" dirty="0"/>
              <a:t> approaches. </a:t>
            </a:r>
            <a:endParaRPr lang="en-GB" sz="2400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390" y="190982"/>
            <a:ext cx="1255853" cy="1469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77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2867" y="767648"/>
            <a:ext cx="8569325" cy="5832375"/>
            <a:chOff x="323850" y="188913"/>
            <a:chExt cx="8569325" cy="5832375"/>
          </a:xfrm>
        </p:grpSpPr>
        <p:sp>
          <p:nvSpPr>
            <p:cNvPr id="11" name="Rectangle 10"/>
            <p:cNvSpPr/>
            <p:nvPr/>
          </p:nvSpPr>
          <p:spPr>
            <a:xfrm>
              <a:off x="323850" y="188913"/>
              <a:ext cx="8569325" cy="1511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555875" y="333375"/>
              <a:ext cx="0" cy="4535488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555875" y="4868863"/>
              <a:ext cx="590391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699792" y="4941168"/>
              <a:ext cx="461665" cy="1080120"/>
            </a:xfrm>
            <a:prstGeom prst="rect">
              <a:avLst/>
            </a:prstGeom>
            <a:solidFill>
              <a:schemeClr val="tx2"/>
            </a:solidFill>
          </p:spPr>
          <p:txBody>
            <a:bodyPr vert="vert27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24 </a:t>
              </a:r>
              <a:r>
                <a:rPr lang="en-US" b="1" dirty="0" err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hrs</a:t>
              </a:r>
              <a:endPara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90255" y="4941168"/>
              <a:ext cx="461665" cy="1080120"/>
            </a:xfrm>
            <a:prstGeom prst="rect">
              <a:avLst/>
            </a:prstGeom>
            <a:solidFill>
              <a:schemeClr val="tx2"/>
            </a:solidFill>
          </p:spPr>
          <p:txBody>
            <a:bodyPr vert="vert27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48 </a:t>
              </a:r>
              <a:r>
                <a:rPr lang="en-US" b="1" dirty="0" err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hrs</a:t>
              </a:r>
              <a:endPara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67944" y="4941168"/>
              <a:ext cx="461665" cy="1080120"/>
            </a:xfrm>
            <a:prstGeom prst="rect">
              <a:avLst/>
            </a:prstGeom>
            <a:solidFill>
              <a:schemeClr val="tx2"/>
            </a:solidFill>
          </p:spPr>
          <p:txBody>
            <a:bodyPr vert="vert27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72 </a:t>
              </a:r>
              <a:r>
                <a:rPr lang="en-US" b="1" dirty="0" err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hrs</a:t>
              </a:r>
              <a:endPara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16016" y="4941168"/>
              <a:ext cx="461665" cy="10801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vert="vert27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7 Days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24128" y="4934652"/>
              <a:ext cx="461665" cy="1080120"/>
            </a:xfrm>
            <a:prstGeom prst="rect">
              <a:avLst/>
            </a:prstGeom>
            <a:solidFill>
              <a:srgbClr val="C00000"/>
            </a:solidFill>
          </p:spPr>
          <p:txBody>
            <a:bodyPr vert="vert27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30 Days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02623" y="4941168"/>
              <a:ext cx="461665" cy="1080120"/>
            </a:xfrm>
            <a:prstGeom prst="rect">
              <a:avLst/>
            </a:prstGeom>
            <a:solidFill>
              <a:schemeClr val="tx1"/>
            </a:solidFill>
          </p:spPr>
          <p:txBody>
            <a:bodyPr vert="vert27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90 Days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98767" y="4941168"/>
              <a:ext cx="461665" cy="1080120"/>
            </a:xfrm>
            <a:prstGeom prst="rect">
              <a:avLst/>
            </a:prstGeom>
            <a:solidFill>
              <a:srgbClr val="C00000"/>
            </a:solidFill>
          </p:spPr>
          <p:txBody>
            <a:bodyPr vert="vert27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1 year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0525" y="3573463"/>
              <a:ext cx="2087563" cy="120032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Strong Leadership &amp; Coordination Roles</a:t>
              </a:r>
              <a:endPara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5288" y="2516671"/>
              <a:ext cx="2089150" cy="9233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Scale up coordinated and aligned </a:t>
              </a:r>
              <a:endPara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395288" y="1479857"/>
              <a:ext cx="2089150" cy="92333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 smtClean="0">
                  <a:solidFill>
                    <a:prstClr val="white"/>
                  </a:solidFill>
                </a:rPr>
                <a:t>Internal and external coordination</a:t>
              </a:r>
              <a:endParaRPr lang="en-US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395288" y="420404"/>
              <a:ext cx="2089150" cy="92333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 smtClean="0">
                  <a:solidFill>
                    <a:prstClr val="white"/>
                  </a:solidFill>
                </a:rPr>
                <a:t>Movement wide Resource Mobilization</a:t>
              </a:r>
              <a:endParaRPr lang="en-US" altLang="en-US" b="1" dirty="0">
                <a:solidFill>
                  <a:prstClr val="white"/>
                </a:solidFill>
              </a:endParaRPr>
            </a:p>
          </p:txBody>
        </p:sp>
        <p:grpSp>
          <p:nvGrpSpPr>
            <p:cNvPr id="29" name="Group 28"/>
            <p:cNvGrpSpPr>
              <a:grpSpLocks/>
            </p:cNvGrpSpPr>
            <p:nvPr/>
          </p:nvGrpSpPr>
          <p:grpSpPr bwMode="auto">
            <a:xfrm>
              <a:off x="2555875" y="4383088"/>
              <a:ext cx="374650" cy="454025"/>
              <a:chOff x="2555776" y="4221088"/>
              <a:chExt cx="374848" cy="648072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2555776" y="4221088"/>
                <a:ext cx="374848" cy="0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930624" y="4221088"/>
                <a:ext cx="0" cy="648072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>
              <a:grpSpLocks/>
            </p:cNvGrpSpPr>
            <p:nvPr/>
          </p:nvGrpSpPr>
          <p:grpSpPr bwMode="auto">
            <a:xfrm>
              <a:off x="2543175" y="4021138"/>
              <a:ext cx="1020763" cy="827087"/>
              <a:chOff x="2555776" y="4221088"/>
              <a:chExt cx="374848" cy="648072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2555776" y="4221088"/>
                <a:ext cx="374848" cy="0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930624" y="4221088"/>
                <a:ext cx="0" cy="648072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>
              <a:grpSpLocks/>
            </p:cNvGrpSpPr>
            <p:nvPr/>
          </p:nvGrpSpPr>
          <p:grpSpPr bwMode="auto">
            <a:xfrm>
              <a:off x="2555875" y="3670300"/>
              <a:ext cx="1728788" cy="1198563"/>
              <a:chOff x="2555776" y="4221088"/>
              <a:chExt cx="374848" cy="648072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2555776" y="4221088"/>
                <a:ext cx="374848" cy="0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930624" y="4221088"/>
                <a:ext cx="0" cy="648072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>
              <a:grpSpLocks/>
            </p:cNvGrpSpPr>
            <p:nvPr/>
          </p:nvGrpSpPr>
          <p:grpSpPr bwMode="auto">
            <a:xfrm>
              <a:off x="2578100" y="3027363"/>
              <a:ext cx="2354263" cy="1841500"/>
              <a:chOff x="2555776" y="4221088"/>
              <a:chExt cx="374848" cy="648072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2555776" y="4221088"/>
                <a:ext cx="374848" cy="0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930624" y="4221088"/>
                <a:ext cx="0" cy="648072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>
              <a:grpSpLocks/>
            </p:cNvGrpSpPr>
            <p:nvPr/>
          </p:nvGrpSpPr>
          <p:grpSpPr bwMode="auto">
            <a:xfrm>
              <a:off x="2576513" y="2297113"/>
              <a:ext cx="3363912" cy="2571750"/>
              <a:chOff x="2555776" y="4221088"/>
              <a:chExt cx="374848" cy="648072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2555776" y="4221088"/>
                <a:ext cx="374848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930624" y="4221088"/>
                <a:ext cx="0" cy="648072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>
              <a:grpSpLocks/>
            </p:cNvGrpSpPr>
            <p:nvPr/>
          </p:nvGrpSpPr>
          <p:grpSpPr bwMode="auto">
            <a:xfrm>
              <a:off x="2560638" y="1323975"/>
              <a:ext cx="4314825" cy="3544888"/>
              <a:chOff x="2555776" y="4221088"/>
              <a:chExt cx="374848" cy="648072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2555776" y="4221088"/>
                <a:ext cx="3748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930624" y="4221088"/>
                <a:ext cx="0" cy="6480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2582863" y="515938"/>
              <a:ext cx="5589587" cy="4352925"/>
              <a:chOff x="2555776" y="4221088"/>
              <a:chExt cx="374848" cy="648072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2555776" y="4221088"/>
                <a:ext cx="374848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930624" y="4221088"/>
                <a:ext cx="0" cy="648072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>
              <a:grpSpLocks/>
            </p:cNvGrpSpPr>
            <p:nvPr/>
          </p:nvGrpSpPr>
          <p:grpSpPr bwMode="auto">
            <a:xfrm>
              <a:off x="2290763" y="742950"/>
              <a:ext cx="6215062" cy="3838575"/>
              <a:chOff x="2290694" y="742908"/>
              <a:chExt cx="6214974" cy="3839342"/>
            </a:xfrm>
          </p:grpSpPr>
          <p:sp>
            <p:nvSpPr>
              <p:cNvPr id="58" name="Rectangle 57"/>
              <p:cNvSpPr/>
              <p:nvPr/>
            </p:nvSpPr>
            <p:spPr>
              <a:xfrm rot="19085341">
                <a:off x="4200429" y="742908"/>
                <a:ext cx="4305239" cy="1457616"/>
              </a:xfrm>
              <a:prstGeom prst="rect">
                <a:avLst/>
              </a:prstGeom>
              <a:solidFill>
                <a:schemeClr val="tx2">
                  <a:lumMod val="75000"/>
                  <a:alpha val="5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19085341">
                <a:off x="2290694" y="3124634"/>
                <a:ext cx="2841585" cy="1457616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826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370" y="-11575"/>
            <a:ext cx="7575630" cy="56817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7169" y="5670148"/>
            <a:ext cx="158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National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Regional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Global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51" y="4663694"/>
            <a:ext cx="2420709" cy="189706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510" y="1062977"/>
            <a:ext cx="2072620" cy="115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70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476375" y="1052513"/>
            <a:ext cx="360045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31913" y="260350"/>
            <a:ext cx="7812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</a:rPr>
              <a:t>The Response Cycle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40768"/>
            <a:ext cx="7460097" cy="5242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413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Expected results 2017 ……</a:t>
            </a:r>
            <a:endParaRPr lang="en-GB" altLang="en-US" dirty="0" smtClean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692026" y="1686893"/>
            <a:ext cx="3865563" cy="1016001"/>
            <a:chOff x="930" y="1162"/>
            <a:chExt cx="2435" cy="640"/>
          </a:xfrm>
        </p:grpSpPr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1156" y="1162"/>
              <a:ext cx="2209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300" dirty="0" smtClean="0">
                  <a:solidFill>
                    <a:srgbClr val="003366"/>
                  </a:solidFill>
                  <a:latin typeface="Tahoma" pitchFamily="34" charset="0"/>
                  <a:cs typeface="Arial" pitchFamily="34" charset="0"/>
                </a:rPr>
                <a:t>Report back to the Council of Delegates</a:t>
              </a:r>
            </a:p>
            <a:p>
              <a:pPr lvl="0"/>
              <a:r>
                <a:rPr lang="en-GB" sz="1400" dirty="0" smtClean="0">
                  <a:solidFill>
                    <a:srgbClr val="003366"/>
                  </a:solidFill>
                  <a:latin typeface="Tahoma" pitchFamily="34" charset="0"/>
                  <a:cs typeface="Arial" pitchFamily="34" charset="0"/>
                </a:rPr>
                <a:t>(End of 2017)</a:t>
              </a:r>
              <a:endParaRPr lang="en-US" sz="1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930" y="1253"/>
              <a:ext cx="135" cy="137"/>
              <a:chOff x="1565" y="2069"/>
              <a:chExt cx="135" cy="137"/>
            </a:xfrm>
          </p:grpSpPr>
          <p:sp>
            <p:nvSpPr>
              <p:cNvPr id="6" name="Rectangle 8"/>
              <p:cNvSpPr>
                <a:spLocks noChangeArrowheads="1"/>
              </p:cNvSpPr>
              <p:nvPr/>
            </p:nvSpPr>
            <p:spPr bwMode="auto">
              <a:xfrm>
                <a:off x="1610" y="2115"/>
                <a:ext cx="90" cy="9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Rectangle 9"/>
              <p:cNvSpPr>
                <a:spLocks noChangeArrowheads="1"/>
              </p:cNvSpPr>
              <p:nvPr/>
            </p:nvSpPr>
            <p:spPr bwMode="auto">
              <a:xfrm>
                <a:off x="1565" y="2069"/>
                <a:ext cx="90" cy="91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691653" y="3794488"/>
            <a:ext cx="4081463" cy="877888"/>
            <a:chOff x="930" y="1162"/>
            <a:chExt cx="2571" cy="553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156" y="1162"/>
              <a:ext cx="2345" cy="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300" dirty="0" smtClean="0">
                  <a:solidFill>
                    <a:srgbClr val="003366"/>
                  </a:solidFill>
                  <a:latin typeface="Tahoma" pitchFamily="34" charset="0"/>
                  <a:cs typeface="Arial" pitchFamily="34" charset="0"/>
                </a:rPr>
                <a:t>Demonstrate progress</a:t>
              </a:r>
            </a:p>
            <a:p>
              <a:pPr lvl="0"/>
              <a:r>
                <a:rPr lang="en-GB" sz="1400" dirty="0" smtClean="0">
                  <a:solidFill>
                    <a:srgbClr val="003366"/>
                  </a:solidFill>
                  <a:latin typeface="Tahoma" pitchFamily="34" charset="0"/>
                  <a:cs typeface="Arial" pitchFamily="34" charset="0"/>
                </a:rPr>
                <a:t>(Success in response, preparedness enhanced, piloted tools, etc.)</a:t>
              </a:r>
              <a:endParaRPr lang="en-US" sz="1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930" y="1253"/>
              <a:ext cx="135" cy="137"/>
              <a:chOff x="1565" y="2069"/>
              <a:chExt cx="135" cy="137"/>
            </a:xfrm>
          </p:grpSpPr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610" y="2115"/>
                <a:ext cx="90" cy="9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1565" y="2069"/>
                <a:ext cx="90" cy="91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81" y="1812880"/>
            <a:ext cx="2600389" cy="16923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5"/>
          <a:stretch/>
        </p:blipFill>
        <p:spPr>
          <a:xfrm>
            <a:off x="5772778" y="3634161"/>
            <a:ext cx="2600392" cy="149552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370390" y="190982"/>
            <a:ext cx="1255853" cy="1469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821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Some Milestones….</a:t>
            </a:r>
            <a:endParaRPr lang="en-GB" altLang="en-US" dirty="0" smtClean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521182"/>
            <a:ext cx="2322837" cy="14661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1" y="3033578"/>
            <a:ext cx="2322836" cy="14156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505119"/>
            <a:ext cx="2322837" cy="1477405"/>
          </a:xfrm>
          <a:prstGeom prst="rect">
            <a:avLst/>
          </a:prstGeom>
        </p:spPr>
      </p:pic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1692026" y="1686892"/>
            <a:ext cx="7056438" cy="661988"/>
            <a:chOff x="930" y="1162"/>
            <a:chExt cx="4445" cy="417"/>
          </a:xfrm>
        </p:grpSpPr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1156" y="1162"/>
              <a:ext cx="4219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300" dirty="0" smtClean="0">
                  <a:solidFill>
                    <a:srgbClr val="003366"/>
                  </a:solidFill>
                  <a:latin typeface="Tahoma" pitchFamily="34" charset="0"/>
                  <a:cs typeface="Arial" pitchFamily="34" charset="0"/>
                </a:rPr>
                <a:t>Nepal Earthquake</a:t>
              </a:r>
            </a:p>
            <a:p>
              <a:r>
                <a:rPr lang="en-GB" sz="1400" dirty="0" smtClean="0">
                  <a:solidFill>
                    <a:srgbClr val="003366"/>
                  </a:solidFill>
                  <a:latin typeface="Tahoma" pitchFamily="34" charset="0"/>
                  <a:cs typeface="Arial" pitchFamily="34" charset="0"/>
                </a:rPr>
                <a:t>(Seen as Movement response)</a:t>
              </a:r>
              <a:endParaRPr lang="en-US" sz="14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5" name="Group 7"/>
            <p:cNvGrpSpPr>
              <a:grpSpLocks/>
            </p:cNvGrpSpPr>
            <p:nvPr/>
          </p:nvGrpSpPr>
          <p:grpSpPr bwMode="auto">
            <a:xfrm>
              <a:off x="930" y="1253"/>
              <a:ext cx="135" cy="137"/>
              <a:chOff x="1565" y="2069"/>
              <a:chExt cx="135" cy="137"/>
            </a:xfrm>
          </p:grpSpPr>
          <p:sp>
            <p:nvSpPr>
              <p:cNvPr id="36" name="Rectangle 8"/>
              <p:cNvSpPr>
                <a:spLocks noChangeArrowheads="1"/>
              </p:cNvSpPr>
              <p:nvPr/>
            </p:nvSpPr>
            <p:spPr bwMode="auto">
              <a:xfrm>
                <a:off x="1610" y="2115"/>
                <a:ext cx="90" cy="9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9"/>
              <p:cNvSpPr>
                <a:spLocks noChangeArrowheads="1"/>
              </p:cNvSpPr>
              <p:nvPr/>
            </p:nvSpPr>
            <p:spPr bwMode="auto">
              <a:xfrm>
                <a:off x="1565" y="2069"/>
                <a:ext cx="90" cy="91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8" name="Group 5"/>
          <p:cNvGrpSpPr>
            <a:grpSpLocks/>
          </p:cNvGrpSpPr>
          <p:nvPr/>
        </p:nvGrpSpPr>
        <p:grpSpPr bwMode="auto">
          <a:xfrm>
            <a:off x="1691653" y="3267845"/>
            <a:ext cx="4156075" cy="661988"/>
            <a:chOff x="930" y="1162"/>
            <a:chExt cx="2618" cy="417"/>
          </a:xfrm>
        </p:grpSpPr>
        <p:sp>
          <p:nvSpPr>
            <p:cNvPr id="39" name="Text Box 6"/>
            <p:cNvSpPr txBox="1">
              <a:spLocks noChangeArrowheads="1"/>
            </p:cNvSpPr>
            <p:nvPr/>
          </p:nvSpPr>
          <p:spPr bwMode="auto">
            <a:xfrm>
              <a:off x="1156" y="1162"/>
              <a:ext cx="2392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300" dirty="0" smtClean="0">
                  <a:solidFill>
                    <a:srgbClr val="003366"/>
                  </a:solidFill>
                  <a:latin typeface="Tahoma" pitchFamily="34" charset="0"/>
                  <a:cs typeface="Arial" pitchFamily="34" charset="0"/>
                </a:rPr>
                <a:t>Myanmar Floods</a:t>
              </a:r>
            </a:p>
            <a:p>
              <a:r>
                <a:rPr lang="en-GB" sz="1400" dirty="0" smtClean="0">
                  <a:solidFill>
                    <a:srgbClr val="003366"/>
                  </a:solidFill>
                  <a:latin typeface="Tahoma" pitchFamily="34" charset="0"/>
                  <a:cs typeface="Arial" pitchFamily="34" charset="0"/>
                </a:rPr>
                <a:t>(Complementary action in support of NS)</a:t>
              </a:r>
              <a:endParaRPr lang="en-US" sz="14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0" name="Group 7"/>
            <p:cNvGrpSpPr>
              <a:grpSpLocks/>
            </p:cNvGrpSpPr>
            <p:nvPr/>
          </p:nvGrpSpPr>
          <p:grpSpPr bwMode="auto">
            <a:xfrm>
              <a:off x="930" y="1253"/>
              <a:ext cx="135" cy="137"/>
              <a:chOff x="1565" y="2069"/>
              <a:chExt cx="135" cy="137"/>
            </a:xfrm>
          </p:grpSpPr>
          <p:sp>
            <p:nvSpPr>
              <p:cNvPr id="41" name="Rectangle 8"/>
              <p:cNvSpPr>
                <a:spLocks noChangeArrowheads="1"/>
              </p:cNvSpPr>
              <p:nvPr/>
            </p:nvSpPr>
            <p:spPr bwMode="auto">
              <a:xfrm>
                <a:off x="1610" y="2115"/>
                <a:ext cx="90" cy="9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9"/>
              <p:cNvSpPr>
                <a:spLocks noChangeArrowheads="1"/>
              </p:cNvSpPr>
              <p:nvPr/>
            </p:nvSpPr>
            <p:spPr bwMode="auto">
              <a:xfrm>
                <a:off x="1565" y="2069"/>
                <a:ext cx="90" cy="91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3" name="Group 5"/>
          <p:cNvGrpSpPr>
            <a:grpSpLocks/>
          </p:cNvGrpSpPr>
          <p:nvPr/>
        </p:nvGrpSpPr>
        <p:grpSpPr bwMode="auto">
          <a:xfrm>
            <a:off x="1691307" y="4653416"/>
            <a:ext cx="7056438" cy="661988"/>
            <a:chOff x="930" y="1092"/>
            <a:chExt cx="4445" cy="417"/>
          </a:xfrm>
        </p:grpSpPr>
        <p:sp>
          <p:nvSpPr>
            <p:cNvPr id="44" name="Text Box 6"/>
            <p:cNvSpPr txBox="1">
              <a:spLocks noChangeArrowheads="1"/>
            </p:cNvSpPr>
            <p:nvPr/>
          </p:nvSpPr>
          <p:spPr bwMode="auto">
            <a:xfrm>
              <a:off x="1156" y="1092"/>
              <a:ext cx="4219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300" dirty="0" smtClean="0">
                  <a:solidFill>
                    <a:srgbClr val="003366"/>
                  </a:solidFill>
                  <a:latin typeface="Tahoma" pitchFamily="34" charset="0"/>
                  <a:cs typeface="Arial" pitchFamily="34" charset="0"/>
                </a:rPr>
                <a:t>Migrant Crisis</a:t>
              </a:r>
            </a:p>
            <a:p>
              <a:r>
                <a:rPr lang="en-GB" sz="1400" dirty="0" smtClean="0">
                  <a:solidFill>
                    <a:srgbClr val="003366"/>
                  </a:solidFill>
                  <a:latin typeface="Tahoma" pitchFamily="34" charset="0"/>
                  <a:cs typeface="Arial" pitchFamily="34" charset="0"/>
                </a:rPr>
                <a:t>(Complementary / Coherent approach)</a:t>
              </a:r>
              <a:endParaRPr lang="en-US" sz="14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5" name="Group 7"/>
            <p:cNvGrpSpPr>
              <a:grpSpLocks/>
            </p:cNvGrpSpPr>
            <p:nvPr/>
          </p:nvGrpSpPr>
          <p:grpSpPr bwMode="auto">
            <a:xfrm>
              <a:off x="930" y="1253"/>
              <a:ext cx="135" cy="137"/>
              <a:chOff x="1565" y="2069"/>
              <a:chExt cx="135" cy="137"/>
            </a:xfrm>
          </p:grpSpPr>
          <p:sp>
            <p:nvSpPr>
              <p:cNvPr id="46" name="Rectangle 8"/>
              <p:cNvSpPr>
                <a:spLocks noChangeArrowheads="1"/>
              </p:cNvSpPr>
              <p:nvPr/>
            </p:nvSpPr>
            <p:spPr bwMode="auto">
              <a:xfrm>
                <a:off x="1610" y="2115"/>
                <a:ext cx="90" cy="9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9"/>
              <p:cNvSpPr>
                <a:spLocks noChangeArrowheads="1"/>
              </p:cNvSpPr>
              <p:nvPr/>
            </p:nvSpPr>
            <p:spPr bwMode="auto">
              <a:xfrm>
                <a:off x="1565" y="2069"/>
                <a:ext cx="90" cy="91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370390" y="190982"/>
            <a:ext cx="1255853" cy="1469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329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360025" y="943337"/>
            <a:ext cx="2748988" cy="5075486"/>
            <a:chOff x="1360025" y="943337"/>
            <a:chExt cx="2748988" cy="507548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360026" y="943337"/>
              <a:ext cx="2748987" cy="171884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360025" y="4299983"/>
              <a:ext cx="2748987" cy="171884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 flipH="1">
            <a:off x="5353301" y="943337"/>
            <a:ext cx="2748988" cy="5075486"/>
            <a:chOff x="1360025" y="943337"/>
            <a:chExt cx="2748988" cy="5075486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360026" y="943337"/>
              <a:ext cx="2748987" cy="171884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360025" y="4299983"/>
              <a:ext cx="2748987" cy="171884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611307" y="1587328"/>
            <a:ext cx="2239701" cy="2990464"/>
            <a:chOff x="3709686" y="1859328"/>
            <a:chExt cx="2239701" cy="2990464"/>
          </a:xfrm>
        </p:grpSpPr>
        <p:sp>
          <p:nvSpPr>
            <p:cNvPr id="5" name="Oval 4"/>
            <p:cNvSpPr/>
            <p:nvPr/>
          </p:nvSpPr>
          <p:spPr>
            <a:xfrm>
              <a:off x="3709686" y="2586942"/>
              <a:ext cx="2239701" cy="22628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74625" y="2899453"/>
              <a:ext cx="19098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ONE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rgbClr val="FFFF00"/>
                  </a:solidFill>
                </a:rPr>
                <a:t>Plan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rgbClr val="FFFF00"/>
                  </a:solidFill>
                </a:rPr>
                <a:t>Action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rgbClr val="FFFF00"/>
                  </a:solidFill>
                </a:rPr>
                <a:t>Voice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rgbClr val="FFFF00"/>
                  </a:solidFill>
                </a:rPr>
                <a:t>Movement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73347" y="1859328"/>
              <a:ext cx="1944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“Front Door”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306505" y="5480977"/>
            <a:ext cx="3102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“Go to Partner”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4911" y="1765144"/>
            <a:ext cx="1956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Fundamental Principals</a:t>
            </a:r>
          </a:p>
          <a:p>
            <a:pPr algn="ctr"/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Legal Base</a:t>
            </a:r>
          </a:p>
          <a:p>
            <a:pPr algn="ctr"/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Auxiliary Role</a:t>
            </a:r>
          </a:p>
          <a:p>
            <a:pPr algn="ctr"/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Principles and Rules for HA</a:t>
            </a:r>
            <a:endParaRPr lang="en-GB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8519" y="2101701"/>
            <a:ext cx="1956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Local</a:t>
            </a:r>
          </a:p>
          <a:p>
            <a:pPr algn="ctr"/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National</a:t>
            </a:r>
          </a:p>
          <a:p>
            <a:pPr algn="ctr"/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Regional</a:t>
            </a:r>
          </a:p>
          <a:p>
            <a:pPr algn="ctr"/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Global</a:t>
            </a:r>
            <a:endParaRPr lang="en-GB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467828" y="4772994"/>
            <a:ext cx="497711" cy="481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69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FRC_2011 presentation-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1218</TotalTime>
  <Words>229</Words>
  <Application>Microsoft Office PowerPoint</Application>
  <PresentationFormat>On-screen Show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Wingdings</vt:lpstr>
      <vt:lpstr>Office Theme</vt:lpstr>
      <vt:lpstr>1_IFRC_2011 presentation-EN</vt:lpstr>
      <vt:lpstr>Strengthening Movement Cooperation and Coordination - SMCC</vt:lpstr>
      <vt:lpstr>PowerPoint Presentation</vt:lpstr>
      <vt:lpstr>Movement Consultation through four Reference Groups</vt:lpstr>
      <vt:lpstr>PowerPoint Presentation</vt:lpstr>
      <vt:lpstr>PowerPoint Presentation</vt:lpstr>
      <vt:lpstr>PowerPoint Presentation</vt:lpstr>
      <vt:lpstr>Expected results 2017 ……</vt:lpstr>
      <vt:lpstr>Some Milestones….</vt:lpstr>
      <vt:lpstr>PowerPoint Presentation</vt:lpstr>
    </vt:vector>
  </TitlesOfParts>
  <Company>ICRC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Keen</dc:creator>
  <cp:lastModifiedBy>Paul Keen</cp:lastModifiedBy>
  <cp:revision>25</cp:revision>
  <dcterms:created xsi:type="dcterms:W3CDTF">2016-08-24T00:12:54Z</dcterms:created>
  <dcterms:modified xsi:type="dcterms:W3CDTF">2016-09-27T06:39:44Z</dcterms:modified>
</cp:coreProperties>
</file>