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1" r:id="rId2"/>
    <p:sldId id="365" r:id="rId3"/>
    <p:sldId id="299" r:id="rId4"/>
    <p:sldId id="335" r:id="rId5"/>
    <p:sldId id="367" r:id="rId6"/>
    <p:sldId id="315" r:id="rId7"/>
    <p:sldId id="337" r:id="rId8"/>
    <p:sldId id="338" r:id="rId9"/>
    <p:sldId id="340" r:id="rId10"/>
    <p:sldId id="341" r:id="rId11"/>
    <p:sldId id="346" r:id="rId12"/>
    <p:sldId id="343" r:id="rId13"/>
    <p:sldId id="368" r:id="rId14"/>
    <p:sldId id="347" r:id="rId15"/>
    <p:sldId id="348" r:id="rId16"/>
    <p:sldId id="349" r:id="rId17"/>
    <p:sldId id="369" r:id="rId18"/>
    <p:sldId id="350" r:id="rId19"/>
    <p:sldId id="351" r:id="rId20"/>
    <p:sldId id="352" r:id="rId21"/>
    <p:sldId id="353" r:id="rId22"/>
    <p:sldId id="370" r:id="rId23"/>
    <p:sldId id="361" r:id="rId24"/>
    <p:sldId id="360" r:id="rId25"/>
    <p:sldId id="359" r:id="rId26"/>
    <p:sldId id="374" r:id="rId27"/>
    <p:sldId id="371" r:id="rId28"/>
    <p:sldId id="357" r:id="rId29"/>
    <p:sldId id="376" r:id="rId30"/>
    <p:sldId id="377" r:id="rId31"/>
    <p:sldId id="378" r:id="rId32"/>
    <p:sldId id="37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7975" autoAdjust="0"/>
  </p:normalViewPr>
  <p:slideViewPr>
    <p:cSldViewPr snapToGrid="0" snapToObjects="1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38" d="100"/>
          <a:sy n="38" d="100"/>
        </p:scale>
        <p:origin x="-20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9FF0-7689-4BB8-8FDD-7BB3B64F567A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13284-8C5D-48B2-A287-0EA4D605B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0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B733-48A7-304E-AEF5-EB7BDCD4B44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AF76-39AE-524C-B6E8-70D39C4B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AF76-39AE-524C-B6E8-70D39C4B9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5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AF76-39AE-524C-B6E8-70D39C4B9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แนวคิดเรื่องความเปราะบางของเด็กเมื่อเกิดภัย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 smtClean="0"/>
              <a:t>เกิดขึ้นจากการประชุมสัมมนา</a:t>
            </a:r>
            <a:r>
              <a:rPr lang="th-TH" baseline="0" dirty="0" smtClean="0"/>
              <a:t> </a:t>
            </a:r>
            <a:r>
              <a:rPr lang="th-TH" dirty="0" smtClean="0"/>
              <a:t>เกี่ยวกับสิทธิเด็กของคณะกรรมยูเอ็น ซึ่งเด็กๆ</a:t>
            </a:r>
            <a:r>
              <a:rPr lang="th-TH" baseline="0" dirty="0" smtClean="0"/>
              <a:t> มีสิทธ์ที่จะได้รับความเป็นอยู่ที่ดี เติบโต พัฒนาและมีส่วนร่วม ในด้านความปลอดภัยและสภาพแวดล้อม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AF76-39AE-524C-B6E8-70D39C4B9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1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แนวคิดเรื่องความเปราะบางของเด็กเมื่อเกิดภัย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 smtClean="0"/>
              <a:t>เกิดขึ้นจากการประชุมสัมมนา</a:t>
            </a:r>
            <a:r>
              <a:rPr lang="th-TH" baseline="0" dirty="0" smtClean="0"/>
              <a:t> </a:t>
            </a:r>
            <a:r>
              <a:rPr lang="th-TH" dirty="0" smtClean="0"/>
              <a:t>เกี่ยวกับสิทธิเด็กของคณะกรรมยูเอ็น ซึ่งเด็กๆ</a:t>
            </a:r>
            <a:r>
              <a:rPr lang="th-TH" baseline="0" dirty="0" smtClean="0"/>
              <a:t> มีสิทธ์ที่จะได้รับความเป็นอยู่ที่ดี เติบโต พัฒนาและมีส่วนร่วม ในด้านความปลอดภัยและสภาพแวดล้อม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AF76-39AE-524C-B6E8-70D39C4B9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SBRR 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Tool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7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11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4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Drag picture to placeholder or click icon to add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67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5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5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ea typeface="+mn-ea"/>
                  <a:cs typeface="Arial" pitchFamily="34" charset="0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86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15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29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ea typeface="+mn-ea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Presentation title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at-a-glance info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rPr>
                <a:t>(in slide master)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95536" y="692696"/>
            <a:ext cx="1080120" cy="504056"/>
          </a:xfrm>
          <a:prstGeom prst="roundRect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5536" y="404664"/>
            <a:ext cx="1152128" cy="1152128"/>
          </a:xfrm>
          <a:prstGeom prst="ellipse">
            <a:avLst/>
          </a:prstGeom>
          <a:solidFill>
            <a:srgbClr val="CF1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95536" y="692696"/>
            <a:ext cx="11445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Clr>
                <a:srgbClr val="C000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SBRR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RCRC</a:t>
            </a:r>
            <a:r>
              <a:rPr lang="en-US" sz="1200" b="1" baseline="0" dirty="0" smtClean="0">
                <a:solidFill>
                  <a:schemeClr val="bg1"/>
                </a:solidFill>
              </a:rPr>
              <a:t> Handbook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charset="0"/>
        <a:buChar char="§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78000"/>
            <a:ext cx="7239000" cy="16889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5065" y="2889914"/>
            <a:ext cx="7239000" cy="1395483"/>
          </a:xfrm>
        </p:spPr>
        <p:txBody>
          <a:bodyPr/>
          <a:lstStyle/>
          <a:p>
            <a:endParaRPr lang="en-US" dirty="0" smtClean="0"/>
          </a:p>
          <a:p>
            <a:pPr algn="l"/>
            <a:r>
              <a:rPr lang="th-TH" sz="3200" dirty="0" smtClean="0">
                <a:solidFill>
                  <a:schemeClr val="bg1"/>
                </a:solidFill>
              </a:rPr>
              <a:t>เครื่องมือ และการดำเนินงาน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897038"/>
            <a:ext cx="7238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การลดความเสี่ยงในโรงเรียน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i="0" dirty="0" smtClean="0"/>
              <a:t>การดำเนินงานโรงเรียนปลอดภัย</a:t>
            </a:r>
            <a:endParaRPr lang="en-GB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036627" cy="2868304"/>
          </a:xfrm>
        </p:spPr>
        <p:txBody>
          <a:bodyPr/>
          <a:lstStyle/>
          <a:p>
            <a:r>
              <a:rPr lang="th-TH" sz="1400" dirty="0" smtClean="0"/>
              <a:t>วิธีการดำเนินงานโรงเรียนปลอดภัยขึ้นอยู่กับทรัพยากร และความสามารถของแต่ละกาชาด </a:t>
            </a:r>
          </a:p>
          <a:p>
            <a:r>
              <a:rPr lang="th-TH" sz="1400" dirty="0" smtClean="0"/>
              <a:t>วิธีการขั้นพื้นฐาน 4 ขั้นตอน</a:t>
            </a:r>
          </a:p>
          <a:p>
            <a:pPr marL="177800" lvl="1" indent="0">
              <a:buNone/>
            </a:pPr>
            <a:endParaRPr lang="en-GB" sz="1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1" y="1676400"/>
            <a:ext cx="5013775" cy="3383280"/>
          </a:xfrm>
        </p:spPr>
      </p:pic>
    </p:spTree>
    <p:extLst>
      <p:ext uri="{BB962C8B-B14F-4D97-AF65-F5344CB8AC3E}">
        <p14:creationId xmlns:p14="http://schemas.microsoft.com/office/powerpoint/2010/main" val="6833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1662089"/>
              </p:ext>
            </p:extLst>
          </p:nvPr>
        </p:nvGraphicFramePr>
        <p:xfrm>
          <a:off x="352425" y="350838"/>
          <a:ext cx="8315325" cy="5491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325"/>
              </a:tblGrid>
              <a:tr h="1033462"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ส่วนที่ 3 การดำเนินงานลดความเสี่ยงในโรงเรียนแบบของกาชาด</a:t>
                      </a:r>
                    </a:p>
                    <a:p>
                      <a:r>
                        <a:rPr lang="th-TH" dirty="0" smtClean="0"/>
                        <a:t>แยกเป็นสามระดับ</a:t>
                      </a:r>
                      <a:endParaRPr lang="en-GB" dirty="0"/>
                    </a:p>
                  </a:txBody>
                  <a:tcPr/>
                </a:tc>
              </a:tr>
              <a:tr h="44577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/>
                        <a:t>ระดับแรก</a:t>
                      </a:r>
                      <a:r>
                        <a:rPr lang="th-TH" baseline="0" dirty="0" smtClean="0"/>
                        <a:t> เป็นเรื่องของกิจกรรมเกี่ยวกับ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การลดความเสี่ยงในโรงเรียน เพื่อสนับสนุน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 สามเสาหลักของกรอบโรงเรียนปลอดภัย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กิจกรรมประกอบไปด้วย การอบรม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สร้างศักยภาพ การสร้างความตระหนัก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มาตราการบรรเทาภัยที่เกี่ยวกับโครงสร้างและ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ไม่ใช่สิ่งปลูกสร้าง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ระดับที่สอง เป็นการร่วมมือกับชุมชน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เช่นการประเมินความเสี่ยง การวางแผน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ลดความเสี่ยง การอบรม ร่วมกับชุมชน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ระดับสาม ความร่วมมือกับเครือข่ายต่างๆ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 ทั้งภาครัฐและองค์กร เอ็นจีโอ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110" y="1493838"/>
            <a:ext cx="5120640" cy="38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1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2999"/>
            <a:ext cx="4038600" cy="2757802"/>
          </a:xfrm>
        </p:spPr>
      </p:pic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060787"/>
              </p:ext>
            </p:extLst>
          </p:nvPr>
        </p:nvGraphicFramePr>
        <p:xfrm>
          <a:off x="352425" y="350838"/>
          <a:ext cx="8315325" cy="487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325"/>
              </a:tblGrid>
              <a:tr h="801687"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ส่วนที่ </a:t>
                      </a:r>
                      <a:r>
                        <a:rPr lang="en-US" dirty="0" smtClean="0"/>
                        <a:t>4</a:t>
                      </a:r>
                      <a:r>
                        <a:rPr lang="th-TH" dirty="0" smtClean="0"/>
                        <a:t> กาชาดกับความเกี่ยวพันกับการดำเนินงานลดความเสี่ยงในโรงเรียน</a:t>
                      </a:r>
                    </a:p>
                    <a:p>
                      <a:r>
                        <a:rPr lang="th-TH" dirty="0" smtClean="0"/>
                        <a:t>จุดประสงค์เพื่อเพิ่มบทบาทของการชาดในการทำงานด้านลดความเสี่ยงในโรงเรียน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95648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dirty="0" smtClean="0"/>
                        <a:t>กาชาดอาจจะไม่ต้องลงไปดำเนินงานเองหมดทุกกระบวนการ</a:t>
                      </a:r>
                      <a:r>
                        <a:rPr lang="th-TH" baseline="0" dirty="0" smtClean="0"/>
                        <a:t> เพราะกิจกรรมหลายๆ อย่างในโรงเรียนสามารถขับเคลื่อนไปได้โดยคณะกรรมการโรงเรียนหรือนักเรียน แต่กาชาดก็อาจจะมีส่วนร่วมใน</a:t>
                      </a:r>
                      <a:r>
                        <a:rPr lang="en-US" baseline="0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การช่วยเป็นตัวเชื่อมให้กับโรงเรียนและชุมชน</a:t>
                      </a:r>
                      <a:r>
                        <a:rPr lang="en-US" baseline="0" dirty="0" smtClean="0"/>
                        <a:t> </a:t>
                      </a:r>
                      <a:r>
                        <a:rPr lang="th-TH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ในแต่ละประเทศ ระดับชุมชนจะมีคณะกรรมการ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ที่ดูแลด้านภัยพิบัติ บางประเทศ กาชาดในระดับ สาขา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ก็เป็นสมาชิกในคณะกรรมการด้วย ซึ่งกาชาด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สามารถจะช่วยเหลือในด้านการอบรม อย่างเช่น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ระบบเตือนภัยเป็นต้น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ช่วยสร้างเครือข่าย ให้เกิดความรับผิดชอบร่วมกัน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มีความโดดเด่นในความเป็นกาชาด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สัญลักษณ์ ช่วยในเรื่องของ ภาพลักษณ์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h-T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30" y="1912362"/>
            <a:ext cx="4846320" cy="3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i="0" dirty="0"/>
              <a:t>Module 2 </a:t>
            </a:r>
            <a:r>
              <a:rPr lang="th-TH" sz="2400" i="0" dirty="0"/>
              <a:t>วิธีการและกระบวนการในการดำเนินงานลดความเสี่ยงในโรงเรียน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755771"/>
              </p:ext>
            </p:extLst>
          </p:nvPr>
        </p:nvGraphicFramePr>
        <p:xfrm>
          <a:off x="422275" y="1895475"/>
          <a:ext cx="8280400" cy="309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250"/>
                <a:gridCol w="3867150"/>
              </a:tblGrid>
              <a:tr h="445815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(</a:t>
                      </a:r>
                      <a:r>
                        <a:rPr lang="th-TH" dirty="0" smtClean="0"/>
                        <a:t>เนื้อหาส่วนย่อย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GB" dirty="0"/>
                    </a:p>
                  </a:txBody>
                  <a:tcPr/>
                </a:tc>
              </a:tr>
              <a:tr h="109927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Disaster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Risk Reduction and stresses in a school context</a:t>
                      </a:r>
                    </a:p>
                    <a:p>
                      <a:r>
                        <a:rPr lang="th-TH" dirty="0" smtClean="0"/>
                        <a:t>ส่วนที่  </a:t>
                      </a:r>
                      <a:r>
                        <a:rPr lang="en-US" dirty="0" smtClean="0"/>
                        <a:t>1 </a:t>
                      </a:r>
                      <a:r>
                        <a:rPr lang="th-TH" dirty="0" smtClean="0"/>
                        <a:t>การลดความเสี่ยงและความเครียดจากภัยพิบัติในโรงเรียน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/>
                        <a:t>เพื่ออธิบายให้ครูและนักเรียนเข้าใจพื้นฐานทั่วไปของการลดความเสี่ยงและความเครียดที่เกิดจากภัยพิบัติ</a:t>
                      </a:r>
                      <a:endParaRPr lang="en-GB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dirty="0" smtClean="0"/>
                        <a:t>Ensuring the safety of children against </a:t>
                      </a:r>
                      <a:r>
                        <a:rPr lang="en-US" dirty="0" err="1" smtClean="0"/>
                        <a:t>disaters</a:t>
                      </a:r>
                      <a:r>
                        <a:rPr lang="en-US" dirty="0" smtClean="0"/>
                        <a:t> : Approaches and methodologies</a:t>
                      </a:r>
                    </a:p>
                    <a:p>
                      <a:r>
                        <a:rPr lang="th-TH" dirty="0" smtClean="0"/>
                        <a:t>ส่วนที่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2 </a:t>
                      </a:r>
                      <a:r>
                        <a:rPr lang="th-TH" baseline="0" dirty="0" smtClean="0"/>
                        <a:t>วิธีการที่จะทำให้เด็กเกิดความปลอดภัยจากภัยพิบัติ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aseline="0" dirty="0" smtClean="0"/>
                        <a:t>เพื่อความเข้าใจวิธีการดำเนินงานตามกรอบโรงเรียนปลอดภัยในช่วงอายุที่แตกต่างกัน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648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350838"/>
            <a:ext cx="706755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i="0" dirty="0" smtClean="0"/>
              <a:t>Module 2 </a:t>
            </a:r>
            <a:r>
              <a:rPr lang="th-TH" sz="2000" i="0" dirty="0" smtClean="0"/>
              <a:t>วิธีการและกระบวนการในการดำเนินงานลดความเสี่ยงในโรงเรียน</a:t>
            </a:r>
            <a:endParaRPr lang="en-GB" sz="20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326504"/>
              </p:ext>
            </p:extLst>
          </p:nvPr>
        </p:nvGraphicFramePr>
        <p:xfrm>
          <a:off x="542925" y="1493838"/>
          <a:ext cx="8143875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875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ส่วนที่  </a:t>
                      </a:r>
                      <a:r>
                        <a:rPr lang="en-US" dirty="0" smtClean="0"/>
                        <a:t>1 </a:t>
                      </a:r>
                      <a:r>
                        <a:rPr lang="th-TH" dirty="0" smtClean="0"/>
                        <a:t>บริบทด้านการลดความเสี่ยงและความเครียดจากภัยพิบัติในโรงเรียน</a:t>
                      </a:r>
                    </a:p>
                    <a:p>
                      <a:r>
                        <a:rPr lang="th-TH" sz="1200" dirty="0" smtClean="0"/>
                        <a:t>จุดประสงค์ เพื่ออธิบายให้ครูและนักเรียนเข้าใจพื้นฐานทั่วไปของการลดความเสี่ยงและความเครียดที่เกิดจากภัยพิบัติ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600" dirty="0" smtClean="0"/>
                        <a:t>ภัยพิบัติ  </a:t>
                      </a:r>
                      <a:r>
                        <a:rPr lang="th-TH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การเกิดภัยทางธรรมชาติหรือเกิดจากมนุษย์ ซึ่งส่งผลต่อชีวิต ทรัพย์สิน สังคม เศรษฐกิจและสิ่งแวดล้อม อย่างกว้างขวาง จนเกินกว่าความสามารถของชุมชนหรือสังคมที่ได้รับผลกระทบจะรับมือได้ใช้ทรัพยากรที่มีอยู่</a:t>
                      </a:r>
                      <a:endParaRPr lang="en-US" sz="160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6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การลดความเสี่ยงจากภัยพิบัติเป็นสิ่งสำคัญในเรื่อง</a:t>
                      </a:r>
                      <a:endParaRPr lang="th-TH" sz="1600" i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การป้องกันอันตรายจากภัยพิบัติที่เกิดขึ้นในโรงเรียนและชุมชน </a:t>
                      </a:r>
                      <a:r>
                        <a:rPr lang="th-TH" sz="1600" i="0" dirty="0" smtClean="0"/>
                        <a:t>นักเรียนควรเข้ามารับรู้</a:t>
                      </a:r>
                      <a:r>
                        <a:rPr lang="th-TH" sz="1600" i="0" baseline="0" dirty="0" smtClean="0"/>
                        <a:t> หรือ เรียนรู้</a:t>
                      </a:r>
                      <a:r>
                        <a:rPr lang="th-TH" sz="1600" i="0" dirty="0" smtClean="0"/>
                        <a:t>การเฝ้าระวังภัยในโรงเรียนและชุมชน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การบรรเทาหรือลดความเสี่ยงจากความรุนแรงของภัยพิบัติใน </a:t>
                      </a:r>
                      <a:r>
                        <a:rPr lang="th-TH" sz="1600" baseline="0" dirty="0" smtClean="0"/>
                        <a:t>โรงเรียนและชุมชน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th-TH" sz="1600" baseline="0" dirty="0" smtClean="0"/>
                        <a:t>เช่น เรื่องของถนน ระบบน้ำ ที่อาจจะได้รับผลกระทบจากภัยพิบัติ และการจัดทำแผน ทรัพยากร ในโรงเรียนก็ถือเป็นเครื่องมือที่ดีของมาตราการบรรเทาภัยในโรงเรียน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การสร้างศักยภาพและการบริหารจัดการองค์ความรู้ในชุมชน </a:t>
                      </a:r>
                      <a:r>
                        <a:rPr lang="en-US" sz="1400" baseline="0" dirty="0" smtClean="0"/>
                        <a:t>– seasonal calendar,  resource mapping 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th-TH" sz="1600" baseline="0" dirty="0" smtClean="0"/>
                        <a:t>จะช่วยเติมช่องโหว่ และเพิ่มเรื่องของการสร้างศักยภาพ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เตรียมพร้อมที่ดีที่จะรับมือกับภัยพิบัติ ทั้งในโรงเรียนและชุมชน มีการจัดตั้งทีมที่จะสามารถตอบสนองต่อภัยพิบัติได้ทันท่วงที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……………..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600" baseline="0" dirty="0" smtClean="0"/>
                        <a:t>ความตึงเครียด เกิดขึ้นเมื่อมีภัยพิบัติ และอาจจะเป็นปัญหาทำให้เกิดภัยพิบัติรอบสอง หรือทำให้การจัดการกับภัยพิบัติยากขึ้น ความเครียดสำคัญอาจจะเกิดจาก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600" baseline="0" dirty="0" smtClean="0"/>
                        <a:t>ไม่มีน้ำสะอาดและสุขาอนามัยที่ดีในช่วงเกิดภัย เรื่องของคุณภาพ</a:t>
                      </a:r>
                      <a:r>
                        <a:rPr lang="th-TH" sz="1600" dirty="0" smtClean="0"/>
                        <a:t>อาหาร </a:t>
                      </a:r>
                      <a:endParaRPr lang="th-TH" sz="16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ความปลอดภัยในการเดินทางไปยังโรงเรียน อุบัติเหตุทางถนน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การถูกแบ่งแยก</a:t>
                      </a:r>
                      <a:r>
                        <a:rPr lang="th-TH" sz="1600" baseline="0" dirty="0" smtClean="0"/>
                        <a:t> ทางฐานะครอบครัว ทางสติปัญญา หรือเกิดจากโรคภัยไข้เจ็บ (</a:t>
                      </a:r>
                      <a:r>
                        <a:rPr lang="en-US" sz="1600" baseline="0" dirty="0" smtClean="0"/>
                        <a:t>IFRC </a:t>
                      </a:r>
                      <a:r>
                        <a:rPr lang="th-TH" sz="1600" baseline="0" dirty="0" smtClean="0"/>
                        <a:t>มีการส่งเสริมในเรื่องของการปรับเปลี่ยนพฤติกรรมในวัยเด็กเพื่อให้เกิดความสามัคคีและสร้างความสัมพันธ์ที่ดีในชุมชน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19051823"/>
              </p:ext>
            </p:extLst>
          </p:nvPr>
        </p:nvGraphicFramePr>
        <p:xfrm>
          <a:off x="314326" y="247649"/>
          <a:ext cx="8324849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4849"/>
              </a:tblGrid>
              <a:tr h="916522"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ส่วนที่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2 </a:t>
                      </a:r>
                      <a:r>
                        <a:rPr lang="th-TH" baseline="0" dirty="0" smtClean="0"/>
                        <a:t>วิธีการที่จะทำให้เด็กเกิดความปลอดภัยจากภัยพิบัติ</a:t>
                      </a:r>
                    </a:p>
                    <a:p>
                      <a:r>
                        <a:rPr lang="th-TH" baseline="0" dirty="0" smtClean="0"/>
                        <a:t>จุดประสงค์เพื่อความเข้าใจวิธีการดำเนินงานตามกรอบโรงเรียนปลอดภัยในช่วงอายุที่แตกต่างกัน</a:t>
                      </a:r>
                      <a:endParaRPr lang="en-GB" dirty="0"/>
                    </a:p>
                  </a:txBody>
                  <a:tcPr/>
                </a:tc>
              </a:tr>
              <a:tr h="4569879">
                <a:tc>
                  <a:txBody>
                    <a:bodyPr/>
                    <a:lstStyle/>
                    <a:p>
                      <a:r>
                        <a:rPr lang="th-TH" dirty="0" smtClean="0"/>
                        <a:t>ในภาวะที่เกิดภัยพิบัติเด็กและครู</a:t>
                      </a:r>
                      <a:r>
                        <a:rPr lang="th-TH" baseline="0" dirty="0" smtClean="0"/>
                        <a:t> ที่อยู่ในโรงเรียนที่สิ่งปลูกสร้างไม่ปลอดภัยจะถือว่าเป็นผู้ที่ต้องเผชิญกับความเสี่ยง และจะถูกมองว่าเป็นผู้เปราะบาง ดังนั้นจึงมีแนวคิด ที่ควรพิจารณาด้วยกัน </a:t>
                      </a:r>
                      <a:r>
                        <a:rPr lang="en-US" baseline="0" dirty="0" smtClean="0"/>
                        <a:t>3 </a:t>
                      </a:r>
                      <a:r>
                        <a:rPr lang="th-TH" baseline="0" dirty="0" smtClean="0"/>
                        <a:t>ประการคือ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การป้องกันนักเรียนและ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เจ้าหน้าที่ให้ปลอดภัยจากอันตราย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ทางกายภาพ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ลดอุปสรรคที่จะมีผลต่อ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ความต่อเนื่องของการเรียนการสอน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พัฒนาและรักษามาตราฐาน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baseline="0" dirty="0" smtClean="0"/>
                        <a:t>ของความปลอดภัย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95" y="1728787"/>
            <a:ext cx="5669280" cy="41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 dirty="0" smtClean="0"/>
              <a:t>Ten steps of the school-based risk reduction approach for National Societies</a:t>
            </a:r>
            <a:endParaRPr lang="en-GB" sz="2400" i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7" y="1733550"/>
            <a:ext cx="4428623" cy="383102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6203"/>
            <a:ext cx="4263760" cy="3200400"/>
          </a:xfrm>
        </p:spPr>
      </p:pic>
    </p:spTree>
    <p:extLst>
      <p:ext uri="{BB962C8B-B14F-4D97-AF65-F5344CB8AC3E}">
        <p14:creationId xmlns:p14="http://schemas.microsoft.com/office/powerpoint/2010/main" val="38213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i="0" dirty="0"/>
              <a:t>Module 3 </a:t>
            </a:r>
            <a:r>
              <a:rPr lang="th-TH" sz="2800" i="0" dirty="0"/>
              <a:t>กิจกรรมการลดความเสี่ยงในโรงเรียนสำหรับเด็ก ตั้งแต่ </a:t>
            </a:r>
            <a:r>
              <a:rPr lang="en-US" sz="2800" i="0" dirty="0"/>
              <a:t>5 </a:t>
            </a:r>
            <a:r>
              <a:rPr lang="th-TH" sz="2800" i="0" dirty="0"/>
              <a:t>ปีขึ้นไป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781374"/>
              </p:ext>
            </p:extLst>
          </p:nvPr>
        </p:nvGraphicFramePr>
        <p:xfrm>
          <a:off x="422275" y="1895475"/>
          <a:ext cx="8280400" cy="309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250"/>
                <a:gridCol w="3867150"/>
              </a:tblGrid>
              <a:tr h="445815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(</a:t>
                      </a:r>
                      <a:r>
                        <a:rPr lang="th-TH" dirty="0" smtClean="0"/>
                        <a:t>เนื้อหาส่วนย่อย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GB" dirty="0"/>
                    </a:p>
                  </a:txBody>
                  <a:tcPr/>
                </a:tc>
              </a:tr>
              <a:tr h="109927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of parents and caregivers to ensure safety in early childhood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baseline="0" dirty="0" smtClean="0"/>
                        <a:t>บทบาทของพ่อแม่และผู้ปกครองเพื่อความปลอดภัยในวัยเด็ก</a:t>
                      </a:r>
                      <a:endParaRPr lang="en-GB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พ่อแม่</a:t>
                      </a:r>
                      <a:r>
                        <a:rPr lang="th-TH" baseline="0" dirty="0" smtClean="0"/>
                        <a:t> หรือคนดูแลเด็ก ความที่จะทำความเข้าใจในเรื่องของการทำอย่างไรให้เด็กปลอดภัย</a:t>
                      </a:r>
                      <a:endParaRPr lang="en-GB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dirty="0" smtClean="0"/>
                        <a:t>Risk</a:t>
                      </a:r>
                      <a:r>
                        <a:rPr lang="en-US" baseline="0" dirty="0" smtClean="0"/>
                        <a:t> Reduction activities to benefit children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dirty="0" smtClean="0"/>
                        <a:t>กิจกรรมที่ช่วยลดความเสี่ยงให้เด็ก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baseline="0" dirty="0" smtClean="0"/>
                        <a:t>เพื่อพัฒนาความรุ้ความเข้าใจในเรื่องการลดความเสี่ยงจากภัยพิบัติให้กับผู้ดูแลเด็กก่อนวัยเรียน  จะได้สามารถรับมือกับภัยพิบัติได้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56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i="0" dirty="0"/>
              <a:t>Module </a:t>
            </a:r>
            <a:r>
              <a:rPr lang="en-US" sz="2000" i="0" dirty="0" smtClean="0"/>
              <a:t>3 </a:t>
            </a:r>
            <a:r>
              <a:rPr lang="th-TH" sz="2000" i="0" dirty="0" smtClean="0"/>
              <a:t>กิจกรรมการลดความเสี่ยงในโรงเรียนสำหรับเด็ก ตั้งแต่ </a:t>
            </a:r>
            <a:r>
              <a:rPr lang="en-US" sz="2000" i="0" dirty="0" smtClean="0"/>
              <a:t>5 </a:t>
            </a:r>
            <a:r>
              <a:rPr lang="th-TH" sz="2000" i="0" dirty="0" smtClean="0"/>
              <a:t>ปีขึ้นไป</a:t>
            </a:r>
            <a:endParaRPr lang="en-GB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7153781"/>
              </p:ext>
            </p:extLst>
          </p:nvPr>
        </p:nvGraphicFramePr>
        <p:xfrm>
          <a:off x="457200" y="1676400"/>
          <a:ext cx="8334375" cy="4048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75"/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ส่วนที่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1 </a:t>
                      </a:r>
                      <a:r>
                        <a:rPr lang="th-TH" baseline="0" dirty="0" smtClean="0"/>
                        <a:t>บทบาทของพ่อแม่และผู้ปกครองเพื่อความปลอดภัยในวัยเด็ก</a:t>
                      </a:r>
                      <a:endParaRPr lang="en-GB" dirty="0"/>
                    </a:p>
                  </a:txBody>
                  <a:tcPr/>
                </a:tc>
              </a:tr>
              <a:tr h="367728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dirty="0" smtClean="0"/>
                        <a:t>เด็กช่วง </a:t>
                      </a:r>
                      <a:r>
                        <a:rPr lang="en-US" dirty="0" smtClean="0"/>
                        <a:t>0-5 </a:t>
                      </a:r>
                      <a:r>
                        <a:rPr lang="th-TH" dirty="0" smtClean="0"/>
                        <a:t>ปี</a:t>
                      </a:r>
                      <a:r>
                        <a:rPr lang="th-TH" baseline="0" dirty="0" smtClean="0"/>
                        <a:t> เป็นช่วงที่มีพัฒนาการที่สำคัญในการเรียนรู้ เด็กที่ต้องเจอกับการเจ็บป่วย ความอดอยาก ไม่สามารถที่จะเรียนรู้ได้ดีเท่าที่ควร และเด็กที่มาจากครอบครัวที่ยากจน หรือพื้นที่ห่างไกล จะมีคุณภาพการเรียนรู้ด้วยกว่า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พ่อแม่และผู้ปกครองมีบทบาทที่จะช่วยดูในส่วนที่เป็นโครงสร้างต่างๆ ที่ใช้เป็นสถานที่ดูแลเด็ก ในเรื่องของ เครื่องมือ เครื่องเล่น สภาพแวดล้อมภายในสถานที่ เส้นทางอพยพ ควรที่จะมีการสร้างความตระหนักให้สิ่งเหล่านี้เป็นสิ่งที่ปลอดภัยสำหรับเด็กๆ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การแนะนำแนวคิดเกี่ยวกับการลดความเสี่ยงด้านภัยพิบัติให้กับพ่อแม่หรือผู้ปกครองที่ดูแลเด็กที่บ้าน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400" i="0" dirty="0"/>
              <a:t>Module 3 </a:t>
            </a:r>
            <a:r>
              <a:rPr lang="th-TH" sz="2400" i="0" dirty="0"/>
              <a:t>กิจกรรมการลดความเสี่ยงในโรงเรียนสำหรับเด็ก ตั้งแต่ </a:t>
            </a:r>
            <a:r>
              <a:rPr lang="en-US" sz="2400" i="0" dirty="0"/>
              <a:t>5 </a:t>
            </a:r>
            <a:r>
              <a:rPr lang="th-TH" sz="2400" i="0" dirty="0"/>
              <a:t>ปีขึ้นไป</a:t>
            </a:r>
            <a:endParaRPr lang="en-GB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9067211"/>
              </p:ext>
            </p:extLst>
          </p:nvPr>
        </p:nvGraphicFramePr>
        <p:xfrm>
          <a:off x="457200" y="1647190"/>
          <a:ext cx="805815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815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ส่วนที่ </a:t>
                      </a:r>
                      <a:r>
                        <a:rPr lang="en-US" dirty="0" smtClean="0"/>
                        <a:t>2 </a:t>
                      </a:r>
                      <a:r>
                        <a:rPr lang="th-TH" dirty="0" smtClean="0"/>
                        <a:t>กิจกรรมที่ช่วยลดความเสี่ยงให้เด็ก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37947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ภัยทั้งภัยธรรมชาติ และ มนุษย์สร้างขึ้น</a:t>
                      </a:r>
                    </a:p>
                    <a:p>
                      <a:r>
                        <a:rPr lang="th-TH" baseline="0" dirty="0" smtClean="0"/>
                        <a:t>ในโรงเรียนภัยเกิดขึ้นได้จากพวกไฟฟ้าลัดวงจร สารเคมีระเบิดในห้องแลบ เกิดเหตุเพลิงไหม้ ซึ่งภัยพวกนี้เป็นภัยที่สามารถเกิดขึ้นโดยตรงกับโรงเรียน แต่ไม่ค่อยจะเกิดขึ้นบ่อยในชุมชน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การระบุประเภทของภัยในโรงเรียนนั้น ทั้งครู คนในชุมชน และกรรมการโรงเรียนควรกำหนดร่วมกัน และหาแนวทาง มาตราการป้องกัน และแก้ไข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ความเปราะบาง มีทั้งความเปราะบางทางกายภาพ (โครงสร้างต่างๆ) สังคม (ฐานะ ความเชื่อ ความไม่เท่าเทียม) เศรษฐกิจ (ความยากจน การเข้าถึงการบริการต่างๆ) สภาพแวดล้อม (การตัดไม้ทำลายป่า) เกี่ยวกับระบบ (เช่นเครือช่ายในส่วนรัฐบาล)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baseline="0" dirty="0" smtClean="0"/>
                        <a:t>ศักยภาพ เป็นเรื่องของการมีทรัพยากร ทั้งเรื่องการป้องกัน การบรรเทาภัย </a:t>
                      </a:r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3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SBRR Handbook</a:t>
            </a:r>
            <a:endParaRPr lang="en-GB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76400"/>
            <a:ext cx="8293100" cy="4191000"/>
          </a:xfrm>
        </p:spPr>
        <p:txBody>
          <a:bodyPr/>
          <a:lstStyle/>
          <a:p>
            <a:r>
              <a:rPr lang="th-TH" dirty="0" smtClean="0"/>
              <a:t>เป็นการนำเสนอข้อมูลเบื้องต้นในการ ดำเนินงานโครงการลดความเสี่ยงในโรงเรียน ซึ่งแต่ละกาชาดสามารถนำไปปรับใช้ให้เข้ากับบริบทของแต่ละประเทศ</a:t>
            </a:r>
          </a:p>
          <a:p>
            <a:r>
              <a:rPr lang="th-TH" dirty="0" smtClean="0"/>
              <a:t>ได้รวบรวมประสบการณ์การดำเนินโครงการลดความเสี่ยงในโรงเรียนของแต่ละประเทศ</a:t>
            </a:r>
            <a:r>
              <a:rPr lang="en-US" dirty="0" smtClean="0"/>
              <a:t>(</a:t>
            </a:r>
            <a:r>
              <a:rPr lang="en-US" dirty="0" err="1" smtClean="0"/>
              <a:t>NSs+Gov</a:t>
            </a:r>
            <a:r>
              <a:rPr lang="en-US" dirty="0" smtClean="0"/>
              <a:t>)</a:t>
            </a:r>
            <a:r>
              <a:rPr lang="th-TH" dirty="0" smtClean="0"/>
              <a:t>ในภูมิภาคเอเชียตะวันออกเฉียงใต้ รวมถึงข้อมูลที่เกี่ยวข้องจากระดับสากล มาจัดเป็น </a:t>
            </a:r>
            <a:r>
              <a:rPr lang="en-US" dirty="0" smtClean="0"/>
              <a:t>5 Module</a:t>
            </a:r>
          </a:p>
          <a:p>
            <a:r>
              <a:rPr lang="th-TH" dirty="0" smtClean="0"/>
              <a:t>มีความสอดคล้องกับ </a:t>
            </a:r>
            <a:r>
              <a:rPr lang="en-US" dirty="0" smtClean="0"/>
              <a:t>CSS Framework </a:t>
            </a:r>
            <a:r>
              <a:rPr lang="th-TH" dirty="0" smtClean="0"/>
              <a:t>ทั้ง </a:t>
            </a:r>
            <a:r>
              <a:rPr lang="en-US" dirty="0" smtClean="0"/>
              <a:t>3 </a:t>
            </a:r>
            <a:r>
              <a:rPr lang="th-TH" dirty="0" smtClean="0"/>
              <a:t>เสา เพื่อให้โรงเรียนปลอดภัย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10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8764"/>
            <a:ext cx="6858000" cy="688768"/>
          </a:xfrm>
        </p:spPr>
        <p:txBody>
          <a:bodyPr/>
          <a:lstStyle/>
          <a:p>
            <a:r>
              <a:rPr lang="th-TH" sz="1800" i="0" dirty="0" smtClean="0"/>
              <a:t>ประเด็นเกี่ยวกับโครงสร้างและสิ่งปลูกสร้าง</a:t>
            </a:r>
            <a:endParaRPr lang="en-GB" sz="180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sz="1200" dirty="0" smtClean="0"/>
              <a:t>ภัยจากโครงสร้างคืออะไร เป็นภัยที่เกิดจากโครงสร้างของตึก อาคาร เช่นพวก คาน ฝาผนัง การก่ออิฐ... จนท ของโรงเรียนจำเป็นต้องมีการตรวจสอบว่าสามารถจะรับกับภัยฯ อย่างเช่น แผ่นดินไหว น้ำท่วม ...</a:t>
            </a:r>
          </a:p>
          <a:p>
            <a:r>
              <a:rPr lang="th-TH" sz="1200" dirty="0" smtClean="0"/>
              <a:t>ภัยจากสิ่งที่ไม่ใช่โครงสร้าง เช่นพวก อุปกรณ์ที่เราติดตั้งเพิ่มเติมขึ้นมา อย่าง เฟอร์นิเจอร์ แท็งน้ำ หรือจำพวก บ่อน้ำ ในโรงเรียน</a:t>
            </a:r>
          </a:p>
          <a:p>
            <a:r>
              <a:rPr lang="th-TH" sz="1200" dirty="0" smtClean="0"/>
              <a:t>ตัวอย่างภัยที่อาจจะเกิดจากอาคาร เช่นทางเดินบรรไดแคบ (หากมีการอพยพ) ประตู หน้าต่างที่เปิดจากข้างใน สายไฟ....</a:t>
            </a:r>
          </a:p>
          <a:p>
            <a:r>
              <a:rPr lang="th-TH" sz="1200" dirty="0" smtClean="0"/>
              <a:t>ตัวอย่างภัย นอกตัวอาคาร เช่นสายไฟ  ต้นไม้ บ่อน้ำ....</a:t>
            </a:r>
          </a:p>
          <a:p>
            <a:r>
              <a:rPr lang="th-TH" sz="1200" dirty="0" smtClean="0"/>
              <a:t>วิธีลดความเสี่ยง ทีไม่ได้มาจากตัวอาคาร</a:t>
            </a:r>
          </a:p>
          <a:p>
            <a:pPr lvl="1">
              <a:buFontTx/>
              <a:buChar char="-"/>
            </a:pPr>
            <a:r>
              <a:rPr lang="th-TH" sz="1000" i="1" dirty="0" smtClean="0"/>
              <a:t>การเคลื่อนย้ายเฟอร์นิเจอร์ให้อยู่ในที่ปลอดภัย</a:t>
            </a:r>
          </a:p>
          <a:p>
            <a:pPr lvl="1">
              <a:buFontTx/>
              <a:buChar char="-"/>
            </a:pPr>
            <a:r>
              <a:rPr lang="th-TH" sz="1000" i="1" dirty="0" smtClean="0"/>
              <a:t>ปรึกษากับผู้ออกแบบและผู้ดูแลสถานที่ ตลอดจนมีการตรวจสอบอุปกรณ์ต่างๆ</a:t>
            </a:r>
          </a:p>
          <a:p>
            <a:pPr lvl="1">
              <a:buFontTx/>
              <a:buChar char="-"/>
            </a:pPr>
            <a:r>
              <a:rPr lang="th-TH" sz="1000" i="1" dirty="0" smtClean="0"/>
              <a:t>ปรับเปลี่ยนพฤติกรรมของผู้ใช้ ให้ตระหนักถึงความปลอดภัย....</a:t>
            </a:r>
          </a:p>
          <a:p>
            <a:pPr lvl="1">
              <a:buFontTx/>
              <a:buChar char="-"/>
            </a:pPr>
            <a:endParaRPr lang="th-TH" sz="1000" i="1" dirty="0" smtClean="0"/>
          </a:p>
          <a:p>
            <a:pPr marL="349250" lvl="1" indent="-171450">
              <a:buFont typeface="Wingdings" panose="05000000000000000000" pitchFamily="2" charset="2"/>
              <a:buChar char="ü"/>
            </a:pPr>
            <a:endParaRPr lang="th-TH" sz="1000" dirty="0" smtClean="0"/>
          </a:p>
          <a:p>
            <a:pPr marL="273050" lvl="1" indent="0">
              <a:buNone/>
            </a:pPr>
            <a:endParaRPr lang="en-GB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h-TH" sz="1100" dirty="0" smtClean="0"/>
              <a:t>เราสามารถลดความเสี่ยงในโรงเรียนได้ โดยการจัดตั้งคณะกรรมกาเพื่อประเมินความปลอดภัยในโรงเรียน ศูนย์การเรียนรู้ หรือสถานที่แรกรับเด็กต่างๆ </a:t>
            </a:r>
          </a:p>
          <a:p>
            <a:r>
              <a:rPr lang="th-TH" sz="1100" dirty="0" smtClean="0"/>
              <a:t>คณะกรรมการควรที่จะมีหัวหน้าชุมชน และคนในชุมชนเพื่อร่วมกันทำแผนเตรียมความพร้อม การจัดการอพยพ การปรับปรุงทุกๆ ด้านทที่จะทำให้โรงเรียนปลอดภัย ซึ่งสามารถทำเป็น การรวบรวมข้อมูล การสำรวจอุปกรณ์ เครื่องมือต่างๆ และการบูรณาการร่วมกันกับโครงการลดความเสี่ยง</a:t>
            </a:r>
          </a:p>
          <a:p>
            <a:r>
              <a:rPr lang="th-TH" sz="1100" dirty="0" smtClean="0"/>
              <a:t>กิจกรรมต่อไปนี้สามารถจะนำมาพิจารณาเป็นมาตราการบรรเทาภัยเกี่ยวกับ </a:t>
            </a:r>
            <a:r>
              <a:rPr lang="en-US" sz="1100" dirty="0" smtClean="0"/>
              <a:t>non structural mitigation </a:t>
            </a:r>
          </a:p>
          <a:p>
            <a:pPr marL="620713" lvl="2" indent="-171450">
              <a:buFontTx/>
              <a:buChar char="-"/>
            </a:pPr>
            <a:r>
              <a:rPr lang="th-TH" sz="900" dirty="0" smtClean="0"/>
              <a:t>ตรวจสอบอาคาร สถานที่  ซ่อมแซมอาคาร  ตรวจดูการยึดติดหลังคากับอาคาร</a:t>
            </a:r>
          </a:p>
          <a:p>
            <a:pPr marL="620713" lvl="2" indent="-171450">
              <a:buFontTx/>
              <a:buChar char="-"/>
            </a:pPr>
            <a:r>
              <a:rPr lang="th-TH" sz="900" dirty="0" smtClean="0"/>
              <a:t>การแบ่งงานการใช้ห้องเรียน</a:t>
            </a:r>
          </a:p>
          <a:p>
            <a:pPr marL="620713" lvl="2" indent="-171450">
              <a:buFontTx/>
              <a:buChar char="-"/>
            </a:pPr>
            <a:r>
              <a:rPr lang="th-TH" sz="900" dirty="0" smtClean="0"/>
              <a:t>การจัดทำห้องเรียนที่ยกระดับขึ้นได้เมื่อเกิดน้ำท่วม</a:t>
            </a:r>
          </a:p>
          <a:p>
            <a:pPr marL="620713" lvl="2" indent="-171450">
              <a:buFontTx/>
              <a:buChar char="-"/>
            </a:pPr>
            <a:r>
              <a:rPr lang="th-TH" sz="900" dirty="0" smtClean="0"/>
              <a:t>..................</a:t>
            </a:r>
          </a:p>
          <a:p>
            <a:pPr marL="620713" lvl="2" indent="-171450">
              <a:buFontTx/>
              <a:buChar char="-"/>
            </a:pPr>
            <a:endParaRPr lang="en-US" sz="900" dirty="0" smtClean="0"/>
          </a:p>
          <a:p>
            <a:pPr marL="0" indent="0">
              <a:buNone/>
            </a:pPr>
            <a:r>
              <a:rPr lang="en-US" sz="1100" dirty="0"/>
              <a:t>	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714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002949"/>
          </a:xfrm>
        </p:spPr>
        <p:txBody>
          <a:bodyPr/>
          <a:lstStyle/>
          <a:p>
            <a:r>
              <a:rPr lang="th-TH" sz="1400" i="0" dirty="0" smtClean="0"/>
              <a:t>กิจกรรมแนะนำสำหรับผู้ปกครอง</a:t>
            </a:r>
            <a:endParaRPr lang="en-GB" sz="1400" i="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50333424"/>
              </p:ext>
            </p:extLst>
          </p:nvPr>
        </p:nvGraphicFramePr>
        <p:xfrm>
          <a:off x="457200" y="1676400"/>
          <a:ext cx="4038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กิจกรรม เอ กิจกรรมกลุ่มสำหรับผู้ใหญ่</a:t>
                      </a:r>
                      <a:r>
                        <a:rPr lang="th-TH" sz="1400" baseline="0" dirty="0" smtClean="0"/>
                        <a:t> (พ่อแม่ ผู้ปกครอง และคนดูแลเด็ก)</a:t>
                      </a:r>
                      <a:endParaRPr lang="th-TH" sz="1400" dirty="0" smtClean="0"/>
                    </a:p>
                    <a:p>
                      <a:r>
                        <a:rPr lang="th-TH" sz="1400" dirty="0" smtClean="0"/>
                        <a:t>จุดประสงค์ เพื่อสามารถระบุ</a:t>
                      </a:r>
                      <a:r>
                        <a:rPr lang="th-TH" sz="1400" baseline="0" dirty="0" smtClean="0"/>
                        <a:t> ภัย ความเปราะบาง หรือแหล่งทรัพยากรที่จะมีผลกระทบทั้งบวกและลบกับความปลอดภัยในโรงเรียน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200" dirty="0" smtClean="0"/>
                        <a:t>20 นาที อุปกรณ์</a:t>
                      </a:r>
                      <a:r>
                        <a:rPr lang="th-TH" sz="1200" baseline="0" dirty="0" smtClean="0"/>
                        <a:t> ปากกาไวท์บอร์ด</a:t>
                      </a:r>
                      <a:endParaRPr lang="th-TH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 smtClean="0"/>
                        <a:t>จัดแบ่งกลุ่มผู้เข้าอบรม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200" dirty="0" smtClean="0"/>
                        <a:t>ตั้งคำถามผู้อบรม</a:t>
                      </a:r>
                      <a:r>
                        <a:rPr lang="th-TH" sz="1200" baseline="0" dirty="0" smtClean="0"/>
                        <a:t> เกี่ยวกับ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baseline="0" dirty="0" smtClean="0"/>
                        <a:t>ภัยที่เกิดขึ้นในสถานที่เลี้ยงเด็ก หรือโรงเรียนเด็กเล็ก และบริเวณโดยรอบมีอะไรบ้างและส่งผลกระทบต่อภัยพิบัติ หรืออุบัติเหตุอย่างไร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baseline="0" dirty="0" smtClean="0"/>
                        <a:t>จุดอ่อนมีอะไรบ้าง ทักษะ หรือทรัพยากรที่สามารถนำมาใช้เพื่อให้เกิดความปลอดภัยมีอะไรบ้าง 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baseline="0" dirty="0" smtClean="0"/>
                        <a:t>มีแผนสำหรับลดความเปราะบางหรือไม่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200" baseline="0" dirty="0" smtClean="0"/>
                        <a:t>ให้เวลาในการอภิปราย 10 นาที  และให้แต่ละกลุ่มนำเสนอ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200" baseline="0" dirty="0" smtClean="0"/>
                        <a:t>เพิ่มเติมในส่วนที่ยังขาดหาย</a:t>
                      </a:r>
                      <a:endParaRPr lang="th-TH" sz="1200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1842263"/>
              </p:ext>
            </p:extLst>
          </p:nvPr>
        </p:nvGraphicFramePr>
        <p:xfrm>
          <a:off x="4648200" y="1676400"/>
          <a:ext cx="4038600" cy="4099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1173678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กิจกรรม บี แผนการลดความเสี่ยงในโรงเรียน</a:t>
                      </a:r>
                    </a:p>
                    <a:p>
                      <a:r>
                        <a:rPr lang="th-TH" sz="1400" dirty="0" smtClean="0"/>
                        <a:t>เพื่อช่วยให้พ่อแม่</a:t>
                      </a:r>
                      <a:r>
                        <a:rPr lang="th-TH" sz="1400" baseline="0" dirty="0" smtClean="0"/>
                        <a:t> ผู้ปกครองรู้ว่าต้องทำแผนเกี่ยวกับอะไรบ้าง</a:t>
                      </a:r>
                    </a:p>
                    <a:p>
                      <a:r>
                        <a:rPr lang="th-TH" sz="1400" dirty="0" smtClean="0"/>
                        <a:t>แผนอพยพ</a:t>
                      </a:r>
                      <a:r>
                        <a:rPr lang="th-TH" sz="1400" baseline="0" dirty="0" smtClean="0"/>
                        <a:t> แผนการรวมตัวของครอบครัวหลังจากภัยพิบัติ แผนสำหรับเด็กพิเศษและต้องการการช่วยเหลือ และแผนการตอบสนองต่อภัยหลายๆ ประเภท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1200" dirty="0" smtClean="0"/>
                        <a:t>40 นาที  อุปกรณ์</a:t>
                      </a:r>
                      <a:r>
                        <a:rPr lang="th-TH" sz="1200" baseline="0" dirty="0" smtClean="0"/>
                        <a:t> ไวท์บอร์ด</a:t>
                      </a:r>
                      <a:endParaRPr lang="en-US" sz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200" baseline="0" dirty="0" smtClean="0"/>
                        <a:t>แบ่งกลุ่มออกเป็น 2 กลุ่ม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th-TH" sz="1200" baseline="0" dirty="0" smtClean="0"/>
                        <a:t>-  นำเสนอ รายละเอียดภัย ความเปราะบาง ความเสี่ยง และ ทรัพยากรที่มีอยู่ให้กับกลุ่มแรก และถามผู้อบรมให้พิจารณาใช้ทรัพยากรที่มีอยู่ในการทำให้สภาพแวดล้อมในโรงเรียนหรือสถาที่รับเลี้ยงเด็ก ปลอดภัยขึ้น  และถามว่าจะดูแลเด็กพิการอย่างไร</a:t>
                      </a:r>
                      <a:endParaRPr lang="th-TH" sz="1200" dirty="0" smtClean="0"/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dirty="0" smtClean="0"/>
                        <a:t>กลุ่มถัดมาให้ร่างแผนการลดความเสี่ยง จากภัย มากกว่า 1</a:t>
                      </a:r>
                      <a:r>
                        <a:rPr lang="th-TH" sz="1200" baseline="0" dirty="0" smtClean="0"/>
                        <a:t> ภัยโดยใช้ข้อมูลที่มีอยู่ ไม่ว่าจะเป็น </a:t>
                      </a:r>
                      <a:r>
                        <a:rPr lang="en-US" sz="1200" baseline="0" dirty="0" smtClean="0"/>
                        <a:t>season calendar, resource mapping </a:t>
                      </a:r>
                      <a:r>
                        <a:rPr lang="th-TH" sz="1200" baseline="0" dirty="0" smtClean="0"/>
                        <a:t> และถามกลุ่มว่าจะจัดรวมตัวของครอบครัวอย่างไร เมื่อหลังเกิดภัย  ในช่วงเวลาเรียน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baseline="0" dirty="0" smtClean="0"/>
                        <a:t>ให้กลุ่มนำเสนอ</a:t>
                      </a:r>
                    </a:p>
                    <a:p>
                      <a:pPr marL="628650" lvl="1" indent="-171450">
                        <a:buFontTx/>
                        <a:buChar char="-"/>
                      </a:pPr>
                      <a:r>
                        <a:rPr lang="th-TH" sz="1200" baseline="0" dirty="0" smtClean="0"/>
                        <a:t>รวมกลุ่มกลับมาเป็นกลุ่มเดียว และถามสิ่งที่ได้เรียนรู้</a:t>
                      </a:r>
                      <a:endParaRPr lang="th-TH" sz="1200" dirty="0" smtClean="0"/>
                    </a:p>
                    <a:p>
                      <a:endParaRPr lang="th-TH" sz="1200" dirty="0" smtClean="0"/>
                    </a:p>
                    <a:p>
                      <a:endParaRPr lang="th-TH" dirty="0" smtClean="0"/>
                    </a:p>
                    <a:p>
                      <a:endParaRPr lang="th-TH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i="0" dirty="0"/>
              <a:t>Module 4 </a:t>
            </a:r>
            <a:r>
              <a:rPr lang="th-TH" i="0" dirty="0"/>
              <a:t>กิจกรรมการลดความเสี่ยงในโรงเรียนสำหรับเด็กอายุ 5-17 ปี </a:t>
            </a:r>
            <a:endParaRPr lang="en-GB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802450"/>
              </p:ext>
            </p:extLst>
          </p:nvPr>
        </p:nvGraphicFramePr>
        <p:xfrm>
          <a:off x="133350" y="1634853"/>
          <a:ext cx="8886825" cy="50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3147"/>
                <a:gridCol w="4333678"/>
              </a:tblGrid>
              <a:tr h="371475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(</a:t>
                      </a:r>
                      <a:r>
                        <a:rPr lang="th-TH" dirty="0" smtClean="0"/>
                        <a:t>เนื้อหาส่วนย่อย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GB" dirty="0"/>
                    </a:p>
                  </a:txBody>
                  <a:tcPr/>
                </a:tc>
              </a:tr>
              <a:tr h="544785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sz="1400" dirty="0" smtClean="0"/>
                        <a:t>Concept</a:t>
                      </a:r>
                      <a:r>
                        <a:rPr lang="en-US" sz="1400" baseline="0" dirty="0" smtClean="0"/>
                        <a:t> of school based risk reduction</a:t>
                      </a:r>
                      <a:endParaRPr lang="th-T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 smtClean="0"/>
                        <a:t>แนวคิดเกี่ยวกับการลดความเสี่ยงในโรงเรียน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เ</a:t>
                      </a:r>
                      <a:r>
                        <a:rPr lang="th-TH" sz="1600" dirty="0" smtClean="0"/>
                        <a:t>พื่อแนะนำผู้อบรมเกี่ยวกับแนวคิดของการลดความเสี่ยงในโรงเรียนและ ผู้มีส่วนได้ส่วนเสียที่สำคัญ</a:t>
                      </a:r>
                      <a:endParaRPr lang="en-GB" sz="1600" dirty="0"/>
                    </a:p>
                  </a:txBody>
                  <a:tcPr/>
                </a:tc>
              </a:tr>
              <a:tr h="73719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sz="1400" dirty="0" smtClean="0"/>
                        <a:t>School based hazard, vulnerability and capacity assessment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th-TH" sz="1600" dirty="0" smtClean="0"/>
                        <a:t>การประเมิน ภัย ความเปราะบาง และ ศักยภาพในโรงเรียน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 smtClean="0"/>
                        <a:t>เพื่อจัดเตรียมข้อมูลความเปราะบาง</a:t>
                      </a:r>
                      <a:r>
                        <a:rPr lang="th-TH" sz="1600" baseline="0" dirty="0" smtClean="0"/>
                        <a:t> ศักยภาพ และ ทรัพยากรต่างๆ</a:t>
                      </a:r>
                      <a:endParaRPr lang="en-GB" sz="1600" dirty="0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3"/>
                      </a:pPr>
                      <a:r>
                        <a:rPr lang="en-US" sz="1400" dirty="0" smtClean="0"/>
                        <a:t>School based risk reduction planning</a:t>
                      </a:r>
                    </a:p>
                    <a:p>
                      <a:r>
                        <a:rPr lang="th-TH" sz="1600" dirty="0" smtClean="0"/>
                        <a:t>การวางแผนการลดความเสี่ยงในโรงเรียน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เพื่อพัฒนาความรู้และทักษะในการจัดทำแผนการลดความเสี่ยง</a:t>
                      </a:r>
                      <a:endParaRPr lang="en-GB" dirty="0"/>
                    </a:p>
                  </a:txBody>
                  <a:tcPr/>
                </a:tc>
              </a:tr>
              <a:tr h="641622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4"/>
                      </a:pPr>
                      <a:r>
                        <a:rPr lang="en-US" sz="1400" dirty="0" smtClean="0"/>
                        <a:t>School based risk reduction team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 smtClean="0"/>
                        <a:t>การจัดตั้งทีมทำงานด้านการลดความเสี่ยงในโรงเรียน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จัดตั้งคณะทำงาน หรือทีมที่ดูแลโครงการลดความเสี่ยงในโรงเรียน ตลอดจนแนะนำ</a:t>
                      </a:r>
                      <a:r>
                        <a:rPr lang="th-TH" baseline="0" dirty="0" smtClean="0"/>
                        <a:t> หน้าที่ของแต่ละฝ่าย</a:t>
                      </a:r>
                      <a:endParaRPr lang="en-GB" dirty="0"/>
                    </a:p>
                  </a:txBody>
                  <a:tcPr/>
                </a:tc>
              </a:tr>
              <a:tr h="39429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5"/>
                      </a:pPr>
                      <a:r>
                        <a:rPr lang="en-US" sz="1400" dirty="0" smtClean="0"/>
                        <a:t>Mock</a:t>
                      </a:r>
                      <a:r>
                        <a:rPr lang="en-US" sz="1400" baseline="0" dirty="0" smtClean="0"/>
                        <a:t> drill exercise in school </a:t>
                      </a:r>
                      <a:r>
                        <a:rPr lang="th-TH" sz="1600" baseline="0" dirty="0" smtClean="0"/>
                        <a:t>ซ้อมแผน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</a:t>
                      </a:r>
                      <a:r>
                        <a:rPr lang="th-TH" baseline="0" dirty="0" smtClean="0"/>
                        <a:t>ทบทวนความรู้และทักษะของผู้เข้าร่วมซ้อมแผนเกี่ยวกับ แผนการลดความเสี่ยงตลอดจนมีการปรับปรุงแผน</a:t>
                      </a:r>
                      <a:endParaRPr lang="en-GB" dirty="0"/>
                    </a:p>
                  </a:txBody>
                  <a:tcPr/>
                </a:tc>
              </a:tr>
              <a:tr h="499110">
                <a:tc>
                  <a:txBody>
                    <a:bodyPr/>
                    <a:lstStyle/>
                    <a:p>
                      <a:pPr marL="400050" marR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 startAt="6"/>
                        <a:tabLst/>
                        <a:defRPr/>
                      </a:pPr>
                      <a:r>
                        <a:rPr lang="en-US" sz="1600" dirty="0" smtClean="0"/>
                        <a:t>Need of children</a:t>
                      </a:r>
                      <a:r>
                        <a:rPr lang="en-US" sz="1600" baseline="0" dirty="0" smtClean="0"/>
                        <a:t> with disabilities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 smtClean="0"/>
                        <a:t>ความต้องการของเด็กบกพร่อง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เพื่อเน้นย้ำการมีส่วนร่วมของทุกๆคนในการบริหารจัดการภัยพิบัติ</a:t>
                      </a:r>
                      <a:endParaRPr lang="en-GB" dirty="0"/>
                    </a:p>
                  </a:txBody>
                  <a:tcPr/>
                </a:tc>
              </a:tr>
              <a:tr h="921657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7"/>
                      </a:pPr>
                      <a:r>
                        <a:rPr lang="en-US" dirty="0" smtClean="0"/>
                        <a:t>Psychosocial</a:t>
                      </a:r>
                      <a:r>
                        <a:rPr lang="en-US" baseline="0" dirty="0" smtClean="0"/>
                        <a:t> care and support</a:t>
                      </a:r>
                      <a:r>
                        <a:rPr lang="th-TH" baseline="0" dirty="0" smtClean="0"/>
                        <a:t>การดูแลด้านจิตสังคม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เพื่อเข้าใจสภาวะทางจิตใจของนักเรียนในหลายๆด้าน</a:t>
                      </a:r>
                      <a:r>
                        <a:rPr lang="th-TH" baseline="0" dirty="0" smtClean="0"/>
                        <a:t> ในขณะเกิดภัยพิบัติ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6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1083"/>
            <a:ext cx="6858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i="0" dirty="0" smtClean="0"/>
              <a:t>Module 4 </a:t>
            </a:r>
            <a:r>
              <a:rPr lang="th-TH" sz="1600" i="0" dirty="0" smtClean="0"/>
              <a:t>กิจกรรมการลดความเสี่ยงในโรงเรียนสำหรับเด็กอายุ 5-17 ปี</a:t>
            </a:r>
            <a:r>
              <a:rPr lang="en-US" sz="1600" i="0" dirty="0" smtClean="0"/>
              <a:t> </a:t>
            </a:r>
            <a:endParaRPr lang="en-GB" sz="16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1619072"/>
              </p:ext>
            </p:extLst>
          </p:nvPr>
        </p:nvGraphicFramePr>
        <p:xfrm>
          <a:off x="522513" y="1602695"/>
          <a:ext cx="4038600" cy="401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ส่วนที่ 1 แนวคิดการลดความเสี่ยงในโรงเรียน</a:t>
                      </a:r>
                    </a:p>
                    <a:p>
                      <a:r>
                        <a:rPr lang="th-TH" sz="1400" dirty="0" smtClean="0"/>
                        <a:t>จุดประสงค์ เพื่อแนะนำผู้อบรมเกี่ยวกับแนวคิดของการลดความเสี่ยงในโรงเรียนและ</a:t>
                      </a:r>
                      <a:r>
                        <a:rPr lang="th-TH" sz="1400" baseline="0" dirty="0" smtClean="0"/>
                        <a:t> ผู้มีส่วนได้ส่วนเสียที่สำคัญ</a:t>
                      </a:r>
                      <a:endParaRPr lang="en-GB" sz="1400" dirty="0"/>
                    </a:p>
                  </a:txBody>
                  <a:tcPr/>
                </a:tc>
              </a:tr>
              <a:tr h="3280361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โรงเรียนเป็นส่วนหนึ่งของชุมชน และเด็กก็ควรมีส่วนร่วมในวางแผน</a:t>
                      </a:r>
                      <a:r>
                        <a:rPr lang="th-TH" sz="1400" baseline="0" dirty="0" smtClean="0"/>
                        <a:t> ประเมินผล และมีการติดตามโครงการลดความเสี่ยงในโรงเรียน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ผู้มีส่วนเกี่ยวข้องในโครงการ </a:t>
                      </a:r>
                      <a:r>
                        <a:rPr lang="en-US" sz="1400" baseline="0" dirty="0" smtClean="0"/>
                        <a:t>; </a:t>
                      </a:r>
                      <a:r>
                        <a:rPr lang="en-US" sz="1100" baseline="0" dirty="0" smtClean="0"/>
                        <a:t>School based risk</a:t>
                      </a:r>
                      <a:endParaRPr lang="th-TH" sz="11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aseline="0" dirty="0" smtClean="0"/>
                        <a:t> reduction (SBRR) team, </a:t>
                      </a:r>
                      <a:r>
                        <a:rPr lang="th-TH" sz="1400" baseline="0" dirty="0" smtClean="0"/>
                        <a:t>คณะกรรมการโรงเรียน</a:t>
                      </a:r>
                      <a:r>
                        <a:rPr lang="en-US" sz="1400" baseline="0" dirty="0" smtClean="0"/>
                        <a:t> , </a:t>
                      </a:r>
                      <a:r>
                        <a:rPr lang="th-TH" sz="1400" baseline="0" dirty="0" smtClean="0"/>
                        <a:t>หน่วยงานของโรงเรียน</a:t>
                      </a:r>
                      <a:r>
                        <a:rPr lang="en-US" sz="1400" baseline="0" dirty="0" smtClean="0"/>
                        <a:t> ,</a:t>
                      </a:r>
                      <a:r>
                        <a:rPr lang="th-TH" sz="1400" baseline="0" dirty="0" smtClean="0"/>
                        <a:t>หน่วยงานท้องถิ่น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th-TH" sz="1400" baseline="0" dirty="0" smtClean="0"/>
                        <a:t>หน่วยงานการศึกษาท้องถิ่น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th-TH" sz="1400" baseline="0" dirty="0" smtClean="0"/>
                        <a:t>นักเรียน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th-TH" sz="1400" baseline="0" dirty="0" smtClean="0"/>
                        <a:t>คนในชุมชน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th-TH" sz="1400" baseline="0" dirty="0" smtClean="0"/>
                        <a:t>ผู้ปกครอง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th-TH" sz="1400" dirty="0" smtClean="0"/>
                        <a:t>เอ็นจีโออื่นๆ 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 smtClean="0"/>
                        <a:t>องค์ประกอบพื้นฐานการลดความเสี่ยงในโรงเรียน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; </a:t>
                      </a:r>
                      <a:r>
                        <a:rPr lang="th-TH" sz="1400" baseline="0" dirty="0" smtClean="0"/>
                        <a:t>ภัย ความเสี่ยง ความเปราะบาง  ที่ตั้งโรงเรียน  คุณภาพของอาคาร ขนาดและจำนวนนักเรียน แผนการลดความเสี่ยงต่อภัยพิบัติ แผนการตอบสนอง และ ทรัพยากรและเครือข่าย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385650"/>
              </p:ext>
            </p:extLst>
          </p:nvPr>
        </p:nvGraphicFramePr>
        <p:xfrm>
          <a:off x="4714875" y="1608410"/>
          <a:ext cx="4038600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ส่วนที่ 2 </a:t>
                      </a:r>
                      <a:r>
                        <a:rPr lang="en-US" sz="1400" dirty="0" smtClean="0"/>
                        <a:t>school</a:t>
                      </a:r>
                      <a:r>
                        <a:rPr lang="en-US" sz="1400" baseline="0" dirty="0" smtClean="0"/>
                        <a:t> based hazard VCA</a:t>
                      </a:r>
                      <a:endParaRPr lang="th-TH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การประเมิน ภัย ความเปราะบาง และ ศักยภาพในโรงเรียน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จุดประสงค์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th-TH" sz="1400" dirty="0" smtClean="0"/>
                        <a:t>เพื่อจัดเตรียมข้อมูลความเปราะบาง</a:t>
                      </a:r>
                      <a:r>
                        <a:rPr lang="th-TH" sz="1400" baseline="0" dirty="0" smtClean="0"/>
                        <a:t> ศักยภาพ และ ทรัพยากรต่างๆ</a:t>
                      </a:r>
                      <a:endParaRPr lang="en-GB" sz="1400" dirty="0"/>
                    </a:p>
                  </a:txBody>
                  <a:tcPr/>
                </a:tc>
              </a:tr>
              <a:tr h="1836420">
                <a:tc>
                  <a:txBody>
                    <a:bodyPr/>
                    <a:lstStyle/>
                    <a:p>
                      <a:endParaRPr lang="th-TH" sz="1100" dirty="0" smtClean="0"/>
                    </a:p>
                    <a:p>
                      <a:r>
                        <a:rPr lang="th-TH" sz="1400" dirty="0" smtClean="0"/>
                        <a:t>แนวคิด</a:t>
                      </a:r>
                      <a:r>
                        <a:rPr lang="th-TH" sz="1400" baseline="0" dirty="0" smtClean="0"/>
                        <a:t> เกี่ยวกับเรื่องภัย โดยเฉพาะภัยในโรงเรียน  ความเปราะบาง (อย่างที่ยกตัวอย่างไปแล้วในเบื้องต้น)  ศักยภาพ</a:t>
                      </a:r>
                    </a:p>
                    <a:p>
                      <a:r>
                        <a:rPr lang="th-TH" sz="1400" baseline="0" dirty="0" smtClean="0"/>
                        <a:t>ความเปราะบางในแต่ละด้าน เช่น ด้านสังคม เศรษฐกิจ  สภาพแวดล้อม</a:t>
                      </a:r>
                    </a:p>
                    <a:p>
                      <a:r>
                        <a:rPr lang="th-TH" sz="1400" baseline="0" dirty="0" smtClean="0"/>
                        <a:t>ภัยต่างๆ ที่อาจจะเกิดขึ้นในโรงเรียน ทั้งเกี่ยวกับโครงสร้างและ ไม่ใช่โครงสร้าง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1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1083"/>
            <a:ext cx="6858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i="0" dirty="0" smtClean="0"/>
              <a:t>Module 4 </a:t>
            </a:r>
            <a:r>
              <a:rPr lang="th-TH" sz="1600" i="0" dirty="0" smtClean="0"/>
              <a:t>กิจกรรมการลดความเสี่ยงในโรงเรียนสำหรับเด็กอายุ 5-17 ปี</a:t>
            </a:r>
            <a:r>
              <a:rPr lang="en-US" sz="1600" i="0" dirty="0" smtClean="0"/>
              <a:t> </a:t>
            </a:r>
            <a:endParaRPr lang="en-GB" sz="16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8440941"/>
              </p:ext>
            </p:extLst>
          </p:nvPr>
        </p:nvGraphicFramePr>
        <p:xfrm>
          <a:off x="246969" y="1707470"/>
          <a:ext cx="3163662" cy="401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3662"/>
              </a:tblGrid>
              <a:tr h="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ส่วนที่ 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th-TH" sz="1400" dirty="0" smtClean="0"/>
                        <a:t>การวางแผนการลดความเสี่ยงในโรงเรียน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จุดประสงค์เพื่อพัฒนาความรู้และทักษะในการจัดทำแผนการลดความเสี่ยง</a:t>
                      </a:r>
                    </a:p>
                  </a:txBody>
                  <a:tcPr/>
                </a:tc>
              </a:tr>
              <a:tr h="328036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th-TH" dirty="0" smtClean="0"/>
                        <a:t>แผนการลดความเสี่ยงคืออะไร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i="1" dirty="0" smtClean="0"/>
                        <a:t>ใครมีส่วนเกี่ยวข้อง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i="1" dirty="0" smtClean="0"/>
                        <a:t>จัดทำแผน ทั้งก่อนเกิด</a:t>
                      </a:r>
                      <a:r>
                        <a:rPr lang="th-TH" i="1" baseline="0" dirty="0" smtClean="0"/>
                        <a:t> ขณะเกิด และ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i="1" baseline="0" dirty="0" smtClean="0"/>
                        <a:t>หลังเกิ ดภัยพิบัติ</a:t>
                      </a:r>
                      <a:endParaRPr lang="th-TH" i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i="1" dirty="0" smtClean="0"/>
                        <a:t>รายละเอียดของโรงเรียน</a:t>
                      </a:r>
                      <a:r>
                        <a:rPr lang="th-TH" i="1" baseline="0" dirty="0" smtClean="0"/>
                        <a:t> จำนวนนักเรียน ครู และเจ้าหน้าที่</a:t>
                      </a:r>
                      <a:endParaRPr lang="th-TH" i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th-TH" dirty="0" smtClean="0"/>
                        <a:t>แผนอพยพคืออะไร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th-TH" dirty="0" smtClean="0"/>
                        <a:t>มาตราการบรรเทาภัย</a:t>
                      </a:r>
                      <a:r>
                        <a:rPr lang="th-TH" baseline="0" dirty="0" smtClean="0"/>
                        <a:t> (ทั้งด้านโครงสร้างและไม่ใช่โครงสร้าง)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31" y="1952625"/>
            <a:ext cx="5547251" cy="3507335"/>
          </a:xfrm>
        </p:spPr>
      </p:pic>
    </p:spTree>
    <p:extLst>
      <p:ext uri="{BB962C8B-B14F-4D97-AF65-F5344CB8AC3E}">
        <p14:creationId xmlns:p14="http://schemas.microsoft.com/office/powerpoint/2010/main" val="260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1083"/>
            <a:ext cx="6858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i="0" dirty="0" smtClean="0"/>
              <a:t>Module 4 </a:t>
            </a:r>
            <a:r>
              <a:rPr lang="th-TH" sz="1600" i="0" dirty="0" smtClean="0"/>
              <a:t>กิจกรรมการลดความเสี่ยงในโรงเรียนสำหรับเด็กอายุ 5-17 ปี</a:t>
            </a:r>
            <a:r>
              <a:rPr lang="en-US" sz="1600" i="0" dirty="0" smtClean="0"/>
              <a:t> </a:t>
            </a:r>
            <a:endParaRPr lang="en-GB" sz="16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4644338"/>
              </p:ext>
            </p:extLst>
          </p:nvPr>
        </p:nvGraphicFramePr>
        <p:xfrm>
          <a:off x="522513" y="1707470"/>
          <a:ext cx="4038600" cy="4011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ส่วนที่ </a:t>
                      </a:r>
                      <a:r>
                        <a:rPr lang="en-US" sz="1400" dirty="0" smtClean="0"/>
                        <a:t>4 </a:t>
                      </a:r>
                      <a:r>
                        <a:rPr lang="th-TH" sz="1400" dirty="0" smtClean="0"/>
                        <a:t>การจัดตั้งทีมทำงานด้านการลดความเสี่ยงในโรงเรียน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จัดตั้งคณะทำงาน หรือทีมที่ดูแลโครงการลดความเสี่ยงในโรงเรียน ตลอดจนแนะนำ</a:t>
                      </a:r>
                      <a:r>
                        <a:rPr lang="th-TH" sz="1400" baseline="0" dirty="0" smtClean="0"/>
                        <a:t> หน้าที่ของแต่ละฝ่าย</a:t>
                      </a:r>
                      <a:endParaRPr lang="en-GB" sz="1400" dirty="0"/>
                    </a:p>
                  </a:txBody>
                  <a:tcPr/>
                </a:tc>
              </a:tr>
              <a:tr h="328036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dirty="0" smtClean="0"/>
                        <a:t>การจัดตั้งทีมควรคำนึงถึง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 smtClean="0"/>
                        <a:t>สมาชิกในทีม</a:t>
                      </a:r>
                      <a:r>
                        <a:rPr lang="th-TH" sz="1400" baseline="0" dirty="0" smtClean="0"/>
                        <a:t> ควรที่จะมีอายุ </a:t>
                      </a:r>
                      <a:r>
                        <a:rPr lang="en-US" sz="1400" baseline="0" dirty="0" smtClean="0"/>
                        <a:t>14 </a:t>
                      </a:r>
                      <a:r>
                        <a:rPr lang="th-TH" sz="1400" baseline="0" dirty="0" smtClean="0"/>
                        <a:t>ปีขึ้นไป เป็นผู้ประสานงานที่จะทำงานในระยะเวลา </a:t>
                      </a:r>
                      <a:r>
                        <a:rPr lang="en-US" sz="1400" baseline="0" dirty="0" smtClean="0"/>
                        <a:t>1 </a:t>
                      </a:r>
                      <a:r>
                        <a:rPr lang="th-TH" sz="1400" baseline="0" dirty="0" smtClean="0"/>
                        <a:t>ปี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Gender balance </a:t>
                      </a:r>
                      <a:endParaRPr lang="th-TH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รวม </a:t>
                      </a:r>
                      <a:r>
                        <a:rPr lang="en-US" sz="1400" baseline="0" dirty="0" smtClean="0"/>
                        <a:t>child with disability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เน้นในด้าน การค้นหา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baseline="0" dirty="0" smtClean="0"/>
                        <a:t>ตัวอย่างทีม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ทีมให้ความรู้ ความตระหนัก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เตือนภัย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ทีมค้นหา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First Aid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Fire Safety </a:t>
                      </a:r>
                      <a:endParaRPr lang="th-TH" sz="14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7111687"/>
              </p:ext>
            </p:extLst>
          </p:nvPr>
        </p:nvGraphicFramePr>
        <p:xfrm>
          <a:off x="4657725" y="1707470"/>
          <a:ext cx="4038600" cy="376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ส่วนที่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5  Mock drills in schools </a:t>
                      </a:r>
                      <a:endParaRPr lang="en-GB" sz="1400" dirty="0"/>
                    </a:p>
                  </a:txBody>
                  <a:tcPr/>
                </a:tc>
              </a:tr>
              <a:tr h="3398565">
                <a:tc>
                  <a:txBody>
                    <a:bodyPr/>
                    <a:lstStyle/>
                    <a:p>
                      <a:endParaRPr lang="th-TH" sz="1100" baseline="0" dirty="0" smtClean="0"/>
                    </a:p>
                    <a:p>
                      <a:r>
                        <a:rPr lang="th-TH" sz="1400" baseline="0" dirty="0" smtClean="0"/>
                        <a:t>การซ้อมแผน ช่วยให้รู้ถึงประสิทธิภาพของแผนการลดความเสี่ยง  บทบาทของคณะทำงานแต่ละฝ่ายทั้งครู นักเรียน เจ้าหน้าที่ในส่วนต่างๆ  ทำให้เกิดความมั่นใจของเจ้าหน้าที่</a:t>
                      </a:r>
                    </a:p>
                    <a:p>
                      <a:endParaRPr lang="th-TH" sz="1400" baseline="0" dirty="0" smtClean="0"/>
                    </a:p>
                    <a:p>
                      <a:r>
                        <a:rPr lang="th-TH" sz="1400" baseline="0" dirty="0" smtClean="0"/>
                        <a:t>ซ้อมแผน แยกได้เป็นสองชนิด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มีการแจ้งล่วงหน้า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dirty="0" smtClean="0"/>
                        <a:t>การไม่ได้แจ้งล่วงหน้า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sz="1400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baseline="0" dirty="0" smtClean="0"/>
                        <a:t>แผนที่อพยพ</a:t>
                      </a:r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dirty="0" smtClean="0"/>
                    </a:p>
                    <a:p>
                      <a:endParaRPr lang="en-US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569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Step for School fire drill</a:t>
            </a:r>
            <a:endParaRPr lang="en-GB" i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50" y="1676400"/>
            <a:ext cx="5924450" cy="4191000"/>
          </a:xfrm>
        </p:spPr>
      </p:pic>
    </p:spTree>
    <p:extLst>
      <p:ext uri="{BB962C8B-B14F-4D97-AF65-F5344CB8AC3E}">
        <p14:creationId xmlns:p14="http://schemas.microsoft.com/office/powerpoint/2010/main" val="2567401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11083"/>
            <a:ext cx="6858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600" i="0" dirty="0" smtClean="0"/>
              <a:t>Module 4 </a:t>
            </a:r>
            <a:r>
              <a:rPr lang="th-TH" sz="1600" i="0" dirty="0" smtClean="0"/>
              <a:t>กิจกรรมการลดความเสี่ยงในโรงเรียนสำหรับเด็กอายุ 5-17 ปี</a:t>
            </a:r>
            <a:r>
              <a:rPr lang="en-US" sz="1600" i="0" dirty="0" smtClean="0"/>
              <a:t> </a:t>
            </a:r>
            <a:endParaRPr lang="en-GB" sz="16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6075933"/>
              </p:ext>
            </p:extLst>
          </p:nvPr>
        </p:nvGraphicFramePr>
        <p:xfrm>
          <a:off x="560613" y="1802721"/>
          <a:ext cx="4038600" cy="323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428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ส่วนที่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6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th-TH" sz="1400" dirty="0" smtClean="0"/>
                        <a:t>ความต้องการของเด็กบกพร่อง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/>
                </a:tc>
              </a:tr>
              <a:tr h="2715573">
                <a:tc>
                  <a:txBody>
                    <a:bodyPr/>
                    <a:lstStyle/>
                    <a:p>
                      <a:r>
                        <a:rPr lang="th-TH" sz="1400" dirty="0" smtClean="0"/>
                        <a:t>เด็ก</a:t>
                      </a:r>
                      <a:r>
                        <a:rPr lang="th-TH" sz="1400" baseline="0" dirty="0" smtClean="0"/>
                        <a:t> ถือเป็นส่วนที่เปราะบางในสังคม และยิ่งเด้กด้อยโอกาส (มีความบกพร่อง) ก้อาจจะ มีความ</a:t>
                      </a:r>
                      <a:r>
                        <a:rPr lang="th-TH" sz="1400" baseline="0" smtClean="0"/>
                        <a:t>เปราะบางเพิ่มขึ้น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smtClean="0"/>
                        <a:t>ควรที่จะให้เด็กที่มีความบกพร่องทางร่างกาย มีส่วนเกี่ยวข้องในการเตรียมความพร้อมเรื่องภัยพิบัติ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aseline="0" smtClean="0"/>
                        <a:t>เด็กที่มาจากชนกลุ่มน้อย จากวัฒนธรรมที่แตกต่างกัน หรือ มีฐานะทางเศรษฐกิจไม่เท่ากัน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1813042"/>
              </p:ext>
            </p:extLst>
          </p:nvPr>
        </p:nvGraphicFramePr>
        <p:xfrm>
          <a:off x="4648200" y="1802721"/>
          <a:ext cx="4038600" cy="324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ส่วนที่ </a:t>
                      </a:r>
                      <a:r>
                        <a:rPr lang="en-US" sz="1400" dirty="0" smtClean="0"/>
                        <a:t>7</a:t>
                      </a:r>
                      <a:r>
                        <a:rPr lang="th-TH" sz="1400" dirty="0" smtClean="0"/>
                        <a:t> </a:t>
                      </a:r>
                      <a:r>
                        <a:rPr lang="th-TH" sz="1400" baseline="0" dirty="0" smtClean="0"/>
                        <a:t>การดูแลด้านจิตสังคม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</a:tr>
              <a:tr h="2727370">
                <a:tc>
                  <a:txBody>
                    <a:bodyPr/>
                    <a:lstStyle/>
                    <a:p>
                      <a:endParaRPr lang="th-TH" sz="1100" dirty="0" smtClean="0"/>
                    </a:p>
                    <a:p>
                      <a:r>
                        <a:rPr lang="th-TH" sz="1600" baseline="0" dirty="0" smtClean="0"/>
                        <a:t>จิตสังคม  เกี่ยวกับ จิตใจของบคุคคลในสังคม ซึ่งจะรวมถึง ความรู้สึก  อารมณ์ ความประพฤติ ซึ่งจะมีผลกระทบจาก ความเป็นอยู่ สภาพแวดล้อม ในชุมชน หรือจากวัฒนธรรม</a:t>
                      </a:r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baseline="0" dirty="0" smtClean="0"/>
                    </a:p>
                    <a:p>
                      <a:endParaRPr lang="th-TH" sz="1100" dirty="0" smtClean="0"/>
                    </a:p>
                    <a:p>
                      <a:endParaRPr lang="en-US" sz="1100" dirty="0" smtClean="0"/>
                    </a:p>
                    <a:p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51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Module 5 </a:t>
            </a:r>
            <a:r>
              <a:rPr lang="th-TH" dirty="0" smtClean="0"/>
              <a:t>กิจกรรมสำหรับ เยาวชน</a:t>
            </a:r>
            <a:r>
              <a:rPr lang="en-US" dirty="0" smtClean="0"/>
              <a:t>17-24 </a:t>
            </a:r>
            <a:r>
              <a:rPr lang="th-TH" dirty="0" smtClean="0"/>
              <a:t>ปี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188041"/>
              </p:ext>
            </p:extLst>
          </p:nvPr>
        </p:nvGraphicFramePr>
        <p:xfrm>
          <a:off x="422275" y="1895475"/>
          <a:ext cx="8280400" cy="304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250"/>
                <a:gridCol w="3867150"/>
              </a:tblGrid>
              <a:tr h="445815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 (</a:t>
                      </a:r>
                      <a:r>
                        <a:rPr lang="th-TH" dirty="0" smtClean="0"/>
                        <a:t>เนื้อหาส่วนย่อย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GB" dirty="0"/>
                    </a:p>
                  </a:txBody>
                  <a:tcPr/>
                </a:tc>
              </a:tr>
              <a:tr h="82101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dirty="0" smtClean="0"/>
                        <a:t>Youth</a:t>
                      </a:r>
                      <a:r>
                        <a:rPr lang="en-US" baseline="0" dirty="0" smtClean="0"/>
                        <a:t> leadership and volunteerism for risk reduction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ผู้นำเยาวชนและอาสาสมัคร สำหรับกิจกรรมลดความเสี่ยง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เพื่อเพิ่มบทบาทของเยาวชนและอาสาสมัครทางด้านการลดความเสี่ยง</a:t>
                      </a:r>
                      <a:endParaRPr lang="en-GB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dirty="0" smtClean="0"/>
                        <a:t>Campus</a:t>
                      </a:r>
                      <a:r>
                        <a:rPr lang="en-US" baseline="0" dirty="0" smtClean="0"/>
                        <a:t> safety </a:t>
                      </a:r>
                      <a:r>
                        <a:rPr lang="th-TH" baseline="0" dirty="0" smtClean="0"/>
                        <a:t>สถานศึกษาปลอดภัย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ให้ผู้เข้าอบรมได้ตระหนักถึงภัยทั้งที่เป็นโครงสร้างและไม่ใช่โครงสร้างและสามารถหามาตราการแก้ไขได้</a:t>
                      </a:r>
                      <a:endParaRPr lang="en-GB" dirty="0"/>
                    </a:p>
                  </a:txBody>
                  <a:tcPr/>
                </a:tc>
              </a:tr>
              <a:tr h="769489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3"/>
                      </a:pPr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 Responders team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พื่อเพิ่มความมั่นใจและการเตรียมพร้อมให้กับผู้เข้าอบรมในการตอบสนองต่อภัยพิบัติทั้งในช่วงระหว่างเกิดภัยและหลังเกิดภัย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34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5 </a:t>
            </a:r>
            <a:r>
              <a:rPr lang="th-TH" dirty="0"/>
              <a:t>กิจกรรมสำหรับ เยาวชน</a:t>
            </a:r>
            <a:r>
              <a:rPr lang="en-US" dirty="0"/>
              <a:t>17-24 </a:t>
            </a:r>
            <a:r>
              <a:rPr lang="th-TH" dirty="0"/>
              <a:t>ปี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7676249"/>
              </p:ext>
            </p:extLst>
          </p:nvPr>
        </p:nvGraphicFramePr>
        <p:xfrm>
          <a:off x="560613" y="1802721"/>
          <a:ext cx="3992337" cy="3093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337"/>
              </a:tblGrid>
              <a:tr h="42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dirty="0" smtClean="0"/>
                        <a:t>เนื้อหาส่วนที่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 1  </a:t>
                      </a:r>
                      <a:r>
                        <a:rPr lang="en-US" sz="1400" dirty="0" smtClean="0"/>
                        <a:t>Youth</a:t>
                      </a:r>
                      <a:r>
                        <a:rPr lang="en-US" sz="1400" baseline="0" dirty="0" smtClean="0"/>
                        <a:t> leadership and volunteerism for risk reduction</a:t>
                      </a:r>
                      <a:endParaRPr lang="th-TH" sz="1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ผู้นำเยาวชนและอาสาสมัคร สำหรับกิจกรรมลดความเสี่ยง</a:t>
                      </a:r>
                      <a:endParaRPr lang="en-GB" sz="1400" dirty="0"/>
                    </a:p>
                  </a:txBody>
                  <a:tcPr/>
                </a:tc>
              </a:tr>
              <a:tr h="2361609">
                <a:tc>
                  <a:txBody>
                    <a:bodyPr/>
                    <a:lstStyle/>
                    <a:p>
                      <a:r>
                        <a:rPr lang="th-TH" sz="1600" baseline="0" dirty="0" smtClean="0"/>
                        <a:t>สิ่งที่เยาวชนสามารถมีส่วนร่วมในการลดความเสี่ยงภัยพิบัติได้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ช่วยในเรื่องการจัดการความรู้ จัดลำดับความสำคัญของสิ่งที่จะทำ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ช่วยเรื่องของการประชาสัมพันธ์ โฆษณา  การระดมพล การดึงคนเข้ามามีส่วนร่วม  ร่วมกับเครือข่าย ทั้งในชุมชนและนอกชุมชน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ช่วยในเรื่องการออกแบบการดำเนินโครงการ  ทั้งเรื่องของ ภูมิอากาศ และภัยพิบัติที่จะเกิดขึ้นกับเด็ก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769497"/>
            <a:ext cx="4297680" cy="3126353"/>
          </a:xfrm>
        </p:spPr>
      </p:pic>
    </p:spTree>
    <p:extLst>
      <p:ext uri="{BB962C8B-B14F-4D97-AF65-F5344CB8AC3E}">
        <p14:creationId xmlns:p14="http://schemas.microsoft.com/office/powerpoint/2010/main" val="87896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 smtClean="0"/>
              <a:t>คู่มือ การลดความเสี่ยงในโรงเรียน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676400"/>
            <a:ext cx="8205537" cy="4191000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มี 5  </a:t>
            </a:r>
            <a:r>
              <a:rPr lang="en-US" dirty="0" smtClean="0"/>
              <a:t>Module</a:t>
            </a:r>
            <a:r>
              <a:rPr lang="th-TH" dirty="0" smtClean="0"/>
              <a:t>(บทเรียน)</a:t>
            </a:r>
          </a:p>
          <a:p>
            <a:pPr marL="0" indent="0">
              <a:buNone/>
            </a:pPr>
            <a:r>
              <a:rPr lang="en-US" dirty="0" smtClean="0"/>
              <a:t>Module 1 – </a:t>
            </a:r>
            <a:r>
              <a:rPr lang="th-TH" dirty="0" smtClean="0"/>
              <a:t>ความสำคัญ ของการลดความเสี่ยงในโรงเรียน</a:t>
            </a:r>
          </a:p>
          <a:p>
            <a:pPr marL="0" indent="0">
              <a:buNone/>
            </a:pPr>
            <a:r>
              <a:rPr lang="en-US" dirty="0" smtClean="0"/>
              <a:t>Module 2 – </a:t>
            </a:r>
            <a:r>
              <a:rPr lang="th-TH" dirty="0" smtClean="0"/>
              <a:t>กระบวนการการดำเนินงานโครงการลดความเสี่ยงในโรงเรียน</a:t>
            </a:r>
          </a:p>
          <a:p>
            <a:pPr marL="0" indent="0">
              <a:buNone/>
            </a:pPr>
            <a:r>
              <a:rPr lang="en-US" dirty="0" smtClean="0"/>
              <a:t>Module 3 – </a:t>
            </a:r>
            <a:r>
              <a:rPr lang="th-TH" dirty="0" smtClean="0"/>
              <a:t>กิจกรรมการลดความเสี่ยงในโรงเรียนสำหรับเด็กเล็กจนถึง 5 ขวบ</a:t>
            </a:r>
          </a:p>
          <a:p>
            <a:pPr marL="0" indent="0">
              <a:buNone/>
            </a:pPr>
            <a:r>
              <a:rPr lang="en-US" dirty="0" smtClean="0"/>
              <a:t>Module 4 - </a:t>
            </a:r>
            <a:r>
              <a:rPr lang="th-TH" dirty="0"/>
              <a:t>กิจกรรมการลดความเสี่ยงในโรงเรียนสำหรับ</a:t>
            </a:r>
            <a:r>
              <a:rPr lang="th-TH" dirty="0" smtClean="0"/>
              <a:t>เด็ก 5</a:t>
            </a:r>
            <a:r>
              <a:rPr lang="en-US" dirty="0" smtClean="0"/>
              <a:t>-17</a:t>
            </a:r>
            <a:r>
              <a:rPr lang="th-TH" dirty="0" smtClean="0"/>
              <a:t> ปี</a:t>
            </a:r>
          </a:p>
          <a:p>
            <a:pPr marL="0" indent="0">
              <a:buNone/>
            </a:pPr>
            <a:r>
              <a:rPr lang="en-US" dirty="0" smtClean="0"/>
              <a:t>Module 5 - </a:t>
            </a:r>
            <a:r>
              <a:rPr lang="th-TH" dirty="0"/>
              <a:t>กิจกรรมการลดความเสี่ยงในโรงเรียนสำหรับเด็ก </a:t>
            </a:r>
            <a:r>
              <a:rPr lang="en-US" dirty="0" smtClean="0"/>
              <a:t>17-24</a:t>
            </a:r>
            <a:r>
              <a:rPr lang="th-TH" dirty="0" smtClean="0"/>
              <a:t> </a:t>
            </a:r>
            <a:r>
              <a:rPr lang="th-TH" dirty="0"/>
              <a:t>ปี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21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7" y="2603809"/>
            <a:ext cx="7297301" cy="3291840"/>
          </a:xfrm>
          <a:prstGeom prst="rect">
            <a:avLst/>
          </a:prstGeom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8551139"/>
              </p:ext>
            </p:extLst>
          </p:nvPr>
        </p:nvGraphicFramePr>
        <p:xfrm>
          <a:off x="1427388" y="1657350"/>
          <a:ext cx="6745062" cy="86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062"/>
              </a:tblGrid>
              <a:tr h="354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dirty="0" smtClean="0"/>
                        <a:t>เนื้อหาส่วนที่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 2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Campus safety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baseline="0" dirty="0" smtClean="0"/>
                        <a:t>สถานศึกษาปลอดภัย</a:t>
                      </a:r>
                      <a:endParaRPr lang="en-GB" sz="1400" dirty="0"/>
                    </a:p>
                  </a:txBody>
                  <a:tcPr/>
                </a:tc>
              </a:tr>
              <a:tr h="348615">
                <a:tc>
                  <a:txBody>
                    <a:bodyPr/>
                    <a:lstStyle/>
                    <a:p>
                      <a:r>
                        <a:rPr lang="th-TH" sz="1400" baseline="0" dirty="0" smtClean="0"/>
                        <a:t>การลดความเสี่ยงของโครงสร้าง และ ส่วนประกอบของโครงสร้าง ในสถานศึกษา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5 </a:t>
            </a:r>
            <a:r>
              <a:rPr lang="th-TH" dirty="0"/>
              <a:t>กิจกรรมสำหรับ เยาวชน</a:t>
            </a:r>
            <a:r>
              <a:rPr lang="en-US" dirty="0"/>
              <a:t>17-24 </a:t>
            </a:r>
            <a:r>
              <a:rPr lang="th-TH" dirty="0"/>
              <a:t>ปี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49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Module 5 </a:t>
            </a:r>
            <a:r>
              <a:rPr lang="th-TH" dirty="0"/>
              <a:t>กิจกรรมสำหรับ เยาวชน</a:t>
            </a:r>
            <a:r>
              <a:rPr lang="en-US" dirty="0"/>
              <a:t>17-24 </a:t>
            </a:r>
            <a:r>
              <a:rPr lang="th-TH" dirty="0"/>
              <a:t>ปี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7119051"/>
              </p:ext>
            </p:extLst>
          </p:nvPr>
        </p:nvGraphicFramePr>
        <p:xfrm>
          <a:off x="560613" y="1802721"/>
          <a:ext cx="3992337" cy="287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337"/>
              </a:tblGrid>
              <a:tr h="42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dirty="0" smtClean="0"/>
                        <a:t>เนื้อหาส่วนที่</a:t>
                      </a:r>
                      <a:r>
                        <a:rPr lang="th-TH" sz="1400" baseline="0" dirty="0" smtClean="0"/>
                        <a:t> </a:t>
                      </a:r>
                      <a:r>
                        <a:rPr lang="en-US" sz="1400" baseline="0" dirty="0" smtClean="0"/>
                        <a:t> 3 </a:t>
                      </a:r>
                      <a:r>
                        <a:rPr lang="en-US" sz="1400" dirty="0" smtClean="0"/>
                        <a:t>First</a:t>
                      </a:r>
                      <a:r>
                        <a:rPr lang="en-US" sz="1400" baseline="0" dirty="0" smtClean="0"/>
                        <a:t> Responders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400" dirty="0" smtClean="0"/>
                        <a:t>ทีมตอบสนองต่อภัยพิบัติ</a:t>
                      </a:r>
                      <a:endParaRPr lang="en-GB" sz="1400" dirty="0"/>
                    </a:p>
                  </a:txBody>
                  <a:tcPr/>
                </a:tc>
              </a:tr>
              <a:tr h="2361609">
                <a:tc>
                  <a:txBody>
                    <a:bodyPr/>
                    <a:lstStyle/>
                    <a:p>
                      <a:r>
                        <a:rPr lang="th-TH" sz="1600" baseline="0" dirty="0" smtClean="0"/>
                        <a:t>เน้นในเรื่องความสำคัญของของทีม ที่จะสามารถตอบสนองต่อภัยพิบัติเป็นทีมแรกๆ ได้ หากชุมชนไม่สามารถเข้ามาช่วยเหลือ และยังเป็นทีมที่สามารถประสานงานกับชุมชนในการสร้างความตระหนักเรื่องของภัยพิบัติ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0710"/>
            <a:ext cx="374904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2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600" dirty="0" smtClean="0"/>
              <a:t>Don’t forget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67185"/>
            <a:ext cx="4003514" cy="3566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98447" y="2919710"/>
            <a:ext cx="17309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  <a:p>
            <a:pPr algn="ctr"/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lo-LA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ຂອບ​ໃຈ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38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i="0" dirty="0" smtClean="0"/>
              <a:t>ใช้กับใคร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Module 1 </a:t>
            </a:r>
            <a:r>
              <a:rPr lang="th-TH" dirty="0" smtClean="0"/>
              <a:t>–</a:t>
            </a:r>
            <a:r>
              <a:rPr lang="en-US" dirty="0" smtClean="0"/>
              <a:t> 2</a:t>
            </a:r>
            <a:r>
              <a:rPr lang="th-TH" dirty="0" smtClean="0"/>
              <a:t> เป็นการนำเสนอแนวคิดและความสำคัญในการบูรณาการกิจกรรมลดความเสี่ยงเข้ากับกิจกรรมของโรงเรียน ให้กับ พื้นที่เขตการศึกษา ผอ. ครู เจ้าหน้าที่ และเด็กนักเรียน (ที่จะเป็นคณะกรรมการด้านจัดกการลดความเสี่ยงในโรงเรียน) โดยเจ้าหน้าที่กาชาด</a:t>
            </a:r>
          </a:p>
          <a:p>
            <a:pPr marL="0" indent="0">
              <a:buNone/>
            </a:pPr>
            <a:r>
              <a:rPr lang="en-US" dirty="0" smtClean="0"/>
              <a:t>Module 3-5 </a:t>
            </a:r>
            <a:r>
              <a:rPr lang="th-TH" dirty="0" smtClean="0"/>
              <a:t>เป็นกลุ่มของผู้ปกครอง และนักเรียนอายุตั้งแต่ 5-17 ปี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800" i="0" dirty="0"/>
              <a:t>Module 1</a:t>
            </a:r>
            <a:r>
              <a:rPr lang="th-TH" sz="2800" i="0" dirty="0"/>
              <a:t> ความสำคัญของการลดความเสี่ยงในโรงเรียน</a:t>
            </a:r>
            <a:r>
              <a:rPr lang="th-TH" sz="2800" i="0" dirty="0">
                <a:solidFill>
                  <a:schemeClr val="dk1"/>
                </a:solidFill>
              </a:rPr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89223"/>
              </p:ext>
            </p:extLst>
          </p:nvPr>
        </p:nvGraphicFramePr>
        <p:xfrm>
          <a:off x="406400" y="1676400"/>
          <a:ext cx="82804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3250"/>
                <a:gridCol w="3867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marR="0" lvl="0" indent="-400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romanU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 of Children in Disaster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เพื่อนำเสนอความรู้ ความเข้าใจ เกี่ยวกับความเสี่ยง ภัย ในโรงเรียนและชุมชน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2"/>
                      </a:pPr>
                      <a:r>
                        <a:rPr lang="en-US" dirty="0" smtClean="0"/>
                        <a:t>The Comprehensive School Safety Framework (CSSF)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ให้ผู้เข้าอบรมเข้าใจ กรอบฯและความเกี่ยวพันของสามเสา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UcPeriod" startAt="3"/>
                      </a:pPr>
                      <a:r>
                        <a:rPr lang="en-US" dirty="0" smtClean="0"/>
                        <a:t>The Red Cross Red Crescent school-based risk reduction model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การอธิบาย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RCRC model SBRR handbook </a:t>
                      </a:r>
                      <a:r>
                        <a:rPr lang="th-TH" baseline="0" dirty="0" smtClean="0"/>
                        <a:t>เพื่อสนับสนุน</a:t>
                      </a:r>
                      <a:r>
                        <a:rPr lang="en-US" baseline="0" dirty="0" smtClean="0"/>
                        <a:t> CSSF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00050" indent="-400050">
                        <a:buFont typeface="+mj-lt"/>
                        <a:buAutoNum type="romanLcPeriod" startAt="4"/>
                      </a:pPr>
                      <a:r>
                        <a:rPr lang="en-US" dirty="0" smtClean="0"/>
                        <a:t>National Society</a:t>
                      </a:r>
                      <a:r>
                        <a:rPr lang="en-US" baseline="0" dirty="0" smtClean="0"/>
                        <a:t> engagement on school based risk reduction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เพิ่มบทบาทของการชาดในการทำงานด้านลดความเสี่ยงในโรงเรียน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5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i="0" dirty="0"/>
              <a:t>Module 1</a:t>
            </a:r>
            <a:r>
              <a:rPr lang="th-TH" sz="2000" i="0" dirty="0"/>
              <a:t> ความสำคัญของการลดความเสี่ยงในโรงเรียน</a:t>
            </a:r>
            <a:r>
              <a:rPr lang="th-TH" sz="2000" i="0" dirty="0">
                <a:solidFill>
                  <a:schemeClr val="dk1"/>
                </a:solidFill>
              </a:rPr>
              <a:t> </a:t>
            </a:r>
            <a:endParaRPr lang="en-US" sz="20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593374"/>
              </p:ext>
            </p:extLst>
          </p:nvPr>
        </p:nvGraphicFramePr>
        <p:xfrm>
          <a:off x="559558" y="1931031"/>
          <a:ext cx="3936242" cy="380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242"/>
              </a:tblGrid>
              <a:tr h="846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ส่วนที่ 1(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ความเปราะบางของเด็กเมื่อเกิดภัยพิบัติ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จุดประสงค์ขั้นตอนนี้เพื่อนำเสนอความรู้ ความเข้าใจ เกี่ยวกับความเสี่ยง ภัย ในโรงเรียนและชุมชน</a:t>
                      </a:r>
                      <a:endParaRPr lang="en-US" dirty="0"/>
                    </a:p>
                  </a:txBody>
                  <a:tcPr/>
                </a:tc>
              </a:tr>
              <a:tr h="2889570">
                <a:tc>
                  <a:txBody>
                    <a:bodyPr/>
                    <a:lstStyle/>
                    <a:p>
                      <a:pPr marL="0" lvl="0" indent="0" rtl="0">
                        <a:buFont typeface="Wingdings" panose="05000000000000000000" pitchFamily="2" charset="2"/>
                        <a:buNone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Concept/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แนวคิด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นำเสนอคำศัพท์ ต่างๆ เช่น ความเปราะบาง ภัย ความเสี่ยงภัยพิบัติธรรมชาติ การเตรียมพร้อม การป้องกัน ศักยภาพ การบรรเทาภัย  กรรมการโรงเรียน  คณะทำงานด้านการลดความเสี่ยงในโรงเรียน ซึ่งคณะทำงานฯ มีหน้าที่  ทั้งในช่วงเวลาปกติ ช่วงเกิดภัยและหลังเกิดภัย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กรอบการทำงานการลดความเสี่ยงในโรงเรียน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91618" y="1792797"/>
            <a:ext cx="1433015" cy="4144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School Management Committee</a:t>
            </a:r>
            <a:endParaRPr lang="en-US" sz="1100" dirty="0"/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 flipH="1">
            <a:off x="7008125" y="2207241"/>
            <a:ext cx="1" cy="21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87211" y="2425605"/>
            <a:ext cx="1433015" cy="409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School based risk reduction team</a:t>
            </a:r>
            <a:endParaRPr lang="en-US" sz="1100" dirty="0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7003719" y="2835038"/>
            <a:ext cx="0" cy="341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6117" y="3176232"/>
            <a:ext cx="3985146" cy="13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92947" y="3191070"/>
            <a:ext cx="0" cy="31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03685" y="3226133"/>
            <a:ext cx="13648" cy="28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79675" y="3183055"/>
            <a:ext cx="0" cy="28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054612" y="3268354"/>
            <a:ext cx="0" cy="28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51076" y="3218364"/>
            <a:ext cx="0" cy="28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545772" y="3218363"/>
            <a:ext cx="0" cy="2866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14824" y="3512738"/>
            <a:ext cx="731293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Awareness Rasp</a:t>
            </a:r>
            <a:endParaRPr lang="en-US" sz="900" dirty="0"/>
          </a:p>
        </p:txBody>
      </p:sp>
      <p:sp>
        <p:nvSpPr>
          <p:cNvPr id="32" name="Rectangle 31"/>
          <p:cNvSpPr/>
          <p:nvPr/>
        </p:nvSpPr>
        <p:spPr>
          <a:xfrm>
            <a:off x="5172217" y="3512738"/>
            <a:ext cx="69603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S&amp;R Resp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918009" y="3504968"/>
            <a:ext cx="723332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Warning &amp;dis</a:t>
            </a:r>
            <a:endParaRPr lang="en-US" sz="900" dirty="0"/>
          </a:p>
        </p:txBody>
      </p:sp>
      <p:sp>
        <p:nvSpPr>
          <p:cNvPr id="34" name="Rectangle 33"/>
          <p:cNvSpPr/>
          <p:nvPr/>
        </p:nvSpPr>
        <p:spPr>
          <a:xfrm>
            <a:off x="6673612" y="3554959"/>
            <a:ext cx="730155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FA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7589719" y="3538043"/>
            <a:ext cx="532263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Fire Safety</a:t>
            </a:r>
            <a:endParaRPr lang="en-US" sz="900" dirty="0"/>
          </a:p>
        </p:txBody>
      </p:sp>
      <p:sp>
        <p:nvSpPr>
          <p:cNvPr id="36" name="Rectangle 35"/>
          <p:cNvSpPr/>
          <p:nvPr/>
        </p:nvSpPr>
        <p:spPr>
          <a:xfrm>
            <a:off x="8372901" y="3469660"/>
            <a:ext cx="627797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Other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071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7577262"/>
              </p:ext>
            </p:extLst>
          </p:nvPr>
        </p:nvGraphicFramePr>
        <p:xfrm>
          <a:off x="259307" y="350837"/>
          <a:ext cx="8529851" cy="562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9851"/>
              </a:tblGrid>
              <a:tr h="443600">
                <a:tc>
                  <a:txBody>
                    <a:bodyPr/>
                    <a:lstStyle/>
                    <a:p>
                      <a:pPr marL="0" lvl="0" indent="0" rtl="0">
                        <a:buFont typeface="Wingdings" panose="05000000000000000000" pitchFamily="2" charset="2"/>
                        <a:buNone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ส่วนที่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เกี่ยวกับกรอบความเข้าใจ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โรงเรียนปลอดภัยมี จุดประสงค์เพื่อ ให้ผู้เข้าอบรมเข้าใจ กรอบฯและความเกี่ยวพันของสามเสา</a:t>
                      </a:r>
                    </a:p>
                    <a:p>
                      <a:pPr marL="0" lvl="0" indent="0" rtl="0">
                        <a:buFont typeface="Wingdings" panose="05000000000000000000" pitchFamily="2" charset="2"/>
                        <a:buNone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แนวคิดของกรอบความเข้าใจโรงเรียนปลอดภัย เป็นการวิเคราะห์ ภัย ในโรงเรียนและบริเวณโดยรอบ มีการซ้อมแผน จัดทำแผนอพยพโดยการมีส่วนร่วมของครู ผู้ปกครองและนักเรียน มีการสร้างความเข้มแข็งให้สถาบันและระดับบุคคล เพื่อเตรียมพร้อมรับมือกับภัยที่ไม่อาจคาดการณล่วงหน้าได้</a:t>
                      </a:r>
                      <a:endParaRPr lang="en-US" dirty="0"/>
                    </a:p>
                  </a:txBody>
                  <a:tcPr/>
                </a:tc>
              </a:tr>
              <a:tr h="4158298">
                <a:tc>
                  <a:txBody>
                    <a:bodyPr/>
                    <a:lstStyle/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โรงเรียนและ จนท ต้องมีการเตรียมพร้อมเพื่อสามารถรับมือกับภัยพิบัติที่ไม่อาจคาดเดาได้  สามารถพึ่งตนเองและช่วยเหลือ จนท และ เด็กๆ  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ชุมชนควรเข้ามามีส่วนร่วมในการเตรียมพร้อม ร่วมกับโรงเรียน</a:t>
                      </a:r>
                    </a:p>
                    <a:p>
                      <a:pPr marL="0" lvl="0" indent="0" rtl="0">
                        <a:buFont typeface="Arial" panose="020B0604020202020204" pitchFamily="34" charset="0"/>
                        <a:buNone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เพื่อรับมือกับภัยพิบัติใน โรงเรียน</a:t>
                      </a:r>
                    </a:p>
                    <a:p>
                      <a:pPr marL="285750" lvl="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กรอบความเข้าใจเกี่ยวกับโรงเรียนปลอดภัย</a:t>
                      </a:r>
                    </a:p>
                    <a:p>
                      <a:pPr marL="0" lvl="0" indent="0" rtl="0">
                        <a:buFont typeface="Arial" panose="020B0604020202020204" pitchFamily="34" charset="0"/>
                        <a:buNone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ประกอบไปด้วย 3 เสาคือ</a:t>
                      </a:r>
                    </a:p>
                    <a:p>
                      <a:pPr marL="742950" lvl="1" indent="-285750" rtl="0">
                        <a:buFont typeface="Wingdings" panose="05000000000000000000" pitchFamily="2" charset="2"/>
                        <a:buChar char="ü"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สถานที่เรียนที่ปลอดภัย(สิ่งปลูกสร้าง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</a:t>
                      </a:r>
                    </a:p>
                    <a:p>
                      <a:pPr marL="742950" lvl="1" indent="-285750" rtl="0">
                        <a:buFont typeface="Wingdings" panose="05000000000000000000" pitchFamily="2" charset="2"/>
                        <a:buChar char="ü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โรงเรียนมีแผนการจัดการเกี่ยวกับภัยพิบัติ</a:t>
                      </a:r>
                    </a:p>
                    <a:p>
                      <a:pPr marL="742950" lvl="1" indent="-285750" rtl="0">
                        <a:buFont typeface="Wingdings" panose="05000000000000000000" pitchFamily="2" charset="2"/>
                        <a:buChar char="ü"/>
                      </a:pP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การลดความเสี่ยงและความยั่งยืนในระบบการศึกษา</a:t>
                      </a:r>
                    </a:p>
                    <a:p>
                      <a:pPr marL="0" lvl="0" indent="0" rtl="0">
                        <a:buFont typeface="Arial" panose="020B0604020202020204" pitchFamily="34" charset="0"/>
                        <a:buNone/>
                      </a:pPr>
                      <a:r>
                        <a:rPr lang="th-TH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th-TH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rtl="0">
                        <a:buFont typeface="Wingdings" panose="05000000000000000000" pitchFamily="2" charset="2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888543"/>
            <a:ext cx="4032264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713687"/>
          </a:xfrm>
        </p:spPr>
        <p:txBody>
          <a:bodyPr/>
          <a:lstStyle/>
          <a:p>
            <a:r>
              <a:rPr lang="th-TH" sz="1800" i="0" dirty="0" smtClean="0"/>
              <a:t>ส่วนประกอบที่สำคัญของ สามเสา</a:t>
            </a:r>
            <a:endParaRPr lang="en-US" sz="1800" i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430370"/>
              </p:ext>
            </p:extLst>
          </p:nvPr>
        </p:nvGraphicFramePr>
        <p:xfrm>
          <a:off x="764273" y="1801504"/>
          <a:ext cx="7846326" cy="279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442"/>
                <a:gridCol w="2615442"/>
                <a:gridCol w="2615442"/>
              </a:tblGrid>
              <a:tr h="176588">
                <a:tc>
                  <a:txBody>
                    <a:bodyPr/>
                    <a:lstStyle/>
                    <a:p>
                      <a:r>
                        <a:rPr lang="th-TH" dirty="0" smtClean="0"/>
                        <a:t>เสาที่</a:t>
                      </a:r>
                      <a:r>
                        <a:rPr lang="th-TH" baseline="0" dirty="0" smtClean="0"/>
                        <a:t> 1 </a:t>
                      </a:r>
                      <a:r>
                        <a:rPr lang="en-US" baseline="0" dirty="0" smtClean="0"/>
                        <a:t>(Pillar 1)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เสา</a:t>
                      </a:r>
                      <a:r>
                        <a:rPr lang="th-TH" baseline="0" dirty="0" smtClean="0"/>
                        <a:t> ที่ 2 </a:t>
                      </a:r>
                      <a:r>
                        <a:rPr lang="en-US" dirty="0" smtClean="0"/>
                        <a:t>(Pillar 2)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เสา</a:t>
                      </a:r>
                      <a:r>
                        <a:rPr lang="th-TH" baseline="0" dirty="0" smtClean="0"/>
                        <a:t> ที่ 3 </a:t>
                      </a:r>
                      <a:r>
                        <a:rPr lang="en-US" dirty="0" smtClean="0"/>
                        <a:t>(Pillar 3)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431576">
                <a:tc>
                  <a:txBody>
                    <a:bodyPr/>
                    <a:lstStyle/>
                    <a:p>
                      <a:r>
                        <a:rPr lang="th-TH" b="1" dirty="0" smtClean="0"/>
                        <a:t>ความปลอดภัยของโครงสร้างรวมถึงสิ่งปลูกสร้างต่างๆ</a:t>
                      </a:r>
                      <a:r>
                        <a:rPr lang="th-TH" b="1" baseline="0" dirty="0" smtClean="0"/>
                        <a:t> 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sz="1400" baseline="0" dirty="0" smtClean="0"/>
                        <a:t>(Safe school facilities)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การเลือกสถานที่จะสร้างโรงเรียนควรเป็นสถานที่ที่ปลอดภัย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มีการออกแบบโครงสร้างและสิ่งปลูกสร้างเพื่อรับมือกับภัยพิบัติได้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ไม่มีอันตรายสำหรับเด็ก เมื่อต้องใข้ทางเข้าออกโรงเรียน </a:t>
                      </a:r>
                      <a:endParaRPr lang="th-TH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มี</a:t>
                      </a:r>
                      <a:r>
                        <a:rPr lang="th-TH" b="1" dirty="0" smtClean="0"/>
                        <a:t>การบริหารจัดการด้านภัยพิบัติ </a:t>
                      </a:r>
                      <a:r>
                        <a:rPr lang="en-US" sz="1400" dirty="0" smtClean="0"/>
                        <a:t>(School</a:t>
                      </a:r>
                      <a:r>
                        <a:rPr lang="en-US" sz="1400" baseline="0" dirty="0" smtClean="0"/>
                        <a:t> Disaster Management)</a:t>
                      </a:r>
                    </a:p>
                    <a:p>
                      <a:endParaRPr lang="en-US" sz="14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มีการจัดทำการประเมิน</a:t>
                      </a:r>
                      <a:r>
                        <a:rPr lang="th-TH" sz="1600" baseline="0" dirty="0" smtClean="0"/>
                        <a:t> วางแผน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ป้องกันทางกายภาพ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มีคณะกรรมการ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อื่นๆ...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การลดความเสี่ยงและสร้างความยั่งยืนให้กับระบบการศึกษา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sz="1400" baseline="0" dirty="0" smtClean="0"/>
                        <a:t>(Risk Reduction and Resilience Education)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จัดรวมหลักสูตรเกี่ยวภัยพิบัติเข้าในหลักสูตรของการศึกษา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dirty="0" smtClean="0"/>
                        <a:t>อบรม</a:t>
                      </a:r>
                      <a:r>
                        <a:rPr lang="th-TH" sz="1600" baseline="0" dirty="0" smtClean="0"/>
                        <a:t> จนท ครู และ นักเรียน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aseline="0" dirty="0" smtClean="0"/>
                        <a:t>อื่นๆ..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8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91570"/>
            <a:ext cx="6858000" cy="341194"/>
          </a:xfrm>
        </p:spPr>
        <p:txBody>
          <a:bodyPr/>
          <a:lstStyle/>
          <a:p>
            <a:r>
              <a:rPr lang="th-TH" sz="2000" i="0" dirty="0" smtClean="0"/>
              <a:t>กาชาด กับ การส่งเสริมงานด้านการลดความเสี่ยงในโรงเรียน</a:t>
            </a:r>
            <a:endParaRPr lang="en-GB" sz="2000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492" y="1676400"/>
            <a:ext cx="6250675" cy="4191000"/>
          </a:xfrm>
        </p:spPr>
        <p:txBody>
          <a:bodyPr/>
          <a:lstStyle/>
          <a:p>
            <a:r>
              <a:rPr lang="th-TH" sz="1800" dirty="0" smtClean="0"/>
              <a:t>เป็นงานสำคัญอีกด้านหนึงของกาชาด</a:t>
            </a:r>
          </a:p>
          <a:p>
            <a:r>
              <a:rPr lang="th-TH" sz="1800" dirty="0" smtClean="0"/>
              <a:t>แต่ละกาชาดมีศักยภาพ ที่จะออกแบบกิจกรรมให้สอดคล้องกับบริบทของแต่ละพื้นที่ แต่ละประเทศ</a:t>
            </a:r>
          </a:p>
          <a:p>
            <a:r>
              <a:rPr lang="en-US" sz="1800" dirty="0" smtClean="0"/>
              <a:t>IFRC </a:t>
            </a:r>
            <a:r>
              <a:rPr lang="th-TH" sz="1800" dirty="0" smtClean="0"/>
              <a:t>ร่วมกับกาชาด 11 ประเทศ ได้ร่วมกัน ออกแบบ พัฒนาคู่มือเพื่อ จนท กาชาด ในการทำงานเพื่อตอบสนอง กรอบการทำงานโรงเรียนปลอดภัย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038655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IFRC SEA Climate Change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IFRC SEA Climate Change Training.thmx</Template>
  <TotalTime>2911</TotalTime>
  <Words>3805</Words>
  <Application>Microsoft Office PowerPoint</Application>
  <PresentationFormat>On-screen Show (4:3)</PresentationFormat>
  <Paragraphs>335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IFRC SEA Climate Change Training</vt:lpstr>
      <vt:lpstr> </vt:lpstr>
      <vt:lpstr>SBRR Handbook</vt:lpstr>
      <vt:lpstr>คู่มือ การลดความเสี่ยงในโรงเรียน</vt:lpstr>
      <vt:lpstr>ใช้กับใคร</vt:lpstr>
      <vt:lpstr>Module 1 ความสำคัญของการลดความเสี่ยงในโรงเรียน </vt:lpstr>
      <vt:lpstr>Module 1 ความสำคัญของการลดความเสี่ยงในโรงเรียน </vt:lpstr>
      <vt:lpstr>PowerPoint Presentation</vt:lpstr>
      <vt:lpstr>ส่วนประกอบที่สำคัญของ สามเสา</vt:lpstr>
      <vt:lpstr>กาชาด กับ การส่งเสริมงานด้านการลดความเสี่ยงในโรงเรียน</vt:lpstr>
      <vt:lpstr>การดำเนินงานโรงเรียนปลอดภัย</vt:lpstr>
      <vt:lpstr>PowerPoint Presentation</vt:lpstr>
      <vt:lpstr>PowerPoint Presentation</vt:lpstr>
      <vt:lpstr>Module 2 วิธีการและกระบวนการในการดำเนินงานลดความเสี่ยงในโรงเรียน</vt:lpstr>
      <vt:lpstr>Module 2 วิธีการและกระบวนการในการดำเนินงานลดความเสี่ยงในโรงเรียน</vt:lpstr>
      <vt:lpstr>PowerPoint Presentation</vt:lpstr>
      <vt:lpstr>Ten steps of the school-based risk reduction approach for National Societies</vt:lpstr>
      <vt:lpstr>Module 3 กิจกรรมการลดความเสี่ยงในโรงเรียนสำหรับเด็ก ตั้งแต่ 5 ปีขึ้นไป</vt:lpstr>
      <vt:lpstr>Module 3 กิจกรรมการลดความเสี่ยงในโรงเรียนสำหรับเด็ก ตั้งแต่ 5 ปีขึ้นไป</vt:lpstr>
      <vt:lpstr>Module 3 กิจกรรมการลดความเสี่ยงในโรงเรียนสำหรับเด็ก ตั้งแต่ 5 ปีขึ้นไป</vt:lpstr>
      <vt:lpstr>ประเด็นเกี่ยวกับโครงสร้างและสิ่งปลูกสร้าง</vt:lpstr>
      <vt:lpstr>กิจกรรมแนะนำสำหรับผู้ปกครอง</vt:lpstr>
      <vt:lpstr>Module 4 กิจกรรมการลดความเสี่ยงในโรงเรียนสำหรับเด็กอายุ 5-17 ปี </vt:lpstr>
      <vt:lpstr>Module 4 กิจกรรมการลดความเสี่ยงในโรงเรียนสำหรับเด็กอายุ 5-17 ปี </vt:lpstr>
      <vt:lpstr>Module 4 กิจกรรมการลดความเสี่ยงในโรงเรียนสำหรับเด็กอายุ 5-17 ปี </vt:lpstr>
      <vt:lpstr>Module 4 กิจกรรมการลดความเสี่ยงในโรงเรียนสำหรับเด็กอายุ 5-17 ปี </vt:lpstr>
      <vt:lpstr>Step for School fire drill</vt:lpstr>
      <vt:lpstr>Module 4 กิจกรรมการลดความเสี่ยงในโรงเรียนสำหรับเด็กอายุ 5-17 ปี </vt:lpstr>
      <vt:lpstr>Module 5 กิจกรรมสำหรับ เยาวชน17-24 ปี</vt:lpstr>
      <vt:lpstr>Module 5 กิจกรรมสำหรับ เยาวชน17-24 ปี</vt:lpstr>
      <vt:lpstr>Module 5 กิจกรรมสำหรับ เยาวชน17-24 ปี</vt:lpstr>
      <vt:lpstr>Module 5 กิจกรรมสำหรับ เยาวชน17-24 ปี</vt:lpstr>
      <vt:lpstr>Don’t forget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Red Crescent Policies, Strategies, Tools and Guidelines related to  Climate Change</dc:title>
  <dc:creator>User</dc:creator>
  <cp:lastModifiedBy>rommanee klaeotanong</cp:lastModifiedBy>
  <cp:revision>198</cp:revision>
  <dcterms:created xsi:type="dcterms:W3CDTF">2014-10-24T08:19:18Z</dcterms:created>
  <dcterms:modified xsi:type="dcterms:W3CDTF">2016-02-16T06:04:56Z</dcterms:modified>
</cp:coreProperties>
</file>