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83" r:id="rId2"/>
    <p:sldId id="292" r:id="rId3"/>
    <p:sldId id="293" r:id="rId4"/>
    <p:sldId id="294" r:id="rId5"/>
    <p:sldId id="295" r:id="rId6"/>
    <p:sldId id="296" r:id="rId7"/>
    <p:sldId id="297" r:id="rId8"/>
    <p:sldId id="291" r:id="rId9"/>
    <p:sldId id="290" r:id="rId10"/>
  </p:sldIdLst>
  <p:sldSz cx="9144000" cy="6858000" type="screen4x3"/>
  <p:notesSz cx="6807200" cy="99393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958982"/>
    <a:srgbClr val="B4ACA6"/>
    <a:srgbClr val="541818"/>
    <a:srgbClr val="CF1C21"/>
    <a:srgbClr val="8B4907"/>
    <a:srgbClr val="5C4F46"/>
    <a:srgbClr val="66584E"/>
    <a:srgbClr val="E8C7B0"/>
    <a:srgbClr val="F4D1B9"/>
    <a:srgbClr val="B9BF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75" autoAdjust="0"/>
    <p:restoredTop sz="95190" autoAdjust="0"/>
  </p:normalViewPr>
  <p:slideViewPr>
    <p:cSldViewPr>
      <p:cViewPr>
        <p:scale>
          <a:sx n="70" d="100"/>
          <a:sy n="70" d="100"/>
        </p:scale>
        <p:origin x="-384" y="6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D17A2E-01AE-8744-8BF2-0E8BF9AF35EB}" type="datetimeFigureOut">
              <a:rPr lang="fr-FR" smtClean="0"/>
              <a:t>16/02/2016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EF196B-4847-304B-B661-79EE4B71ED2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89394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8715F2-118A-491C-BCB3-1CAA0AF9C622}" type="datetimeFigureOut">
              <a:rPr lang="en-US" smtClean="0"/>
              <a:t>2/16/2016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C12C84-A714-47AC-99C5-C2AA9876F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258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12C84-A714-47AC-99C5-C2AA9876F36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1425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12C84-A714-47AC-99C5-C2AA9876F36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5076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12C84-A714-47AC-99C5-C2AA9876F36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140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withou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1124744"/>
            <a:ext cx="8839200" cy="5616624"/>
          </a:xfrm>
          <a:prstGeom prst="rect">
            <a:avLst/>
          </a:prstGeom>
          <a:solidFill>
            <a:srgbClr val="95898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2819400"/>
            <a:ext cx="7239000" cy="647591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3886200"/>
            <a:ext cx="7239000" cy="21350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2400" b="1">
                <a:solidFill>
                  <a:srgbClr val="541818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9" name="Rectangle 8"/>
          <p:cNvSpPr/>
          <p:nvPr userDrawn="1"/>
        </p:nvSpPr>
        <p:spPr>
          <a:xfrm>
            <a:off x="152400" y="188640"/>
            <a:ext cx="8812088" cy="9361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" name="Image 9" descr="IFRC-Logo-RGB-Tagline-EN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6" t="1905" b="-2"/>
          <a:stretch/>
        </p:blipFill>
        <p:spPr>
          <a:xfrm>
            <a:off x="222334" y="0"/>
            <a:ext cx="3845610" cy="107041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395536" y="2060848"/>
            <a:ext cx="828092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4"/>
          <p:cNvCxnSpPr/>
          <p:nvPr userDrawn="1"/>
        </p:nvCxnSpPr>
        <p:spPr>
          <a:xfrm>
            <a:off x="395536" y="908720"/>
            <a:ext cx="828092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395536" y="908720"/>
            <a:ext cx="828092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GB" dirty="0" smtClean="0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 bwMode="auto">
          <a:xfrm>
            <a:off x="1828800" y="2234282"/>
            <a:ext cx="6858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395536" y="2204864"/>
            <a:ext cx="3414464" cy="396044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chart</a:t>
            </a:r>
            <a:endParaRPr lang="en-GB" noProof="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3959770" y="2204864"/>
            <a:ext cx="4724400" cy="396044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cxnSp>
        <p:nvCxnSpPr>
          <p:cNvPr id="8" name="Straight Connector 4"/>
          <p:cNvCxnSpPr/>
          <p:nvPr userDrawn="1"/>
        </p:nvCxnSpPr>
        <p:spPr>
          <a:xfrm>
            <a:off x="395536" y="2060848"/>
            <a:ext cx="828092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4"/>
          <p:cNvCxnSpPr/>
          <p:nvPr userDrawn="1"/>
        </p:nvCxnSpPr>
        <p:spPr>
          <a:xfrm>
            <a:off x="395536" y="908720"/>
            <a:ext cx="828092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 bwMode="auto">
          <a:xfrm>
            <a:off x="395536" y="908720"/>
            <a:ext cx="828092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GB" dirty="0" smtClean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828800" y="3468732"/>
            <a:ext cx="6858000" cy="2755776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GB" noProof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828800" y="2204864"/>
            <a:ext cx="6858000" cy="1143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395536" y="908720"/>
            <a:ext cx="828092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GB" dirty="0" smtClean="0"/>
          </a:p>
        </p:txBody>
      </p:sp>
      <p:cxnSp>
        <p:nvCxnSpPr>
          <p:cNvPr id="12" name="Straight Connector 4"/>
          <p:cNvCxnSpPr/>
          <p:nvPr userDrawn="1"/>
        </p:nvCxnSpPr>
        <p:spPr>
          <a:xfrm>
            <a:off x="395536" y="2060848"/>
            <a:ext cx="828092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4"/>
          <p:cNvCxnSpPr/>
          <p:nvPr userDrawn="1"/>
        </p:nvCxnSpPr>
        <p:spPr>
          <a:xfrm>
            <a:off x="395536" y="908720"/>
            <a:ext cx="828092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contac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 userDrawn="1"/>
        </p:nvGrpSpPr>
        <p:grpSpPr bwMode="auto">
          <a:xfrm>
            <a:off x="152400" y="152400"/>
            <a:ext cx="8839200" cy="6553200"/>
            <a:chOff x="152400" y="76200"/>
            <a:chExt cx="8839200" cy="6553200"/>
          </a:xfrm>
        </p:grpSpPr>
        <p:sp>
          <p:nvSpPr>
            <p:cNvPr id="3" name="Rectangle 2"/>
            <p:cNvSpPr/>
            <p:nvPr/>
          </p:nvSpPr>
          <p:spPr>
            <a:xfrm>
              <a:off x="152400" y="76200"/>
              <a:ext cx="8839200" cy="6553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" name="Rectangle 3"/>
            <p:cNvSpPr/>
            <p:nvPr userDrawn="1"/>
          </p:nvSpPr>
          <p:spPr>
            <a:xfrm>
              <a:off x="152400" y="76200"/>
              <a:ext cx="8839200" cy="5760000"/>
            </a:xfrm>
            <a:prstGeom prst="rect">
              <a:avLst/>
            </a:prstGeom>
            <a:solidFill>
              <a:srgbClr val="CF1C2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33400" y="498475"/>
              <a:ext cx="4724400" cy="4431983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baseline="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FOR FURTHER INFORMATION ON XXXXXXXXX XXXXXXXX XXXXXXXXX XXXX, PLEASE CONTACT: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b="1" baseline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baseline="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IFRC XXXXXXXXXXXXX DEPARTMENT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aseline="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NAME SURNAME, TITLE</a:t>
              </a:r>
              <a:br>
                <a:rPr lang="en-US" sz="1600" baseline="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en-US" sz="1600" b="1" baseline="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TEL. : +41 022 730 XXXX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baseline="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EMAIL: name.surname@ifrc.org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b="1" baseline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baseline="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THIS PRESENTATION IS PUBLISHED BY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baseline="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INTERNATIONAL FEDERATION OF </a:t>
              </a:r>
              <a:br>
                <a:rPr lang="en-US" sz="1600" b="1" baseline="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en-US" sz="1600" b="1" baseline="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RED CROSS AND RED CRESCENT SOCIETIES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baseline="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P.O. BOX </a:t>
              </a:r>
              <a:r>
                <a:rPr lang="en-US" sz="1600" b="1" baseline="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303</a:t>
              </a:r>
              <a:endParaRPr lang="en-US" sz="1600" b="1" baseline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baseline="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CH-1211 GENEVA 19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baseline="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SWITZERLAND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b="1" baseline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baseline="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TEL.: +41 22 730 42 22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baseline="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FAX.: +41 22 733 03 95</a:t>
              </a:r>
              <a:endParaRPr lang="en-US" sz="1600" baseline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1" name="Image 10" descr="IFRC-tagline-logo-EN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805"/>
          <a:stretch/>
        </p:blipFill>
        <p:spPr>
          <a:xfrm>
            <a:off x="179512" y="5949280"/>
            <a:ext cx="2433619" cy="789432"/>
          </a:xfrm>
          <a:prstGeom prst="rect">
            <a:avLst/>
          </a:prstGeom>
        </p:spPr>
      </p:pic>
      <p:pic>
        <p:nvPicPr>
          <p:cNvPr id="12" name="Image 11" descr="IFRC-tagline-logo-EN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91"/>
          <a:stretch/>
        </p:blipFill>
        <p:spPr>
          <a:xfrm>
            <a:off x="5004048" y="5949280"/>
            <a:ext cx="4052320" cy="789432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60648"/>
            <a:ext cx="3737926" cy="553245"/>
          </a:xfrm>
          <a:prstGeom prst="rect">
            <a:avLst/>
          </a:prstGeom>
        </p:spPr>
      </p:pic>
      <p:sp>
        <p:nvSpPr>
          <p:cNvPr id="16" name="Title Placeholder 1"/>
          <p:cNvSpPr>
            <a:spLocks noGrp="1"/>
          </p:cNvSpPr>
          <p:nvPr>
            <p:ph type="title"/>
          </p:nvPr>
        </p:nvSpPr>
        <p:spPr bwMode="auto">
          <a:xfrm>
            <a:off x="395536" y="908720"/>
            <a:ext cx="828092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GB" dirty="0" smtClean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828800" y="2234282"/>
            <a:ext cx="6858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1" name="TextBox 18"/>
          <p:cNvSpPr txBox="1"/>
          <p:nvPr/>
        </p:nvSpPr>
        <p:spPr bwMode="auto">
          <a:xfrm>
            <a:off x="395536" y="404664"/>
            <a:ext cx="3456384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Comprehensive School Safety</a:t>
            </a:r>
            <a:endParaRPr lang="en-US" sz="11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" name="Connecteur droit 2"/>
          <p:cNvCxnSpPr/>
          <p:nvPr userDrawn="1"/>
        </p:nvCxnSpPr>
        <p:spPr>
          <a:xfrm>
            <a:off x="395536" y="332656"/>
            <a:ext cx="3456384" cy="0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30" r:id="rId5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b="1" i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273050" indent="-273050" algn="l" rtl="0" eaLnBrk="1" fontAlgn="base" hangingPunct="1">
        <a:spcBef>
          <a:spcPct val="20000"/>
        </a:spcBef>
        <a:spcAft>
          <a:spcPct val="0"/>
        </a:spcAft>
        <a:buClr>
          <a:srgbClr val="CF1C21"/>
        </a:buClr>
        <a:buSzPct val="80000"/>
        <a:buFont typeface="Wingdings" pitchFamily="2" charset="2"/>
        <a:buChar char="§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0850" indent="-177800" algn="l" rtl="0" eaLnBrk="1" fontAlgn="base" hangingPunct="1">
        <a:spcBef>
          <a:spcPct val="20000"/>
        </a:spcBef>
        <a:spcAft>
          <a:spcPct val="0"/>
        </a:spcAft>
        <a:buClr>
          <a:srgbClr val="CF1C21"/>
        </a:buClr>
        <a:buSzPct val="80000"/>
        <a:buFont typeface="Wingdings" pitchFamily="2" charset="2"/>
        <a:buChar char="§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27063" indent="-176213" algn="l" rtl="0" eaLnBrk="1" fontAlgn="base" hangingPunct="1">
        <a:spcBef>
          <a:spcPct val="20000"/>
        </a:spcBef>
        <a:spcAft>
          <a:spcPct val="0"/>
        </a:spcAft>
        <a:buClr>
          <a:srgbClr val="CF1C21"/>
        </a:buClr>
        <a:buSzPct val="80000"/>
        <a:buFont typeface="Wingdings" pitchFamily="2" charset="2"/>
        <a:buChar char="§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627063" indent="-176213" algn="l" rtl="0" eaLnBrk="1" fontAlgn="base" hangingPunct="1">
        <a:spcBef>
          <a:spcPct val="20000"/>
        </a:spcBef>
        <a:spcAft>
          <a:spcPct val="0"/>
        </a:spcAft>
        <a:buClr>
          <a:srgbClr val="CF1C21"/>
        </a:buClr>
        <a:buSzPct val="80000"/>
        <a:buFont typeface="Wingdings" pitchFamily="2" charset="2"/>
        <a:buChar char="§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627063" indent="-176213" algn="l" rtl="0" eaLnBrk="1" fontAlgn="base" hangingPunct="1">
        <a:spcBef>
          <a:spcPct val="20000"/>
        </a:spcBef>
        <a:spcAft>
          <a:spcPct val="0"/>
        </a:spcAft>
        <a:buClr>
          <a:srgbClr val="CF1C21"/>
        </a:buClr>
        <a:buSzPct val="80000"/>
        <a:buFont typeface="Wingdings" pitchFamily="2" charset="2"/>
        <a:buChar char="§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ctrTitle"/>
          </p:nvPr>
        </p:nvSpPr>
        <p:spPr>
          <a:xfrm>
            <a:off x="899592" y="1628800"/>
            <a:ext cx="7239000" cy="647700"/>
          </a:xfrm>
        </p:spPr>
        <p:txBody>
          <a:bodyPr/>
          <a:lstStyle/>
          <a:p>
            <a:r>
              <a:rPr lang="en-US" dirty="0" smtClean="0">
                <a:latin typeface="Arial" charset="0"/>
                <a:cs typeface="Arial" charset="0"/>
              </a:rPr>
              <a:t> </a:t>
            </a:r>
            <a:endParaRPr lang="en-GB" dirty="0" smtClean="0">
              <a:latin typeface="Arial" charset="0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88" y="2996952"/>
            <a:ext cx="4202971" cy="32918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83768" y="1484784"/>
            <a:ext cx="3816428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Comprehensive School Safety</a:t>
            </a:r>
            <a:endParaRPr lang="en-GB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2234282"/>
            <a:ext cx="8003232" cy="4191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GB" dirty="0" smtClean="0">
                <a:solidFill>
                  <a:schemeClr val="tx2"/>
                </a:solidFill>
              </a:rPr>
              <a:t>The Comprehensive School Safety framework is intended to advance the goals of the Worldwide initiative for Safe schools and the Global Alliance for Disaster Risk Reduction in the Education Sector.</a:t>
            </a:r>
          </a:p>
          <a:p>
            <a:pPr marL="0" indent="0">
              <a:buNone/>
            </a:pPr>
            <a:r>
              <a:rPr lang="th-TH" dirty="0" smtClean="0">
                <a:solidFill>
                  <a:schemeClr val="accent2">
                    <a:lumMod val="50000"/>
                  </a:schemeClr>
                </a:solidFill>
              </a:rPr>
              <a:t>การที่จะทำให้โรงเรียนทั่วโลก ปลอดภัยและลดความเสี่ยงจากภัยพิบัติ</a:t>
            </a:r>
            <a:endParaRPr lang="en-GB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5536" y="1268760"/>
            <a:ext cx="82089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Comprehensive School Safety</a:t>
            </a:r>
            <a:endParaRPr lang="en-GB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204" y="4725144"/>
            <a:ext cx="7631723" cy="128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11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charset="0"/>
                <a:ea typeface="+mn-ea"/>
                <a:cs typeface="Arial" charset="0"/>
              </a:rPr>
              <a:t>The Goals of Comprehensive </a:t>
            </a:r>
            <a:r>
              <a:rPr lang="en-US" sz="28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charset="0"/>
                <a:ea typeface="+mn-ea"/>
                <a:cs typeface="Arial" charset="0"/>
              </a:rPr>
              <a:t>School Safety </a:t>
            </a:r>
            <a:endParaRPr lang="en-GB" sz="28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234282"/>
            <a:ext cx="8219256" cy="4191000"/>
          </a:xfrm>
        </p:spPr>
        <p:txBody>
          <a:bodyPr/>
          <a:lstStyle/>
          <a:p>
            <a:r>
              <a:rPr lang="en-US" sz="2000" dirty="0"/>
              <a:t>To protect learners and education workers from death, injury, and harm in schools</a:t>
            </a:r>
            <a:r>
              <a:rPr lang="en-US" sz="2000" dirty="0" smtClean="0"/>
              <a:t>; </a:t>
            </a:r>
            <a:r>
              <a:rPr lang="th-TH" sz="2000" dirty="0" smtClean="0">
                <a:solidFill>
                  <a:schemeClr val="accent2">
                    <a:lumMod val="50000"/>
                  </a:schemeClr>
                </a:solidFill>
              </a:rPr>
              <a:t>ปกป้อง คุ้มครอง ครู นักเรียน และเจ้าหน้าที่ในโรงเรียนให้รอดพ้นจากการเสียชีวิต และบาดเจ็บ</a:t>
            </a:r>
            <a:endParaRPr lang="en-US" sz="2000" dirty="0"/>
          </a:p>
          <a:p>
            <a:r>
              <a:rPr lang="en-US" sz="2000" dirty="0"/>
              <a:t>To plan for educational continuity in the face of all expected hazards and threats</a:t>
            </a:r>
            <a:r>
              <a:rPr lang="en-US" sz="2000" dirty="0" smtClean="0"/>
              <a:t>;</a:t>
            </a:r>
            <a:r>
              <a:rPr lang="th-TH" sz="2000" b="1" dirty="0">
                <a:solidFill>
                  <a:srgbClr val="000000"/>
                </a:solidFill>
              </a:rPr>
              <a:t> </a:t>
            </a:r>
            <a:r>
              <a:rPr lang="th-TH" sz="2000" dirty="0" smtClean="0">
                <a:solidFill>
                  <a:schemeClr val="accent2">
                    <a:lumMod val="50000"/>
                  </a:schemeClr>
                </a:solidFill>
              </a:rPr>
              <a:t>วางแผนเรื่องความต่อเนื่องด้านการศึกษา เมื่อต้องเจอกับภัยพิบัติ</a:t>
            </a:r>
            <a:endParaRPr lang="en-US" sz="2000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sz="2000" dirty="0" smtClean="0"/>
              <a:t>To </a:t>
            </a:r>
            <a:r>
              <a:rPr lang="en-US" sz="2000" dirty="0"/>
              <a:t>safeguard education sector investments and to strengthen risk reduction and resilience through education</a:t>
            </a:r>
            <a:r>
              <a:rPr lang="en-US" sz="2000" dirty="0" smtClean="0"/>
              <a:t>.</a:t>
            </a:r>
            <a:r>
              <a:rPr lang="th-TH" sz="2000" dirty="0" smtClean="0"/>
              <a:t> </a:t>
            </a:r>
            <a:r>
              <a:rPr lang="th-TH" sz="2000" dirty="0" smtClean="0">
                <a:solidFill>
                  <a:schemeClr val="accent2">
                    <a:lumMod val="50000"/>
                  </a:schemeClr>
                </a:solidFill>
              </a:rPr>
              <a:t>ให้เกิดความมั่นใจในเรื่องของการลงทุนด้านการลดความเสี่ยงในระบบการศึกษา</a:t>
            </a:r>
            <a:endParaRPr lang="en-US" sz="2000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sz="2000" dirty="0" smtClean="0"/>
              <a:t>To </a:t>
            </a:r>
            <a:r>
              <a:rPr lang="en-US" sz="2000" dirty="0"/>
              <a:t>strengthen risk reduction and resilience through </a:t>
            </a:r>
            <a:r>
              <a:rPr lang="en-US" sz="2000" dirty="0" smtClean="0"/>
              <a:t>education</a:t>
            </a:r>
            <a:endParaRPr lang="th-TH" sz="2000" dirty="0" smtClean="0"/>
          </a:p>
          <a:p>
            <a:r>
              <a:rPr lang="th-TH" sz="2000" dirty="0" smtClean="0">
                <a:solidFill>
                  <a:schemeClr val="accent2">
                    <a:lumMod val="50000"/>
                  </a:schemeClr>
                </a:solidFill>
              </a:rPr>
              <a:t>เพื่อเสริมสร้างศักยภาพเรื่องการลดความเสี่ยงและความยั่งยืนในระบบการศึกษา</a:t>
            </a:r>
            <a:endParaRPr lang="en-US" sz="2000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07712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i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charset="0"/>
                <a:ea typeface="+mn-ea"/>
                <a:cs typeface="Arial" charset="0"/>
              </a:rPr>
              <a:t>Education Sector Policies and Plans- 3 pillars</a:t>
            </a:r>
          </a:p>
        </p:txBody>
      </p:sp>
      <p:pic>
        <p:nvPicPr>
          <p:cNvPr id="4" name="Content Placeholder 3" descr="C:\Users\rahman\Desktop\Untitled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204864"/>
            <a:ext cx="5029200" cy="43891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914313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i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Education Sector Policies and Plans- </a:t>
            </a:r>
            <a:r>
              <a:rPr lang="en-US" sz="2400" i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Pillar 1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2234282"/>
            <a:ext cx="8075240" cy="4191000"/>
          </a:xfrm>
        </p:spPr>
        <p:txBody>
          <a:bodyPr/>
          <a:lstStyle/>
          <a:p>
            <a:pPr marL="0" indent="0">
              <a:buNone/>
            </a:pPr>
            <a:r>
              <a:rPr lang="en-US" sz="1600" b="1" dirty="0"/>
              <a:t>Pillar 1 : Safe Learning Facilities </a:t>
            </a:r>
            <a:endParaRPr lang="en-US" sz="1600" b="1" dirty="0" smtClean="0"/>
          </a:p>
          <a:p>
            <a:r>
              <a:rPr lang="en-US" sz="1600" dirty="0"/>
              <a:t>Safe site selection</a:t>
            </a:r>
          </a:p>
          <a:p>
            <a:r>
              <a:rPr lang="en-US" sz="1600" dirty="0"/>
              <a:t>Disaster resilient design</a:t>
            </a:r>
          </a:p>
          <a:p>
            <a:r>
              <a:rPr lang="en-US" sz="1600" dirty="0"/>
              <a:t>Construction supervision</a:t>
            </a:r>
          </a:p>
          <a:p>
            <a:r>
              <a:rPr lang="en-US" sz="1600" dirty="0" err="1"/>
              <a:t>Etc</a:t>
            </a:r>
            <a:endParaRPr lang="en-US" sz="16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4" y="2132856"/>
            <a:ext cx="2935354" cy="4389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501008"/>
            <a:ext cx="3264441" cy="2377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5576" y="5998340"/>
            <a:ext cx="22413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Photo from Save the Children</a:t>
            </a:r>
            <a:endParaRPr lang="en-GB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8653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i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Education Sector Policies and Plans- </a:t>
            </a:r>
            <a:r>
              <a:rPr lang="en-US" sz="2800" i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Pillar </a:t>
            </a:r>
            <a:r>
              <a:rPr lang="en-US" sz="2800" i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2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2234282"/>
            <a:ext cx="8147248" cy="4191000"/>
          </a:xfrm>
        </p:spPr>
        <p:txBody>
          <a:bodyPr/>
          <a:lstStyle/>
          <a:p>
            <a:pPr marL="0" indent="0">
              <a:buNone/>
            </a:pPr>
            <a:r>
              <a:rPr lang="en-GB" sz="1600" dirty="0"/>
              <a:t>Pillar 2 : School Disaster Management (SDM)</a:t>
            </a:r>
          </a:p>
          <a:p>
            <a:r>
              <a:rPr lang="en-GB" sz="1600" dirty="0" smtClean="0"/>
              <a:t>Representative/participatory </a:t>
            </a:r>
            <a:r>
              <a:rPr lang="en-GB" sz="1600" dirty="0"/>
              <a:t>SDM committee</a:t>
            </a:r>
          </a:p>
          <a:p>
            <a:r>
              <a:rPr lang="en-GB" sz="1600" dirty="0"/>
              <a:t>Educational continuity plan</a:t>
            </a:r>
          </a:p>
          <a:p>
            <a:r>
              <a:rPr lang="en-GB" sz="1600" dirty="0"/>
              <a:t>Standard operating procedures</a:t>
            </a:r>
          </a:p>
          <a:p>
            <a:r>
              <a:rPr lang="en-GB" sz="1600" dirty="0"/>
              <a:t>Etc..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212976"/>
            <a:ext cx="2779770" cy="237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3591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i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Education Sector Policies and Plans- </a:t>
            </a:r>
            <a:r>
              <a:rPr lang="en-US" sz="2400" i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Pillar </a:t>
            </a:r>
            <a:r>
              <a:rPr lang="en-US" sz="2400" i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3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2234282"/>
            <a:ext cx="8147248" cy="4191000"/>
          </a:xfrm>
        </p:spPr>
        <p:txBody>
          <a:bodyPr/>
          <a:lstStyle/>
          <a:p>
            <a:pPr marL="0" indent="0">
              <a:buNone/>
            </a:pPr>
            <a:r>
              <a:rPr lang="en-US" sz="1400" b="1" dirty="0"/>
              <a:t>Pillar 3 : Risk Reduction and Resilience </a:t>
            </a:r>
            <a:r>
              <a:rPr lang="en-US" sz="1400" b="1" dirty="0" smtClean="0"/>
              <a:t>Education</a:t>
            </a:r>
            <a:endParaRPr lang="en-US" sz="1400" b="1" dirty="0"/>
          </a:p>
          <a:p>
            <a:r>
              <a:rPr lang="en-US" sz="1400" dirty="0" smtClean="0"/>
              <a:t>Formal </a:t>
            </a:r>
            <a:r>
              <a:rPr lang="en-US" sz="1400" dirty="0"/>
              <a:t>curriculum integration &amp; infusion</a:t>
            </a:r>
          </a:p>
          <a:p>
            <a:r>
              <a:rPr lang="en-US" sz="1400" dirty="0"/>
              <a:t>Teacher training &amp; staff development</a:t>
            </a:r>
          </a:p>
          <a:p>
            <a:r>
              <a:rPr lang="en-US" sz="1400" dirty="0"/>
              <a:t>Consensus-based key messages</a:t>
            </a:r>
          </a:p>
          <a:p>
            <a:r>
              <a:rPr lang="en-US" sz="1400" dirty="0"/>
              <a:t>Extracurricular &amp; Community Based informal education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484" y="3785036"/>
            <a:ext cx="1905000" cy="18573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004" y="3785036"/>
            <a:ext cx="3840480" cy="25603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949" y="3785036"/>
            <a:ext cx="1876425" cy="242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0501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7504" y="116632"/>
            <a:ext cx="8928992" cy="6624736"/>
          </a:xfrm>
          <a:prstGeom prst="rect">
            <a:avLst/>
          </a:prstGeom>
          <a:solidFill>
            <a:srgbClr val="B4ACA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noFill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106488" y="1093788"/>
            <a:ext cx="2095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849313" y="1052513"/>
            <a:ext cx="7467600" cy="3598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Thank you</a:t>
            </a:r>
            <a:r>
              <a:rPr lang="en-US" sz="3600" dirty="0">
                <a:solidFill>
                  <a:schemeClr val="bg1"/>
                </a:solidFill>
                <a:latin typeface="45 Helvetica Light" charset="0"/>
              </a:rPr>
              <a:t> </a:t>
            </a:r>
            <a:endParaRPr lang="en-US" sz="3600" dirty="0" smtClean="0">
              <a:solidFill>
                <a:schemeClr val="bg1"/>
              </a:solidFill>
              <a:latin typeface="45 Helvetica Light" charset="0"/>
            </a:endParaRPr>
          </a:p>
          <a:p>
            <a:endParaRPr lang="fr-FR" sz="1200" dirty="0" smtClean="0">
              <a:solidFill>
                <a:srgbClr val="FFFFFF"/>
              </a:solidFill>
            </a:endParaRPr>
          </a:p>
          <a:p>
            <a:endParaRPr lang="fr-FR" sz="1200" dirty="0" smtClean="0">
              <a:solidFill>
                <a:srgbClr val="FFFFFF"/>
              </a:solidFill>
            </a:endParaRPr>
          </a:p>
          <a:p>
            <a:r>
              <a:rPr lang="fr-FR" sz="1200" dirty="0" smtClean="0">
                <a:solidFill>
                  <a:srgbClr val="FFFFFF"/>
                </a:solidFill>
              </a:rPr>
              <a:t>© </a:t>
            </a:r>
            <a:r>
              <a:rPr lang="fr-FR" sz="1200" dirty="0">
                <a:solidFill>
                  <a:srgbClr val="FFFFFF"/>
                </a:solidFill>
              </a:rPr>
              <a:t>International </a:t>
            </a:r>
            <a:r>
              <a:rPr lang="fr-FR" sz="1200" dirty="0" err="1">
                <a:solidFill>
                  <a:srgbClr val="FFFFFF"/>
                </a:solidFill>
              </a:rPr>
              <a:t>Federation</a:t>
            </a:r>
            <a:r>
              <a:rPr lang="fr-FR" sz="1200" dirty="0">
                <a:solidFill>
                  <a:srgbClr val="FFFFFF"/>
                </a:solidFill>
              </a:rPr>
              <a:t> of </a:t>
            </a:r>
            <a:r>
              <a:rPr lang="fr-FR" sz="1200" dirty="0" err="1">
                <a:solidFill>
                  <a:srgbClr val="FFFFFF"/>
                </a:solidFill>
              </a:rPr>
              <a:t>Red</a:t>
            </a:r>
            <a:r>
              <a:rPr lang="fr-FR" sz="1200" dirty="0">
                <a:solidFill>
                  <a:srgbClr val="FFFFFF"/>
                </a:solidFill>
              </a:rPr>
              <a:t> </a:t>
            </a:r>
            <a:r>
              <a:rPr lang="fr-FR" sz="1200" dirty="0" smtClean="0">
                <a:solidFill>
                  <a:srgbClr val="FFFFFF"/>
                </a:solidFill>
              </a:rPr>
              <a:t>Cross and </a:t>
            </a:r>
            <a:r>
              <a:rPr lang="fr-FR" sz="1200" dirty="0" err="1">
                <a:solidFill>
                  <a:srgbClr val="FFFFFF"/>
                </a:solidFill>
              </a:rPr>
              <a:t>Red</a:t>
            </a:r>
            <a:r>
              <a:rPr lang="fr-FR" sz="1200" dirty="0">
                <a:solidFill>
                  <a:srgbClr val="FFFFFF"/>
                </a:solidFill>
              </a:rPr>
              <a:t> Crescent </a:t>
            </a:r>
            <a:r>
              <a:rPr lang="fr-FR" sz="1200" dirty="0" err="1">
                <a:solidFill>
                  <a:srgbClr val="FFFFFF"/>
                </a:solidFill>
              </a:rPr>
              <a:t>Societies</a:t>
            </a:r>
            <a:r>
              <a:rPr lang="fr-FR" sz="1200" dirty="0">
                <a:solidFill>
                  <a:srgbClr val="FFFFFF"/>
                </a:solidFill>
              </a:rPr>
              <a:t>, Geneva, </a:t>
            </a:r>
            <a:r>
              <a:rPr lang="fr-FR" sz="1200" dirty="0" smtClean="0">
                <a:solidFill>
                  <a:srgbClr val="FFFFFF"/>
                </a:solidFill>
              </a:rPr>
              <a:t>2014. </a:t>
            </a:r>
          </a:p>
          <a:p>
            <a:endParaRPr lang="fr-CH" sz="1200" dirty="0" smtClean="0">
              <a:solidFill>
                <a:srgbClr val="FFFFFF"/>
              </a:solidFill>
            </a:endParaRPr>
          </a:p>
          <a:p>
            <a:r>
              <a:rPr lang="fr-CH" sz="1200" i="1" dirty="0" smtClean="0">
                <a:solidFill>
                  <a:srgbClr val="CF1C21"/>
                </a:solidFill>
              </a:rPr>
              <a:t>Add </a:t>
            </a:r>
            <a:r>
              <a:rPr lang="fr-CH" sz="1200" i="1" dirty="0">
                <a:solidFill>
                  <a:srgbClr val="CF1C21"/>
                </a:solidFill>
              </a:rPr>
              <a:t>any information to copyrighted materials here</a:t>
            </a:r>
            <a:r>
              <a:rPr lang="en-US" sz="1200" i="1" dirty="0">
                <a:solidFill>
                  <a:srgbClr val="CF1C21"/>
                </a:solidFill>
              </a:rPr>
              <a:t>. </a:t>
            </a:r>
            <a:endParaRPr lang="en-US" sz="1200" i="1" dirty="0" smtClean="0">
              <a:solidFill>
                <a:srgbClr val="CF1C21"/>
              </a:solidFill>
            </a:endParaRPr>
          </a:p>
          <a:p>
            <a:endParaRPr lang="fr-FR" sz="1200" dirty="0" smtClean="0">
              <a:solidFill>
                <a:srgbClr val="FFFFFF"/>
              </a:solidFill>
            </a:endParaRPr>
          </a:p>
          <a:p>
            <a:r>
              <a:rPr lang="fr-FR" sz="1200" dirty="0" err="1" smtClean="0">
                <a:solidFill>
                  <a:srgbClr val="FFFFFF"/>
                </a:solidFill>
              </a:rPr>
              <a:t>Any</a:t>
            </a:r>
            <a:r>
              <a:rPr lang="fr-FR" sz="1200" dirty="0" smtClean="0">
                <a:solidFill>
                  <a:srgbClr val="FFFFFF"/>
                </a:solidFill>
              </a:rPr>
              <a:t> </a:t>
            </a:r>
            <a:r>
              <a:rPr lang="fr-FR" sz="1200" dirty="0">
                <a:solidFill>
                  <a:srgbClr val="FFFFFF"/>
                </a:solidFill>
              </a:rPr>
              <a:t>part of </a:t>
            </a:r>
            <a:r>
              <a:rPr lang="fr-FR" sz="1200" dirty="0" err="1">
                <a:solidFill>
                  <a:srgbClr val="FFFFFF"/>
                </a:solidFill>
              </a:rPr>
              <a:t>this</a:t>
            </a:r>
            <a:r>
              <a:rPr lang="fr-FR" sz="1200" dirty="0">
                <a:solidFill>
                  <a:srgbClr val="FFFFFF"/>
                </a:solidFill>
              </a:rPr>
              <a:t> </a:t>
            </a:r>
            <a:r>
              <a:rPr lang="fr-FR" sz="1200" dirty="0" err="1" smtClean="0">
                <a:solidFill>
                  <a:srgbClr val="FFFFFF"/>
                </a:solidFill>
              </a:rPr>
              <a:t>presentation</a:t>
            </a:r>
            <a:r>
              <a:rPr lang="fr-FR" sz="1200" dirty="0" smtClean="0">
                <a:solidFill>
                  <a:srgbClr val="FFFFFF"/>
                </a:solidFill>
              </a:rPr>
              <a:t> </a:t>
            </a:r>
            <a:r>
              <a:rPr lang="fr-FR" sz="1200" dirty="0" err="1" smtClean="0">
                <a:solidFill>
                  <a:srgbClr val="FFFFFF"/>
                </a:solidFill>
              </a:rPr>
              <a:t>may</a:t>
            </a:r>
            <a:r>
              <a:rPr lang="fr-FR" sz="1200" dirty="0" smtClean="0">
                <a:solidFill>
                  <a:srgbClr val="FFFFFF"/>
                </a:solidFill>
              </a:rPr>
              <a:t> </a:t>
            </a:r>
            <a:r>
              <a:rPr lang="fr-FR" sz="1200" dirty="0" err="1">
                <a:solidFill>
                  <a:srgbClr val="FFFFFF"/>
                </a:solidFill>
              </a:rPr>
              <a:t>be</a:t>
            </a:r>
            <a:r>
              <a:rPr lang="fr-FR" sz="1200" dirty="0">
                <a:solidFill>
                  <a:srgbClr val="FFFFFF"/>
                </a:solidFill>
              </a:rPr>
              <a:t> </a:t>
            </a:r>
            <a:r>
              <a:rPr lang="fr-FR" sz="1200" dirty="0" err="1">
                <a:solidFill>
                  <a:srgbClr val="FFFFFF"/>
                </a:solidFill>
              </a:rPr>
              <a:t>cited</a:t>
            </a:r>
            <a:r>
              <a:rPr lang="fr-FR" sz="1200" dirty="0">
                <a:solidFill>
                  <a:srgbClr val="FFFFFF"/>
                </a:solidFill>
              </a:rPr>
              <a:t>, </a:t>
            </a:r>
            <a:r>
              <a:rPr lang="fr-FR" sz="1200" dirty="0" err="1">
                <a:solidFill>
                  <a:srgbClr val="FFFFFF"/>
                </a:solidFill>
              </a:rPr>
              <a:t>copied</a:t>
            </a:r>
            <a:r>
              <a:rPr lang="fr-FR" sz="1200" dirty="0" smtClean="0">
                <a:solidFill>
                  <a:srgbClr val="FFFFFF"/>
                </a:solidFill>
              </a:rPr>
              <a:t>, </a:t>
            </a:r>
            <a:r>
              <a:rPr lang="fr-FR" sz="1200" dirty="0" err="1" smtClean="0">
                <a:solidFill>
                  <a:srgbClr val="FFFFFF"/>
                </a:solidFill>
              </a:rPr>
              <a:t>translated</a:t>
            </a:r>
            <a:r>
              <a:rPr lang="fr-FR" sz="1200" dirty="0" smtClean="0">
                <a:solidFill>
                  <a:srgbClr val="FFFFFF"/>
                </a:solidFill>
              </a:rPr>
              <a:t> </a:t>
            </a:r>
            <a:r>
              <a:rPr lang="fr-FR" sz="1200" dirty="0" err="1">
                <a:solidFill>
                  <a:srgbClr val="FFFFFF"/>
                </a:solidFill>
              </a:rPr>
              <a:t>into</a:t>
            </a:r>
            <a:r>
              <a:rPr lang="fr-FR" sz="1200" dirty="0">
                <a:solidFill>
                  <a:srgbClr val="FFFFFF"/>
                </a:solidFill>
              </a:rPr>
              <a:t> </a:t>
            </a:r>
            <a:r>
              <a:rPr lang="fr-FR" sz="1200" dirty="0" err="1">
                <a:solidFill>
                  <a:srgbClr val="FFFFFF"/>
                </a:solidFill>
              </a:rPr>
              <a:t>other</a:t>
            </a:r>
            <a:r>
              <a:rPr lang="fr-FR" sz="1200" dirty="0">
                <a:solidFill>
                  <a:srgbClr val="FFFFFF"/>
                </a:solidFill>
              </a:rPr>
              <a:t> </a:t>
            </a:r>
            <a:r>
              <a:rPr lang="fr-FR" sz="1200" dirty="0" err="1">
                <a:solidFill>
                  <a:srgbClr val="FFFFFF"/>
                </a:solidFill>
              </a:rPr>
              <a:t>languages</a:t>
            </a:r>
            <a:r>
              <a:rPr lang="fr-FR" sz="1200" dirty="0">
                <a:solidFill>
                  <a:srgbClr val="FFFFFF"/>
                </a:solidFill>
              </a:rPr>
              <a:t> or </a:t>
            </a:r>
            <a:r>
              <a:rPr lang="fr-FR" sz="1200" dirty="0" err="1">
                <a:solidFill>
                  <a:srgbClr val="FFFFFF"/>
                </a:solidFill>
              </a:rPr>
              <a:t>adapted</a:t>
            </a:r>
            <a:r>
              <a:rPr lang="fr-FR" sz="1200" dirty="0">
                <a:solidFill>
                  <a:srgbClr val="FFFFFF"/>
                </a:solidFill>
              </a:rPr>
              <a:t> to </a:t>
            </a:r>
            <a:r>
              <a:rPr lang="fr-FR" sz="1200" dirty="0" err="1" smtClean="0">
                <a:solidFill>
                  <a:srgbClr val="FFFFFF"/>
                </a:solidFill>
              </a:rPr>
              <a:t>meet</a:t>
            </a:r>
            <a:r>
              <a:rPr lang="fr-FR" sz="1200" dirty="0">
                <a:solidFill>
                  <a:srgbClr val="FFFFFF"/>
                </a:solidFill>
              </a:rPr>
              <a:t> </a:t>
            </a:r>
            <a:r>
              <a:rPr lang="fr-FR" sz="1200" dirty="0" smtClean="0">
                <a:solidFill>
                  <a:srgbClr val="FFFFFF"/>
                </a:solidFill>
              </a:rPr>
              <a:t>local </a:t>
            </a:r>
            <a:r>
              <a:rPr lang="fr-FR" sz="1200" dirty="0" err="1">
                <a:solidFill>
                  <a:srgbClr val="FFFFFF"/>
                </a:solidFill>
              </a:rPr>
              <a:t>needs</a:t>
            </a:r>
            <a:r>
              <a:rPr lang="fr-FR" sz="1200" dirty="0">
                <a:solidFill>
                  <a:srgbClr val="FFFFFF"/>
                </a:solidFill>
              </a:rPr>
              <a:t> </a:t>
            </a:r>
            <a:r>
              <a:rPr lang="fr-FR" sz="1200" dirty="0" err="1">
                <a:solidFill>
                  <a:srgbClr val="FFFFFF"/>
                </a:solidFill>
              </a:rPr>
              <a:t>without</a:t>
            </a:r>
            <a:r>
              <a:rPr lang="fr-FR" sz="1200" dirty="0">
                <a:solidFill>
                  <a:srgbClr val="FFFFFF"/>
                </a:solidFill>
              </a:rPr>
              <a:t> </a:t>
            </a:r>
            <a:r>
              <a:rPr lang="fr-FR" sz="1200" dirty="0" err="1">
                <a:solidFill>
                  <a:srgbClr val="FFFFFF"/>
                </a:solidFill>
              </a:rPr>
              <a:t>prior</a:t>
            </a:r>
            <a:r>
              <a:rPr lang="fr-FR" sz="1200" dirty="0">
                <a:solidFill>
                  <a:srgbClr val="FFFFFF"/>
                </a:solidFill>
              </a:rPr>
              <a:t> permission </a:t>
            </a:r>
            <a:r>
              <a:rPr lang="fr-FR" sz="1200" dirty="0" err="1">
                <a:solidFill>
                  <a:srgbClr val="FFFFFF"/>
                </a:solidFill>
              </a:rPr>
              <a:t>from</a:t>
            </a:r>
            <a:r>
              <a:rPr lang="fr-FR" sz="1200" dirty="0">
                <a:solidFill>
                  <a:srgbClr val="FFFFFF"/>
                </a:solidFill>
              </a:rPr>
              <a:t> </a:t>
            </a:r>
            <a:r>
              <a:rPr lang="fr-FR" sz="1200" dirty="0" smtClean="0">
                <a:solidFill>
                  <a:srgbClr val="FFFFFF"/>
                </a:solidFill>
              </a:rPr>
              <a:t>the International </a:t>
            </a:r>
            <a:r>
              <a:rPr lang="fr-FR" sz="1200" dirty="0" err="1">
                <a:solidFill>
                  <a:srgbClr val="FFFFFF"/>
                </a:solidFill>
              </a:rPr>
              <a:t>Federation</a:t>
            </a:r>
            <a:r>
              <a:rPr lang="fr-FR" sz="1200" dirty="0">
                <a:solidFill>
                  <a:srgbClr val="FFFFFF"/>
                </a:solidFill>
              </a:rPr>
              <a:t> of </a:t>
            </a:r>
            <a:r>
              <a:rPr lang="fr-FR" sz="1200" dirty="0" err="1">
                <a:solidFill>
                  <a:srgbClr val="FFFFFF"/>
                </a:solidFill>
              </a:rPr>
              <a:t>Red</a:t>
            </a:r>
            <a:r>
              <a:rPr lang="fr-FR" sz="1200" dirty="0">
                <a:solidFill>
                  <a:srgbClr val="FFFFFF"/>
                </a:solidFill>
              </a:rPr>
              <a:t> Cross and </a:t>
            </a:r>
            <a:r>
              <a:rPr lang="fr-FR" sz="1200" dirty="0" err="1">
                <a:solidFill>
                  <a:srgbClr val="FFFFFF"/>
                </a:solidFill>
              </a:rPr>
              <a:t>Red</a:t>
            </a:r>
            <a:r>
              <a:rPr lang="fr-FR" sz="1200" dirty="0">
                <a:solidFill>
                  <a:srgbClr val="FFFFFF"/>
                </a:solidFill>
              </a:rPr>
              <a:t> </a:t>
            </a:r>
            <a:r>
              <a:rPr lang="fr-FR" sz="1200" dirty="0" smtClean="0">
                <a:solidFill>
                  <a:srgbClr val="FFFFFF"/>
                </a:solidFill>
              </a:rPr>
              <a:t>Crescent </a:t>
            </a:r>
            <a:r>
              <a:rPr lang="fr-FR" sz="1200" dirty="0" err="1" smtClean="0">
                <a:solidFill>
                  <a:srgbClr val="FFFFFF"/>
                </a:solidFill>
              </a:rPr>
              <a:t>Societies</a:t>
            </a:r>
            <a:r>
              <a:rPr lang="fr-FR" sz="1200" dirty="0">
                <a:solidFill>
                  <a:srgbClr val="FFFFFF"/>
                </a:solidFill>
              </a:rPr>
              <a:t>, </a:t>
            </a:r>
            <a:r>
              <a:rPr lang="fr-FR" sz="1200" dirty="0" err="1">
                <a:solidFill>
                  <a:srgbClr val="FFFFFF"/>
                </a:solidFill>
              </a:rPr>
              <a:t>provided</a:t>
            </a:r>
            <a:r>
              <a:rPr lang="fr-FR" sz="1200" dirty="0">
                <a:solidFill>
                  <a:srgbClr val="FFFFFF"/>
                </a:solidFill>
              </a:rPr>
              <a:t> </a:t>
            </a:r>
            <a:r>
              <a:rPr lang="fr-FR" sz="1200" dirty="0" err="1">
                <a:solidFill>
                  <a:srgbClr val="FFFFFF"/>
                </a:solidFill>
              </a:rPr>
              <a:t>that</a:t>
            </a:r>
            <a:r>
              <a:rPr lang="fr-FR" sz="1200" dirty="0">
                <a:solidFill>
                  <a:srgbClr val="FFFFFF"/>
                </a:solidFill>
              </a:rPr>
              <a:t> the source </a:t>
            </a:r>
            <a:r>
              <a:rPr lang="fr-FR" sz="1200" dirty="0" err="1">
                <a:solidFill>
                  <a:srgbClr val="FFFFFF"/>
                </a:solidFill>
              </a:rPr>
              <a:t>is</a:t>
            </a:r>
            <a:r>
              <a:rPr lang="fr-FR" sz="1200" dirty="0">
                <a:solidFill>
                  <a:srgbClr val="FFFFFF"/>
                </a:solidFill>
              </a:rPr>
              <a:t> </a:t>
            </a:r>
            <a:r>
              <a:rPr lang="fr-FR" sz="1200" dirty="0" err="1">
                <a:solidFill>
                  <a:srgbClr val="FFFFFF"/>
                </a:solidFill>
              </a:rPr>
              <a:t>clearly</a:t>
            </a:r>
            <a:r>
              <a:rPr lang="fr-FR" sz="1200" dirty="0">
                <a:solidFill>
                  <a:srgbClr val="FFFFFF"/>
                </a:solidFill>
              </a:rPr>
              <a:t> </a:t>
            </a:r>
            <a:r>
              <a:rPr lang="fr-FR" sz="1200" dirty="0" err="1" smtClean="0">
                <a:solidFill>
                  <a:srgbClr val="FFFFFF"/>
                </a:solidFill>
              </a:rPr>
              <a:t>stated</a:t>
            </a:r>
            <a:r>
              <a:rPr lang="fr-FR" sz="1200" dirty="0" smtClean="0">
                <a:solidFill>
                  <a:srgbClr val="FFFFFF"/>
                </a:solidFill>
              </a:rPr>
              <a:t>. </a:t>
            </a:r>
            <a:r>
              <a:rPr lang="fr-FR" sz="1200" dirty="0" err="1" smtClean="0">
                <a:solidFill>
                  <a:srgbClr val="FFFFFF"/>
                </a:solidFill>
              </a:rPr>
              <a:t>Requests</a:t>
            </a:r>
            <a:r>
              <a:rPr lang="fr-FR" sz="1200" dirty="0" smtClean="0">
                <a:solidFill>
                  <a:srgbClr val="FFFFFF"/>
                </a:solidFill>
              </a:rPr>
              <a:t> </a:t>
            </a:r>
            <a:r>
              <a:rPr lang="fr-FR" sz="1200" dirty="0">
                <a:solidFill>
                  <a:srgbClr val="FFFFFF"/>
                </a:solidFill>
              </a:rPr>
              <a:t>for commercial reproduction </a:t>
            </a:r>
            <a:r>
              <a:rPr lang="fr-FR" sz="1200" dirty="0" err="1">
                <a:solidFill>
                  <a:srgbClr val="FFFFFF"/>
                </a:solidFill>
              </a:rPr>
              <a:t>should</a:t>
            </a:r>
            <a:r>
              <a:rPr lang="fr-FR" sz="1200" dirty="0">
                <a:solidFill>
                  <a:srgbClr val="FFFFFF"/>
                </a:solidFill>
              </a:rPr>
              <a:t> </a:t>
            </a:r>
            <a:r>
              <a:rPr lang="fr-FR" sz="1200" dirty="0" err="1" smtClean="0">
                <a:solidFill>
                  <a:srgbClr val="FFFFFF"/>
                </a:solidFill>
              </a:rPr>
              <a:t>be</a:t>
            </a:r>
            <a:r>
              <a:rPr lang="fr-FR" sz="1200" dirty="0">
                <a:solidFill>
                  <a:srgbClr val="FFFFFF"/>
                </a:solidFill>
              </a:rPr>
              <a:t> </a:t>
            </a:r>
            <a:r>
              <a:rPr lang="fr-FR" sz="1200" dirty="0" err="1" smtClean="0">
                <a:solidFill>
                  <a:srgbClr val="FFFFFF"/>
                </a:solidFill>
              </a:rPr>
              <a:t>directed</a:t>
            </a:r>
            <a:r>
              <a:rPr lang="fr-FR" sz="1200" dirty="0" smtClean="0">
                <a:solidFill>
                  <a:srgbClr val="FFFFFF"/>
                </a:solidFill>
              </a:rPr>
              <a:t> </a:t>
            </a:r>
            <a:r>
              <a:rPr lang="fr-FR" sz="1200" dirty="0">
                <a:solidFill>
                  <a:srgbClr val="FFFFFF"/>
                </a:solidFill>
              </a:rPr>
              <a:t>to the IFRC </a:t>
            </a:r>
            <a:r>
              <a:rPr lang="fr-FR" sz="1200" dirty="0" err="1">
                <a:solidFill>
                  <a:srgbClr val="FFFFFF"/>
                </a:solidFill>
              </a:rPr>
              <a:t>Secretariat</a:t>
            </a:r>
            <a:r>
              <a:rPr lang="fr-FR" sz="1200" dirty="0">
                <a:solidFill>
                  <a:srgbClr val="FFFFFF"/>
                </a:solidFill>
              </a:rPr>
              <a:t> </a:t>
            </a:r>
            <a:r>
              <a:rPr lang="fr-FR" sz="1200" dirty="0" err="1">
                <a:solidFill>
                  <a:srgbClr val="FFFFFF"/>
                </a:solidFill>
              </a:rPr>
              <a:t>at</a:t>
            </a:r>
            <a:r>
              <a:rPr lang="fr-FR" sz="1200" dirty="0">
                <a:solidFill>
                  <a:srgbClr val="FFFFFF"/>
                </a:solidFill>
              </a:rPr>
              <a:t> </a:t>
            </a:r>
            <a:r>
              <a:rPr lang="fr-FR" sz="1200" dirty="0" err="1">
                <a:solidFill>
                  <a:srgbClr val="FFFFFF"/>
                </a:solidFill>
              </a:rPr>
              <a:t>secretariat@ifrc.org</a:t>
            </a:r>
            <a:endParaRPr lang="fr-FR" sz="1200" dirty="0">
              <a:solidFill>
                <a:srgbClr val="FFFFFF"/>
              </a:solidFill>
            </a:endParaRPr>
          </a:p>
          <a:p>
            <a:endParaRPr lang="fr-FR" sz="1200" dirty="0" smtClean="0">
              <a:solidFill>
                <a:srgbClr val="FFFFFF"/>
              </a:solidFill>
            </a:endParaRPr>
          </a:p>
          <a:p>
            <a:r>
              <a:rPr lang="fr-FR" sz="1200" dirty="0" smtClean="0">
                <a:solidFill>
                  <a:srgbClr val="FFFFFF"/>
                </a:solidFill>
              </a:rPr>
              <a:t>All </a:t>
            </a:r>
            <a:r>
              <a:rPr lang="fr-FR" sz="1200" dirty="0">
                <a:solidFill>
                  <a:srgbClr val="FFFFFF"/>
                </a:solidFill>
              </a:rPr>
              <a:t>photos </a:t>
            </a:r>
            <a:r>
              <a:rPr lang="fr-FR" sz="1200" dirty="0" err="1">
                <a:solidFill>
                  <a:srgbClr val="FFFFFF"/>
                </a:solidFill>
              </a:rPr>
              <a:t>used</a:t>
            </a:r>
            <a:r>
              <a:rPr lang="fr-FR" sz="1200" dirty="0">
                <a:solidFill>
                  <a:srgbClr val="FFFFFF"/>
                </a:solidFill>
              </a:rPr>
              <a:t> in </a:t>
            </a:r>
            <a:r>
              <a:rPr lang="fr-FR" sz="1200" dirty="0" err="1">
                <a:solidFill>
                  <a:srgbClr val="FFFFFF"/>
                </a:solidFill>
              </a:rPr>
              <a:t>this</a:t>
            </a:r>
            <a:r>
              <a:rPr lang="fr-FR" sz="1200" dirty="0">
                <a:solidFill>
                  <a:srgbClr val="FFFFFF"/>
                </a:solidFill>
              </a:rPr>
              <a:t> </a:t>
            </a:r>
            <a:r>
              <a:rPr lang="fr-FR" sz="1200" dirty="0" err="1" smtClean="0">
                <a:solidFill>
                  <a:srgbClr val="FFFFFF"/>
                </a:solidFill>
              </a:rPr>
              <a:t>presentation</a:t>
            </a:r>
            <a:r>
              <a:rPr lang="fr-FR" sz="1200" dirty="0" smtClean="0">
                <a:solidFill>
                  <a:srgbClr val="FFFFFF"/>
                </a:solidFill>
              </a:rPr>
              <a:t> are </a:t>
            </a:r>
            <a:r>
              <a:rPr lang="fr-FR" sz="1200" dirty="0">
                <a:solidFill>
                  <a:srgbClr val="FFFFFF"/>
                </a:solidFill>
              </a:rPr>
              <a:t>copyright of </a:t>
            </a:r>
            <a:r>
              <a:rPr lang="fr-FR" sz="1200" dirty="0" smtClean="0">
                <a:solidFill>
                  <a:srgbClr val="FFFFFF"/>
                </a:solidFill>
              </a:rPr>
              <a:t>the IFRC </a:t>
            </a:r>
            <a:r>
              <a:rPr lang="fr-FR" sz="1200" dirty="0" err="1">
                <a:solidFill>
                  <a:srgbClr val="FFFFFF"/>
                </a:solidFill>
              </a:rPr>
              <a:t>unless</a:t>
            </a:r>
            <a:r>
              <a:rPr lang="fr-FR" sz="1200" dirty="0">
                <a:solidFill>
                  <a:srgbClr val="FFFFFF"/>
                </a:solidFill>
              </a:rPr>
              <a:t> </a:t>
            </a:r>
            <a:r>
              <a:rPr lang="fr-FR" sz="1200" dirty="0" err="1">
                <a:solidFill>
                  <a:srgbClr val="FFFFFF"/>
                </a:solidFill>
              </a:rPr>
              <a:t>otherwise</a:t>
            </a:r>
            <a:r>
              <a:rPr lang="fr-FR" sz="1200" dirty="0">
                <a:solidFill>
                  <a:srgbClr val="FFFFFF"/>
                </a:solidFill>
              </a:rPr>
              <a:t> </a:t>
            </a:r>
            <a:r>
              <a:rPr lang="fr-FR" sz="1200" dirty="0" err="1">
                <a:solidFill>
                  <a:srgbClr val="FFFFFF"/>
                </a:solidFill>
              </a:rPr>
              <a:t>indicated</a:t>
            </a:r>
            <a:r>
              <a:rPr lang="fr-FR" sz="1200" dirty="0">
                <a:solidFill>
                  <a:srgbClr val="FFFFFF"/>
                </a:solidFill>
              </a:rPr>
              <a:t>.</a:t>
            </a:r>
            <a:endParaRPr lang="en-US" sz="1200" baseline="0" dirty="0">
              <a:solidFill>
                <a:srgbClr val="FFFFFF"/>
              </a:solidFill>
            </a:endParaRPr>
          </a:p>
          <a:p>
            <a:pPr algn="l" defTabSz="762000" eaLnBrk="1" hangingPunct="1"/>
            <a:endParaRPr lang="en-US" sz="1200" baseline="0" dirty="0">
              <a:solidFill>
                <a:srgbClr val="FFFFFF"/>
              </a:solidFill>
              <a:latin typeface="Arial" charset="0"/>
            </a:endParaRPr>
          </a:p>
          <a:p>
            <a:pPr algn="l" defTabSz="762000" eaLnBrk="1" hangingPunct="1"/>
            <a:r>
              <a:rPr lang="en-US" sz="1200" baseline="0" dirty="0">
                <a:solidFill>
                  <a:srgbClr val="FFFFFF"/>
                </a:solidFill>
                <a:latin typeface="Arial" charset="0"/>
              </a:rPr>
              <a:t>This </a:t>
            </a:r>
            <a:r>
              <a:rPr lang="en-US" sz="1200" baseline="0" dirty="0" smtClean="0">
                <a:solidFill>
                  <a:srgbClr val="FFFFFF"/>
                </a:solidFill>
                <a:latin typeface="Arial" charset="0"/>
              </a:rPr>
              <a:t>presentation was written and developed </a:t>
            </a:r>
            <a:r>
              <a:rPr lang="en-US" sz="1200" baseline="0" dirty="0">
                <a:solidFill>
                  <a:srgbClr val="FFFFFF"/>
                </a:solidFill>
                <a:latin typeface="Arial" charset="0"/>
              </a:rPr>
              <a:t>by </a:t>
            </a:r>
            <a:r>
              <a:rPr lang="en-US" sz="1200" i="1" baseline="0" dirty="0" smtClean="0">
                <a:solidFill>
                  <a:srgbClr val="CF1C21"/>
                </a:solidFill>
                <a:latin typeface="Arial" charset="0"/>
              </a:rPr>
              <a:t>(Name</a:t>
            </a:r>
            <a:r>
              <a:rPr lang="en-US" sz="1200" i="1" dirty="0" smtClean="0">
                <a:solidFill>
                  <a:srgbClr val="CF1C21"/>
                </a:solidFill>
                <a:latin typeface="Arial" charset="0"/>
              </a:rPr>
              <a:t> and Surname) </a:t>
            </a:r>
            <a:r>
              <a:rPr lang="en-US" sz="1200" baseline="0" dirty="0" smtClean="0">
                <a:solidFill>
                  <a:srgbClr val="FFFFFF"/>
                </a:solidFill>
                <a:latin typeface="Arial" charset="0"/>
              </a:rPr>
              <a:t>and </a:t>
            </a:r>
            <a:r>
              <a:rPr lang="en-US" sz="1200" baseline="0" dirty="0">
                <a:solidFill>
                  <a:srgbClr val="FFFFFF"/>
                </a:solidFill>
                <a:latin typeface="Arial" charset="0"/>
              </a:rPr>
              <a:t>produced in </a:t>
            </a:r>
            <a:r>
              <a:rPr lang="en-US" sz="1200" i="1" baseline="0" dirty="0" smtClean="0">
                <a:solidFill>
                  <a:srgbClr val="CF1C21"/>
                </a:solidFill>
                <a:latin typeface="Arial" charset="0"/>
              </a:rPr>
              <a:t>(month </a:t>
            </a:r>
            <a:r>
              <a:rPr lang="en-US" sz="1200" i="1" dirty="0">
                <a:solidFill>
                  <a:srgbClr val="CF1C21"/>
                </a:solidFill>
              </a:rPr>
              <a:t>y</a:t>
            </a:r>
            <a:r>
              <a:rPr lang="en-US" sz="1200" i="1" baseline="0" dirty="0" smtClean="0">
                <a:solidFill>
                  <a:srgbClr val="CF1C21"/>
                </a:solidFill>
                <a:latin typeface="Arial" charset="0"/>
              </a:rPr>
              <a:t>ear)</a:t>
            </a:r>
            <a:r>
              <a:rPr lang="en-US" sz="1200" baseline="0" dirty="0" smtClean="0">
                <a:solidFill>
                  <a:srgbClr val="FFFFFF"/>
                </a:solidFill>
                <a:latin typeface="Arial" charset="0"/>
              </a:rPr>
              <a:t>.</a:t>
            </a:r>
            <a:endParaRPr lang="en-US" sz="1200" baseline="0" dirty="0">
              <a:solidFill>
                <a:srgbClr val="FFFFFF"/>
              </a:solidFill>
              <a:latin typeface="Arial" charset="0"/>
            </a:endParaRPr>
          </a:p>
          <a:p>
            <a:pPr algn="l" defTabSz="762000" eaLnBrk="1" hangingPunct="1"/>
            <a:endParaRPr lang="en-US" sz="1200" baseline="0" dirty="0">
              <a:solidFill>
                <a:srgbClr val="FFFFFF"/>
              </a:solidFill>
              <a:latin typeface="Arial" charset="0"/>
            </a:endParaRPr>
          </a:p>
          <a:p>
            <a:pPr algn="l" defTabSz="762000" eaLnBrk="1" hangingPunct="1"/>
            <a:r>
              <a:rPr lang="en-US" sz="1200" baseline="0" dirty="0">
                <a:solidFill>
                  <a:srgbClr val="FFFFFF"/>
                </a:solidFill>
                <a:latin typeface="Arial" charset="0"/>
              </a:rPr>
              <a:t>This </a:t>
            </a:r>
            <a:r>
              <a:rPr lang="en-US" sz="1200" baseline="0" dirty="0" smtClean="0">
                <a:solidFill>
                  <a:srgbClr val="FFFFFF"/>
                </a:solidFill>
                <a:latin typeface="Arial" charset="0"/>
              </a:rPr>
              <a:t>presentation</a:t>
            </a:r>
            <a:r>
              <a:rPr lang="en-US" sz="1200" dirty="0" smtClean="0">
                <a:solidFill>
                  <a:srgbClr val="FFFFFF"/>
                </a:solidFill>
                <a:latin typeface="Arial" charset="0"/>
              </a:rPr>
              <a:t> and relevant resources are available on </a:t>
            </a:r>
            <a:r>
              <a:rPr lang="en-US" sz="1200" dirty="0" err="1" smtClean="0">
                <a:solidFill>
                  <a:srgbClr val="FFFFFF"/>
                </a:solidFill>
                <a:latin typeface="Arial" charset="0"/>
              </a:rPr>
              <a:t>FedNet</a:t>
            </a:r>
            <a:r>
              <a:rPr lang="en-US" sz="1200" dirty="0" smtClean="0">
                <a:solidFill>
                  <a:srgbClr val="FFFFFF"/>
                </a:solidFill>
                <a:latin typeface="Arial" charset="0"/>
              </a:rPr>
              <a:t> at </a:t>
            </a:r>
            <a:r>
              <a:rPr lang="en-US" sz="1200" b="1" baseline="0" dirty="0" err="1" smtClean="0">
                <a:solidFill>
                  <a:srgbClr val="FFFFFF"/>
                </a:solidFill>
                <a:latin typeface="Arial" charset="0"/>
              </a:rPr>
              <a:t>fednet.ifrc.org</a:t>
            </a:r>
            <a:endParaRPr lang="en-US" sz="1200" baseline="0" dirty="0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69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FRC_2011 presentation-E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IFRC_2011 presentation-EN</Template>
  <TotalTime>974</TotalTime>
  <Words>398</Words>
  <Application>Microsoft Office PowerPoint</Application>
  <PresentationFormat>On-screen Show (4:3)</PresentationFormat>
  <Paragraphs>48</Paragraphs>
  <Slides>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IFRC_2011 presentation-EN</vt:lpstr>
      <vt:lpstr> </vt:lpstr>
      <vt:lpstr>PowerPoint Presentation</vt:lpstr>
      <vt:lpstr>The Goals of Comprehensive School Safety </vt:lpstr>
      <vt:lpstr>Education Sector Policies and Plans- 3 pillars</vt:lpstr>
      <vt:lpstr>Education Sector Policies and Plans- Pillar 1</vt:lpstr>
      <vt:lpstr>Education Sector Policies and Plans- Pillar 2</vt:lpstr>
      <vt:lpstr>Education Sector Policies and Plans- Pillar 3</vt:lpstr>
      <vt:lpstr>PowerPoint Presentation</vt:lpstr>
      <vt:lpstr>PowerPoint Presentation</vt:lpstr>
    </vt:vector>
  </TitlesOfParts>
  <Company>IFRC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Customer</dc:creator>
  <cp:lastModifiedBy>rommanee klaeotanong</cp:lastModifiedBy>
  <cp:revision>51</cp:revision>
  <cp:lastPrinted>2014-09-11T14:32:53Z</cp:lastPrinted>
  <dcterms:created xsi:type="dcterms:W3CDTF">2012-03-29T08:37:58Z</dcterms:created>
  <dcterms:modified xsi:type="dcterms:W3CDTF">2016-02-16T07:59:11Z</dcterms:modified>
</cp:coreProperties>
</file>