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58" r:id="rId2"/>
    <p:sldId id="366" r:id="rId3"/>
    <p:sldId id="396" r:id="rId4"/>
    <p:sldId id="390" r:id="rId5"/>
    <p:sldId id="371" r:id="rId6"/>
    <p:sldId id="375" r:id="rId7"/>
    <p:sldId id="393" r:id="rId8"/>
    <p:sldId id="395" r:id="rId9"/>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B6C"/>
    <a:srgbClr val="878989"/>
    <a:srgbClr val="60504D"/>
    <a:srgbClr val="44788A"/>
    <a:srgbClr val="313A3D"/>
    <a:srgbClr val="F3F3F3"/>
    <a:srgbClr val="000000"/>
    <a:srgbClr val="1F353D"/>
    <a:srgbClr val="483C48"/>
    <a:srgbClr val="F732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82852" autoAdjust="0"/>
  </p:normalViewPr>
  <p:slideViewPr>
    <p:cSldViewPr snapToGrid="0" snapToObjects="1">
      <p:cViewPr varScale="1">
        <p:scale>
          <a:sx n="114" d="100"/>
          <a:sy n="114" d="100"/>
        </p:scale>
        <p:origin x="78" y="171"/>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1B74F0-FEC0-BB4F-8BC7-A0A55E9F74C2}" type="datetimeFigureOut">
              <a:rPr lang="fr-FR" smtClean="0"/>
              <a:t>26/09/2016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5EACDE-8233-9B49-A089-5F2D3A13F37A}" type="slidenum">
              <a:rPr lang="fr-FR" smtClean="0"/>
              <a:t>‹#›</a:t>
            </a:fld>
            <a:endParaRPr lang="fr-FR"/>
          </a:p>
        </p:txBody>
      </p:sp>
    </p:spTree>
    <p:extLst>
      <p:ext uri="{BB962C8B-B14F-4D97-AF65-F5344CB8AC3E}">
        <p14:creationId xmlns:p14="http://schemas.microsoft.com/office/powerpoint/2010/main" val="3342489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85441-0C9C-7D42-8CE6-A227E076B488}" type="datetimeFigureOut">
              <a:rPr lang="en-US" smtClean="0"/>
              <a:t>9/26/2016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FB5C9-FC8B-8148-86FD-CB45A8D479F3}" type="slidenum">
              <a:rPr lang="en-US" smtClean="0"/>
              <a:t>‹#›</a:t>
            </a:fld>
            <a:endParaRPr lang="en-US"/>
          </a:p>
        </p:txBody>
      </p:sp>
    </p:spTree>
    <p:extLst>
      <p:ext uri="{BB962C8B-B14F-4D97-AF65-F5344CB8AC3E}">
        <p14:creationId xmlns:p14="http://schemas.microsoft.com/office/powerpoint/2010/main" val="1319364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unhcr.org/558193896.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IFRC</a:t>
            </a:r>
            <a:r>
              <a:rPr lang="en-GB" sz="1200" kern="1200" baseline="0" dirty="0">
                <a:solidFill>
                  <a:schemeClr val="tx1"/>
                </a:solidFill>
                <a:effectLst/>
                <a:latin typeface="+mn-lt"/>
                <a:ea typeface="+mn-ea"/>
                <a:cs typeface="+mn-cs"/>
              </a:rPr>
              <a:t>-convened initiative as a contribution to the SDGs, Sendai and Paris Agreement.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A partnership platform and joint strategic planning tool.</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 formal, unified platform has been established to formally register partners. However, in addition to the 10 National Societies having signed the 1BC pledge, the 1 BC has served as a framework for engagement with ASEAN, Bangladesh and Mongolian governments as well as GRAB, Prudence Foundation and Visa. A more robust framework for collaboration and partner engagement will need to guide intensified guidance and support to NS rollout and potential regional initiatives in Q3 and Q4, in correlation with common, global registration platform. The aim remains to have registered at least 15 partners by the end of the year.</a:t>
            </a:r>
          </a:p>
          <a:p>
            <a:endParaRPr lang="en-GB" dirty="0"/>
          </a:p>
        </p:txBody>
      </p:sp>
      <p:sp>
        <p:nvSpPr>
          <p:cNvPr id="4" name="Slide Number Placeholder 3"/>
          <p:cNvSpPr>
            <a:spLocks noGrp="1"/>
          </p:cNvSpPr>
          <p:nvPr>
            <p:ph type="sldNum" sz="quarter" idx="10"/>
          </p:nvPr>
        </p:nvSpPr>
        <p:spPr/>
        <p:txBody>
          <a:bodyPr/>
          <a:lstStyle/>
          <a:p>
            <a:fld id="{A68FB5C9-FC8B-8148-86FD-CB45A8D479F3}" type="slidenum">
              <a:rPr lang="en-US" smtClean="0"/>
              <a:t>1</a:t>
            </a:fld>
            <a:endParaRPr lang="en-US"/>
          </a:p>
        </p:txBody>
      </p:sp>
    </p:spTree>
    <p:extLst>
      <p:ext uri="{BB962C8B-B14F-4D97-AF65-F5344CB8AC3E}">
        <p14:creationId xmlns:p14="http://schemas.microsoft.com/office/powerpoint/2010/main" val="3531191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points</a:t>
            </a:r>
          </a:p>
          <a:p>
            <a:r>
              <a:rPr lang="en-US" dirty="0"/>
              <a:t>Critical initial step: What are critical vulnerabilities</a:t>
            </a:r>
            <a:r>
              <a:rPr lang="en-US" baseline="0" dirty="0"/>
              <a:t>, risks and humanitarian trends at country or regional levels</a:t>
            </a:r>
          </a:p>
          <a:p>
            <a:r>
              <a:rPr lang="en-US" baseline="0" dirty="0"/>
              <a:t>Regionally:</a:t>
            </a:r>
          </a:p>
          <a:p>
            <a:pPr marL="196850" marR="0" lvl="0" indent="-171450" algn="l" rtl="0">
              <a:lnSpc>
                <a:spcPct val="150000"/>
              </a:lnSpc>
              <a:spcBef>
                <a:spcPts val="1200"/>
              </a:spcBef>
              <a:spcAft>
                <a:spcPts val="0"/>
              </a:spcAft>
              <a:buClr>
                <a:srgbClr val="CF1C21"/>
              </a:buClr>
              <a:buSzPct val="100000"/>
              <a:buFont typeface="Arial"/>
              <a:buChar char="•"/>
            </a:pPr>
            <a:r>
              <a:rPr lang="en-US" sz="1200" b="0" i="0" u="none" strike="noStrike" cap="none" dirty="0">
                <a:solidFill>
                  <a:schemeClr val="dk1"/>
                </a:solidFill>
                <a:latin typeface="+mn-lt"/>
                <a:ea typeface="Calibri"/>
                <a:cs typeface="Calibri"/>
                <a:sym typeface="Calibri"/>
              </a:rPr>
              <a:t>Although gains have been made, </a:t>
            </a:r>
            <a:r>
              <a:rPr lang="en-US" sz="1200" b="0" i="0" u="none" strike="noStrike" cap="none" dirty="0">
                <a:solidFill>
                  <a:srgbClr val="000000"/>
                </a:solidFill>
                <a:latin typeface="+mn-lt"/>
                <a:ea typeface="Calibri"/>
                <a:cs typeface="Calibri"/>
                <a:sym typeface="Calibri"/>
              </a:rPr>
              <a:t>one in five people in developing regions still live on less than $1.25 a day, and there are millions more who make little more than this daily amount, plus many people risk slipping back into poverty.</a:t>
            </a:r>
          </a:p>
          <a:p>
            <a:pPr marL="196850" marR="0" lvl="0" indent="-171450" algn="l" rtl="0">
              <a:lnSpc>
                <a:spcPct val="150000"/>
              </a:lnSpc>
              <a:spcBef>
                <a:spcPts val="1200"/>
              </a:spcBef>
              <a:spcAft>
                <a:spcPts val="0"/>
              </a:spcAft>
              <a:buClr>
                <a:srgbClr val="CF1C21"/>
              </a:buClr>
              <a:buSzPct val="100000"/>
              <a:buFont typeface="Arial"/>
              <a:buChar char="•"/>
            </a:pPr>
            <a:r>
              <a:rPr lang="en-US" sz="1200" b="0" i="0" u="none" strike="noStrike" cap="none" dirty="0">
                <a:solidFill>
                  <a:schemeClr val="dk1"/>
                </a:solidFill>
                <a:latin typeface="+mn-lt"/>
                <a:ea typeface="Calibri"/>
                <a:cs typeface="Calibri"/>
                <a:sym typeface="Calibri"/>
              </a:rPr>
              <a:t>Around 100 million are affected by natural disasters every</a:t>
            </a:r>
            <a:r>
              <a:rPr lang="en-US" sz="1200" b="0" i="0" u="none" strike="noStrike" cap="none" baseline="0" dirty="0">
                <a:solidFill>
                  <a:schemeClr val="dk1"/>
                </a:solidFill>
                <a:latin typeface="+mn-lt"/>
                <a:ea typeface="Calibri"/>
                <a:cs typeface="Calibri"/>
                <a:sym typeface="Calibri"/>
              </a:rPr>
              <a:t> year</a:t>
            </a:r>
            <a:r>
              <a:rPr lang="en-US" sz="1200" b="0" i="0" u="none" strike="noStrike" cap="none" dirty="0">
                <a:solidFill>
                  <a:schemeClr val="dk1"/>
                </a:solidFill>
                <a:latin typeface="+mn-lt"/>
                <a:ea typeface="Calibri"/>
                <a:cs typeface="Calibri"/>
                <a:sym typeface="Calibri"/>
              </a:rPr>
              <a:t> and numbers are likely to grow as extreme weather events become more severe. </a:t>
            </a:r>
          </a:p>
          <a:p>
            <a:pPr marL="196850" marR="0" lvl="0" indent="-171450" algn="l" rtl="0">
              <a:lnSpc>
                <a:spcPct val="150000"/>
              </a:lnSpc>
              <a:spcBef>
                <a:spcPts val="1200"/>
              </a:spcBef>
              <a:spcAft>
                <a:spcPts val="0"/>
              </a:spcAft>
              <a:buClr>
                <a:srgbClr val="CF1C21"/>
              </a:buClr>
              <a:buSzPct val="100000"/>
              <a:buFont typeface="Arial"/>
              <a:buChar char="•"/>
            </a:pPr>
            <a:r>
              <a:rPr lang="en-US" sz="1200" b="0" i="0" u="none" strike="noStrike" cap="none" dirty="0">
                <a:solidFill>
                  <a:schemeClr val="dk1"/>
                </a:solidFill>
                <a:latin typeface="+mn-lt"/>
                <a:ea typeface="Calibri"/>
                <a:cs typeface="Calibri"/>
                <a:sym typeface="Calibri"/>
              </a:rPr>
              <a:t>Conflicts are becoming more brutal, forcing more people from their homes. The number of people forcibly displaced at the end of 2015, over </a:t>
            </a:r>
            <a:r>
              <a:rPr lang="en-US" sz="1200" b="0" i="0" u="sng" strike="noStrike" cap="none" dirty="0">
                <a:solidFill>
                  <a:schemeClr val="hlink"/>
                </a:solidFill>
                <a:latin typeface="+mn-lt"/>
                <a:ea typeface="Calibri"/>
                <a:cs typeface="Calibri"/>
                <a:sym typeface="Calibri"/>
                <a:hlinkClick r:id="rId3"/>
              </a:rPr>
              <a:t> 65 million</a:t>
            </a:r>
            <a:r>
              <a:rPr lang="en-US" sz="1200" b="0" i="0" u="none" strike="noStrike" cap="none" dirty="0">
                <a:solidFill>
                  <a:schemeClr val="dk1"/>
                </a:solidFill>
                <a:latin typeface="+mn-lt"/>
                <a:ea typeface="Calibri"/>
                <a:cs typeface="Calibri"/>
                <a:sym typeface="Calibri"/>
              </a:rPr>
              <a:t>, was the highest ever recorded</a:t>
            </a:r>
          </a:p>
          <a:p>
            <a:pPr marL="196850" marR="0" lvl="0" indent="-171450" algn="l" rtl="0">
              <a:lnSpc>
                <a:spcPct val="150000"/>
              </a:lnSpc>
              <a:spcBef>
                <a:spcPts val="1200"/>
              </a:spcBef>
              <a:spcAft>
                <a:spcPts val="0"/>
              </a:spcAft>
              <a:buClr>
                <a:srgbClr val="CF1C21"/>
              </a:buClr>
              <a:buSzPct val="100000"/>
              <a:buFont typeface="Arial"/>
              <a:buChar char="•"/>
            </a:pPr>
            <a:r>
              <a:rPr lang="en-US" sz="1200" b="0" i="0" u="none" strike="noStrike" cap="none" dirty="0">
                <a:solidFill>
                  <a:schemeClr val="dk1"/>
                </a:solidFill>
                <a:latin typeface="+mn-lt"/>
                <a:ea typeface="Calibri"/>
                <a:cs typeface="Calibri"/>
                <a:sym typeface="Calibri"/>
              </a:rPr>
              <a:t>Every dollar (USD) spent on preparedness saves seven dollars in emergency response. Failing to act early to mitigate preventable and predictable crises (like food, health and migration crises), and failing to adequately invest in reducing the risk of natural hazards like floods, earthquakes and tropical storms, costs millions of dollars.</a:t>
            </a:r>
          </a:p>
          <a:p>
            <a:pPr marL="196850" marR="0" lvl="0" indent="-171450" algn="l" rtl="0">
              <a:lnSpc>
                <a:spcPct val="150000"/>
              </a:lnSpc>
              <a:spcBef>
                <a:spcPts val="1200"/>
              </a:spcBef>
              <a:spcAft>
                <a:spcPts val="0"/>
              </a:spcAft>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Short-term shocks, even in the absence of a disaster, can have long-term consequences that reverse development gains. </a:t>
            </a:r>
          </a:p>
          <a:p>
            <a:pPr marL="196850" marR="0" lvl="0" indent="-171450" algn="l" rtl="0">
              <a:lnSpc>
                <a:spcPct val="150000"/>
              </a:lnSpc>
              <a:spcBef>
                <a:spcPts val="1200"/>
              </a:spcBef>
              <a:spcAft>
                <a:spcPts val="0"/>
              </a:spcAft>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The statistics say it all and, as we know, disasters and emergencies are becoming more frequent, and conflicts more complex. </a:t>
            </a:r>
          </a:p>
          <a:p>
            <a:pPr marL="171450" marR="0" lvl="0" indent="-171450" algn="l" rtl="0">
              <a:lnSpc>
                <a:spcPct val="150000"/>
              </a:lnSpc>
              <a:spcBef>
                <a:spcPts val="1200"/>
              </a:spcBef>
              <a:spcAft>
                <a:spcPts val="0"/>
              </a:spcAft>
              <a:buClr>
                <a:srgbClr val="000000"/>
              </a:buClr>
              <a:buSzPct val="25000"/>
              <a:buFont typeface="Arial"/>
              <a:buChar char="•"/>
            </a:pPr>
            <a:r>
              <a:rPr lang="en-US" sz="1200" b="0" i="0" u="none" strike="noStrike" cap="none" dirty="0" err="1">
                <a:solidFill>
                  <a:srgbClr val="595959"/>
                </a:solidFill>
                <a:latin typeface="+mn-lt"/>
                <a:ea typeface="Calibri"/>
                <a:cs typeface="Calibri"/>
                <a:sym typeface="Calibri"/>
              </a:rPr>
              <a:t>Organizisations</a:t>
            </a:r>
            <a:r>
              <a:rPr lang="en-US" sz="1200" b="0" i="0" u="none" strike="noStrike" cap="none" dirty="0">
                <a:solidFill>
                  <a:srgbClr val="595959"/>
                </a:solidFill>
                <a:latin typeface="+mn-lt"/>
                <a:ea typeface="Calibri"/>
                <a:cs typeface="Calibri"/>
                <a:sym typeface="Calibri"/>
              </a:rPr>
              <a:t> and programming within organizations are silo-ed. </a:t>
            </a:r>
          </a:p>
          <a:p>
            <a:pPr marL="171450" marR="0" lvl="0" indent="-171450" algn="l" rtl="0">
              <a:lnSpc>
                <a:spcPct val="150000"/>
              </a:lnSpc>
              <a:spcBef>
                <a:spcPts val="1200"/>
              </a:spcBef>
              <a:spcAft>
                <a:spcPts val="0"/>
              </a:spcAft>
              <a:buClr>
                <a:srgbClr val="000000"/>
              </a:buClr>
              <a:buSzPct val="25000"/>
              <a:buFont typeface="Arial"/>
              <a:buChar char="•"/>
            </a:pPr>
            <a:r>
              <a:rPr lang="en-US" sz="1200" b="0" i="0" u="none" strike="noStrike" cap="none" dirty="0">
                <a:solidFill>
                  <a:srgbClr val="595959"/>
                </a:solidFill>
                <a:latin typeface="+mn-lt"/>
                <a:ea typeface="Calibri"/>
                <a:cs typeface="Calibri"/>
                <a:sym typeface="Calibri"/>
              </a:rPr>
              <a:t>Even integrated programming does not go far enough to bring together organizations working on similar issues or with similar communities. </a:t>
            </a:r>
          </a:p>
          <a:p>
            <a:pPr marL="171450" marR="0" lvl="0" indent="-171450" algn="l" rtl="0">
              <a:lnSpc>
                <a:spcPct val="150000"/>
              </a:lnSpc>
              <a:spcBef>
                <a:spcPts val="1200"/>
              </a:spcBef>
              <a:spcAft>
                <a:spcPts val="0"/>
              </a:spcAft>
              <a:buClr>
                <a:srgbClr val="000000"/>
              </a:buClr>
              <a:buSzPct val="25000"/>
              <a:buFont typeface="Arial"/>
              <a:buChar char="•"/>
            </a:pPr>
            <a:r>
              <a:rPr lang="en-US" sz="1200" b="0" i="0" u="none" strike="noStrike" cap="none" dirty="0">
                <a:solidFill>
                  <a:srgbClr val="595959"/>
                </a:solidFill>
                <a:latin typeface="+mn-lt"/>
                <a:ea typeface="Calibri"/>
                <a:cs typeface="Calibri"/>
                <a:sym typeface="Calibri"/>
              </a:rPr>
              <a:t>The aid and development sector must change the way it works to be more collaborative and more proactive.</a:t>
            </a:r>
          </a:p>
          <a:p>
            <a:endParaRPr lang="en-US" dirty="0"/>
          </a:p>
        </p:txBody>
      </p:sp>
      <p:sp>
        <p:nvSpPr>
          <p:cNvPr id="4" name="Slide Number Placeholder 3"/>
          <p:cNvSpPr>
            <a:spLocks noGrp="1"/>
          </p:cNvSpPr>
          <p:nvPr>
            <p:ph type="sldNum" sz="quarter" idx="10"/>
          </p:nvPr>
        </p:nvSpPr>
        <p:spPr/>
        <p:txBody>
          <a:bodyPr/>
          <a:lstStyle/>
          <a:p>
            <a:fld id="{A68FB5C9-FC8B-8148-86FD-CB45A8D479F3}" type="slidenum">
              <a:rPr lang="en-US" smtClean="0"/>
              <a:t>2</a:t>
            </a:fld>
            <a:endParaRPr lang="en-US"/>
          </a:p>
        </p:txBody>
      </p:sp>
    </p:spTree>
    <p:extLst>
      <p:ext uri="{BB962C8B-B14F-4D97-AF65-F5344CB8AC3E}">
        <p14:creationId xmlns:p14="http://schemas.microsoft.com/office/powerpoint/2010/main" val="4274981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mn-lt"/>
                <a:ea typeface="Calibri"/>
                <a:cs typeface="Calibri"/>
                <a:sym typeface="Calibri"/>
              </a:rPr>
              <a:t>Talking points:</a:t>
            </a:r>
          </a:p>
          <a:p>
            <a:pPr marL="171450" marR="0" lvl="0" indent="-171450" algn="l" rtl="0">
              <a:lnSpc>
                <a:spcPct val="100000"/>
              </a:lnSpc>
              <a:spcBef>
                <a:spcPts val="0"/>
              </a:spcBef>
              <a:spcAft>
                <a:spcPts val="0"/>
              </a:spcAft>
              <a:buClr>
                <a:schemeClr val="dk1"/>
              </a:buClr>
              <a:buSzPct val="25000"/>
              <a:buFont typeface="Arial" charset="0"/>
              <a:buChar char="•"/>
            </a:pPr>
            <a:r>
              <a:rPr lang="en-US" sz="1200" b="0" i="0" u="none" strike="noStrike" cap="none" dirty="0">
                <a:solidFill>
                  <a:schemeClr val="dk1"/>
                </a:solidFill>
                <a:latin typeface="+mn-lt"/>
                <a:ea typeface="Calibri"/>
                <a:cs typeface="Calibri"/>
                <a:sym typeface="Calibri"/>
              </a:rPr>
              <a:t>There will be</a:t>
            </a:r>
            <a:r>
              <a:rPr lang="en-US" sz="1200" b="0" i="0" u="none" strike="noStrike" cap="none" baseline="0" dirty="0">
                <a:solidFill>
                  <a:schemeClr val="dk1"/>
                </a:solidFill>
                <a:latin typeface="+mn-lt"/>
                <a:ea typeface="Calibri"/>
                <a:cs typeface="Calibri"/>
                <a:sym typeface="Calibri"/>
              </a:rPr>
              <a:t> many different tools evolve over time, as partners join the 1BC, bringing new resources and services, and as we respond to the needs of communities and coalition members. </a:t>
            </a:r>
          </a:p>
          <a:p>
            <a:pPr marL="171450" marR="0" lvl="0" indent="-171450" algn="l" rtl="0">
              <a:lnSpc>
                <a:spcPct val="100000"/>
              </a:lnSpc>
              <a:spcBef>
                <a:spcPts val="0"/>
              </a:spcBef>
              <a:spcAft>
                <a:spcPts val="0"/>
              </a:spcAft>
              <a:buClr>
                <a:schemeClr val="dk1"/>
              </a:buClr>
              <a:buSzPct val="25000"/>
              <a:buFont typeface="Arial" charset="0"/>
              <a:buChar char="•"/>
            </a:pPr>
            <a:r>
              <a:rPr lang="en-US" sz="1200" b="0" i="0" u="none" strike="noStrike" cap="none" baseline="0" dirty="0">
                <a:solidFill>
                  <a:schemeClr val="dk1"/>
                </a:solidFill>
                <a:latin typeface="+mn-lt"/>
                <a:ea typeface="Calibri"/>
                <a:cs typeface="Calibri"/>
                <a:sym typeface="Calibri"/>
              </a:rPr>
              <a:t>But we are going to begin with these. Specifically, this is where has competence and can add value immediately to kick-start activities and coalition building, resulting in benefits on the ground. </a:t>
            </a:r>
            <a:endParaRPr lang="en-US" sz="12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mn-lt"/>
                <a:ea typeface="Calibri"/>
                <a:cs typeface="Calibri"/>
                <a:sym typeface="Calibri"/>
              </a:rPr>
              <a:t>Web based ecosystem of services</a:t>
            </a:r>
          </a:p>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200" dirty="0">
                <a:latin typeface="+mn-lt"/>
                <a:ea typeface="Calibri"/>
                <a:cs typeface="Calibri"/>
                <a:sym typeface="Calibri"/>
              </a:rPr>
              <a:t>Offer a set of progressive opportunities for online and offline engagement of individuals, organizations, and communities on risk assessment and resilience-building via the web, mobile devices, and social media:</a:t>
            </a:r>
            <a:endParaRPr lang="en-US" sz="12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ct val="25000"/>
              <a:buFont typeface="Arial"/>
              <a:buChar char="•"/>
            </a:pPr>
            <a:r>
              <a:rPr lang="en-US" sz="1200" b="0" i="0" u="none" strike="noStrike" cap="none" dirty="0">
                <a:solidFill>
                  <a:srgbClr val="000000"/>
                </a:solidFill>
                <a:latin typeface="Arial"/>
                <a:ea typeface="Arial"/>
                <a:cs typeface="Arial"/>
                <a:sym typeface="Arial"/>
              </a:rPr>
              <a:t>one billion users by 2025</a:t>
            </a:r>
          </a:p>
          <a:p>
            <a:pPr marL="171450" marR="0" lvl="0" indent="-171450" algn="l" rtl="0">
              <a:lnSpc>
                <a:spcPct val="100000"/>
              </a:lnSpc>
              <a:spcBef>
                <a:spcPts val="0"/>
              </a:spcBef>
              <a:spcAft>
                <a:spcPts val="0"/>
              </a:spcAft>
              <a:buClr>
                <a:srgbClr val="000000"/>
              </a:buClr>
              <a:buSzPct val="25000"/>
              <a:buFont typeface="Arial"/>
              <a:buChar char="•"/>
            </a:pPr>
            <a:r>
              <a:rPr lang="en-US" sz="1200" b="0" i="0" u="none" strike="noStrike" cap="none" dirty="0">
                <a:solidFill>
                  <a:srgbClr val="000000"/>
                </a:solidFill>
                <a:latin typeface="Arial"/>
                <a:ea typeface="Arial"/>
                <a:cs typeface="Arial"/>
                <a:sym typeface="Arial"/>
              </a:rPr>
              <a:t>Training in life skills, info, peer support, menu of solutions</a:t>
            </a:r>
          </a:p>
          <a:p>
            <a:pPr marL="171450" marR="0" lvl="0" indent="-171450" algn="l" rtl="0">
              <a:lnSpc>
                <a:spcPct val="100000"/>
              </a:lnSpc>
              <a:spcBef>
                <a:spcPts val="0"/>
              </a:spcBef>
              <a:spcAft>
                <a:spcPts val="0"/>
              </a:spcAft>
              <a:buClr>
                <a:srgbClr val="000000"/>
              </a:buClr>
              <a:buSzPct val="25000"/>
              <a:buFont typeface="Arial"/>
              <a:buChar char="•"/>
            </a:pPr>
            <a:r>
              <a:rPr lang="en-US" sz="1200" b="0" i="0" u="none" strike="noStrike" cap="none" dirty="0">
                <a:solidFill>
                  <a:srgbClr val="000000"/>
                </a:solidFill>
                <a:latin typeface="Arial"/>
                <a:ea typeface="Arial"/>
                <a:cs typeface="Arial"/>
                <a:sym typeface="Arial"/>
              </a:rPr>
              <a:t>Shared space for partners</a:t>
            </a:r>
          </a:p>
          <a:p>
            <a:pPr marL="171450" marR="0" lvl="0" indent="-171450" algn="l" rtl="0">
              <a:lnSpc>
                <a:spcPct val="100000"/>
              </a:lnSpc>
              <a:spcBef>
                <a:spcPts val="0"/>
              </a:spcBef>
              <a:spcAft>
                <a:spcPts val="0"/>
              </a:spcAft>
              <a:buClr>
                <a:srgbClr val="000000"/>
              </a:buClr>
              <a:buSzPct val="25000"/>
              <a:buFont typeface="Arial"/>
              <a:buChar char="•"/>
            </a:pPr>
            <a:r>
              <a:rPr lang="en-US" sz="1200" b="0" i="0" u="none" strike="noStrike" cap="none" dirty="0">
                <a:solidFill>
                  <a:srgbClr val="000000"/>
                </a:solidFill>
                <a:latin typeface="Arial"/>
                <a:ea typeface="Arial"/>
                <a:cs typeface="Arial"/>
                <a:sym typeface="Arial"/>
              </a:rPr>
              <a:t>Apps to assess risks and strengthen resilience</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rgbClr val="980000"/>
                </a:solidFill>
                <a:latin typeface="Arial"/>
                <a:ea typeface="Arial"/>
                <a:cs typeface="Arial"/>
                <a:sym typeface="Arial"/>
              </a:rPr>
              <a:t>Business continuity &amp; employe</a:t>
            </a:r>
            <a:r>
              <a:rPr lang="en-US" sz="1200" b="1" i="0" u="none" strike="noStrike" cap="none" dirty="0">
                <a:solidFill>
                  <a:srgbClr val="980000"/>
                </a:solidFill>
                <a:latin typeface="+mn-lt"/>
                <a:ea typeface="Calibri"/>
                <a:cs typeface="Calibri"/>
                <a:sym typeface="Calibri"/>
              </a:rPr>
              <a:t>e</a:t>
            </a:r>
            <a:r>
              <a:rPr lang="en-US" sz="1200" b="1" i="0" u="none" strike="noStrike" cap="none" dirty="0">
                <a:solidFill>
                  <a:srgbClr val="980000"/>
                </a:solidFill>
                <a:latin typeface="Arial"/>
                <a:ea typeface="Arial"/>
                <a:cs typeface="Arial"/>
                <a:sym typeface="Arial"/>
              </a:rPr>
              <a:t> engagement platform</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cap="none" dirty="0">
                <a:solidFill>
                  <a:srgbClr val="000000"/>
                </a:solidFill>
                <a:latin typeface="+mn-lt"/>
                <a:ea typeface="Calibri"/>
                <a:cs typeface="Calibri"/>
                <a:sym typeface="Calibri"/>
              </a:rPr>
              <a:t>Offer a scalable and adaptable suite of business continuity tools and services, developed and source in partnership with committed stakeholders and subject matter experts for use globally by Red Cross and Red Crescent (RC/RC) National Societies (NS) and partner organizations</a:t>
            </a:r>
          </a:p>
          <a:p>
            <a:pPr marL="171450" marR="0" lvl="0" indent="-171450" algn="l" rtl="0">
              <a:lnSpc>
                <a:spcPct val="100000"/>
              </a:lnSpc>
              <a:spcBef>
                <a:spcPts val="0"/>
              </a:spcBef>
              <a:spcAft>
                <a:spcPts val="0"/>
              </a:spcAft>
              <a:buClr>
                <a:schemeClr val="dk1"/>
              </a:buClr>
              <a:buSzPct val="25000"/>
              <a:buFont typeface="Arial" charset="0"/>
              <a:buChar char="•"/>
            </a:pPr>
            <a:r>
              <a:rPr lang="en-US" sz="1200" b="0" i="0" u="none" strike="noStrike" cap="none" dirty="0">
                <a:solidFill>
                  <a:srgbClr val="3F3F3F"/>
                </a:solidFill>
                <a:latin typeface="+mn-lt"/>
                <a:ea typeface="Calibri"/>
                <a:cs typeface="Calibri"/>
                <a:sym typeface="Calibri"/>
              </a:rPr>
              <a:t>500,000 SME able to accelerate recovery time, forge more resilient supply chains, promote stronger linkages to government support and greater coverage of potential losses through insurance.</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rgbClr val="980000"/>
                </a:solidFill>
                <a:latin typeface="Arial"/>
                <a:ea typeface="Arial"/>
                <a:cs typeface="Arial"/>
                <a:sym typeface="Arial"/>
              </a:rPr>
              <a:t>CSO partnership  platform</a:t>
            </a:r>
          </a:p>
          <a:p>
            <a:pPr marL="0" marR="0" indent="0" algn="l" defTabSz="914400" rtl="0" eaLnBrk="1" fontAlgn="auto" latinLnBrk="0" hangingPunct="1">
              <a:lnSpc>
                <a:spcPct val="100000"/>
              </a:lnSpc>
              <a:spcBef>
                <a:spcPts val="0"/>
              </a:spcBef>
              <a:spcAft>
                <a:spcPts val="0"/>
              </a:spcAft>
              <a:buClr>
                <a:srgbClr val="000000"/>
              </a:buClr>
              <a:buSzTx/>
              <a:buFont typeface="Arial" charset="0"/>
              <a:buNone/>
              <a:tabLst/>
              <a:defRPr/>
            </a:pPr>
            <a:r>
              <a:rPr lang="en-US" sz="1200" dirty="0">
                <a:latin typeface="Calibri" panose="020F0502020204030204" pitchFamily="34" charset="0"/>
                <a:cs typeface="Calibri" panose="020F0502020204030204" pitchFamily="34" charset="0"/>
              </a:rPr>
              <a:t>Provide a publicly accessible platform that maps out and nurtures 1BC coalition members down to the community level</a:t>
            </a:r>
            <a:endParaRPr lang="en-US" sz="1200" b="0" i="0" u="none" strike="noStrike" kern="1200" cap="none" dirty="0">
              <a:solidFill>
                <a:srgbClr val="000000"/>
              </a:solidFill>
              <a:latin typeface="+mn-lt"/>
              <a:ea typeface="Calibri"/>
              <a:cs typeface="Calibri"/>
              <a:sym typeface="Calibri"/>
            </a:endParaRPr>
          </a:p>
          <a:p>
            <a:pPr marL="171450" indent="-171450">
              <a:buFont typeface="Arial" charset="0"/>
              <a:buChar char="•"/>
            </a:pPr>
            <a:r>
              <a:rPr lang="en-US" sz="1200" b="0" i="0" u="none" strike="noStrike" kern="1200" cap="none" dirty="0">
                <a:solidFill>
                  <a:srgbClr val="000000"/>
                </a:solidFill>
                <a:latin typeface="+mn-lt"/>
                <a:ea typeface="Calibri"/>
                <a:cs typeface="Calibri"/>
                <a:sym typeface="Calibri"/>
              </a:rPr>
              <a:t>The CSO platform will help the 1BC to harness the potential of community-level organizations by increasing their visibility, transparency, accountability and capacity, ultimately leading to more effective partnerships  at the local level.</a:t>
            </a:r>
          </a:p>
          <a:p>
            <a:pPr marL="171450" indent="-171450">
              <a:buFont typeface="Arial" charset="0"/>
              <a:buChar char="•"/>
            </a:pPr>
            <a:r>
              <a:rPr lang="en-US" sz="1200" b="0" i="0" u="none" strike="noStrike" kern="1200" cap="none" dirty="0">
                <a:solidFill>
                  <a:srgbClr val="000000"/>
                </a:solidFill>
                <a:latin typeface="+mn-lt"/>
                <a:ea typeface="Calibri"/>
                <a:cs typeface="Calibri"/>
                <a:sym typeface="Calibri"/>
              </a:rPr>
              <a:t>The CSO platform will provide valuable insight into the organizational ecosystem and contribute to increasing accountability towards communities.   </a:t>
            </a:r>
          </a:p>
          <a:p>
            <a:pPr marL="171450" indent="-171450">
              <a:buFont typeface="Arial" charset="0"/>
              <a:buChar char="•"/>
            </a:pPr>
            <a:endParaRPr lang="en-US" sz="1200" b="0" i="0" u="none" strike="noStrike" kern="1200" cap="none" dirty="0">
              <a:solidFill>
                <a:srgbClr val="000000"/>
              </a:solidFill>
              <a:latin typeface="+mn-lt"/>
              <a:ea typeface="Calibri"/>
              <a:cs typeface="Calibri"/>
              <a:sym typeface="Calibri"/>
            </a:endParaRPr>
          </a:p>
          <a:p>
            <a:pPr marL="0" indent="0">
              <a:buFont typeface="Arial" charset="0"/>
              <a:buNone/>
            </a:pPr>
            <a:endParaRPr lang="en-US" sz="1200" b="0" i="0" u="none" strike="noStrike" kern="1200" cap="none" dirty="0">
              <a:solidFill>
                <a:srgbClr val="000000"/>
              </a:solidFill>
              <a:latin typeface="+mn-lt"/>
              <a:ea typeface="Calibri"/>
              <a:cs typeface="Calibri"/>
              <a:sym typeface="Calibri"/>
            </a:endParaRPr>
          </a:p>
          <a:p>
            <a:pPr marL="0" indent="0">
              <a:buFont typeface="Arial" charset="0"/>
              <a:buNone/>
            </a:pPr>
            <a:r>
              <a:rPr lang="en-US" sz="1200" b="1" i="0" u="none" strike="noStrike" cap="none" dirty="0">
                <a:solidFill>
                  <a:srgbClr val="980000"/>
                </a:solidFill>
                <a:latin typeface="Arial"/>
                <a:ea typeface="Arial"/>
                <a:cs typeface="Arial"/>
                <a:sym typeface="Arial"/>
              </a:rPr>
              <a:t>Advocacy platform</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dirty="0">
                <a:latin typeface="Calibri" panose="020F0502020204030204" pitchFamily="34" charset="0"/>
                <a:cs typeface="Calibri" panose="020F0502020204030204" pitchFamily="34" charset="0"/>
              </a:rPr>
              <a:t>To influence decision makers and opinion leaders to create or change policies, legislation or practice that promotes resilience</a:t>
            </a:r>
            <a:endParaRPr lang="en-US" sz="1200" b="0" i="0" u="none" strike="noStrike" cap="none" dirty="0">
              <a:solidFill>
                <a:schemeClr val="dk1"/>
              </a:solidFill>
              <a:latin typeface="+mn-lt"/>
              <a:ea typeface="Calibri"/>
              <a:cs typeface="Calibri"/>
              <a:sym typeface="Calibri"/>
            </a:endParaRPr>
          </a:p>
          <a:p>
            <a:pPr marL="171450" marR="0" lvl="0" indent="-171450" algn="l" rtl="0">
              <a:lnSpc>
                <a:spcPct val="100000"/>
              </a:lnSpc>
              <a:spcBef>
                <a:spcPts val="0"/>
              </a:spcBef>
              <a:spcAft>
                <a:spcPts val="0"/>
              </a:spcAft>
              <a:buClr>
                <a:schemeClr val="dk1"/>
              </a:buClr>
              <a:buSzPct val="25000"/>
              <a:buFont typeface="Arial" charset="0"/>
              <a:buChar char="•"/>
            </a:pPr>
            <a:r>
              <a:rPr lang="en-US" sz="1200" b="0" i="0" u="none" strike="noStrike" cap="none" dirty="0">
                <a:solidFill>
                  <a:schemeClr val="dk1"/>
                </a:solidFill>
                <a:latin typeface="+mn-lt"/>
                <a:ea typeface="Calibri"/>
                <a:cs typeface="Calibri"/>
                <a:sym typeface="Calibri"/>
              </a:rPr>
              <a:t>Iterative process designed to guide implementation through: 1) Knowledge management and communication, 2) Policy analysis, 3) Strategic partnerships 4)  capacity development, Policy and 5)  engagement</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rgbClr val="980000"/>
                </a:solidFill>
                <a:latin typeface="Arial"/>
                <a:ea typeface="Arial"/>
                <a:cs typeface="Arial"/>
                <a:sym typeface="Arial"/>
              </a:rPr>
              <a:t>Operations platform</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dirty="0">
                <a:latin typeface="Calibri" panose="020F0502020204030204" pitchFamily="34" charset="0"/>
                <a:ea typeface="Calibri"/>
                <a:cs typeface="Calibri" panose="020F0502020204030204" pitchFamily="34" charset="0"/>
                <a:sym typeface="Calibri"/>
              </a:rPr>
              <a:t>Millions of partners are connected and working with communities to address priority risks and design local solutions to build resilience</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Arial" charset="0"/>
              <a:buChar char="•"/>
              <a:tabLst/>
              <a:defRPr/>
            </a:pPr>
            <a:r>
              <a:rPr lang="en-US" sz="1200" b="0" i="0" u="none" strike="noStrike" cap="none" dirty="0">
                <a:solidFill>
                  <a:srgbClr val="000000"/>
                </a:solidFill>
                <a:latin typeface="Arial"/>
                <a:ea typeface="Arial"/>
                <a:cs typeface="Arial"/>
                <a:sym typeface="Arial"/>
              </a:rPr>
              <a:t>190 NS, 160</a:t>
            </a:r>
            <a:r>
              <a:rPr lang="en-US" sz="1200" b="0" i="0" u="none" strike="noStrike" cap="none" dirty="0">
                <a:solidFill>
                  <a:srgbClr val="000000"/>
                </a:solidFill>
                <a:latin typeface="+mn-lt"/>
                <a:ea typeface="Calibri"/>
                <a:cs typeface="Calibri"/>
                <a:sym typeface="Calibri"/>
              </a:rPr>
              <a:t>000 branches </a:t>
            </a:r>
            <a:r>
              <a:rPr lang="en-US" sz="1200" b="0" i="0" u="none" strike="noStrike" cap="none" dirty="0">
                <a:solidFill>
                  <a:srgbClr val="000000"/>
                </a:solidFill>
                <a:latin typeface="Arial"/>
                <a:ea typeface="Arial"/>
                <a:cs typeface="Arial"/>
                <a:sym typeface="Arial"/>
              </a:rPr>
              <a:t> and</a:t>
            </a:r>
            <a:r>
              <a:rPr lang="en-US" sz="1200" b="0" i="0" u="none" strike="noStrike" cap="none" dirty="0">
                <a:solidFill>
                  <a:srgbClr val="000000"/>
                </a:solidFill>
                <a:latin typeface="+mn-lt"/>
                <a:ea typeface="Calibri"/>
                <a:cs typeface="Calibri"/>
                <a:sym typeface="Calibri"/>
              </a:rPr>
              <a:t> </a:t>
            </a:r>
            <a:r>
              <a:rPr lang="en-US" sz="1200" b="0" i="0" u="none" strike="noStrike" cap="none" dirty="0">
                <a:solidFill>
                  <a:srgbClr val="000000"/>
                </a:solidFill>
                <a:latin typeface="Arial"/>
                <a:ea typeface="Arial"/>
                <a:cs typeface="Arial"/>
                <a:sym typeface="Arial"/>
              </a:rPr>
              <a:t>partners working in communities to map out risks and vulnerability,  implement resilience-building </a:t>
            </a:r>
            <a:r>
              <a:rPr lang="en-US" sz="1200" b="0" i="0" u="none" strike="noStrike" cap="none" dirty="0" err="1">
                <a:solidFill>
                  <a:srgbClr val="000000"/>
                </a:solidFill>
                <a:latin typeface="Arial"/>
                <a:ea typeface="Arial"/>
                <a:cs typeface="Arial"/>
                <a:sym typeface="Arial"/>
              </a:rPr>
              <a:t>programmes</a:t>
            </a:r>
            <a:r>
              <a:rPr lang="en-US" sz="1200" b="0" i="0" u="none" strike="noStrike" cap="none" dirty="0">
                <a:solidFill>
                  <a:srgbClr val="000000"/>
                </a:solidFill>
                <a:latin typeface="Arial"/>
                <a:ea typeface="Arial"/>
                <a:cs typeface="Arial"/>
                <a:sym typeface="Arial"/>
              </a:rPr>
              <a:t>, collect data for decision making and measure impact. </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A68FB5C9-FC8B-8148-86FD-CB45A8D479F3}" type="slidenum">
              <a:rPr lang="en-US" smtClean="0"/>
              <a:t>3</a:t>
            </a:fld>
            <a:endParaRPr lang="en-US"/>
          </a:p>
        </p:txBody>
      </p:sp>
    </p:spTree>
    <p:extLst>
      <p:ext uri="{BB962C8B-B14F-4D97-AF65-F5344CB8AC3E}">
        <p14:creationId xmlns:p14="http://schemas.microsoft.com/office/powerpoint/2010/main" val="238229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FB5C9-FC8B-8148-86FD-CB45A8D479F3}" type="slidenum">
              <a:rPr lang="en-US" smtClean="0"/>
              <a:t>4</a:t>
            </a:fld>
            <a:endParaRPr lang="en-US"/>
          </a:p>
        </p:txBody>
      </p:sp>
    </p:spTree>
    <p:extLst>
      <p:ext uri="{BB962C8B-B14F-4D97-AF65-F5344CB8AC3E}">
        <p14:creationId xmlns:p14="http://schemas.microsoft.com/office/powerpoint/2010/main" val="1568925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Singapore RC ‘conceptualize’ the implementation of the 1BC as a driver of its strategic</a:t>
            </a:r>
            <a:r>
              <a:rPr lang="en-US" baseline="0" dirty="0"/>
              <a:t> plan and based on high level measurable, nation-wide outcomes commensurate with Singapore’s population and including international programming </a:t>
            </a:r>
            <a:endParaRPr lang="en-US" dirty="0"/>
          </a:p>
        </p:txBody>
      </p:sp>
      <p:sp>
        <p:nvSpPr>
          <p:cNvPr id="4" name="Slide Number Placeholder 3"/>
          <p:cNvSpPr>
            <a:spLocks noGrp="1"/>
          </p:cNvSpPr>
          <p:nvPr>
            <p:ph type="sldNum" sz="quarter" idx="10"/>
          </p:nvPr>
        </p:nvSpPr>
        <p:spPr/>
        <p:txBody>
          <a:bodyPr/>
          <a:lstStyle/>
          <a:p>
            <a:fld id="{A68FB5C9-FC8B-8148-86FD-CB45A8D479F3}" type="slidenum">
              <a:rPr lang="en-US" smtClean="0"/>
              <a:t>5</a:t>
            </a:fld>
            <a:endParaRPr lang="en-US"/>
          </a:p>
        </p:txBody>
      </p:sp>
    </p:spTree>
    <p:extLst>
      <p:ext uri="{BB962C8B-B14F-4D97-AF65-F5344CB8AC3E}">
        <p14:creationId xmlns:p14="http://schemas.microsoft.com/office/powerpoint/2010/main" val="1241076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Calibri"/>
              <a:buNone/>
            </a:pPr>
            <a:r>
              <a:rPr lang="en-US" b="0" i="1" u="none" strike="noStrike" cap="none" dirty="0">
                <a:solidFill>
                  <a:srgbClr val="313A3D"/>
                </a:solidFill>
                <a:latin typeface="+mn-lt"/>
                <a:ea typeface="Calibri"/>
                <a:cs typeface="Calibri"/>
                <a:sym typeface="Calibri"/>
              </a:rPr>
              <a:t>From diverse:</a:t>
            </a:r>
          </a:p>
        </p:txBody>
      </p:sp>
      <p:sp>
        <p:nvSpPr>
          <p:cNvPr id="4" name="Slide Number Placeholder 3"/>
          <p:cNvSpPr>
            <a:spLocks noGrp="1"/>
          </p:cNvSpPr>
          <p:nvPr>
            <p:ph type="sldNum" sz="quarter" idx="10"/>
          </p:nvPr>
        </p:nvSpPr>
        <p:spPr/>
        <p:txBody>
          <a:bodyPr/>
          <a:lstStyle/>
          <a:p>
            <a:fld id="{A68FB5C9-FC8B-8148-86FD-CB45A8D479F3}" type="slidenum">
              <a:rPr lang="en-US" smtClean="0"/>
              <a:t>6</a:t>
            </a:fld>
            <a:endParaRPr lang="en-US"/>
          </a:p>
        </p:txBody>
      </p:sp>
    </p:spTree>
    <p:extLst>
      <p:ext uri="{BB962C8B-B14F-4D97-AF65-F5344CB8AC3E}">
        <p14:creationId xmlns:p14="http://schemas.microsoft.com/office/powerpoint/2010/main" val="4272818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6D6E70"/>
              </a:buClr>
              <a:buSzPct val="25000"/>
              <a:buFont typeface="Calibri"/>
              <a:buNone/>
            </a:pPr>
            <a:r>
              <a:rPr lang="en-US" sz="1200" b="1" i="0" u="none" strike="noStrike" cap="none" dirty="0">
                <a:solidFill>
                  <a:srgbClr val="6D6E70"/>
                </a:solidFill>
                <a:latin typeface="+mn-lt"/>
                <a:ea typeface="Calibri"/>
                <a:cs typeface="Calibri"/>
                <a:sym typeface="Calibri"/>
              </a:rPr>
              <a:t>Talking points:</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endParaRPr lang="en-US" sz="1200" b="1" dirty="0">
              <a:solidFill>
                <a:srgbClr val="1F5B6C"/>
              </a:solidFill>
              <a:latin typeface="Arial"/>
              <a:ea typeface="Calibri"/>
              <a:cs typeface="Arial"/>
              <a:sym typeface="Calibri"/>
            </a:endParaRP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1" dirty="0">
                <a:solidFill>
                  <a:srgbClr val="1F5B6C"/>
                </a:solidFill>
                <a:latin typeface="Arial"/>
                <a:ea typeface="Calibri"/>
                <a:cs typeface="Arial"/>
                <a:sym typeface="Calibri"/>
              </a:rPr>
              <a:t>Reference Centre</a:t>
            </a:r>
            <a:r>
              <a:rPr lang="en-US" sz="1200" b="1" baseline="0" dirty="0">
                <a:solidFill>
                  <a:srgbClr val="1F5B6C"/>
                </a:solidFill>
                <a:latin typeface="Arial"/>
                <a:ea typeface="Calibri"/>
                <a:cs typeface="Arial"/>
                <a:sym typeface="Calibri"/>
              </a:rPr>
              <a:t> on DRR and Community Resilience </a:t>
            </a:r>
            <a:endParaRPr lang="en-US" sz="1200" b="1" dirty="0">
              <a:solidFill>
                <a:srgbClr val="1F5B6C"/>
              </a:solidFill>
              <a:latin typeface="Arial"/>
              <a:ea typeface="Calibri"/>
              <a:cs typeface="Arial"/>
              <a:sym typeface="Calibri"/>
            </a:endParaRP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1" dirty="0">
                <a:solidFill>
                  <a:srgbClr val="1F5B6C"/>
                </a:solidFill>
                <a:latin typeface="Arial"/>
                <a:ea typeface="Calibri"/>
                <a:cs typeface="Arial"/>
                <a:sym typeface="Calibri"/>
              </a:rPr>
              <a:t>Partnership for resilience </a:t>
            </a:r>
            <a:r>
              <a:rPr lang="en-US" sz="1200" dirty="0">
                <a:solidFill>
                  <a:srgbClr val="1F5B6C"/>
                </a:solidFill>
                <a:latin typeface="Arial"/>
                <a:ea typeface="Calibri"/>
                <a:cs typeface="Arial"/>
                <a:sym typeface="Calibri"/>
              </a:rPr>
              <a:t>– India, Indonesia, Philippines with a focus on advocacy and climate change (Coalition of host NS, CSOs, Netherlands RC, Climate Centre, Netherlands-based NGOs.</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endParaRPr lang="en-US" sz="1200" b="1" dirty="0">
              <a:solidFill>
                <a:srgbClr val="1F5B6C"/>
              </a:solidFill>
              <a:latin typeface="Arial"/>
              <a:ea typeface="Calibri"/>
              <a:cs typeface="Arial"/>
              <a:sym typeface="Calibri"/>
            </a:endParaRP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1" dirty="0">
                <a:solidFill>
                  <a:srgbClr val="1F5B6C"/>
                </a:solidFill>
                <a:latin typeface="Arial"/>
                <a:ea typeface="Calibri"/>
                <a:cs typeface="Arial"/>
                <a:sym typeface="Calibri"/>
              </a:rPr>
              <a:t>Regional initiative for resilience</a:t>
            </a:r>
            <a:r>
              <a:rPr lang="en-US" sz="1200" dirty="0">
                <a:solidFill>
                  <a:srgbClr val="1F5B6C"/>
                </a:solidFill>
                <a:latin typeface="Arial"/>
                <a:ea typeface="Calibri"/>
                <a:cs typeface="Arial"/>
                <a:sym typeface="Calibri"/>
              </a:rPr>
              <a:t> – ASEA countries with a focus on advocacy (initiated by Canadian RC/Canadian </a:t>
            </a:r>
            <a:r>
              <a:rPr lang="en-US" sz="1200" dirty="0" err="1">
                <a:solidFill>
                  <a:srgbClr val="1F5B6C"/>
                </a:solidFill>
                <a:latin typeface="Arial"/>
                <a:ea typeface="Calibri"/>
                <a:cs typeface="Arial"/>
                <a:sym typeface="Calibri"/>
              </a:rPr>
              <a:t>Govt</a:t>
            </a:r>
            <a:endParaRPr lang="en-US" sz="1200" dirty="0">
              <a:solidFill>
                <a:srgbClr val="1F5B6C"/>
              </a:solidFill>
              <a:latin typeface="Arial"/>
              <a:ea typeface="Calibri"/>
              <a:cs typeface="Arial"/>
              <a:sym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1F5B6C"/>
              </a:solidFill>
              <a:latin typeface="Arial"/>
              <a:ea typeface="Calibri"/>
              <a:cs typeface="Arial"/>
              <a:sym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1F5B6C"/>
                </a:solidFill>
                <a:latin typeface="Arial"/>
                <a:ea typeface="Calibri"/>
                <a:cs typeface="Arial"/>
                <a:sym typeface="Calibri"/>
              </a:rPr>
              <a:t>Coastal cities project </a:t>
            </a:r>
            <a:r>
              <a:rPr lang="en-US" sz="1200" dirty="0">
                <a:solidFill>
                  <a:srgbClr val="1F5B6C"/>
                </a:solidFill>
                <a:latin typeface="Arial"/>
                <a:ea typeface="Calibri"/>
                <a:cs typeface="Arial"/>
                <a:sym typeface="Calibri"/>
              </a:rPr>
              <a:t>– Indonesia, Vanuatu</a:t>
            </a:r>
            <a:r>
              <a:rPr lang="en-GB" sz="1200" b="0" i="0" u="none" strike="noStrike" kern="1200" baseline="0" dirty="0">
                <a:solidFill>
                  <a:schemeClr val="tx1"/>
                </a:solidFill>
                <a:latin typeface="+mn-lt"/>
                <a:ea typeface="+mn-ea"/>
                <a:cs typeface="+mn-cs"/>
              </a:rPr>
              <a:t>The Global Disaster Preparedness </a:t>
            </a:r>
            <a:r>
              <a:rPr lang="en-GB" sz="1200" b="0" i="0" u="none" strike="noStrike" kern="1200" baseline="0" dirty="0" err="1">
                <a:solidFill>
                  <a:schemeClr val="tx1"/>
                </a:solidFill>
                <a:latin typeface="+mn-lt"/>
                <a:ea typeface="+mn-ea"/>
                <a:cs typeface="+mn-cs"/>
              </a:rPr>
              <a:t>Center</a:t>
            </a:r>
            <a:r>
              <a:rPr lang="en-GB" sz="1200" b="0" i="0" u="none" strike="noStrike" kern="1200" baseline="0" dirty="0">
                <a:solidFill>
                  <a:schemeClr val="tx1"/>
                </a:solidFill>
                <a:latin typeface="+mn-lt"/>
                <a:ea typeface="+mn-ea"/>
                <a:cs typeface="+mn-cs"/>
              </a:rPr>
              <a:t> (GDPC) in collaboration with the IFRC and American Red Cross has received an award from USAID/OFDA to design and test a set of tools and services to assist NS</a:t>
            </a:r>
          </a:p>
          <a:p>
            <a:r>
              <a:rPr lang="en-GB" sz="1200" b="0" i="0" u="none" strike="noStrike" kern="1200" baseline="0" dirty="0">
                <a:solidFill>
                  <a:schemeClr val="tx1"/>
                </a:solidFill>
                <a:latin typeface="+mn-lt"/>
                <a:ea typeface="+mn-ea"/>
                <a:cs typeface="+mn-cs"/>
              </a:rPr>
              <a:t>and their partners to create effective city coalitions on community resilience, targeting climate smart resilience and coastal risk reduction.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1F5B6C"/>
              </a:solidFill>
              <a:latin typeface="Arial"/>
              <a:ea typeface="Calibri"/>
              <a:cs typeface="Arial"/>
              <a:sym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1F5B6C"/>
                </a:solidFill>
                <a:latin typeface="Arial"/>
                <a:ea typeface="Calibri"/>
                <a:cs typeface="Arial"/>
                <a:sym typeface="Calibri"/>
              </a:rPr>
              <a:t>AMCDRR thematic event and commitment – </a:t>
            </a:r>
            <a:r>
              <a:rPr lang="en-US" sz="1200" b="0" dirty="0">
                <a:solidFill>
                  <a:srgbClr val="1F5B6C"/>
                </a:solidFill>
                <a:latin typeface="Arial"/>
                <a:ea typeface="Calibri"/>
                <a:cs typeface="Arial"/>
                <a:sym typeface="Calibri"/>
              </a:rPr>
              <a:t>Thematic event on 1BC and invitation of governments to join</a:t>
            </a:r>
            <a:r>
              <a:rPr lang="en-US" sz="1200" b="0" baseline="0" dirty="0">
                <a:solidFill>
                  <a:srgbClr val="1F5B6C"/>
                </a:solidFill>
                <a:latin typeface="Arial"/>
                <a:ea typeface="Calibri"/>
                <a:cs typeface="Arial"/>
                <a:sym typeface="Calibri"/>
              </a:rPr>
              <a:t> eh 1BC</a:t>
            </a:r>
            <a:endParaRPr lang="en-US" sz="1200" b="1" dirty="0">
              <a:solidFill>
                <a:srgbClr val="1F5B6C"/>
              </a:solidFill>
              <a:latin typeface="Arial"/>
              <a:ea typeface="Calibri"/>
              <a:cs typeface="Arial"/>
              <a:sym typeface="Calibri"/>
            </a:endParaRPr>
          </a:p>
          <a:p>
            <a:endParaRPr lang="en-US" sz="1200" dirty="0">
              <a:solidFill>
                <a:srgbClr val="1F5B6C"/>
              </a:solidFill>
              <a:latin typeface="Arial"/>
              <a:ea typeface="Calibri"/>
              <a:cs typeface="Arial"/>
              <a:sym typeface="Calibri"/>
            </a:endParaRPr>
          </a:p>
        </p:txBody>
      </p:sp>
      <p:sp>
        <p:nvSpPr>
          <p:cNvPr id="4" name="Slide Number Placeholder 3"/>
          <p:cNvSpPr>
            <a:spLocks noGrp="1"/>
          </p:cNvSpPr>
          <p:nvPr>
            <p:ph type="sldNum" sz="quarter" idx="10"/>
          </p:nvPr>
        </p:nvSpPr>
        <p:spPr/>
        <p:txBody>
          <a:bodyPr/>
          <a:lstStyle/>
          <a:p>
            <a:fld id="{A68FB5C9-FC8B-8148-86FD-CB45A8D479F3}" type="slidenum">
              <a:rPr lang="en-US" smtClean="0"/>
              <a:t>7</a:t>
            </a:fld>
            <a:endParaRPr lang="en-US"/>
          </a:p>
        </p:txBody>
      </p:sp>
    </p:spTree>
    <p:extLst>
      <p:ext uri="{BB962C8B-B14F-4D97-AF65-F5344CB8AC3E}">
        <p14:creationId xmlns:p14="http://schemas.microsoft.com/office/powerpoint/2010/main" val="4272818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1" i="0" u="none" strike="noStrike" cap="none" dirty="0">
                <a:solidFill>
                  <a:srgbClr val="6D6E70"/>
                </a:solidFill>
                <a:latin typeface="+mn-lt"/>
                <a:ea typeface="Calibri"/>
                <a:cs typeface="Calibri"/>
                <a:sym typeface="Calibri"/>
              </a:rPr>
              <a:t>Talking points:</a:t>
            </a:r>
          </a:p>
          <a:p>
            <a:pPr marL="0" marR="0" lvl="0" indent="0" algn="l" rtl="0">
              <a:lnSpc>
                <a:spcPct val="100000"/>
              </a:lnSpc>
              <a:spcBef>
                <a:spcPts val="0"/>
              </a:spcBef>
              <a:spcAft>
                <a:spcPts val="0"/>
              </a:spcAft>
              <a:buClr>
                <a:schemeClr val="dk1"/>
              </a:buClr>
              <a:buSzPct val="25000"/>
              <a:buFont typeface="Calibri"/>
              <a:buNone/>
            </a:pPr>
            <a:endParaRPr lang="en-US" b="0" i="1" u="none" strike="noStrike" cap="none" dirty="0">
              <a:solidFill>
                <a:srgbClr val="313A3D"/>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b="0" i="1" u="none" strike="noStrike" cap="none" dirty="0">
                <a:solidFill>
                  <a:srgbClr val="313A3D"/>
                </a:solidFill>
                <a:latin typeface="+mn-lt"/>
                <a:ea typeface="Calibri"/>
                <a:cs typeface="Calibri"/>
                <a:sym typeface="Calibri"/>
              </a:rPr>
              <a:t>In 2014, the</a:t>
            </a:r>
            <a:r>
              <a:rPr lang="en-US" b="0" i="1" u="none" strike="noStrike" cap="none" baseline="0" dirty="0">
                <a:solidFill>
                  <a:srgbClr val="313A3D"/>
                </a:solidFill>
                <a:latin typeface="+mn-lt"/>
                <a:ea typeface="Calibri"/>
                <a:cs typeface="Calibri"/>
                <a:sym typeface="Calibri"/>
              </a:rPr>
              <a:t> collective of IFRC and NSs was </a:t>
            </a:r>
            <a:r>
              <a:rPr lang="en-US" b="0" i="1" u="none" strike="noStrike" cap="none" baseline="0" dirty="0" err="1">
                <a:solidFill>
                  <a:srgbClr val="313A3D"/>
                </a:solidFill>
                <a:latin typeface="+mn-lt"/>
                <a:ea typeface="Calibri"/>
                <a:cs typeface="Calibri"/>
                <a:sym typeface="Calibri"/>
              </a:rPr>
              <a:t>mobilising</a:t>
            </a:r>
            <a:r>
              <a:rPr lang="en-US" b="0" i="1" u="none" strike="noStrike" cap="none" baseline="0" dirty="0">
                <a:solidFill>
                  <a:srgbClr val="313A3D"/>
                </a:solidFill>
                <a:latin typeface="+mn-lt"/>
                <a:ea typeface="Calibri"/>
                <a:cs typeface="Calibri"/>
                <a:sym typeface="Calibri"/>
              </a:rPr>
              <a:t> 9 million volunteers  through 120,000 local branches and reaching 77 million people with disaster response and longer-term </a:t>
            </a:r>
            <a:r>
              <a:rPr lang="en-US" b="0" i="1" u="none" strike="noStrike" cap="none" baseline="0" dirty="0" err="1">
                <a:solidFill>
                  <a:srgbClr val="313A3D"/>
                </a:solidFill>
                <a:latin typeface="+mn-lt"/>
                <a:ea typeface="Calibri"/>
                <a:cs typeface="Calibri"/>
                <a:sym typeface="Calibri"/>
              </a:rPr>
              <a:t>programmes</a:t>
            </a:r>
            <a:r>
              <a:rPr lang="en-US" b="0" i="1" u="none" strike="noStrike" cap="none" baseline="0" dirty="0">
                <a:solidFill>
                  <a:srgbClr val="313A3D"/>
                </a:solidFill>
                <a:latin typeface="+mn-lt"/>
                <a:ea typeface="Calibri"/>
                <a:cs typeface="Calibri"/>
                <a:sym typeface="Calibri"/>
              </a:rPr>
              <a:t> activities.</a:t>
            </a:r>
            <a:endParaRPr lang="en-US" b="0" i="1" u="none" strike="noStrike" cap="none" dirty="0">
              <a:solidFill>
                <a:srgbClr val="313A3D"/>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A68FB5C9-FC8B-8148-86FD-CB45A8D479F3}" type="slidenum">
              <a:rPr lang="en-US" smtClean="0"/>
              <a:t>8</a:t>
            </a:fld>
            <a:endParaRPr lang="en-US"/>
          </a:p>
        </p:txBody>
      </p:sp>
    </p:spTree>
    <p:extLst>
      <p:ext uri="{BB962C8B-B14F-4D97-AF65-F5344CB8AC3E}">
        <p14:creationId xmlns:p14="http://schemas.microsoft.com/office/powerpoint/2010/main" val="4272818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Espace réservé de la date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fr-FR" dirty="0"/>
              <a:t>March 2016</a:t>
            </a:r>
          </a:p>
        </p:txBody>
      </p:sp>
      <p:sp>
        <p:nvSpPr>
          <p:cNvPr id="8" name="Espace réservé du pied de page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fr-FR" b="1" dirty="0"/>
              <a:t>ONE BILLION COALITION </a:t>
            </a:r>
            <a:r>
              <a:rPr lang="fr-FR" dirty="0"/>
              <a:t>FOR RESILIENCE</a:t>
            </a:r>
          </a:p>
        </p:txBody>
      </p:sp>
      <p:sp>
        <p:nvSpPr>
          <p:cNvPr id="9" name="Espace réservé du numéro de diapositiv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rgbClr val="F7323F"/>
                </a:solidFill>
                <a:latin typeface="Arial"/>
                <a:cs typeface="Arial"/>
              </a:defRPr>
            </a:lvl1pPr>
          </a:lstStyle>
          <a:p>
            <a:fld id="{6D60CBC2-3CD6-3A4D-940E-4CA973B3BE6C}" type="slidenum">
              <a:rPr lang="fr-FR" smtClean="0"/>
              <a:pPr/>
              <a:t>‹#›</a:t>
            </a:fld>
            <a:endParaRPr lang="fr-FR" dirty="0"/>
          </a:p>
        </p:txBody>
      </p:sp>
      <p:sp>
        <p:nvSpPr>
          <p:cNvPr id="10" name="Rectangle 9"/>
          <p:cNvSpPr/>
          <p:nvPr userDrawn="1"/>
        </p:nvSpPr>
        <p:spPr>
          <a:xfrm>
            <a:off x="0" y="0"/>
            <a:ext cx="9144000" cy="4767264"/>
          </a:xfrm>
          <a:prstGeom prst="rect">
            <a:avLst/>
          </a:prstGeom>
          <a:gradFill flip="none" rotWithShape="1">
            <a:gsLst>
              <a:gs pos="78000">
                <a:schemeClr val="bg1">
                  <a:lumMod val="95000"/>
                </a:schemeClr>
              </a:gs>
              <a:gs pos="100000">
                <a:schemeClr val="bg1">
                  <a:lumMod val="8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 name="Titre 1"/>
          <p:cNvSpPr txBox="1">
            <a:spLocks/>
          </p:cNvSpPr>
          <p:nvPr userDrawn="1"/>
        </p:nvSpPr>
        <p:spPr>
          <a:xfrm>
            <a:off x="457200" y="371079"/>
            <a:ext cx="8229600" cy="857250"/>
          </a:xfrm>
          <a:prstGeom prst="rect">
            <a:avLst/>
          </a:prstGeom>
          <a:ln w="3175">
            <a:solidFill>
              <a:srgbClr val="313A3D"/>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1F5B6C"/>
                </a:solidFill>
                <a:latin typeface="Arial"/>
                <a:ea typeface="Calibri"/>
                <a:cs typeface="Arial"/>
                <a:sym typeface="Calibri"/>
              </a:rPr>
              <a:t>WHAT IS THE NEED </a:t>
            </a:r>
            <a:r>
              <a:rPr lang="en-US" sz="2400" b="1" dirty="0">
                <a:solidFill>
                  <a:srgbClr val="1F5B6C"/>
                </a:solidFill>
                <a:latin typeface="Arial"/>
                <a:ea typeface="Calibri"/>
                <a:cs typeface="Arial"/>
                <a:sym typeface="Calibri"/>
              </a:rPr>
              <a:t>FOR ACTION</a:t>
            </a:r>
            <a:endParaRPr lang="fr-FR" sz="2400" b="1" dirty="0">
              <a:solidFill>
                <a:srgbClr val="1F5B6C"/>
              </a:solidFill>
              <a:latin typeface="Arial"/>
              <a:cs typeface="Arial"/>
            </a:endParaRPr>
          </a:p>
        </p:txBody>
      </p:sp>
    </p:spTree>
    <p:extLst>
      <p:ext uri="{BB962C8B-B14F-4D97-AF65-F5344CB8AC3E}">
        <p14:creationId xmlns:p14="http://schemas.microsoft.com/office/powerpoint/2010/main" val="3651145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fld id="{A66B20B9-EF7F-5946-AF30-35505E000C0A}" type="datetimeFigureOut">
              <a:rPr lang="fr-FR" smtClean="0"/>
              <a:t>26/09/2016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60CBC2-3CD6-3A4D-940E-4CA973B3BE6C}" type="slidenum">
              <a:rPr lang="fr-FR" smtClean="0"/>
              <a:t>‹#›</a:t>
            </a:fld>
            <a:endParaRPr lang="fr-FR"/>
          </a:p>
        </p:txBody>
      </p:sp>
    </p:spTree>
    <p:extLst>
      <p:ext uri="{BB962C8B-B14F-4D97-AF65-F5344CB8AC3E}">
        <p14:creationId xmlns:p14="http://schemas.microsoft.com/office/powerpoint/2010/main" val="59162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80"/>
            <a:ext cx="2057400" cy="4388644"/>
          </a:xfrm>
        </p:spPr>
        <p:txBody>
          <a:bodyPr vert="eaVert"/>
          <a:lstStyle/>
          <a:p>
            <a:r>
              <a:rPr lang="fr-CH"/>
              <a:t>Cliquez et modifiez le titre</a:t>
            </a:r>
            <a:endParaRPr lang="fr-FR"/>
          </a:p>
        </p:txBody>
      </p:sp>
      <p:sp>
        <p:nvSpPr>
          <p:cNvPr id="3" name="Espace réservé du texte vertical 2"/>
          <p:cNvSpPr>
            <a:spLocks noGrp="1"/>
          </p:cNvSpPr>
          <p:nvPr>
            <p:ph type="body" orient="vert" idx="1"/>
          </p:nvPr>
        </p:nvSpPr>
        <p:spPr>
          <a:xfrm>
            <a:off x="457200" y="205980"/>
            <a:ext cx="6019800" cy="4388644"/>
          </a:xfrm>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fld id="{A66B20B9-EF7F-5946-AF30-35505E000C0A}" type="datetimeFigureOut">
              <a:rPr lang="fr-FR" smtClean="0"/>
              <a:t>26/09/2016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60CBC2-3CD6-3A4D-940E-4CA973B3BE6C}" type="slidenum">
              <a:rPr lang="fr-FR" smtClean="0"/>
              <a:t>‹#›</a:t>
            </a:fld>
            <a:endParaRPr lang="fr-FR"/>
          </a:p>
        </p:txBody>
      </p:sp>
    </p:spTree>
    <p:extLst>
      <p:ext uri="{BB962C8B-B14F-4D97-AF65-F5344CB8AC3E}">
        <p14:creationId xmlns:p14="http://schemas.microsoft.com/office/powerpoint/2010/main" val="2388671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contenu 2"/>
          <p:cNvSpPr>
            <a:spLocks noGrp="1"/>
          </p:cNvSpPr>
          <p:nvPr>
            <p:ph idx="1"/>
          </p:nvPr>
        </p:nvSpPr>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fld id="{A66B20B9-EF7F-5946-AF30-35505E000C0A}" type="datetimeFigureOut">
              <a:rPr lang="fr-FR" smtClean="0"/>
              <a:t>26/09/2016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60CBC2-3CD6-3A4D-940E-4CA973B3BE6C}" type="slidenum">
              <a:rPr lang="fr-FR" smtClean="0"/>
              <a:t>‹#›</a:t>
            </a:fld>
            <a:endParaRPr lang="fr-FR"/>
          </a:p>
        </p:txBody>
      </p:sp>
    </p:spTree>
    <p:extLst>
      <p:ext uri="{BB962C8B-B14F-4D97-AF65-F5344CB8AC3E}">
        <p14:creationId xmlns:p14="http://schemas.microsoft.com/office/powerpoint/2010/main" val="3477680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CH"/>
              <a:t>Cliquez et modifiez le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Cliquez pour modifier les styles du texte du masque</a:t>
            </a:r>
          </a:p>
        </p:txBody>
      </p:sp>
      <p:sp>
        <p:nvSpPr>
          <p:cNvPr id="4" name="Espace réservé de la date 3"/>
          <p:cNvSpPr>
            <a:spLocks noGrp="1"/>
          </p:cNvSpPr>
          <p:nvPr>
            <p:ph type="dt" sz="half" idx="10"/>
          </p:nvPr>
        </p:nvSpPr>
        <p:spPr/>
        <p:txBody>
          <a:bodyPr/>
          <a:lstStyle/>
          <a:p>
            <a:fld id="{A66B20B9-EF7F-5946-AF30-35505E000C0A}" type="datetimeFigureOut">
              <a:rPr lang="fr-FR" smtClean="0"/>
              <a:t>26/09/2016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60CBC2-3CD6-3A4D-940E-4CA973B3BE6C}" type="slidenum">
              <a:rPr lang="fr-FR" smtClean="0"/>
              <a:t>‹#›</a:t>
            </a:fld>
            <a:endParaRPr lang="fr-FR"/>
          </a:p>
        </p:txBody>
      </p:sp>
    </p:spTree>
    <p:extLst>
      <p:ext uri="{BB962C8B-B14F-4D97-AF65-F5344CB8AC3E}">
        <p14:creationId xmlns:p14="http://schemas.microsoft.com/office/powerpoint/2010/main" val="3592728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contenu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contenu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e la date 4"/>
          <p:cNvSpPr>
            <a:spLocks noGrp="1"/>
          </p:cNvSpPr>
          <p:nvPr>
            <p:ph type="dt" sz="half" idx="10"/>
          </p:nvPr>
        </p:nvSpPr>
        <p:spPr/>
        <p:txBody>
          <a:bodyPr/>
          <a:lstStyle/>
          <a:p>
            <a:fld id="{A66B20B9-EF7F-5946-AF30-35505E000C0A}" type="datetimeFigureOut">
              <a:rPr lang="fr-FR" smtClean="0"/>
              <a:t>26/09/2016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60CBC2-3CD6-3A4D-940E-4CA973B3BE6C}" type="slidenum">
              <a:rPr lang="fr-FR" smtClean="0"/>
              <a:t>‹#›</a:t>
            </a:fld>
            <a:endParaRPr lang="fr-FR"/>
          </a:p>
        </p:txBody>
      </p:sp>
    </p:spTree>
    <p:extLst>
      <p:ext uri="{BB962C8B-B14F-4D97-AF65-F5344CB8AC3E}">
        <p14:creationId xmlns:p14="http://schemas.microsoft.com/office/powerpoint/2010/main" val="334054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H"/>
              <a:t>Cliquez et modifiez le titre</a:t>
            </a:r>
            <a:endParaRPr lang="fr-F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u texte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6" name="Espace réservé du contenu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7" name="Espace réservé de la date 6"/>
          <p:cNvSpPr>
            <a:spLocks noGrp="1"/>
          </p:cNvSpPr>
          <p:nvPr>
            <p:ph type="dt" sz="half" idx="10"/>
          </p:nvPr>
        </p:nvSpPr>
        <p:spPr/>
        <p:txBody>
          <a:bodyPr/>
          <a:lstStyle/>
          <a:p>
            <a:fld id="{A66B20B9-EF7F-5946-AF30-35505E000C0A}" type="datetimeFigureOut">
              <a:rPr lang="fr-FR" smtClean="0"/>
              <a:t>26/09/2016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D60CBC2-3CD6-3A4D-940E-4CA973B3BE6C}" type="slidenum">
              <a:rPr lang="fr-FR" smtClean="0"/>
              <a:t>‹#›</a:t>
            </a:fld>
            <a:endParaRPr lang="fr-FR"/>
          </a:p>
        </p:txBody>
      </p:sp>
    </p:spTree>
    <p:extLst>
      <p:ext uri="{BB962C8B-B14F-4D97-AF65-F5344CB8AC3E}">
        <p14:creationId xmlns:p14="http://schemas.microsoft.com/office/powerpoint/2010/main" val="2388092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e la date 2"/>
          <p:cNvSpPr>
            <a:spLocks noGrp="1"/>
          </p:cNvSpPr>
          <p:nvPr>
            <p:ph type="dt" sz="half" idx="10"/>
          </p:nvPr>
        </p:nvSpPr>
        <p:spPr/>
        <p:txBody>
          <a:bodyPr/>
          <a:lstStyle/>
          <a:p>
            <a:fld id="{A66B20B9-EF7F-5946-AF30-35505E000C0A}" type="datetimeFigureOut">
              <a:rPr lang="fr-FR" smtClean="0"/>
              <a:t>26/09/2016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60CBC2-3CD6-3A4D-940E-4CA973B3BE6C}" type="slidenum">
              <a:rPr lang="fr-FR" smtClean="0"/>
              <a:t>‹#›</a:t>
            </a:fld>
            <a:endParaRPr lang="fr-FR"/>
          </a:p>
        </p:txBody>
      </p:sp>
    </p:spTree>
    <p:extLst>
      <p:ext uri="{BB962C8B-B14F-4D97-AF65-F5344CB8AC3E}">
        <p14:creationId xmlns:p14="http://schemas.microsoft.com/office/powerpoint/2010/main" val="422877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66B20B9-EF7F-5946-AF30-35505E000C0A}" type="datetimeFigureOut">
              <a:rPr lang="fr-FR" smtClean="0"/>
              <a:t>26/09/2016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D60CBC2-3CD6-3A4D-940E-4CA973B3BE6C}" type="slidenum">
              <a:rPr lang="fr-FR" smtClean="0"/>
              <a:t>‹#›</a:t>
            </a:fld>
            <a:endParaRPr lang="fr-FR"/>
          </a:p>
        </p:txBody>
      </p:sp>
    </p:spTree>
    <p:extLst>
      <p:ext uri="{BB962C8B-B14F-4D97-AF65-F5344CB8AC3E}">
        <p14:creationId xmlns:p14="http://schemas.microsoft.com/office/powerpoint/2010/main" val="71780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7" y="204787"/>
            <a:ext cx="3008313" cy="871538"/>
          </a:xfrm>
        </p:spPr>
        <p:txBody>
          <a:bodyPr anchor="b"/>
          <a:lstStyle>
            <a:lvl1pPr algn="l">
              <a:defRPr sz="2000" b="1"/>
            </a:lvl1pPr>
          </a:lstStyle>
          <a:p>
            <a:r>
              <a:rPr lang="fr-CH"/>
              <a:t>Cliquez et modifiez le titre</a:t>
            </a:r>
            <a:endParaRPr lang="fr-FR"/>
          </a:p>
        </p:txBody>
      </p:sp>
      <p:sp>
        <p:nvSpPr>
          <p:cNvPr id="3" name="Espace réservé du contenu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texte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5" name="Espace réservé de la date 4"/>
          <p:cNvSpPr>
            <a:spLocks noGrp="1"/>
          </p:cNvSpPr>
          <p:nvPr>
            <p:ph type="dt" sz="half" idx="10"/>
          </p:nvPr>
        </p:nvSpPr>
        <p:spPr/>
        <p:txBody>
          <a:bodyPr/>
          <a:lstStyle/>
          <a:p>
            <a:fld id="{A66B20B9-EF7F-5946-AF30-35505E000C0A}" type="datetimeFigureOut">
              <a:rPr lang="fr-FR" smtClean="0"/>
              <a:t>26/09/2016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60CBC2-3CD6-3A4D-940E-4CA973B3BE6C}" type="slidenum">
              <a:rPr lang="fr-FR" smtClean="0"/>
              <a:t>‹#›</a:t>
            </a:fld>
            <a:endParaRPr lang="fr-FR"/>
          </a:p>
        </p:txBody>
      </p:sp>
    </p:spTree>
    <p:extLst>
      <p:ext uri="{BB962C8B-B14F-4D97-AF65-F5344CB8AC3E}">
        <p14:creationId xmlns:p14="http://schemas.microsoft.com/office/powerpoint/2010/main" val="3111175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2000" b="1"/>
            </a:lvl1pPr>
          </a:lstStyle>
          <a:p>
            <a:r>
              <a:rPr lang="fr-CH"/>
              <a:t>Cliquez et modifiez le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5" name="Espace réservé de la date 4"/>
          <p:cNvSpPr>
            <a:spLocks noGrp="1"/>
          </p:cNvSpPr>
          <p:nvPr>
            <p:ph type="dt" sz="half" idx="10"/>
          </p:nvPr>
        </p:nvSpPr>
        <p:spPr/>
        <p:txBody>
          <a:bodyPr/>
          <a:lstStyle/>
          <a:p>
            <a:fld id="{A66B20B9-EF7F-5946-AF30-35505E000C0A}" type="datetimeFigureOut">
              <a:rPr lang="fr-FR" smtClean="0"/>
              <a:t>26/09/2016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60CBC2-3CD6-3A4D-940E-4CA973B3BE6C}" type="slidenum">
              <a:rPr lang="fr-FR" smtClean="0"/>
              <a:t>‹#›</a:t>
            </a:fld>
            <a:endParaRPr lang="fr-FR"/>
          </a:p>
        </p:txBody>
      </p:sp>
    </p:spTree>
    <p:extLst>
      <p:ext uri="{BB962C8B-B14F-4D97-AF65-F5344CB8AC3E}">
        <p14:creationId xmlns:p14="http://schemas.microsoft.com/office/powerpoint/2010/main" val="3123713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CH"/>
              <a:t>Cliquez et modifiez le titre</a:t>
            </a:r>
            <a:endParaRPr lang="fr-F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fr-FR" dirty="0"/>
              <a:t>March 2016</a:t>
            </a:r>
          </a:p>
        </p:txBody>
      </p:sp>
      <p:sp>
        <p:nvSpPr>
          <p:cNvPr id="5" name="Espace réservé du pied de page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fr-FR" b="1" dirty="0"/>
              <a:t>ONE BILLION COALITION </a:t>
            </a:r>
            <a:r>
              <a:rPr lang="fr-FR" dirty="0"/>
              <a:t>FOR RESILIENCE</a:t>
            </a:r>
          </a:p>
        </p:txBody>
      </p:sp>
      <p:sp>
        <p:nvSpPr>
          <p:cNvPr id="6" name="Espace réservé du numéro de diapositiv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rgbClr val="F7323F"/>
                </a:solidFill>
                <a:latin typeface="Arial"/>
                <a:cs typeface="Arial"/>
              </a:defRPr>
            </a:lvl1pPr>
          </a:lstStyle>
          <a:p>
            <a:fld id="{6D60CBC2-3CD6-3A4D-940E-4CA973B3BE6C}" type="slidenum">
              <a:rPr lang="fr-FR" smtClean="0"/>
              <a:pPr/>
              <a:t>‹#›</a:t>
            </a:fld>
            <a:endParaRPr lang="fr-FR" dirty="0"/>
          </a:p>
        </p:txBody>
      </p:sp>
      <p:sp>
        <p:nvSpPr>
          <p:cNvPr id="7" name="Rectangle 6"/>
          <p:cNvSpPr/>
          <p:nvPr userDrawn="1"/>
        </p:nvSpPr>
        <p:spPr>
          <a:xfrm>
            <a:off x="0" y="0"/>
            <a:ext cx="9144000" cy="4767264"/>
          </a:xfrm>
          <a:prstGeom prst="rect">
            <a:avLst/>
          </a:prstGeom>
          <a:gradFill flip="none" rotWithShape="1">
            <a:gsLst>
              <a:gs pos="78000">
                <a:schemeClr val="bg1">
                  <a:lumMod val="95000"/>
                </a:schemeClr>
              </a:gs>
              <a:gs pos="100000">
                <a:schemeClr val="bg1">
                  <a:lumMod val="8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649421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4.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hape 467"/>
          <p:cNvPicPr preferRelativeResize="0"/>
          <p:nvPr/>
        </p:nvPicPr>
        <p:blipFill rotWithShape="1">
          <a:blip r:embed="rId3">
            <a:alphaModFix/>
          </a:blip>
          <a:srcRect l="10920" r="65056"/>
          <a:stretch/>
        </p:blipFill>
        <p:spPr>
          <a:xfrm>
            <a:off x="-1" y="0"/>
            <a:ext cx="4714817" cy="4915987"/>
          </a:xfrm>
          <a:prstGeom prst="rect">
            <a:avLst/>
          </a:prstGeom>
          <a:noFill/>
          <a:ln>
            <a:noFill/>
          </a:ln>
        </p:spPr>
      </p:pic>
      <p:sp>
        <p:nvSpPr>
          <p:cNvPr id="6" name="Parallélogramme 5"/>
          <p:cNvSpPr/>
          <p:nvPr/>
        </p:nvSpPr>
        <p:spPr>
          <a:xfrm>
            <a:off x="2526932" y="0"/>
            <a:ext cx="8645257" cy="4915987"/>
          </a:xfrm>
          <a:prstGeom prst="parallelogram">
            <a:avLst/>
          </a:prstGeom>
          <a:solidFill>
            <a:srgbClr val="1F5B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Titre 1"/>
          <p:cNvSpPr txBox="1">
            <a:spLocks/>
          </p:cNvSpPr>
          <p:nvPr/>
        </p:nvSpPr>
        <p:spPr>
          <a:xfrm>
            <a:off x="3415215" y="3378200"/>
            <a:ext cx="4802584" cy="1243663"/>
          </a:xfrm>
          <a:prstGeom prst="rect">
            <a:avLst/>
          </a:prstGeom>
          <a:ln w="3175">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200" dirty="0">
                <a:solidFill>
                  <a:schemeClr val="bg1"/>
                </a:solidFill>
                <a:latin typeface="Arial"/>
                <a:cs typeface="Arial"/>
              </a:rPr>
              <a:t>July 2016</a:t>
            </a:r>
          </a:p>
          <a:p>
            <a:pPr algn="l"/>
            <a:r>
              <a:rPr lang="fr-FR" sz="2800" b="1" dirty="0">
                <a:solidFill>
                  <a:schemeClr val="bg1"/>
                </a:solidFill>
                <a:latin typeface="Arial"/>
                <a:cs typeface="Arial"/>
              </a:rPr>
              <a:t>ONE BILLION COALITION </a:t>
            </a:r>
          </a:p>
          <a:p>
            <a:pPr algn="l"/>
            <a:r>
              <a:rPr lang="fr-FR" sz="2800" dirty="0">
                <a:solidFill>
                  <a:schemeClr val="bg1"/>
                </a:solidFill>
                <a:latin typeface="Arial"/>
                <a:cs typeface="Arial"/>
              </a:rPr>
              <a:t>FOR RESILIENCE in AP</a:t>
            </a:r>
          </a:p>
        </p:txBody>
      </p:sp>
    </p:spTree>
    <p:extLst>
      <p:ext uri="{BB962C8B-B14F-4D97-AF65-F5344CB8AC3E}">
        <p14:creationId xmlns:p14="http://schemas.microsoft.com/office/powerpoint/2010/main" val="1290626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3"/>
          <p:cNvSpPr>
            <a:spLocks noGrp="1"/>
          </p:cNvSpPr>
          <p:nvPr>
            <p:ph type="dt" sz="half" idx="4294967295"/>
          </p:nvPr>
        </p:nvSpPr>
        <p:spPr>
          <a:xfrm>
            <a:off x="457200" y="4818064"/>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fr-FR" dirty="0" err="1"/>
              <a:t>September</a:t>
            </a:r>
            <a:r>
              <a:rPr lang="fr-FR" dirty="0"/>
              <a:t>  2016</a:t>
            </a:r>
          </a:p>
        </p:txBody>
      </p:sp>
      <p:sp>
        <p:nvSpPr>
          <p:cNvPr id="8" name="Espace réservé du pied de page 4"/>
          <p:cNvSpPr>
            <a:spLocks noGrp="1"/>
          </p:cNvSpPr>
          <p:nvPr>
            <p:ph type="ftr" sz="quarter" idx="4294967295"/>
          </p:nvPr>
        </p:nvSpPr>
        <p:spPr>
          <a:xfrm>
            <a:off x="3124200" y="4818064"/>
            <a:ext cx="2895600" cy="273844"/>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fr-FR" b="1" dirty="0"/>
              <a:t>ONE </a:t>
            </a:r>
            <a:r>
              <a:rPr lang="fr-FR" b="1" dirty="0">
                <a:solidFill>
                  <a:srgbClr val="878989"/>
                </a:solidFill>
              </a:rPr>
              <a:t>BILLION COALITION </a:t>
            </a:r>
            <a:r>
              <a:rPr lang="fr-FR" dirty="0"/>
              <a:t>FOR RESILIENCE</a:t>
            </a:r>
          </a:p>
        </p:txBody>
      </p:sp>
      <p:sp>
        <p:nvSpPr>
          <p:cNvPr id="9" name="Espace réservé du numéro de diapositive 5"/>
          <p:cNvSpPr>
            <a:spLocks noGrp="1"/>
          </p:cNvSpPr>
          <p:nvPr>
            <p:ph type="sldNum" sz="quarter" idx="4294967295"/>
          </p:nvPr>
        </p:nvSpPr>
        <p:spPr>
          <a:xfrm>
            <a:off x="6553200" y="4818064"/>
            <a:ext cx="2133600" cy="273844"/>
          </a:xfrm>
          <a:prstGeom prst="rect">
            <a:avLst/>
          </a:prstGeom>
        </p:spPr>
        <p:txBody>
          <a:bodyPr vert="horz" lIns="91440" tIns="45720" rIns="91440" bIns="45720" rtlCol="0" anchor="ctr"/>
          <a:lstStyle>
            <a:lvl1pPr algn="r">
              <a:defRPr sz="900">
                <a:solidFill>
                  <a:srgbClr val="F7323F"/>
                </a:solidFill>
                <a:latin typeface="Arial"/>
                <a:cs typeface="Arial"/>
              </a:defRPr>
            </a:lvl1pPr>
          </a:lstStyle>
          <a:p>
            <a:fld id="{6D60CBC2-3CD6-3A4D-940E-4CA973B3BE6C}" type="slidenum">
              <a:rPr lang="fr-FR" smtClean="0">
                <a:solidFill>
                  <a:srgbClr val="878989"/>
                </a:solidFill>
              </a:rPr>
              <a:pPr/>
              <a:t>2</a:t>
            </a:fld>
            <a:endParaRPr lang="fr-FR" dirty="0">
              <a:solidFill>
                <a:srgbClr val="878989"/>
              </a:solidFill>
            </a:endParaRPr>
          </a:p>
        </p:txBody>
      </p:sp>
      <p:sp>
        <p:nvSpPr>
          <p:cNvPr id="10" name="Ellipse 9"/>
          <p:cNvSpPr/>
          <p:nvPr/>
        </p:nvSpPr>
        <p:spPr>
          <a:xfrm>
            <a:off x="457200" y="1866900"/>
            <a:ext cx="800100" cy="800100"/>
          </a:xfrm>
          <a:prstGeom prst="ellipse">
            <a:avLst/>
          </a:prstGeom>
          <a:solidFill>
            <a:srgbClr val="1F5B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bg1"/>
                </a:solidFill>
                <a:latin typeface="Arial"/>
                <a:ea typeface="Calibri"/>
                <a:cs typeface="Arial"/>
                <a:sym typeface="Calibri"/>
              </a:rPr>
              <a:t>icon</a:t>
            </a:r>
            <a:endParaRPr lang="fr-FR" sz="900" dirty="0">
              <a:solidFill>
                <a:schemeClr val="bg1"/>
              </a:solidFill>
            </a:endParaRPr>
          </a:p>
        </p:txBody>
      </p:sp>
      <p:sp>
        <p:nvSpPr>
          <p:cNvPr id="11" name="Ellipse 10"/>
          <p:cNvSpPr/>
          <p:nvPr/>
        </p:nvSpPr>
        <p:spPr>
          <a:xfrm>
            <a:off x="3222625" y="1866900"/>
            <a:ext cx="800100" cy="800100"/>
          </a:xfrm>
          <a:prstGeom prst="ellipse">
            <a:avLst/>
          </a:prstGeom>
          <a:solidFill>
            <a:srgbClr val="1F5B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bg1"/>
                </a:solidFill>
                <a:latin typeface="Arial"/>
                <a:ea typeface="Calibri"/>
                <a:cs typeface="Arial"/>
                <a:sym typeface="Calibri"/>
              </a:rPr>
              <a:t>icon</a:t>
            </a:r>
            <a:endParaRPr lang="fr-FR" sz="900" dirty="0">
              <a:solidFill>
                <a:schemeClr val="bg1"/>
              </a:solidFill>
            </a:endParaRPr>
          </a:p>
        </p:txBody>
      </p:sp>
      <p:sp>
        <p:nvSpPr>
          <p:cNvPr id="12" name="Ellipse 11"/>
          <p:cNvSpPr/>
          <p:nvPr/>
        </p:nvSpPr>
        <p:spPr>
          <a:xfrm>
            <a:off x="6153150" y="1866900"/>
            <a:ext cx="800100" cy="800100"/>
          </a:xfrm>
          <a:prstGeom prst="ellipse">
            <a:avLst/>
          </a:prstGeom>
          <a:solidFill>
            <a:srgbClr val="1F5B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bg1"/>
                </a:solidFill>
                <a:latin typeface="Arial"/>
                <a:ea typeface="Calibri"/>
                <a:cs typeface="Arial"/>
                <a:sym typeface="Calibri"/>
              </a:rPr>
              <a:t>icon</a:t>
            </a:r>
            <a:endParaRPr lang="fr-FR" sz="900" dirty="0">
              <a:solidFill>
                <a:schemeClr val="bg1"/>
              </a:solidFill>
            </a:endParaRPr>
          </a:p>
        </p:txBody>
      </p:sp>
      <p:sp>
        <p:nvSpPr>
          <p:cNvPr id="13" name="Rectangle 12"/>
          <p:cNvSpPr/>
          <p:nvPr/>
        </p:nvSpPr>
        <p:spPr>
          <a:xfrm>
            <a:off x="1346200" y="1897618"/>
            <a:ext cx="1682750" cy="1169551"/>
          </a:xfrm>
          <a:prstGeom prst="rect">
            <a:avLst/>
          </a:prstGeom>
        </p:spPr>
        <p:txBody>
          <a:bodyPr wrap="square">
            <a:spAutoFit/>
          </a:bodyPr>
          <a:lstStyle/>
          <a:p>
            <a:pPr lvl="0">
              <a:buClr>
                <a:srgbClr val="000000"/>
              </a:buClr>
              <a:buSzPct val="100000"/>
            </a:pPr>
            <a:r>
              <a:rPr lang="en-US" sz="1400" b="1" dirty="0">
                <a:solidFill>
                  <a:srgbClr val="313A3D"/>
                </a:solidFill>
                <a:latin typeface="Arial"/>
                <a:ea typeface="Calibri"/>
                <a:cs typeface="Arial"/>
                <a:sym typeface="Calibri"/>
              </a:rPr>
              <a:t>800 </a:t>
            </a:r>
            <a:r>
              <a:rPr lang="en-US" sz="1400" dirty="0">
                <a:solidFill>
                  <a:srgbClr val="313A3D"/>
                </a:solidFill>
                <a:latin typeface="Arial"/>
                <a:ea typeface="Calibri"/>
                <a:cs typeface="Arial"/>
                <a:sym typeface="Calibri"/>
              </a:rPr>
              <a:t>million vulnerable people in AP, one in five </a:t>
            </a:r>
            <a:r>
              <a:rPr lang="en-US" sz="1400" b="1" dirty="0">
                <a:solidFill>
                  <a:srgbClr val="313A3D"/>
                </a:solidFill>
                <a:latin typeface="Arial"/>
                <a:ea typeface="Calibri"/>
                <a:cs typeface="Arial"/>
                <a:sym typeface="Calibri"/>
              </a:rPr>
              <a:t>live</a:t>
            </a:r>
            <a:r>
              <a:rPr lang="en-US" sz="1400" dirty="0">
                <a:solidFill>
                  <a:srgbClr val="313A3D"/>
                </a:solidFill>
                <a:latin typeface="Arial" panose="020B0604020202020204" pitchFamily="34" charset="0"/>
                <a:ea typeface="Calibri"/>
                <a:cs typeface="Arial" panose="020B0604020202020204" pitchFamily="34" charset="0"/>
                <a:sym typeface="Calibri"/>
              </a:rPr>
              <a:t> with less than US$1.25 a day</a:t>
            </a:r>
          </a:p>
        </p:txBody>
      </p:sp>
      <p:sp>
        <p:nvSpPr>
          <p:cNvPr id="15" name="Rectangle 14"/>
          <p:cNvSpPr/>
          <p:nvPr/>
        </p:nvSpPr>
        <p:spPr>
          <a:xfrm>
            <a:off x="4099818" y="1897618"/>
            <a:ext cx="1682750" cy="738664"/>
          </a:xfrm>
          <a:prstGeom prst="rect">
            <a:avLst/>
          </a:prstGeom>
        </p:spPr>
        <p:txBody>
          <a:bodyPr wrap="square">
            <a:spAutoFit/>
          </a:bodyPr>
          <a:lstStyle/>
          <a:p>
            <a:pPr lvl="0">
              <a:buClr>
                <a:srgbClr val="000000"/>
              </a:buClr>
              <a:buSzPct val="100000"/>
            </a:pPr>
            <a:r>
              <a:rPr lang="en-US" sz="1400" b="1" dirty="0">
                <a:solidFill>
                  <a:srgbClr val="313A3D"/>
                </a:solidFill>
                <a:latin typeface="Arial"/>
                <a:ea typeface="Calibri"/>
                <a:cs typeface="Arial"/>
                <a:sym typeface="Calibri"/>
              </a:rPr>
              <a:t>60% </a:t>
            </a:r>
            <a:r>
              <a:rPr lang="en-US" sz="1400" dirty="0">
                <a:solidFill>
                  <a:srgbClr val="313A3D"/>
                </a:solidFill>
                <a:latin typeface="Arial"/>
                <a:ea typeface="Calibri"/>
                <a:cs typeface="Arial"/>
                <a:sym typeface="Calibri"/>
              </a:rPr>
              <a:t>of the world hungry people live in Asia Pacific</a:t>
            </a:r>
          </a:p>
        </p:txBody>
      </p:sp>
      <p:sp>
        <p:nvSpPr>
          <p:cNvPr id="16" name="Rectangle 15"/>
          <p:cNvSpPr/>
          <p:nvPr/>
        </p:nvSpPr>
        <p:spPr>
          <a:xfrm>
            <a:off x="7028780" y="1897618"/>
            <a:ext cx="1682750" cy="738664"/>
          </a:xfrm>
          <a:prstGeom prst="rect">
            <a:avLst/>
          </a:prstGeom>
        </p:spPr>
        <p:txBody>
          <a:bodyPr wrap="square">
            <a:spAutoFit/>
          </a:bodyPr>
          <a:lstStyle/>
          <a:p>
            <a:pPr lvl="0">
              <a:buClr>
                <a:srgbClr val="000000"/>
              </a:buClr>
              <a:buSzPct val="100000"/>
            </a:pPr>
            <a:r>
              <a:rPr lang="en-US" sz="1400" b="1" dirty="0">
                <a:solidFill>
                  <a:srgbClr val="313A3D"/>
                </a:solidFill>
                <a:latin typeface="Arial"/>
                <a:ea typeface="Calibri"/>
                <a:cs typeface="Arial"/>
                <a:sym typeface="Calibri"/>
              </a:rPr>
              <a:t>98,6 </a:t>
            </a:r>
            <a:r>
              <a:rPr lang="en-US" sz="1400" dirty="0">
                <a:solidFill>
                  <a:srgbClr val="313A3D"/>
                </a:solidFill>
                <a:latin typeface="Arial"/>
                <a:ea typeface="Calibri"/>
                <a:cs typeface="Arial"/>
                <a:sym typeface="Calibri"/>
              </a:rPr>
              <a:t>million people affected by disasters (2015)</a:t>
            </a:r>
          </a:p>
        </p:txBody>
      </p:sp>
      <p:sp>
        <p:nvSpPr>
          <p:cNvPr id="17" name="Ellipse 16"/>
          <p:cNvSpPr/>
          <p:nvPr/>
        </p:nvSpPr>
        <p:spPr>
          <a:xfrm>
            <a:off x="1724025" y="3175000"/>
            <a:ext cx="800100" cy="800100"/>
          </a:xfrm>
          <a:prstGeom prst="ellipse">
            <a:avLst/>
          </a:prstGeom>
          <a:solidFill>
            <a:srgbClr val="1F5B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bg1"/>
                </a:solidFill>
                <a:latin typeface="Arial"/>
                <a:ea typeface="Calibri"/>
                <a:cs typeface="Arial"/>
                <a:sym typeface="Calibri"/>
              </a:rPr>
              <a:t>icon</a:t>
            </a:r>
            <a:endParaRPr lang="fr-FR" sz="900" dirty="0">
              <a:solidFill>
                <a:schemeClr val="bg1"/>
              </a:solidFill>
            </a:endParaRPr>
          </a:p>
        </p:txBody>
      </p:sp>
      <p:sp>
        <p:nvSpPr>
          <p:cNvPr id="18" name="Ellipse 17"/>
          <p:cNvSpPr/>
          <p:nvPr/>
        </p:nvSpPr>
        <p:spPr>
          <a:xfrm>
            <a:off x="4654550" y="3175000"/>
            <a:ext cx="800100" cy="800100"/>
          </a:xfrm>
          <a:prstGeom prst="ellipse">
            <a:avLst/>
          </a:prstGeom>
          <a:solidFill>
            <a:srgbClr val="1F5B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bg1"/>
                </a:solidFill>
                <a:latin typeface="Arial"/>
                <a:ea typeface="Calibri"/>
                <a:cs typeface="Arial"/>
                <a:sym typeface="Calibri"/>
              </a:rPr>
              <a:t>icon</a:t>
            </a:r>
            <a:endParaRPr lang="fr-FR" sz="900" dirty="0">
              <a:solidFill>
                <a:schemeClr val="bg1"/>
              </a:solidFill>
            </a:endParaRPr>
          </a:p>
        </p:txBody>
      </p:sp>
      <p:sp>
        <p:nvSpPr>
          <p:cNvPr id="19" name="Rectangle 18"/>
          <p:cNvSpPr/>
          <p:nvPr/>
        </p:nvSpPr>
        <p:spPr>
          <a:xfrm>
            <a:off x="2601218" y="3205718"/>
            <a:ext cx="1682750" cy="1600438"/>
          </a:xfrm>
          <a:prstGeom prst="rect">
            <a:avLst/>
          </a:prstGeom>
        </p:spPr>
        <p:txBody>
          <a:bodyPr wrap="square">
            <a:spAutoFit/>
          </a:bodyPr>
          <a:lstStyle/>
          <a:p>
            <a:pPr lvl="0">
              <a:buClr>
                <a:srgbClr val="000000"/>
              </a:buClr>
              <a:buSzPct val="100000"/>
            </a:pPr>
            <a:r>
              <a:rPr lang="en-US" sz="1400" b="1" dirty="0">
                <a:solidFill>
                  <a:srgbClr val="313A3D"/>
                </a:solidFill>
                <a:latin typeface="Arial"/>
                <a:ea typeface="Calibri"/>
                <a:cs typeface="Arial"/>
                <a:sym typeface="Calibri"/>
              </a:rPr>
              <a:t>41%</a:t>
            </a:r>
            <a:r>
              <a:rPr lang="en-US" sz="1400" dirty="0">
                <a:solidFill>
                  <a:srgbClr val="313A3D"/>
                </a:solidFill>
                <a:latin typeface="Arial"/>
                <a:ea typeface="Calibri"/>
                <a:cs typeface="Arial"/>
                <a:sym typeface="Calibri"/>
              </a:rPr>
              <a:t> of the population in AP have no access to sanitation, </a:t>
            </a:r>
            <a:r>
              <a:rPr lang="en-US" sz="1400" b="1" dirty="0">
                <a:solidFill>
                  <a:srgbClr val="313A3D"/>
                </a:solidFill>
                <a:latin typeface="Arial"/>
                <a:ea typeface="Calibri"/>
                <a:cs typeface="Arial"/>
                <a:sym typeface="Calibri"/>
              </a:rPr>
              <a:t>8% </a:t>
            </a:r>
            <a:r>
              <a:rPr lang="en-US" sz="1400" dirty="0">
                <a:solidFill>
                  <a:srgbClr val="313A3D"/>
                </a:solidFill>
                <a:latin typeface="Arial"/>
                <a:ea typeface="Calibri"/>
                <a:cs typeface="Arial"/>
                <a:sym typeface="Calibri"/>
              </a:rPr>
              <a:t>have no access to safe drinking water, </a:t>
            </a:r>
          </a:p>
        </p:txBody>
      </p:sp>
      <p:sp>
        <p:nvSpPr>
          <p:cNvPr id="20" name="Rectangle 19"/>
          <p:cNvSpPr/>
          <p:nvPr/>
        </p:nvSpPr>
        <p:spPr>
          <a:xfrm>
            <a:off x="5530180" y="3205718"/>
            <a:ext cx="1682750" cy="954107"/>
          </a:xfrm>
          <a:prstGeom prst="rect">
            <a:avLst/>
          </a:prstGeom>
        </p:spPr>
        <p:txBody>
          <a:bodyPr wrap="square">
            <a:spAutoFit/>
          </a:bodyPr>
          <a:lstStyle/>
          <a:p>
            <a:pPr lvl="0">
              <a:buClr>
                <a:srgbClr val="000000"/>
              </a:buClr>
              <a:buSzPct val="100000"/>
            </a:pPr>
            <a:r>
              <a:rPr lang="en-US" sz="1400" b="1" dirty="0">
                <a:solidFill>
                  <a:srgbClr val="313A3D"/>
                </a:solidFill>
                <a:latin typeface="Arial"/>
                <a:ea typeface="Calibri"/>
                <a:cs typeface="Arial"/>
                <a:sym typeface="Calibri"/>
              </a:rPr>
              <a:t>One billion </a:t>
            </a:r>
            <a:r>
              <a:rPr lang="en-US" sz="1400" dirty="0">
                <a:solidFill>
                  <a:srgbClr val="313A3D"/>
                </a:solidFill>
                <a:latin typeface="Arial"/>
                <a:ea typeface="Calibri"/>
                <a:cs typeface="Arial"/>
                <a:sym typeface="Calibri"/>
              </a:rPr>
              <a:t>people could be displaced by climate change by 2050</a:t>
            </a:r>
          </a:p>
        </p:txBody>
      </p:sp>
      <p:sp>
        <p:nvSpPr>
          <p:cNvPr id="6" name="ZoneTexte 5"/>
          <p:cNvSpPr txBox="1"/>
          <p:nvPr/>
        </p:nvSpPr>
        <p:spPr>
          <a:xfrm>
            <a:off x="241300" y="1168400"/>
            <a:ext cx="184666" cy="369332"/>
          </a:xfrm>
          <a:prstGeom prst="rect">
            <a:avLst/>
          </a:prstGeom>
          <a:noFill/>
        </p:spPr>
        <p:txBody>
          <a:bodyPr wrap="none" rtlCol="0">
            <a:spAutoFit/>
          </a:bodyPr>
          <a:lstStyle/>
          <a:p>
            <a:endParaRPr lang="fr-FR" dirty="0"/>
          </a:p>
        </p:txBody>
      </p:sp>
      <p:sp>
        <p:nvSpPr>
          <p:cNvPr id="21" name="Titre 1"/>
          <p:cNvSpPr txBox="1">
            <a:spLocks/>
          </p:cNvSpPr>
          <p:nvPr/>
        </p:nvSpPr>
        <p:spPr>
          <a:xfrm>
            <a:off x="457200" y="371079"/>
            <a:ext cx="8229600" cy="857250"/>
          </a:xfrm>
          <a:prstGeom prst="rect">
            <a:avLst/>
          </a:prstGeom>
          <a:ln w="3175">
            <a:solidFill>
              <a:srgbClr val="313A3D"/>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1F5B6C"/>
                </a:solidFill>
                <a:latin typeface="Arial"/>
                <a:cs typeface="Arial"/>
                <a:sym typeface="Calibri"/>
              </a:rPr>
              <a:t>ASIA PACIFIC HUMANITARIAN LANDSCAPE</a:t>
            </a:r>
            <a:endParaRPr lang="fr-FR" sz="2400" b="1" dirty="0">
              <a:solidFill>
                <a:srgbClr val="1F5B6C"/>
              </a:solidFill>
              <a:latin typeface="Arial"/>
              <a:cs typeface="Arial"/>
            </a:endParaRPr>
          </a:p>
        </p:txBody>
      </p:sp>
    </p:spTree>
    <p:extLst>
      <p:ext uri="{BB962C8B-B14F-4D97-AF65-F5344CB8AC3E}">
        <p14:creationId xmlns:p14="http://schemas.microsoft.com/office/powerpoint/2010/main" val="3387055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467"/>
          <p:cNvPicPr preferRelativeResize="0"/>
          <p:nvPr/>
        </p:nvPicPr>
        <p:blipFill rotWithShape="1">
          <a:blip r:embed="rId3">
            <a:alphaModFix/>
          </a:blip>
          <a:srcRect t="3025" r="53407" b="-3025"/>
          <a:stretch/>
        </p:blipFill>
        <p:spPr>
          <a:xfrm>
            <a:off x="-1" y="0"/>
            <a:ext cx="9144001" cy="4915987"/>
          </a:xfrm>
          <a:prstGeom prst="rect">
            <a:avLst/>
          </a:prstGeom>
          <a:noFill/>
          <a:ln>
            <a:noFill/>
          </a:ln>
        </p:spPr>
      </p:pic>
      <p:sp>
        <p:nvSpPr>
          <p:cNvPr id="13" name="Rectangle 12"/>
          <p:cNvSpPr/>
          <p:nvPr/>
        </p:nvSpPr>
        <p:spPr>
          <a:xfrm>
            <a:off x="0" y="6350"/>
            <a:ext cx="9144000" cy="4767264"/>
          </a:xfrm>
          <a:prstGeom prst="rect">
            <a:avLst/>
          </a:prstGeom>
          <a:solidFill>
            <a:srgbClr val="1F5B6C">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 name="Titre 1"/>
          <p:cNvSpPr txBox="1">
            <a:spLocks/>
          </p:cNvSpPr>
          <p:nvPr/>
        </p:nvSpPr>
        <p:spPr>
          <a:xfrm>
            <a:off x="457200" y="371079"/>
            <a:ext cx="8229600" cy="857250"/>
          </a:xfrm>
          <a:prstGeom prst="rect">
            <a:avLst/>
          </a:prstGeom>
          <a:ln w="3175">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FFFF"/>
                </a:solidFill>
                <a:latin typeface="Arial"/>
                <a:ea typeface="Calibri"/>
                <a:cs typeface="Arial"/>
                <a:sym typeface="Calibri"/>
              </a:rPr>
              <a:t>GLOBAL OUTPUTS: </a:t>
            </a:r>
            <a:r>
              <a:rPr lang="en-US" sz="2400" dirty="0">
                <a:solidFill>
                  <a:srgbClr val="FFFFFF"/>
                </a:solidFill>
                <a:latin typeface="Arial"/>
                <a:ea typeface="Calibri"/>
                <a:cs typeface="Arial"/>
                <a:sym typeface="Calibri"/>
              </a:rPr>
              <a:t>FIVE INTERCONNECTED PLATFORMS</a:t>
            </a:r>
          </a:p>
        </p:txBody>
      </p:sp>
      <p:sp>
        <p:nvSpPr>
          <p:cNvPr id="8" name="Espace réservé de la date 3"/>
          <p:cNvSpPr>
            <a:spLocks noGrp="1"/>
          </p:cNvSpPr>
          <p:nvPr>
            <p:ph type="dt" sz="half" idx="4294967295"/>
          </p:nvPr>
        </p:nvSpPr>
        <p:spPr>
          <a:xfrm>
            <a:off x="457200" y="4818064"/>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fr-FR" dirty="0" err="1"/>
              <a:t>September</a:t>
            </a:r>
            <a:r>
              <a:rPr lang="fr-FR" dirty="0"/>
              <a:t> 2016</a:t>
            </a:r>
          </a:p>
        </p:txBody>
      </p:sp>
      <p:sp>
        <p:nvSpPr>
          <p:cNvPr id="9" name="Espace réservé du pied de page 4"/>
          <p:cNvSpPr>
            <a:spLocks noGrp="1"/>
          </p:cNvSpPr>
          <p:nvPr>
            <p:ph type="ftr" sz="quarter" idx="4294967295"/>
          </p:nvPr>
        </p:nvSpPr>
        <p:spPr>
          <a:xfrm>
            <a:off x="3124200" y="4818064"/>
            <a:ext cx="2895600" cy="273844"/>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fr-FR" b="1" dirty="0"/>
              <a:t>ONE BILLION COALITION </a:t>
            </a:r>
            <a:r>
              <a:rPr lang="fr-FR" dirty="0"/>
              <a:t>FOR RESILIENCE</a:t>
            </a:r>
          </a:p>
        </p:txBody>
      </p:sp>
      <p:sp>
        <p:nvSpPr>
          <p:cNvPr id="10" name="Espace réservé du numéro de diapositive 5"/>
          <p:cNvSpPr>
            <a:spLocks noGrp="1"/>
          </p:cNvSpPr>
          <p:nvPr>
            <p:ph type="sldNum" sz="quarter" idx="4294967295"/>
          </p:nvPr>
        </p:nvSpPr>
        <p:spPr>
          <a:xfrm>
            <a:off x="6553200" y="4818064"/>
            <a:ext cx="2133600" cy="273844"/>
          </a:xfrm>
          <a:prstGeom prst="rect">
            <a:avLst/>
          </a:prstGeom>
        </p:spPr>
        <p:txBody>
          <a:bodyPr vert="horz" lIns="91440" tIns="45720" rIns="91440" bIns="45720" rtlCol="0" anchor="ctr"/>
          <a:lstStyle>
            <a:lvl1pPr algn="r">
              <a:defRPr sz="900">
                <a:solidFill>
                  <a:srgbClr val="F7323F"/>
                </a:solidFill>
                <a:latin typeface="Arial"/>
                <a:cs typeface="Arial"/>
              </a:defRPr>
            </a:lvl1pPr>
          </a:lstStyle>
          <a:p>
            <a:fld id="{6D60CBC2-3CD6-3A4D-940E-4CA973B3BE6C}" type="slidenum">
              <a:rPr lang="fr-FR" smtClean="0">
                <a:solidFill>
                  <a:srgbClr val="878989"/>
                </a:solidFill>
              </a:rPr>
              <a:pPr/>
              <a:t>3</a:t>
            </a:fld>
            <a:endParaRPr lang="fr-FR" dirty="0">
              <a:solidFill>
                <a:srgbClr val="878989"/>
              </a:solidFill>
            </a:endParaRPr>
          </a:p>
        </p:txBody>
      </p:sp>
      <p:grpSp>
        <p:nvGrpSpPr>
          <p:cNvPr id="22" name="Grouper 21"/>
          <p:cNvGrpSpPr/>
          <p:nvPr/>
        </p:nvGrpSpPr>
        <p:grpSpPr>
          <a:xfrm>
            <a:off x="2382013" y="1440774"/>
            <a:ext cx="3988461" cy="3074076"/>
            <a:chOff x="2282876" y="1288374"/>
            <a:chExt cx="4375880" cy="3372676"/>
          </a:xfrm>
        </p:grpSpPr>
        <p:sp>
          <p:nvSpPr>
            <p:cNvPr id="27" name="Ellipse 26"/>
            <p:cNvSpPr/>
            <p:nvPr/>
          </p:nvSpPr>
          <p:spPr>
            <a:xfrm>
              <a:off x="3848269" y="1288374"/>
              <a:ext cx="1277912" cy="127791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115000"/>
                </a:lnSpc>
                <a:buClr>
                  <a:srgbClr val="980000"/>
                </a:buClr>
                <a:buSzPct val="25000"/>
              </a:pPr>
              <a:r>
                <a:rPr lang="en-US" sz="800" b="1" dirty="0">
                  <a:solidFill>
                    <a:srgbClr val="1F5B6C"/>
                  </a:solidFill>
                  <a:latin typeface="Arial"/>
                  <a:ea typeface="Arial"/>
                  <a:cs typeface="Arial"/>
                  <a:sym typeface="Arial"/>
                </a:rPr>
                <a:t>Web-based </a:t>
              </a:r>
              <a:r>
                <a:rPr lang="en-US" sz="800" b="1" dirty="0">
                  <a:solidFill>
                    <a:srgbClr val="1F5B6C"/>
                  </a:solidFill>
                  <a:latin typeface="Arial"/>
                  <a:cs typeface="Arial"/>
                </a:rPr>
                <a:t>platform for digital ecosystems</a:t>
              </a:r>
              <a:endParaRPr lang="en-US" sz="800" dirty="0">
                <a:solidFill>
                  <a:srgbClr val="1F5B6C"/>
                </a:solidFill>
                <a:latin typeface="Arial"/>
                <a:ea typeface="Arial"/>
                <a:cs typeface="Arial"/>
                <a:sym typeface="Arial"/>
              </a:endParaRPr>
            </a:p>
          </p:txBody>
        </p:sp>
        <p:sp>
          <p:nvSpPr>
            <p:cNvPr id="28" name="Ellipse 27"/>
            <p:cNvSpPr/>
            <p:nvPr/>
          </p:nvSpPr>
          <p:spPr>
            <a:xfrm>
              <a:off x="5380844" y="1787193"/>
              <a:ext cx="1277912" cy="127791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115000"/>
                </a:lnSpc>
                <a:buClr>
                  <a:srgbClr val="980000"/>
                </a:buClr>
                <a:buSzPct val="25000"/>
              </a:pPr>
              <a:r>
                <a:rPr lang="en-US" sz="800" b="1" dirty="0">
                  <a:solidFill>
                    <a:srgbClr val="1F5B6C"/>
                  </a:solidFill>
                  <a:latin typeface="Arial"/>
                  <a:ea typeface="Arial"/>
                  <a:cs typeface="Arial"/>
                  <a:sym typeface="Arial"/>
                </a:rPr>
                <a:t>Business continuity &amp; employee engagement platform</a:t>
              </a:r>
              <a:endParaRPr lang="en-US" sz="800" dirty="0">
                <a:solidFill>
                  <a:srgbClr val="1F5B6C"/>
                </a:solidFill>
                <a:latin typeface="Arial"/>
                <a:ea typeface="Arial"/>
                <a:cs typeface="Arial"/>
                <a:sym typeface="Arial"/>
              </a:endParaRPr>
            </a:p>
          </p:txBody>
        </p:sp>
        <p:sp>
          <p:nvSpPr>
            <p:cNvPr id="29" name="Ellipse 28"/>
            <p:cNvSpPr/>
            <p:nvPr/>
          </p:nvSpPr>
          <p:spPr>
            <a:xfrm>
              <a:off x="2282876" y="1787193"/>
              <a:ext cx="1277912" cy="127791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115000"/>
                </a:lnSpc>
                <a:buClr>
                  <a:srgbClr val="980000"/>
                </a:buClr>
                <a:buSzPct val="25000"/>
              </a:pPr>
              <a:r>
                <a:rPr lang="en-US" sz="800" b="1" dirty="0">
                  <a:solidFill>
                    <a:srgbClr val="1F5B6C"/>
                  </a:solidFill>
                  <a:latin typeface="Arial"/>
                  <a:ea typeface="Arial"/>
                  <a:cs typeface="Arial"/>
                  <a:sym typeface="Arial"/>
                </a:rPr>
                <a:t>CSO partnership  platform</a:t>
              </a:r>
              <a:endParaRPr lang="en-US" sz="800" dirty="0">
                <a:solidFill>
                  <a:srgbClr val="1F5B6C"/>
                </a:solidFill>
                <a:latin typeface="Arial"/>
                <a:ea typeface="Arial"/>
                <a:cs typeface="Arial"/>
                <a:sym typeface="Arial"/>
              </a:endParaRPr>
            </a:p>
          </p:txBody>
        </p:sp>
        <p:sp>
          <p:nvSpPr>
            <p:cNvPr id="30" name="Ellipse 29"/>
            <p:cNvSpPr/>
            <p:nvPr/>
          </p:nvSpPr>
          <p:spPr>
            <a:xfrm>
              <a:off x="2282876" y="3359641"/>
              <a:ext cx="1277912" cy="127791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115000"/>
                </a:lnSpc>
                <a:buClr>
                  <a:srgbClr val="980000"/>
                </a:buClr>
                <a:buSzPct val="25000"/>
              </a:pPr>
              <a:r>
                <a:rPr lang="en-US" sz="800" b="1" dirty="0">
                  <a:solidFill>
                    <a:srgbClr val="1F5B6C"/>
                  </a:solidFill>
                  <a:latin typeface="Arial"/>
                  <a:ea typeface="Arial"/>
                  <a:cs typeface="Arial"/>
                  <a:sym typeface="Arial"/>
                </a:rPr>
                <a:t>Operations platform</a:t>
              </a:r>
            </a:p>
          </p:txBody>
        </p:sp>
        <p:sp>
          <p:nvSpPr>
            <p:cNvPr id="31" name="Ellipse 30"/>
            <p:cNvSpPr/>
            <p:nvPr/>
          </p:nvSpPr>
          <p:spPr>
            <a:xfrm>
              <a:off x="5380844" y="3383138"/>
              <a:ext cx="1277912" cy="127791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115000"/>
                </a:lnSpc>
                <a:buClr>
                  <a:srgbClr val="980000"/>
                </a:buClr>
                <a:buSzPct val="25000"/>
              </a:pPr>
              <a:r>
                <a:rPr lang="en-US" sz="800" b="1" dirty="0">
                  <a:solidFill>
                    <a:srgbClr val="1F5B6C"/>
                  </a:solidFill>
                  <a:latin typeface="Arial"/>
                  <a:ea typeface="Arial"/>
                  <a:cs typeface="Arial"/>
                  <a:sym typeface="Arial"/>
                </a:rPr>
                <a:t>Advocacy platform</a:t>
              </a:r>
            </a:p>
          </p:txBody>
        </p:sp>
        <p:cxnSp>
          <p:nvCxnSpPr>
            <p:cNvPr id="3" name="Connecteur droit 2"/>
            <p:cNvCxnSpPr>
              <a:stCxn id="20" idx="0"/>
            </p:cNvCxnSpPr>
            <p:nvPr/>
          </p:nvCxnSpPr>
          <p:spPr>
            <a:xfrm flipH="1" flipV="1">
              <a:off x="4483100" y="2444750"/>
              <a:ext cx="4125" cy="330649"/>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flipV="1">
              <a:off x="5041900" y="2775399"/>
              <a:ext cx="488950" cy="289706"/>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a:off x="3333750" y="2775399"/>
              <a:ext cx="584200" cy="3131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3409950" y="3714750"/>
              <a:ext cx="508000" cy="19543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Connecteur droit 25"/>
            <p:cNvCxnSpPr/>
            <p:nvPr/>
          </p:nvCxnSpPr>
          <p:spPr>
            <a:xfrm>
              <a:off x="5101444" y="3714750"/>
              <a:ext cx="558800" cy="27305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Shape 488"/>
            <p:cNvSpPr/>
            <p:nvPr/>
          </p:nvSpPr>
          <p:spPr>
            <a:xfrm>
              <a:off x="3781476" y="2775399"/>
              <a:ext cx="1411498" cy="1362898"/>
            </a:xfrm>
            <a:prstGeom prst="donut">
              <a:avLst>
                <a:gd name="adj" fmla="val 8688"/>
              </a:avLst>
            </a:prstGeom>
            <a:pattFill prst="ltVert">
              <a:fgClr>
                <a:srgbClr val="1F5B6C"/>
              </a:fgClr>
              <a:bgClr>
                <a:schemeClr val="bg1"/>
              </a:bgClr>
            </a:pattFill>
            <a:ln w="25400" cap="flat" cmpd="sng">
              <a:noFill/>
              <a:prstDash val="solid"/>
              <a:round/>
              <a:headEnd type="none" w="med" len="med"/>
              <a:tailEnd type="none" w="med" len="med"/>
            </a:ln>
          </p:spPr>
          <p:txBody>
            <a:bodyPr lIns="91425" tIns="45700" rIns="91425" bIns="45700" anchor="ctr" anchorCtr="0">
              <a:noAutofit/>
            </a:bodyPr>
            <a:lstStyle/>
            <a:p>
              <a:pPr lvl="0" algn="ctr">
                <a:buClr>
                  <a:srgbClr val="000000"/>
                </a:buClr>
                <a:buSzPct val="25000"/>
              </a:pPr>
              <a:r>
                <a:rPr lang="en-US" sz="2800" b="1" dirty="0">
                  <a:solidFill>
                    <a:srgbClr val="FFFFFF"/>
                  </a:solidFill>
                  <a:latin typeface="Arial"/>
                  <a:ea typeface="Arial"/>
                  <a:cs typeface="Arial"/>
                  <a:sym typeface="Arial"/>
                </a:rPr>
                <a:t>1BC</a:t>
              </a:r>
            </a:p>
          </p:txBody>
        </p:sp>
      </p:grpSp>
    </p:spTree>
    <p:extLst>
      <p:ext uri="{BB962C8B-B14F-4D97-AF65-F5344CB8AC3E}">
        <p14:creationId xmlns:p14="http://schemas.microsoft.com/office/powerpoint/2010/main" val="3172599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71079"/>
            <a:ext cx="8229600" cy="857250"/>
          </a:xfrm>
          <a:ln w="3175">
            <a:solidFill>
              <a:srgbClr val="313A3D"/>
            </a:solidFill>
          </a:ln>
        </p:spPr>
        <p:txBody>
          <a:bodyPr>
            <a:normAutofit/>
          </a:bodyPr>
          <a:lstStyle/>
          <a:p>
            <a:r>
              <a:rPr lang="en-US" sz="2400" dirty="0">
                <a:solidFill>
                  <a:srgbClr val="1F5B6C"/>
                </a:solidFill>
                <a:latin typeface="Arial"/>
                <a:ea typeface="Calibri"/>
                <a:cs typeface="Arial"/>
                <a:sym typeface="Calibri"/>
              </a:rPr>
              <a:t>Enhance partnerships with local and national institutions  </a:t>
            </a:r>
            <a:endParaRPr lang="fr-FR" sz="2400" b="1" dirty="0">
              <a:solidFill>
                <a:srgbClr val="1F5B6C"/>
              </a:solidFill>
              <a:latin typeface="Arial"/>
              <a:cs typeface="Arial"/>
            </a:endParaRPr>
          </a:p>
        </p:txBody>
      </p:sp>
      <p:sp>
        <p:nvSpPr>
          <p:cNvPr id="4" name="Espace réservé de la date 3"/>
          <p:cNvSpPr>
            <a:spLocks noGrp="1"/>
          </p:cNvSpPr>
          <p:nvPr>
            <p:ph type="dt" sz="half" idx="4294967295"/>
          </p:nvPr>
        </p:nvSpPr>
        <p:spPr>
          <a:xfrm>
            <a:off x="457200" y="4818064"/>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fr-FR" dirty="0" err="1"/>
              <a:t>September</a:t>
            </a:r>
            <a:r>
              <a:rPr lang="fr-FR" dirty="0"/>
              <a:t> 2016</a:t>
            </a:r>
          </a:p>
        </p:txBody>
      </p:sp>
      <p:sp>
        <p:nvSpPr>
          <p:cNvPr id="5" name="Espace réservé du pied de page 4"/>
          <p:cNvSpPr>
            <a:spLocks noGrp="1"/>
          </p:cNvSpPr>
          <p:nvPr>
            <p:ph type="ftr" sz="quarter" idx="4294967295"/>
          </p:nvPr>
        </p:nvSpPr>
        <p:spPr>
          <a:xfrm>
            <a:off x="3124200" y="4818064"/>
            <a:ext cx="2895600" cy="273844"/>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fr-FR" b="1" dirty="0"/>
              <a:t>ONE BILLION COALITION </a:t>
            </a:r>
            <a:r>
              <a:rPr lang="fr-FR" dirty="0"/>
              <a:t>FOR RESILIENCE</a:t>
            </a:r>
          </a:p>
        </p:txBody>
      </p:sp>
      <p:sp>
        <p:nvSpPr>
          <p:cNvPr id="6" name="Espace réservé du numéro de diapositive 5"/>
          <p:cNvSpPr>
            <a:spLocks noGrp="1"/>
          </p:cNvSpPr>
          <p:nvPr>
            <p:ph type="sldNum" sz="quarter" idx="4294967295"/>
          </p:nvPr>
        </p:nvSpPr>
        <p:spPr>
          <a:xfrm>
            <a:off x="6553200" y="4818064"/>
            <a:ext cx="2133600" cy="273844"/>
          </a:xfrm>
          <a:prstGeom prst="rect">
            <a:avLst/>
          </a:prstGeom>
        </p:spPr>
        <p:txBody>
          <a:bodyPr vert="horz" lIns="91440" tIns="45720" rIns="91440" bIns="45720" rtlCol="0" anchor="ctr"/>
          <a:lstStyle>
            <a:lvl1pPr algn="r">
              <a:defRPr sz="900">
                <a:solidFill>
                  <a:srgbClr val="F7323F"/>
                </a:solidFill>
                <a:latin typeface="Arial"/>
                <a:cs typeface="Arial"/>
              </a:defRPr>
            </a:lvl1pPr>
          </a:lstStyle>
          <a:p>
            <a:fld id="{6D60CBC2-3CD6-3A4D-940E-4CA973B3BE6C}" type="slidenum">
              <a:rPr lang="fr-FR" smtClean="0">
                <a:solidFill>
                  <a:srgbClr val="878989"/>
                </a:solidFill>
              </a:rPr>
              <a:pPr/>
              <a:t>4</a:t>
            </a:fld>
            <a:endParaRPr lang="fr-FR" dirty="0">
              <a:solidFill>
                <a:srgbClr val="878989"/>
              </a:solidFill>
            </a:endParaRPr>
          </a:p>
        </p:txBody>
      </p:sp>
      <p:sp>
        <p:nvSpPr>
          <p:cNvPr id="16" name="Shape 707"/>
          <p:cNvSpPr/>
          <p:nvPr/>
        </p:nvSpPr>
        <p:spPr>
          <a:xfrm>
            <a:off x="803203" y="1264107"/>
            <a:ext cx="7848872" cy="3692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00000"/>
              </a:buClr>
              <a:buSzPct val="25000"/>
              <a:buFont typeface="Calibri"/>
              <a:buNone/>
            </a:pPr>
            <a:r>
              <a:rPr lang="en-US" sz="1600" b="1" i="0" u="none" strike="noStrike" cap="none" dirty="0">
                <a:latin typeface="Arial"/>
                <a:ea typeface="Calibri"/>
                <a:cs typeface="Arial"/>
                <a:sym typeface="Calibri"/>
              </a:rPr>
              <a:t>To engage xx people and xx organizations to overcome</a:t>
            </a:r>
          </a:p>
        </p:txBody>
      </p:sp>
      <p:sp>
        <p:nvSpPr>
          <p:cNvPr id="17" name="Shape 708"/>
          <p:cNvSpPr/>
          <p:nvPr/>
        </p:nvSpPr>
        <p:spPr>
          <a:xfrm>
            <a:off x="457200" y="2532388"/>
            <a:ext cx="8640960" cy="346200"/>
          </a:xfrm>
          <a:prstGeom prst="rect">
            <a:avLst/>
          </a:prstGeom>
          <a:noFill/>
          <a:ln>
            <a:noFill/>
          </a:ln>
        </p:spPr>
        <p:txBody>
          <a:bodyPr lIns="68575" tIns="34275" rIns="68575" bIns="34275" anchor="t" anchorCtr="0">
            <a:noAutofit/>
          </a:bodyPr>
          <a:lstStyle/>
          <a:p>
            <a:pPr marL="0" marR="0" lvl="0" indent="0" algn="ctr" rtl="0">
              <a:lnSpc>
                <a:spcPct val="100000"/>
              </a:lnSpc>
              <a:spcBef>
                <a:spcPts val="0"/>
              </a:spcBef>
              <a:spcAft>
                <a:spcPts val="0"/>
              </a:spcAft>
              <a:buClr>
                <a:srgbClr val="C00000"/>
              </a:buClr>
              <a:buSzPct val="25000"/>
              <a:buFont typeface="Calibri"/>
              <a:buNone/>
            </a:pPr>
            <a:r>
              <a:rPr lang="en-US" sz="1600" b="1" dirty="0">
                <a:latin typeface="Arial"/>
                <a:ea typeface="Calibri"/>
                <a:cs typeface="Arial"/>
                <a:sym typeface="Calibri"/>
              </a:rPr>
              <a:t>so they can have safer, healthier and more resilient communities that are </a:t>
            </a:r>
            <a:r>
              <a:rPr lang="en-US" sz="1600" b="1" i="0" u="none" strike="noStrike" cap="none" dirty="0">
                <a:latin typeface="Arial"/>
                <a:ea typeface="Calibri"/>
                <a:cs typeface="Arial"/>
                <a:sym typeface="Calibri"/>
              </a:rPr>
              <a:t>more</a:t>
            </a:r>
          </a:p>
        </p:txBody>
      </p:sp>
      <p:sp>
        <p:nvSpPr>
          <p:cNvPr id="20" name="Shape 711"/>
          <p:cNvSpPr/>
          <p:nvPr/>
        </p:nvSpPr>
        <p:spPr>
          <a:xfrm>
            <a:off x="2734982" y="3720617"/>
            <a:ext cx="3526200" cy="346200"/>
          </a:xfrm>
          <a:prstGeom prst="rect">
            <a:avLst/>
          </a:prstGeom>
          <a:noFill/>
          <a:ln>
            <a:noFill/>
          </a:ln>
        </p:spPr>
        <p:txBody>
          <a:bodyPr lIns="68575" tIns="34275" rIns="68575" bIns="34275" anchor="t" anchorCtr="0">
            <a:noAutofit/>
          </a:bodyPr>
          <a:lstStyle/>
          <a:p>
            <a:pPr marL="0" marR="0" lvl="0" indent="0" algn="ctr" rtl="0">
              <a:lnSpc>
                <a:spcPct val="100000"/>
              </a:lnSpc>
              <a:spcBef>
                <a:spcPts val="0"/>
              </a:spcBef>
              <a:spcAft>
                <a:spcPts val="0"/>
              </a:spcAft>
              <a:buClr>
                <a:srgbClr val="C00000"/>
              </a:buClr>
              <a:buSzPct val="25000"/>
              <a:buFont typeface="Calibri"/>
              <a:buNone/>
            </a:pPr>
            <a:r>
              <a:rPr lang="en-US" sz="1600" b="1" i="0" u="none" strike="noStrike" cap="none" dirty="0">
                <a:latin typeface="Arial"/>
                <a:ea typeface="Calibri"/>
                <a:cs typeface="Arial"/>
                <a:sym typeface="Calibri"/>
              </a:rPr>
              <a:t>with better access to</a:t>
            </a:r>
          </a:p>
        </p:txBody>
      </p:sp>
      <p:grpSp>
        <p:nvGrpSpPr>
          <p:cNvPr id="71" name="Grouper 70"/>
          <p:cNvGrpSpPr/>
          <p:nvPr/>
        </p:nvGrpSpPr>
        <p:grpSpPr>
          <a:xfrm>
            <a:off x="1711169" y="1710533"/>
            <a:ext cx="786313" cy="685569"/>
            <a:chOff x="1711169" y="1710533"/>
            <a:chExt cx="786313" cy="685569"/>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1169" y="1710533"/>
              <a:ext cx="786313" cy="463077"/>
            </a:xfrm>
            <a:prstGeom prst="rect">
              <a:avLst/>
            </a:prstGeom>
          </p:spPr>
        </p:pic>
        <p:sp>
          <p:nvSpPr>
            <p:cNvPr id="9" name="ZoneTexte 8"/>
            <p:cNvSpPr txBox="1"/>
            <p:nvPr/>
          </p:nvSpPr>
          <p:spPr>
            <a:xfrm>
              <a:off x="1820635" y="2211436"/>
              <a:ext cx="567382" cy="184666"/>
            </a:xfrm>
            <a:prstGeom prst="rect">
              <a:avLst/>
            </a:prstGeom>
            <a:noFill/>
          </p:spPr>
          <p:txBody>
            <a:bodyPr wrap="square" lIns="0" tIns="0" rIns="0" bIns="0" rtlCol="0">
              <a:spAutoFit/>
            </a:bodyPr>
            <a:lstStyle/>
            <a:p>
              <a:r>
                <a:rPr lang="fr-FR" sz="1200" dirty="0" err="1">
                  <a:solidFill>
                    <a:srgbClr val="44788A"/>
                  </a:solidFill>
                  <a:latin typeface="Arial"/>
                  <a:cs typeface="Arial"/>
                </a:rPr>
                <a:t>Conflict</a:t>
              </a:r>
              <a:endParaRPr lang="fr-FR" sz="1200" dirty="0">
                <a:solidFill>
                  <a:srgbClr val="44788A"/>
                </a:solidFill>
                <a:latin typeface="Arial"/>
                <a:cs typeface="Arial"/>
              </a:endParaRPr>
            </a:p>
          </p:txBody>
        </p:sp>
      </p:grpSp>
      <p:grpSp>
        <p:nvGrpSpPr>
          <p:cNvPr id="66" name="Grouper 65"/>
          <p:cNvGrpSpPr/>
          <p:nvPr/>
        </p:nvGrpSpPr>
        <p:grpSpPr>
          <a:xfrm>
            <a:off x="2961641" y="1685095"/>
            <a:ext cx="520070" cy="711008"/>
            <a:chOff x="2990968" y="1685095"/>
            <a:chExt cx="520070" cy="711008"/>
          </a:xfrm>
        </p:grpSpPr>
        <p:pic>
          <p:nvPicPr>
            <p:cNvPr id="22" name="Imag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0968" y="1685095"/>
              <a:ext cx="520070" cy="450616"/>
            </a:xfrm>
            <a:prstGeom prst="rect">
              <a:avLst/>
            </a:prstGeom>
          </p:spPr>
        </p:pic>
        <p:sp>
          <p:nvSpPr>
            <p:cNvPr id="27" name="ZoneTexte 26"/>
            <p:cNvSpPr txBox="1"/>
            <p:nvPr/>
          </p:nvSpPr>
          <p:spPr>
            <a:xfrm>
              <a:off x="3048427" y="2211437"/>
              <a:ext cx="405151" cy="184666"/>
            </a:xfrm>
            <a:prstGeom prst="rect">
              <a:avLst/>
            </a:prstGeom>
            <a:noFill/>
          </p:spPr>
          <p:txBody>
            <a:bodyPr wrap="square" lIns="0" tIns="0" rIns="0" bIns="0" rtlCol="0">
              <a:spAutoFit/>
            </a:bodyPr>
            <a:lstStyle/>
            <a:p>
              <a:r>
                <a:rPr lang="fr-FR" sz="1200" dirty="0" err="1">
                  <a:solidFill>
                    <a:srgbClr val="44788A"/>
                  </a:solidFill>
                  <a:latin typeface="Arial"/>
                  <a:cs typeface="Arial"/>
                </a:rPr>
                <a:t>Risks</a:t>
              </a:r>
              <a:endParaRPr lang="fr-FR" sz="1200" dirty="0">
                <a:solidFill>
                  <a:srgbClr val="44788A"/>
                </a:solidFill>
                <a:latin typeface="Arial"/>
                <a:cs typeface="Arial"/>
              </a:endParaRPr>
            </a:p>
          </p:txBody>
        </p:sp>
      </p:grpSp>
      <p:grpSp>
        <p:nvGrpSpPr>
          <p:cNvPr id="67" name="Grouper 66"/>
          <p:cNvGrpSpPr/>
          <p:nvPr/>
        </p:nvGrpSpPr>
        <p:grpSpPr>
          <a:xfrm>
            <a:off x="3945868" y="1647194"/>
            <a:ext cx="1036541" cy="748909"/>
            <a:chOff x="4004522" y="1647194"/>
            <a:chExt cx="1036541" cy="748909"/>
          </a:xfrm>
        </p:grpSpPr>
        <p:pic>
          <p:nvPicPr>
            <p:cNvPr id="23" name="Imag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6406" y="1647194"/>
              <a:ext cx="534102" cy="526418"/>
            </a:xfrm>
            <a:prstGeom prst="rect">
              <a:avLst/>
            </a:prstGeom>
          </p:spPr>
        </p:pic>
        <p:sp>
          <p:nvSpPr>
            <p:cNvPr id="28" name="ZoneTexte 27"/>
            <p:cNvSpPr txBox="1"/>
            <p:nvPr/>
          </p:nvSpPr>
          <p:spPr>
            <a:xfrm>
              <a:off x="4004522" y="2211437"/>
              <a:ext cx="1036541" cy="184666"/>
            </a:xfrm>
            <a:prstGeom prst="rect">
              <a:avLst/>
            </a:prstGeom>
            <a:noFill/>
          </p:spPr>
          <p:txBody>
            <a:bodyPr wrap="square" lIns="0" tIns="0" rIns="0" bIns="0" rtlCol="0">
              <a:spAutoFit/>
            </a:bodyPr>
            <a:lstStyle/>
            <a:p>
              <a:r>
                <a:rPr lang="fr-FR" sz="1200" dirty="0" err="1">
                  <a:solidFill>
                    <a:srgbClr val="44788A"/>
                  </a:solidFill>
                  <a:latin typeface="Arial"/>
                  <a:cs typeface="Arial"/>
                </a:rPr>
                <a:t>Vulnerabilities</a:t>
              </a:r>
              <a:endParaRPr lang="fr-FR" sz="1200" dirty="0">
                <a:solidFill>
                  <a:srgbClr val="44788A"/>
                </a:solidFill>
                <a:latin typeface="Arial"/>
                <a:cs typeface="Arial"/>
              </a:endParaRPr>
            </a:p>
          </p:txBody>
        </p:sp>
      </p:grpSp>
      <p:grpSp>
        <p:nvGrpSpPr>
          <p:cNvPr id="68" name="Grouper 67"/>
          <p:cNvGrpSpPr/>
          <p:nvPr/>
        </p:nvGrpSpPr>
        <p:grpSpPr>
          <a:xfrm>
            <a:off x="5321300" y="1551278"/>
            <a:ext cx="624083" cy="844825"/>
            <a:chOff x="5312522" y="1551278"/>
            <a:chExt cx="624083" cy="844825"/>
          </a:xfrm>
        </p:grpSpPr>
        <p:pic>
          <p:nvPicPr>
            <p:cNvPr id="24" name="Imag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2522" y="1551278"/>
              <a:ext cx="591306" cy="629350"/>
            </a:xfrm>
            <a:prstGeom prst="rect">
              <a:avLst/>
            </a:prstGeom>
          </p:spPr>
        </p:pic>
        <p:sp>
          <p:nvSpPr>
            <p:cNvPr id="29" name="ZoneTexte 28"/>
            <p:cNvSpPr txBox="1"/>
            <p:nvPr/>
          </p:nvSpPr>
          <p:spPr>
            <a:xfrm>
              <a:off x="5394045" y="2211437"/>
              <a:ext cx="542560" cy="184666"/>
            </a:xfrm>
            <a:prstGeom prst="rect">
              <a:avLst/>
            </a:prstGeom>
            <a:noFill/>
          </p:spPr>
          <p:txBody>
            <a:bodyPr wrap="square" lIns="0" tIns="0" rIns="0" bIns="0" rtlCol="0">
              <a:spAutoFit/>
            </a:bodyPr>
            <a:lstStyle/>
            <a:p>
              <a:r>
                <a:rPr lang="fr-FR" sz="1200" dirty="0" err="1">
                  <a:solidFill>
                    <a:srgbClr val="44788A"/>
                  </a:solidFill>
                  <a:latin typeface="Arial"/>
                  <a:cs typeface="Arial"/>
                </a:rPr>
                <a:t>Hunger</a:t>
              </a:r>
              <a:endParaRPr lang="fr-FR" sz="1200" dirty="0">
                <a:solidFill>
                  <a:srgbClr val="44788A"/>
                </a:solidFill>
                <a:latin typeface="Arial"/>
                <a:cs typeface="Arial"/>
              </a:endParaRPr>
            </a:p>
          </p:txBody>
        </p:sp>
      </p:grpSp>
      <p:grpSp>
        <p:nvGrpSpPr>
          <p:cNvPr id="69" name="Grouper 68"/>
          <p:cNvGrpSpPr/>
          <p:nvPr/>
        </p:nvGrpSpPr>
        <p:grpSpPr>
          <a:xfrm>
            <a:off x="6311900" y="1610811"/>
            <a:ext cx="602388" cy="785293"/>
            <a:chOff x="6282571" y="1610811"/>
            <a:chExt cx="602388" cy="785293"/>
          </a:xfrm>
        </p:grpSpPr>
        <p:pic>
          <p:nvPicPr>
            <p:cNvPr id="25" name="Imag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2571" y="1610811"/>
              <a:ext cx="602388" cy="599186"/>
            </a:xfrm>
            <a:prstGeom prst="rect">
              <a:avLst/>
            </a:prstGeom>
          </p:spPr>
        </p:pic>
        <p:sp>
          <p:nvSpPr>
            <p:cNvPr id="30" name="ZoneTexte 29"/>
            <p:cNvSpPr txBox="1"/>
            <p:nvPr/>
          </p:nvSpPr>
          <p:spPr>
            <a:xfrm>
              <a:off x="6369796" y="2211438"/>
              <a:ext cx="427938" cy="184666"/>
            </a:xfrm>
            <a:prstGeom prst="rect">
              <a:avLst/>
            </a:prstGeom>
            <a:noFill/>
          </p:spPr>
          <p:txBody>
            <a:bodyPr wrap="square" lIns="0" tIns="0" rIns="0" bIns="0" rtlCol="0">
              <a:spAutoFit/>
            </a:bodyPr>
            <a:lstStyle/>
            <a:p>
              <a:r>
                <a:rPr lang="fr-FR" sz="1200" dirty="0" err="1">
                  <a:solidFill>
                    <a:srgbClr val="44788A"/>
                  </a:solidFill>
                  <a:latin typeface="Arial"/>
                  <a:cs typeface="Arial"/>
                </a:rPr>
                <a:t>Crisis</a:t>
              </a:r>
              <a:endParaRPr lang="fr-FR" sz="1200" dirty="0">
                <a:solidFill>
                  <a:srgbClr val="44788A"/>
                </a:solidFill>
                <a:latin typeface="Arial"/>
                <a:cs typeface="Arial"/>
              </a:endParaRPr>
            </a:p>
          </p:txBody>
        </p:sp>
      </p:grpSp>
      <p:grpSp>
        <p:nvGrpSpPr>
          <p:cNvPr id="70" name="Grouper 69"/>
          <p:cNvGrpSpPr/>
          <p:nvPr/>
        </p:nvGrpSpPr>
        <p:grpSpPr>
          <a:xfrm>
            <a:off x="7280807" y="1664422"/>
            <a:ext cx="588113" cy="731682"/>
            <a:chOff x="7280807" y="1664422"/>
            <a:chExt cx="588113" cy="731682"/>
          </a:xfrm>
        </p:grpSpPr>
        <p:pic>
          <p:nvPicPr>
            <p:cNvPr id="26" name="Imag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8882" y="1664422"/>
              <a:ext cx="491963" cy="491963"/>
            </a:xfrm>
            <a:prstGeom prst="rect">
              <a:avLst/>
            </a:prstGeom>
          </p:spPr>
        </p:pic>
        <p:sp>
          <p:nvSpPr>
            <p:cNvPr id="31" name="ZoneTexte 30"/>
            <p:cNvSpPr txBox="1"/>
            <p:nvPr/>
          </p:nvSpPr>
          <p:spPr>
            <a:xfrm>
              <a:off x="7280807" y="2211438"/>
              <a:ext cx="588113" cy="184666"/>
            </a:xfrm>
            <a:prstGeom prst="rect">
              <a:avLst/>
            </a:prstGeom>
            <a:noFill/>
          </p:spPr>
          <p:txBody>
            <a:bodyPr wrap="square" lIns="0" tIns="0" rIns="0" bIns="0" rtlCol="0">
              <a:spAutoFit/>
            </a:bodyPr>
            <a:lstStyle/>
            <a:p>
              <a:r>
                <a:rPr lang="fr-FR" sz="1200" dirty="0" err="1">
                  <a:solidFill>
                    <a:srgbClr val="44788A"/>
                  </a:solidFill>
                  <a:latin typeface="Arial"/>
                  <a:cs typeface="Arial"/>
                </a:rPr>
                <a:t>Disease</a:t>
              </a:r>
              <a:endParaRPr lang="fr-FR" sz="1200" dirty="0">
                <a:solidFill>
                  <a:srgbClr val="44788A"/>
                </a:solidFill>
                <a:latin typeface="Arial"/>
                <a:cs typeface="Arial"/>
              </a:endParaRPr>
            </a:p>
          </p:txBody>
        </p:sp>
      </p:grpSp>
      <p:grpSp>
        <p:nvGrpSpPr>
          <p:cNvPr id="72" name="Grouper 71"/>
          <p:cNvGrpSpPr/>
          <p:nvPr/>
        </p:nvGrpSpPr>
        <p:grpSpPr>
          <a:xfrm>
            <a:off x="2046211" y="2912967"/>
            <a:ext cx="641109" cy="685569"/>
            <a:chOff x="2046211" y="2867244"/>
            <a:chExt cx="641109" cy="685569"/>
          </a:xfrm>
        </p:grpSpPr>
        <p:pic>
          <p:nvPicPr>
            <p:cNvPr id="34" name="Image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25749" y="2867244"/>
              <a:ext cx="282033" cy="463077"/>
            </a:xfrm>
            <a:prstGeom prst="rect">
              <a:avLst/>
            </a:prstGeom>
          </p:spPr>
        </p:pic>
        <p:sp>
          <p:nvSpPr>
            <p:cNvPr id="35" name="ZoneTexte 34"/>
            <p:cNvSpPr txBox="1"/>
            <p:nvPr/>
          </p:nvSpPr>
          <p:spPr>
            <a:xfrm>
              <a:off x="2046211" y="3368147"/>
              <a:ext cx="641109" cy="184666"/>
            </a:xfrm>
            <a:prstGeom prst="rect">
              <a:avLst/>
            </a:prstGeom>
            <a:noFill/>
          </p:spPr>
          <p:txBody>
            <a:bodyPr wrap="square" lIns="0" tIns="0" rIns="0" bIns="0" rtlCol="0">
              <a:spAutoFit/>
            </a:bodyPr>
            <a:lstStyle/>
            <a:p>
              <a:r>
                <a:rPr lang="fr-FR" sz="1200" dirty="0" err="1">
                  <a:solidFill>
                    <a:srgbClr val="44788A"/>
                  </a:solidFill>
                  <a:latin typeface="Arial"/>
                  <a:cs typeface="Arial"/>
                </a:rPr>
                <a:t>Prepared</a:t>
              </a:r>
              <a:endParaRPr lang="fr-FR" sz="1200" dirty="0">
                <a:solidFill>
                  <a:srgbClr val="44788A"/>
                </a:solidFill>
                <a:latin typeface="Arial"/>
                <a:cs typeface="Arial"/>
              </a:endParaRPr>
            </a:p>
          </p:txBody>
        </p:sp>
      </p:grpSp>
      <p:grpSp>
        <p:nvGrpSpPr>
          <p:cNvPr id="73" name="Grouper 72"/>
          <p:cNvGrpSpPr/>
          <p:nvPr/>
        </p:nvGrpSpPr>
        <p:grpSpPr>
          <a:xfrm>
            <a:off x="3108586" y="3056582"/>
            <a:ext cx="527204" cy="541955"/>
            <a:chOff x="3120236" y="3010859"/>
            <a:chExt cx="527204" cy="541955"/>
          </a:xfrm>
        </p:grpSpPr>
        <p:pic>
          <p:nvPicPr>
            <p:cNvPr id="36" name="Image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46258" y="3010859"/>
              <a:ext cx="475161" cy="296263"/>
            </a:xfrm>
            <a:prstGeom prst="rect">
              <a:avLst/>
            </a:prstGeom>
          </p:spPr>
        </p:pic>
        <p:sp>
          <p:nvSpPr>
            <p:cNvPr id="37" name="ZoneTexte 36"/>
            <p:cNvSpPr txBox="1"/>
            <p:nvPr/>
          </p:nvSpPr>
          <p:spPr>
            <a:xfrm>
              <a:off x="3120236" y="3368148"/>
              <a:ext cx="527204" cy="184666"/>
            </a:xfrm>
            <a:prstGeom prst="rect">
              <a:avLst/>
            </a:prstGeom>
            <a:noFill/>
          </p:spPr>
          <p:txBody>
            <a:bodyPr wrap="square" lIns="0" tIns="0" rIns="0" bIns="0" rtlCol="0">
              <a:spAutoFit/>
            </a:bodyPr>
            <a:lstStyle/>
            <a:p>
              <a:r>
                <a:rPr lang="fr-FR" sz="1200" dirty="0" err="1">
                  <a:solidFill>
                    <a:srgbClr val="44788A"/>
                  </a:solidFill>
                  <a:latin typeface="Arial"/>
                  <a:cs typeface="Arial"/>
                </a:rPr>
                <a:t>Healthy</a:t>
              </a:r>
              <a:endParaRPr lang="fr-FR" sz="1200" dirty="0">
                <a:solidFill>
                  <a:srgbClr val="44788A"/>
                </a:solidFill>
                <a:latin typeface="Arial"/>
                <a:cs typeface="Arial"/>
              </a:endParaRPr>
            </a:p>
          </p:txBody>
        </p:sp>
      </p:grpSp>
      <p:grpSp>
        <p:nvGrpSpPr>
          <p:cNvPr id="74" name="Grouper 73"/>
          <p:cNvGrpSpPr/>
          <p:nvPr/>
        </p:nvGrpSpPr>
        <p:grpSpPr>
          <a:xfrm>
            <a:off x="4057056" y="2992143"/>
            <a:ext cx="1047689" cy="606393"/>
            <a:chOff x="4078031" y="2946420"/>
            <a:chExt cx="1047689" cy="606393"/>
          </a:xfrm>
        </p:grpSpPr>
        <p:pic>
          <p:nvPicPr>
            <p:cNvPr id="38" name="Imag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33998" y="2946420"/>
              <a:ext cx="335755" cy="362769"/>
            </a:xfrm>
            <a:prstGeom prst="rect">
              <a:avLst/>
            </a:prstGeom>
          </p:spPr>
        </p:pic>
        <p:sp>
          <p:nvSpPr>
            <p:cNvPr id="39" name="ZoneTexte 38"/>
            <p:cNvSpPr txBox="1"/>
            <p:nvPr/>
          </p:nvSpPr>
          <p:spPr>
            <a:xfrm>
              <a:off x="4078031" y="3368147"/>
              <a:ext cx="1047689" cy="184666"/>
            </a:xfrm>
            <a:prstGeom prst="rect">
              <a:avLst/>
            </a:prstGeom>
            <a:noFill/>
          </p:spPr>
          <p:txBody>
            <a:bodyPr wrap="square" lIns="0" tIns="0" rIns="0" bIns="0" rtlCol="0">
              <a:spAutoFit/>
            </a:bodyPr>
            <a:lstStyle/>
            <a:p>
              <a:r>
                <a:rPr lang="fr-FR" sz="1200" dirty="0" err="1">
                  <a:solidFill>
                    <a:srgbClr val="44788A"/>
                  </a:solidFill>
                  <a:latin typeface="Arial"/>
                  <a:cs typeface="Arial"/>
                </a:rPr>
                <a:t>Knowledgeable</a:t>
              </a:r>
              <a:endParaRPr lang="fr-FR" sz="1200" dirty="0">
                <a:solidFill>
                  <a:srgbClr val="44788A"/>
                </a:solidFill>
                <a:latin typeface="Arial"/>
                <a:cs typeface="Arial"/>
              </a:endParaRPr>
            </a:p>
          </p:txBody>
        </p:sp>
      </p:grpSp>
      <p:grpSp>
        <p:nvGrpSpPr>
          <p:cNvPr id="75" name="Grouper 74"/>
          <p:cNvGrpSpPr/>
          <p:nvPr/>
        </p:nvGrpSpPr>
        <p:grpSpPr>
          <a:xfrm>
            <a:off x="5526011" y="3070812"/>
            <a:ext cx="711076" cy="527724"/>
            <a:chOff x="5511924" y="3025089"/>
            <a:chExt cx="711076" cy="527724"/>
          </a:xfrm>
        </p:grpSpPr>
        <p:pic>
          <p:nvPicPr>
            <p:cNvPr id="40" name="Image 3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99585" y="3025089"/>
              <a:ext cx="335755" cy="284100"/>
            </a:xfrm>
            <a:prstGeom prst="rect">
              <a:avLst/>
            </a:prstGeom>
          </p:spPr>
        </p:pic>
        <p:sp>
          <p:nvSpPr>
            <p:cNvPr id="41" name="ZoneTexte 40"/>
            <p:cNvSpPr txBox="1"/>
            <p:nvPr/>
          </p:nvSpPr>
          <p:spPr>
            <a:xfrm>
              <a:off x="5511924" y="3368147"/>
              <a:ext cx="711076" cy="184666"/>
            </a:xfrm>
            <a:prstGeom prst="rect">
              <a:avLst/>
            </a:prstGeom>
            <a:noFill/>
          </p:spPr>
          <p:txBody>
            <a:bodyPr wrap="square" lIns="0" tIns="0" rIns="0" bIns="0" rtlCol="0">
              <a:spAutoFit/>
            </a:bodyPr>
            <a:lstStyle/>
            <a:p>
              <a:r>
                <a:rPr lang="fr-FR" sz="1200" dirty="0" err="1">
                  <a:solidFill>
                    <a:srgbClr val="44788A"/>
                  </a:solidFill>
                  <a:latin typeface="Arial"/>
                  <a:cs typeface="Arial"/>
                </a:rPr>
                <a:t>Organized</a:t>
              </a:r>
              <a:endParaRPr lang="fr-FR" sz="1200" dirty="0">
                <a:solidFill>
                  <a:srgbClr val="44788A"/>
                </a:solidFill>
                <a:latin typeface="Arial"/>
                <a:cs typeface="Arial"/>
              </a:endParaRPr>
            </a:p>
          </p:txBody>
        </p:sp>
      </p:grpSp>
      <p:grpSp>
        <p:nvGrpSpPr>
          <p:cNvPr id="77" name="Grouper 76"/>
          <p:cNvGrpSpPr/>
          <p:nvPr/>
        </p:nvGrpSpPr>
        <p:grpSpPr>
          <a:xfrm>
            <a:off x="6658353" y="2960308"/>
            <a:ext cx="748287" cy="638228"/>
            <a:chOff x="6658353" y="2914585"/>
            <a:chExt cx="748287" cy="638228"/>
          </a:xfrm>
        </p:grpSpPr>
        <p:pic>
          <p:nvPicPr>
            <p:cNvPr id="42" name="Image 4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72051" y="2914585"/>
              <a:ext cx="520890" cy="372658"/>
            </a:xfrm>
            <a:prstGeom prst="rect">
              <a:avLst/>
            </a:prstGeom>
          </p:spPr>
        </p:pic>
        <p:sp>
          <p:nvSpPr>
            <p:cNvPr id="43" name="ZoneTexte 42"/>
            <p:cNvSpPr txBox="1"/>
            <p:nvPr/>
          </p:nvSpPr>
          <p:spPr>
            <a:xfrm>
              <a:off x="6658353" y="3368147"/>
              <a:ext cx="748287" cy="184666"/>
            </a:xfrm>
            <a:prstGeom prst="rect">
              <a:avLst/>
            </a:prstGeom>
            <a:noFill/>
          </p:spPr>
          <p:txBody>
            <a:bodyPr wrap="square" lIns="0" tIns="0" rIns="0" bIns="0" rtlCol="0">
              <a:spAutoFit/>
            </a:bodyPr>
            <a:lstStyle/>
            <a:p>
              <a:r>
                <a:rPr lang="fr-FR" sz="1200" dirty="0" err="1">
                  <a:solidFill>
                    <a:srgbClr val="44788A"/>
                  </a:solidFill>
                  <a:latin typeface="Arial"/>
                  <a:cs typeface="Arial"/>
                </a:rPr>
                <a:t>Connected</a:t>
              </a:r>
              <a:endParaRPr lang="fr-FR" sz="1200" dirty="0">
                <a:solidFill>
                  <a:srgbClr val="44788A"/>
                </a:solidFill>
                <a:latin typeface="Arial"/>
                <a:cs typeface="Arial"/>
              </a:endParaRPr>
            </a:p>
          </p:txBody>
        </p:sp>
      </p:grpSp>
      <p:grpSp>
        <p:nvGrpSpPr>
          <p:cNvPr id="78" name="Grouper 77"/>
          <p:cNvGrpSpPr/>
          <p:nvPr/>
        </p:nvGrpSpPr>
        <p:grpSpPr>
          <a:xfrm>
            <a:off x="2046212" y="4096659"/>
            <a:ext cx="915428" cy="598900"/>
            <a:chOff x="2046212" y="3923936"/>
            <a:chExt cx="915428" cy="598900"/>
          </a:xfrm>
        </p:grpSpPr>
        <p:pic>
          <p:nvPicPr>
            <p:cNvPr id="50" name="Image 4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31688" y="3923936"/>
              <a:ext cx="344476" cy="353887"/>
            </a:xfrm>
            <a:prstGeom prst="rect">
              <a:avLst/>
            </a:prstGeom>
          </p:spPr>
        </p:pic>
        <p:sp>
          <p:nvSpPr>
            <p:cNvPr id="51" name="ZoneTexte 50"/>
            <p:cNvSpPr txBox="1"/>
            <p:nvPr/>
          </p:nvSpPr>
          <p:spPr>
            <a:xfrm>
              <a:off x="2046212" y="4338170"/>
              <a:ext cx="915428" cy="184666"/>
            </a:xfrm>
            <a:prstGeom prst="rect">
              <a:avLst/>
            </a:prstGeom>
            <a:noFill/>
          </p:spPr>
          <p:txBody>
            <a:bodyPr wrap="square" lIns="0" tIns="0" rIns="0" bIns="0" rtlCol="0">
              <a:spAutoFit/>
            </a:bodyPr>
            <a:lstStyle/>
            <a:p>
              <a:r>
                <a:rPr lang="fr-FR" sz="1200" dirty="0">
                  <a:solidFill>
                    <a:srgbClr val="44788A"/>
                  </a:solidFill>
                  <a:latin typeface="Arial"/>
                  <a:cs typeface="Arial"/>
                </a:rPr>
                <a:t>Infrastructure</a:t>
              </a:r>
            </a:p>
          </p:txBody>
        </p:sp>
      </p:grpSp>
      <p:grpSp>
        <p:nvGrpSpPr>
          <p:cNvPr id="62" name="Grouper 61"/>
          <p:cNvGrpSpPr/>
          <p:nvPr/>
        </p:nvGrpSpPr>
        <p:grpSpPr>
          <a:xfrm>
            <a:off x="3288453" y="4117620"/>
            <a:ext cx="587999" cy="577940"/>
            <a:chOff x="3404470" y="4408230"/>
            <a:chExt cx="687722" cy="675956"/>
          </a:xfrm>
        </p:grpSpPr>
        <p:pic>
          <p:nvPicPr>
            <p:cNvPr id="52" name="Image 5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93245" y="4408230"/>
              <a:ext cx="510172" cy="389390"/>
            </a:xfrm>
            <a:prstGeom prst="rect">
              <a:avLst/>
            </a:prstGeom>
          </p:spPr>
        </p:pic>
        <p:sp>
          <p:nvSpPr>
            <p:cNvPr id="53" name="ZoneTexte 52"/>
            <p:cNvSpPr txBox="1"/>
            <p:nvPr/>
          </p:nvSpPr>
          <p:spPr>
            <a:xfrm>
              <a:off x="3404470" y="4868201"/>
              <a:ext cx="687722" cy="215985"/>
            </a:xfrm>
            <a:prstGeom prst="rect">
              <a:avLst/>
            </a:prstGeom>
            <a:noFill/>
          </p:spPr>
          <p:txBody>
            <a:bodyPr wrap="square" lIns="0" tIns="0" rIns="0" bIns="0" rtlCol="0">
              <a:spAutoFit/>
            </a:bodyPr>
            <a:lstStyle/>
            <a:p>
              <a:r>
                <a:rPr lang="fr-FR" sz="1200" dirty="0">
                  <a:solidFill>
                    <a:srgbClr val="44788A"/>
                  </a:solidFill>
                  <a:latin typeface="Arial"/>
                  <a:cs typeface="Arial"/>
                </a:rPr>
                <a:t>Services</a:t>
              </a:r>
            </a:p>
          </p:txBody>
        </p:sp>
      </p:grpSp>
      <p:grpSp>
        <p:nvGrpSpPr>
          <p:cNvPr id="63" name="Grouper 62"/>
          <p:cNvGrpSpPr/>
          <p:nvPr/>
        </p:nvGrpSpPr>
        <p:grpSpPr>
          <a:xfrm>
            <a:off x="4203265" y="4083969"/>
            <a:ext cx="1623528" cy="611596"/>
            <a:chOff x="4423173" y="4368866"/>
            <a:chExt cx="1898873" cy="715319"/>
          </a:xfrm>
        </p:grpSpPr>
        <p:pic>
          <p:nvPicPr>
            <p:cNvPr id="54" name="Image 5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097755" y="4368866"/>
              <a:ext cx="549709" cy="428754"/>
            </a:xfrm>
            <a:prstGeom prst="rect">
              <a:avLst/>
            </a:prstGeom>
          </p:spPr>
        </p:pic>
        <p:sp>
          <p:nvSpPr>
            <p:cNvPr id="55" name="ZoneTexte 54"/>
            <p:cNvSpPr txBox="1"/>
            <p:nvPr/>
          </p:nvSpPr>
          <p:spPr>
            <a:xfrm>
              <a:off x="4423173" y="4868201"/>
              <a:ext cx="1898873" cy="215984"/>
            </a:xfrm>
            <a:prstGeom prst="rect">
              <a:avLst/>
            </a:prstGeom>
            <a:noFill/>
          </p:spPr>
          <p:txBody>
            <a:bodyPr wrap="square" lIns="0" tIns="0" rIns="0" bIns="0" rtlCol="0">
              <a:spAutoFit/>
            </a:bodyPr>
            <a:lstStyle/>
            <a:p>
              <a:r>
                <a:rPr lang="fr-FR" sz="1200" dirty="0" err="1">
                  <a:solidFill>
                    <a:srgbClr val="44788A"/>
                  </a:solidFill>
                  <a:latin typeface="Arial"/>
                  <a:cs typeface="Arial"/>
                </a:rPr>
                <a:t>Economic</a:t>
              </a:r>
              <a:r>
                <a:rPr lang="fr-FR" sz="1200" dirty="0">
                  <a:solidFill>
                    <a:srgbClr val="44788A"/>
                  </a:solidFill>
                  <a:latin typeface="Arial"/>
                  <a:cs typeface="Arial"/>
                </a:rPr>
                <a:t> </a:t>
              </a:r>
              <a:r>
                <a:rPr lang="fr-FR" sz="1200" dirty="0" err="1">
                  <a:solidFill>
                    <a:srgbClr val="44788A"/>
                  </a:solidFill>
                  <a:latin typeface="Arial"/>
                  <a:cs typeface="Arial"/>
                </a:rPr>
                <a:t>opportunities</a:t>
              </a:r>
              <a:endParaRPr lang="fr-FR" sz="1200" dirty="0">
                <a:solidFill>
                  <a:srgbClr val="44788A"/>
                </a:solidFill>
                <a:latin typeface="Arial"/>
                <a:cs typeface="Arial"/>
              </a:endParaRPr>
            </a:p>
          </p:txBody>
        </p:sp>
      </p:grpSp>
      <p:grpSp>
        <p:nvGrpSpPr>
          <p:cNvPr id="64" name="Grouper 63"/>
          <p:cNvGrpSpPr/>
          <p:nvPr/>
        </p:nvGrpSpPr>
        <p:grpSpPr>
          <a:xfrm>
            <a:off x="6153607" y="4077171"/>
            <a:ext cx="983792" cy="618389"/>
            <a:chOff x="6389657" y="4360921"/>
            <a:chExt cx="1150639" cy="723265"/>
          </a:xfrm>
        </p:grpSpPr>
        <p:pic>
          <p:nvPicPr>
            <p:cNvPr id="59" name="Image 5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697862" y="4360921"/>
              <a:ext cx="534229" cy="414935"/>
            </a:xfrm>
            <a:prstGeom prst="rect">
              <a:avLst/>
            </a:prstGeom>
          </p:spPr>
        </p:pic>
        <p:sp>
          <p:nvSpPr>
            <p:cNvPr id="60" name="ZoneTexte 59"/>
            <p:cNvSpPr txBox="1"/>
            <p:nvPr/>
          </p:nvSpPr>
          <p:spPr>
            <a:xfrm>
              <a:off x="6389657" y="4868202"/>
              <a:ext cx="1150639" cy="215984"/>
            </a:xfrm>
            <a:prstGeom prst="rect">
              <a:avLst/>
            </a:prstGeom>
            <a:noFill/>
          </p:spPr>
          <p:txBody>
            <a:bodyPr wrap="square" lIns="0" tIns="0" rIns="0" bIns="0" rtlCol="0">
              <a:spAutoFit/>
            </a:bodyPr>
            <a:lstStyle/>
            <a:p>
              <a:r>
                <a:rPr lang="fr-FR" sz="1200" dirty="0">
                  <a:solidFill>
                    <a:srgbClr val="44788A"/>
                  </a:solidFill>
                  <a:latin typeface="Arial"/>
                  <a:cs typeface="Arial"/>
                </a:rPr>
                <a:t>Natural </a:t>
              </a:r>
              <a:r>
                <a:rPr lang="fr-FR" sz="1200" dirty="0" err="1">
                  <a:solidFill>
                    <a:srgbClr val="44788A"/>
                  </a:solidFill>
                  <a:latin typeface="Arial"/>
                  <a:cs typeface="Arial"/>
                </a:rPr>
                <a:t>assets</a:t>
              </a:r>
              <a:endParaRPr lang="fr-FR" sz="1200" dirty="0">
                <a:solidFill>
                  <a:srgbClr val="44788A"/>
                </a:solidFill>
                <a:latin typeface="Arial"/>
                <a:cs typeface="Arial"/>
              </a:endParaRPr>
            </a:p>
          </p:txBody>
        </p:sp>
      </p:grpSp>
      <p:cxnSp>
        <p:nvCxnSpPr>
          <p:cNvPr id="79" name="Connecteur droit 78"/>
          <p:cNvCxnSpPr/>
          <p:nvPr/>
        </p:nvCxnSpPr>
        <p:spPr>
          <a:xfrm flipH="1">
            <a:off x="-76200" y="3720617"/>
            <a:ext cx="9398000" cy="0"/>
          </a:xfrm>
          <a:prstGeom prst="line">
            <a:avLst/>
          </a:prstGeom>
          <a:ln w="6350">
            <a:solidFill>
              <a:srgbClr val="1F5B6C"/>
            </a:solidFill>
          </a:ln>
          <a:effectLst/>
        </p:spPr>
        <p:style>
          <a:lnRef idx="2">
            <a:schemeClr val="accent1"/>
          </a:lnRef>
          <a:fillRef idx="0">
            <a:schemeClr val="accent1"/>
          </a:fillRef>
          <a:effectRef idx="1">
            <a:schemeClr val="accent1"/>
          </a:effectRef>
          <a:fontRef idx="minor">
            <a:schemeClr val="tx1"/>
          </a:fontRef>
        </p:style>
      </p:cxnSp>
      <p:cxnSp>
        <p:nvCxnSpPr>
          <p:cNvPr id="81" name="Connecteur droit 80"/>
          <p:cNvCxnSpPr/>
          <p:nvPr/>
        </p:nvCxnSpPr>
        <p:spPr>
          <a:xfrm flipH="1">
            <a:off x="-76200" y="2525143"/>
            <a:ext cx="9398000" cy="0"/>
          </a:xfrm>
          <a:prstGeom prst="line">
            <a:avLst/>
          </a:prstGeom>
          <a:ln w="6350">
            <a:solidFill>
              <a:srgbClr val="1F5B6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8693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457200" y="371079"/>
            <a:ext cx="8229600" cy="857250"/>
          </a:xfrm>
          <a:prstGeom prst="rect">
            <a:avLst/>
          </a:prstGeom>
          <a:ln w="3175">
            <a:solidFill>
              <a:srgbClr val="60504D"/>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1F5B6C"/>
                </a:solidFill>
                <a:latin typeface="Arial"/>
                <a:ea typeface="Calibri"/>
                <a:cs typeface="Arial"/>
                <a:sym typeface="Calibri"/>
              </a:rPr>
              <a:t>SINGAPORE RED CROSS’ APPROACH</a:t>
            </a:r>
          </a:p>
        </p:txBody>
      </p:sp>
      <p:sp>
        <p:nvSpPr>
          <p:cNvPr id="8" name="Espace réservé de la date 3"/>
          <p:cNvSpPr>
            <a:spLocks noGrp="1"/>
          </p:cNvSpPr>
          <p:nvPr>
            <p:ph type="dt" sz="half" idx="4294967295"/>
          </p:nvPr>
        </p:nvSpPr>
        <p:spPr>
          <a:xfrm>
            <a:off x="457200" y="4818064"/>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fr-FR" dirty="0"/>
              <a:t>April 2016</a:t>
            </a:r>
          </a:p>
        </p:txBody>
      </p:sp>
      <p:sp>
        <p:nvSpPr>
          <p:cNvPr id="9" name="Espace réservé du pied de page 4"/>
          <p:cNvSpPr>
            <a:spLocks noGrp="1"/>
          </p:cNvSpPr>
          <p:nvPr>
            <p:ph type="ftr" sz="quarter" idx="4294967295"/>
          </p:nvPr>
        </p:nvSpPr>
        <p:spPr>
          <a:xfrm>
            <a:off x="3124200" y="4818064"/>
            <a:ext cx="2895600" cy="273844"/>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fr-FR" b="1" dirty="0"/>
              <a:t>ONE BILLION COALITION </a:t>
            </a:r>
            <a:r>
              <a:rPr lang="fr-FR" dirty="0"/>
              <a:t>FOR RESILIENCE</a:t>
            </a:r>
          </a:p>
        </p:txBody>
      </p:sp>
      <p:sp>
        <p:nvSpPr>
          <p:cNvPr id="10" name="Espace réservé du numéro de diapositive 5"/>
          <p:cNvSpPr>
            <a:spLocks noGrp="1"/>
          </p:cNvSpPr>
          <p:nvPr>
            <p:ph type="sldNum" sz="quarter" idx="4294967295"/>
          </p:nvPr>
        </p:nvSpPr>
        <p:spPr>
          <a:xfrm>
            <a:off x="6553200" y="4818064"/>
            <a:ext cx="2133600" cy="273844"/>
          </a:xfrm>
          <a:prstGeom prst="rect">
            <a:avLst/>
          </a:prstGeom>
        </p:spPr>
        <p:txBody>
          <a:bodyPr vert="horz" lIns="91440" tIns="45720" rIns="91440" bIns="45720" rtlCol="0" anchor="ctr"/>
          <a:lstStyle>
            <a:lvl1pPr algn="r">
              <a:defRPr sz="900">
                <a:solidFill>
                  <a:srgbClr val="F7323F"/>
                </a:solidFill>
                <a:latin typeface="Arial"/>
                <a:cs typeface="Arial"/>
              </a:defRPr>
            </a:lvl1pPr>
          </a:lstStyle>
          <a:p>
            <a:fld id="{6D60CBC2-3CD6-3A4D-940E-4CA973B3BE6C}" type="slidenum">
              <a:rPr lang="fr-FR" smtClean="0">
                <a:solidFill>
                  <a:srgbClr val="878989"/>
                </a:solidFill>
              </a:rPr>
              <a:pPr/>
              <a:t>5</a:t>
            </a:fld>
            <a:endParaRPr lang="fr-FR" dirty="0">
              <a:solidFill>
                <a:srgbClr val="878989"/>
              </a:solidFill>
            </a:endParaRPr>
          </a:p>
        </p:txBody>
      </p:sp>
      <p:sp>
        <p:nvSpPr>
          <p:cNvPr id="2" name="Rectangle 1"/>
          <p:cNvSpPr/>
          <p:nvPr/>
        </p:nvSpPr>
        <p:spPr>
          <a:xfrm>
            <a:off x="457200" y="1586751"/>
            <a:ext cx="8229600" cy="307777"/>
          </a:xfrm>
          <a:prstGeom prst="rect">
            <a:avLst/>
          </a:prstGeom>
        </p:spPr>
        <p:txBody>
          <a:bodyPr wrap="square">
            <a:spAutoFit/>
          </a:bodyPr>
          <a:lstStyle/>
          <a:p>
            <a:endParaRPr lang="en-US" sz="1400" dirty="0">
              <a:solidFill>
                <a:srgbClr val="313A3D"/>
              </a:solidFill>
              <a:latin typeface="Arial" charset="0"/>
              <a:ea typeface="Arial" charset="0"/>
              <a:cs typeface="Arial"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494" y="1268333"/>
            <a:ext cx="6355724" cy="362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053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457200" y="371079"/>
            <a:ext cx="8229600" cy="857250"/>
          </a:xfrm>
          <a:prstGeom prst="rect">
            <a:avLst/>
          </a:prstGeom>
          <a:ln w="3175">
            <a:solidFill>
              <a:srgbClr val="60504D"/>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1F5B6C"/>
                </a:solidFill>
                <a:latin typeface="Arial"/>
                <a:ea typeface="Calibri"/>
                <a:cs typeface="Arial"/>
                <a:sym typeface="Calibri"/>
              </a:rPr>
              <a:t> Nation-wide ambition / targets</a:t>
            </a:r>
          </a:p>
          <a:p>
            <a:r>
              <a:rPr lang="en-US" sz="2400" dirty="0">
                <a:solidFill>
                  <a:srgbClr val="1F5B6C"/>
                </a:solidFill>
                <a:latin typeface="Arial"/>
                <a:ea typeface="Calibri"/>
                <a:cs typeface="Arial"/>
                <a:sym typeface="Calibri"/>
              </a:rPr>
              <a:t>Based on vulnerability analysis</a:t>
            </a:r>
          </a:p>
        </p:txBody>
      </p:sp>
      <p:sp>
        <p:nvSpPr>
          <p:cNvPr id="8" name="Espace réservé de la date 3"/>
          <p:cNvSpPr>
            <a:spLocks noGrp="1"/>
          </p:cNvSpPr>
          <p:nvPr>
            <p:ph type="dt" sz="half" idx="4294967295"/>
          </p:nvPr>
        </p:nvSpPr>
        <p:spPr>
          <a:xfrm>
            <a:off x="457200" y="4818064"/>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fr-FR" dirty="0" err="1"/>
              <a:t>September</a:t>
            </a:r>
            <a:r>
              <a:rPr lang="fr-FR" dirty="0"/>
              <a:t> 2016</a:t>
            </a:r>
          </a:p>
        </p:txBody>
      </p:sp>
      <p:sp>
        <p:nvSpPr>
          <p:cNvPr id="9" name="Espace réservé du pied de page 4"/>
          <p:cNvSpPr>
            <a:spLocks noGrp="1"/>
          </p:cNvSpPr>
          <p:nvPr>
            <p:ph type="ftr" sz="quarter" idx="4294967295"/>
          </p:nvPr>
        </p:nvSpPr>
        <p:spPr>
          <a:xfrm>
            <a:off x="3124200" y="4818064"/>
            <a:ext cx="2895600" cy="273844"/>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fr-FR" b="1" dirty="0"/>
              <a:t>ONE BILLION COALITION </a:t>
            </a:r>
            <a:r>
              <a:rPr lang="fr-FR" dirty="0"/>
              <a:t>FOR RESILIENCE</a:t>
            </a:r>
          </a:p>
        </p:txBody>
      </p:sp>
      <p:sp>
        <p:nvSpPr>
          <p:cNvPr id="10" name="Espace réservé du numéro de diapositive 5"/>
          <p:cNvSpPr>
            <a:spLocks noGrp="1"/>
          </p:cNvSpPr>
          <p:nvPr>
            <p:ph type="sldNum" sz="quarter" idx="4294967295"/>
          </p:nvPr>
        </p:nvSpPr>
        <p:spPr>
          <a:xfrm>
            <a:off x="6553200" y="4818064"/>
            <a:ext cx="2133600" cy="273844"/>
          </a:xfrm>
          <a:prstGeom prst="rect">
            <a:avLst/>
          </a:prstGeom>
        </p:spPr>
        <p:txBody>
          <a:bodyPr vert="horz" lIns="91440" tIns="45720" rIns="91440" bIns="45720" rtlCol="0" anchor="ctr"/>
          <a:lstStyle>
            <a:lvl1pPr algn="r">
              <a:defRPr sz="900">
                <a:solidFill>
                  <a:srgbClr val="F7323F"/>
                </a:solidFill>
                <a:latin typeface="Arial"/>
                <a:cs typeface="Arial"/>
              </a:defRPr>
            </a:lvl1pPr>
          </a:lstStyle>
          <a:p>
            <a:fld id="{6D60CBC2-3CD6-3A4D-940E-4CA973B3BE6C}" type="slidenum">
              <a:rPr lang="fr-FR" smtClean="0">
                <a:solidFill>
                  <a:srgbClr val="878989"/>
                </a:solidFill>
              </a:rPr>
              <a:pPr/>
              <a:t>6</a:t>
            </a:fld>
            <a:endParaRPr lang="fr-FR" dirty="0">
              <a:solidFill>
                <a:srgbClr val="878989"/>
              </a:solidFill>
            </a:endParaRPr>
          </a:p>
        </p:txBody>
      </p:sp>
      <p:sp>
        <p:nvSpPr>
          <p:cNvPr id="11" name="Shape 1852"/>
          <p:cNvSpPr txBox="1"/>
          <p:nvPr/>
        </p:nvSpPr>
        <p:spPr>
          <a:xfrm>
            <a:off x="457201" y="1228329"/>
            <a:ext cx="8229600" cy="3417094"/>
          </a:xfrm>
          <a:prstGeom prst="rect">
            <a:avLst/>
          </a:prstGeom>
          <a:noFill/>
          <a:ln>
            <a:noFill/>
          </a:ln>
        </p:spPr>
        <p:txBody>
          <a:bodyPr lIns="91425" tIns="45700" rIns="91425" bIns="45700" anchor="ctr" anchorCtr="0">
            <a:noAutofit/>
          </a:bodyPr>
          <a:lstStyle/>
          <a:p>
            <a:pPr marL="342900" indent="-342900">
              <a:buClr>
                <a:schemeClr val="dk1"/>
              </a:buClr>
              <a:buSzPct val="25000"/>
              <a:buFontTx/>
              <a:buChar char="-"/>
            </a:pPr>
            <a:endParaRPr lang="en-US" sz="2000" dirty="0">
              <a:solidFill>
                <a:srgbClr val="1F5B6C"/>
              </a:solidFill>
              <a:latin typeface="Arial"/>
              <a:ea typeface="Calibri"/>
              <a:cs typeface="Arial"/>
              <a:sym typeface="Calibri"/>
            </a:endParaRPr>
          </a:p>
          <a:p>
            <a:pPr marL="342900" indent="-342900">
              <a:buClr>
                <a:schemeClr val="dk1"/>
              </a:buClr>
              <a:buSzPct val="25000"/>
              <a:buFontTx/>
              <a:buChar char="-"/>
            </a:pPr>
            <a:r>
              <a:rPr lang="en-US" sz="2000" b="1" dirty="0">
                <a:solidFill>
                  <a:srgbClr val="1F5B6C"/>
                </a:solidFill>
                <a:latin typeface="Arial"/>
                <a:ea typeface="Calibri"/>
                <a:cs typeface="Arial"/>
                <a:sym typeface="Calibri"/>
              </a:rPr>
              <a:t>Goal</a:t>
            </a:r>
            <a:r>
              <a:rPr lang="en-US" sz="2000" dirty="0">
                <a:solidFill>
                  <a:srgbClr val="1F5B6C"/>
                </a:solidFill>
                <a:latin typeface="Arial"/>
                <a:ea typeface="Calibri"/>
                <a:cs typeface="Arial"/>
                <a:sym typeface="Calibri"/>
              </a:rPr>
              <a:t>: XX million people enabled to be safer, healthier and more resilient across the country by 2025</a:t>
            </a:r>
          </a:p>
          <a:p>
            <a:pPr marL="342900" indent="-342900">
              <a:buClr>
                <a:schemeClr val="dk1"/>
              </a:buClr>
              <a:buSzPct val="25000"/>
              <a:buFontTx/>
              <a:buChar char="-"/>
            </a:pPr>
            <a:endParaRPr lang="en-US" sz="2000" dirty="0">
              <a:solidFill>
                <a:srgbClr val="1F5B6C"/>
              </a:solidFill>
              <a:latin typeface="Arial"/>
              <a:ea typeface="Calibri"/>
              <a:cs typeface="Arial"/>
              <a:sym typeface="Calibri"/>
            </a:endParaRPr>
          </a:p>
          <a:p>
            <a:pPr marL="342900" indent="-342900">
              <a:buClr>
                <a:schemeClr val="dk1"/>
              </a:buClr>
              <a:buSzPct val="25000"/>
              <a:buFontTx/>
              <a:buChar char="-"/>
            </a:pPr>
            <a:r>
              <a:rPr lang="en-US" sz="2000" b="1" dirty="0">
                <a:solidFill>
                  <a:srgbClr val="1F5B6C"/>
                </a:solidFill>
                <a:latin typeface="Arial"/>
                <a:ea typeface="Calibri"/>
                <a:cs typeface="Arial"/>
                <a:sym typeface="Calibri"/>
              </a:rPr>
              <a:t>Targets (examples) included in NS strategic plan</a:t>
            </a:r>
            <a:r>
              <a:rPr lang="en-US" sz="2000" dirty="0">
                <a:solidFill>
                  <a:srgbClr val="1F5B6C"/>
                </a:solidFill>
                <a:latin typeface="Arial"/>
                <a:ea typeface="Calibri"/>
                <a:cs typeface="Arial"/>
                <a:sym typeface="Calibri"/>
              </a:rPr>
              <a:t>:</a:t>
            </a:r>
          </a:p>
          <a:p>
            <a:pPr marL="342900" indent="-342900">
              <a:buClr>
                <a:schemeClr val="dk1"/>
              </a:buClr>
              <a:buSzPct val="25000"/>
              <a:buFontTx/>
              <a:buChar char="-"/>
            </a:pPr>
            <a:r>
              <a:rPr lang="en-US" sz="2000" dirty="0">
                <a:solidFill>
                  <a:srgbClr val="1F5B6C"/>
                </a:solidFill>
                <a:latin typeface="Arial"/>
                <a:ea typeface="Calibri"/>
                <a:cs typeface="Arial"/>
                <a:sym typeface="Calibri"/>
              </a:rPr>
              <a:t>- Number/percentage of people trained in first aid, road safety, disaster preparedness by 2025</a:t>
            </a:r>
          </a:p>
          <a:p>
            <a:pPr marL="342900" indent="-342900">
              <a:buClr>
                <a:schemeClr val="dk1"/>
              </a:buClr>
              <a:buSzPct val="25000"/>
              <a:buFontTx/>
              <a:buChar char="-"/>
            </a:pPr>
            <a:r>
              <a:rPr lang="en-US" sz="2000" dirty="0">
                <a:solidFill>
                  <a:srgbClr val="1F5B6C"/>
                </a:solidFill>
                <a:latin typeface="Arial"/>
                <a:ea typeface="Calibri"/>
                <a:cs typeface="Arial"/>
                <a:sym typeface="Calibri"/>
              </a:rPr>
              <a:t>- Number of schools reached by 2025</a:t>
            </a:r>
          </a:p>
          <a:p>
            <a:pPr marL="342900" indent="-342900">
              <a:buClr>
                <a:schemeClr val="dk1"/>
              </a:buClr>
              <a:buSzPct val="25000"/>
              <a:buFontTx/>
              <a:buChar char="-"/>
            </a:pPr>
            <a:r>
              <a:rPr lang="en-US" sz="2000" dirty="0">
                <a:solidFill>
                  <a:srgbClr val="1F5B6C"/>
                </a:solidFill>
                <a:latin typeface="Arial"/>
                <a:ea typeface="Calibri"/>
                <a:cs typeface="Arial"/>
                <a:sym typeface="Calibri"/>
              </a:rPr>
              <a:t>- Number of small businesses made disaster resilient by 2025</a:t>
            </a:r>
          </a:p>
          <a:p>
            <a:pPr marL="342900" indent="-342900">
              <a:buClr>
                <a:schemeClr val="dk1"/>
              </a:buClr>
              <a:buSzPct val="25000"/>
              <a:buFontTx/>
              <a:buChar char="-"/>
            </a:pPr>
            <a:r>
              <a:rPr lang="en-US" sz="2000" dirty="0">
                <a:solidFill>
                  <a:srgbClr val="1F5B6C"/>
                </a:solidFill>
                <a:latin typeface="Arial"/>
                <a:ea typeface="Calibri"/>
                <a:cs typeface="Arial"/>
                <a:sym typeface="Calibri"/>
              </a:rPr>
              <a:t>- Number of people supported in DRR, health, access to water by 2025</a:t>
            </a:r>
          </a:p>
          <a:p>
            <a:pPr marL="342900" indent="-342900">
              <a:buClr>
                <a:schemeClr val="dk1"/>
              </a:buClr>
              <a:buSzPct val="25000"/>
              <a:buFontTx/>
              <a:buChar char="-"/>
            </a:pPr>
            <a:r>
              <a:rPr lang="en-US" sz="2000" dirty="0">
                <a:solidFill>
                  <a:srgbClr val="1F5B6C"/>
                </a:solidFill>
                <a:latin typeface="Arial"/>
                <a:ea typeface="Calibri"/>
                <a:cs typeface="Arial"/>
                <a:sym typeface="Calibri"/>
              </a:rPr>
              <a:t>……</a:t>
            </a:r>
          </a:p>
        </p:txBody>
      </p:sp>
    </p:spTree>
    <p:extLst>
      <p:ext uri="{BB962C8B-B14F-4D97-AF65-F5344CB8AC3E}">
        <p14:creationId xmlns:p14="http://schemas.microsoft.com/office/powerpoint/2010/main" val="1116123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457200" y="371079"/>
            <a:ext cx="8229600" cy="857250"/>
          </a:xfrm>
          <a:prstGeom prst="rect">
            <a:avLst/>
          </a:prstGeom>
          <a:ln w="3175">
            <a:solidFill>
              <a:srgbClr val="60504D"/>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1F5B6C"/>
                </a:solidFill>
                <a:latin typeface="Arial"/>
                <a:ea typeface="Calibri"/>
                <a:cs typeface="Arial"/>
                <a:sym typeface="Calibri"/>
              </a:rPr>
              <a:t> Leverage existing regional initiatives</a:t>
            </a:r>
          </a:p>
        </p:txBody>
      </p:sp>
      <p:sp>
        <p:nvSpPr>
          <p:cNvPr id="8" name="Espace réservé de la date 3"/>
          <p:cNvSpPr>
            <a:spLocks noGrp="1"/>
          </p:cNvSpPr>
          <p:nvPr>
            <p:ph type="dt" sz="half" idx="4294967295"/>
          </p:nvPr>
        </p:nvSpPr>
        <p:spPr>
          <a:xfrm>
            <a:off x="457200" y="4818064"/>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fr-FR" dirty="0" err="1"/>
              <a:t>September</a:t>
            </a:r>
            <a:r>
              <a:rPr lang="fr-FR" dirty="0"/>
              <a:t> 2016</a:t>
            </a:r>
          </a:p>
        </p:txBody>
      </p:sp>
      <p:sp>
        <p:nvSpPr>
          <p:cNvPr id="9" name="Espace réservé du pied de page 4"/>
          <p:cNvSpPr>
            <a:spLocks noGrp="1"/>
          </p:cNvSpPr>
          <p:nvPr>
            <p:ph type="ftr" sz="quarter" idx="4294967295"/>
          </p:nvPr>
        </p:nvSpPr>
        <p:spPr>
          <a:xfrm>
            <a:off x="3124200" y="4818064"/>
            <a:ext cx="2895600" cy="273844"/>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fr-FR" b="1" dirty="0"/>
              <a:t>ONE BILLION COALITION </a:t>
            </a:r>
            <a:r>
              <a:rPr lang="fr-FR" dirty="0"/>
              <a:t>FOR RESILIENCE</a:t>
            </a:r>
          </a:p>
        </p:txBody>
      </p:sp>
      <p:sp>
        <p:nvSpPr>
          <p:cNvPr id="10" name="Espace réservé du numéro de diapositive 5"/>
          <p:cNvSpPr>
            <a:spLocks noGrp="1"/>
          </p:cNvSpPr>
          <p:nvPr>
            <p:ph type="sldNum" sz="quarter" idx="4294967295"/>
          </p:nvPr>
        </p:nvSpPr>
        <p:spPr>
          <a:xfrm>
            <a:off x="6553200" y="4818064"/>
            <a:ext cx="2133600" cy="273844"/>
          </a:xfrm>
          <a:prstGeom prst="rect">
            <a:avLst/>
          </a:prstGeom>
        </p:spPr>
        <p:txBody>
          <a:bodyPr vert="horz" lIns="91440" tIns="45720" rIns="91440" bIns="45720" rtlCol="0" anchor="ctr"/>
          <a:lstStyle>
            <a:lvl1pPr algn="r">
              <a:defRPr sz="900">
                <a:solidFill>
                  <a:srgbClr val="F7323F"/>
                </a:solidFill>
                <a:latin typeface="Arial"/>
                <a:cs typeface="Arial"/>
              </a:defRPr>
            </a:lvl1pPr>
          </a:lstStyle>
          <a:p>
            <a:fld id="{6D60CBC2-3CD6-3A4D-940E-4CA973B3BE6C}" type="slidenum">
              <a:rPr lang="fr-FR" smtClean="0">
                <a:solidFill>
                  <a:srgbClr val="878989"/>
                </a:solidFill>
              </a:rPr>
              <a:pPr/>
              <a:t>7</a:t>
            </a:fld>
            <a:endParaRPr lang="fr-FR" dirty="0">
              <a:solidFill>
                <a:srgbClr val="878989"/>
              </a:solidFill>
            </a:endParaRPr>
          </a:p>
        </p:txBody>
      </p:sp>
      <p:sp>
        <p:nvSpPr>
          <p:cNvPr id="11" name="Shape 1852"/>
          <p:cNvSpPr txBox="1"/>
          <p:nvPr/>
        </p:nvSpPr>
        <p:spPr>
          <a:xfrm>
            <a:off x="457201" y="1468954"/>
            <a:ext cx="8229600" cy="3349110"/>
          </a:xfrm>
          <a:prstGeom prst="rect">
            <a:avLst/>
          </a:prstGeom>
          <a:noFill/>
          <a:ln>
            <a:noFill/>
          </a:ln>
        </p:spPr>
        <p:txBody>
          <a:bodyPr lIns="91425" tIns="45700" rIns="91425" bIns="45700" anchor="ctr" anchorCtr="0">
            <a:noAutofit/>
          </a:bodyPr>
          <a:lstStyle/>
          <a:p>
            <a:pPr>
              <a:buClr>
                <a:schemeClr val="dk1"/>
              </a:buClr>
              <a:buSzPct val="25000"/>
            </a:pPr>
            <a:endParaRPr lang="en-US" sz="2000" b="1" dirty="0">
              <a:solidFill>
                <a:srgbClr val="1F5B6C"/>
              </a:solidFill>
              <a:latin typeface="Arial"/>
              <a:ea typeface="Calibri"/>
              <a:cs typeface="Arial"/>
              <a:sym typeface="Calibri"/>
            </a:endParaRPr>
          </a:p>
          <a:p>
            <a:pPr>
              <a:buClr>
                <a:schemeClr val="dk1"/>
              </a:buClr>
              <a:buSzPct val="25000"/>
            </a:pPr>
            <a:endParaRPr lang="en-US" sz="2000" b="1" dirty="0">
              <a:solidFill>
                <a:srgbClr val="1F5B6C"/>
              </a:solidFill>
              <a:latin typeface="Arial"/>
              <a:ea typeface="Calibri"/>
              <a:cs typeface="Arial"/>
              <a:sym typeface="Calibri"/>
            </a:endParaRPr>
          </a:p>
          <a:p>
            <a:pPr marL="342900" indent="-342900">
              <a:buClr>
                <a:schemeClr val="dk1"/>
              </a:buClr>
              <a:buSzPct val="25000"/>
              <a:buFont typeface="Arial" panose="020B0604020202020204" pitchFamily="34" charset="0"/>
              <a:buChar char="•"/>
            </a:pPr>
            <a:r>
              <a:rPr lang="en-US" sz="2000" b="1" dirty="0">
                <a:solidFill>
                  <a:srgbClr val="1F5B6C"/>
                </a:solidFill>
                <a:latin typeface="Arial"/>
                <a:ea typeface="Calibri"/>
                <a:cs typeface="Arial"/>
                <a:sym typeface="Calibri"/>
              </a:rPr>
              <a:t>AP Reference Centre on DRR and Community Resilience </a:t>
            </a:r>
            <a:r>
              <a:rPr lang="en-US" sz="2000" dirty="0">
                <a:solidFill>
                  <a:srgbClr val="1F5B6C"/>
                </a:solidFill>
                <a:latin typeface="Arial"/>
                <a:ea typeface="Calibri"/>
                <a:cs typeface="Arial"/>
                <a:sym typeface="Calibri"/>
              </a:rPr>
              <a:t>– Korea/ Asia Pacific</a:t>
            </a:r>
          </a:p>
          <a:p>
            <a:pPr marL="342900" indent="-342900">
              <a:buClr>
                <a:schemeClr val="dk1"/>
              </a:buClr>
              <a:buSzPct val="25000"/>
              <a:buFont typeface="Arial" panose="020B0604020202020204" pitchFamily="34" charset="0"/>
              <a:buChar char="•"/>
            </a:pPr>
            <a:endParaRPr lang="en-US" sz="2000" b="1" dirty="0">
              <a:solidFill>
                <a:srgbClr val="1F5B6C"/>
              </a:solidFill>
              <a:latin typeface="Arial"/>
              <a:ea typeface="Calibri"/>
              <a:cs typeface="Arial"/>
              <a:sym typeface="Calibri"/>
            </a:endParaRPr>
          </a:p>
          <a:p>
            <a:pPr marL="342900" indent="-342900">
              <a:buClr>
                <a:schemeClr val="dk1"/>
              </a:buClr>
              <a:buSzPct val="25000"/>
              <a:buFont typeface="Arial" panose="020B0604020202020204" pitchFamily="34" charset="0"/>
              <a:buChar char="•"/>
            </a:pPr>
            <a:r>
              <a:rPr lang="en-US" sz="2000" b="1" dirty="0">
                <a:solidFill>
                  <a:srgbClr val="1F5B6C"/>
                </a:solidFill>
                <a:latin typeface="Arial"/>
                <a:ea typeface="Calibri"/>
                <a:cs typeface="Arial"/>
                <a:sym typeface="Calibri"/>
              </a:rPr>
              <a:t>Regional resilience initiative -</a:t>
            </a:r>
            <a:r>
              <a:rPr lang="en-US" sz="2000" dirty="0">
                <a:solidFill>
                  <a:srgbClr val="1F5B6C"/>
                </a:solidFill>
                <a:latin typeface="Arial"/>
                <a:ea typeface="Calibri"/>
                <a:cs typeface="Arial"/>
                <a:sym typeface="Calibri"/>
              </a:rPr>
              <a:t> ASEAN countries</a:t>
            </a:r>
            <a:endParaRPr lang="en-US" sz="2000" b="1" dirty="0">
              <a:solidFill>
                <a:srgbClr val="1F5B6C"/>
              </a:solidFill>
              <a:latin typeface="Arial"/>
              <a:ea typeface="Calibri"/>
              <a:cs typeface="Arial"/>
              <a:sym typeface="Calibri"/>
            </a:endParaRPr>
          </a:p>
          <a:p>
            <a:pPr marL="342900" indent="-342900">
              <a:buClr>
                <a:schemeClr val="dk1"/>
              </a:buClr>
              <a:buSzPct val="25000"/>
              <a:buFont typeface="Arial" panose="020B0604020202020204" pitchFamily="34" charset="0"/>
              <a:buChar char="•"/>
            </a:pPr>
            <a:endParaRPr lang="en-US" sz="2000" b="1" dirty="0">
              <a:solidFill>
                <a:srgbClr val="1F5B6C"/>
              </a:solidFill>
              <a:latin typeface="Arial"/>
              <a:ea typeface="Calibri"/>
              <a:cs typeface="Arial"/>
              <a:sym typeface="Calibri"/>
            </a:endParaRPr>
          </a:p>
          <a:p>
            <a:pPr marL="342900" indent="-342900">
              <a:buClr>
                <a:schemeClr val="dk1"/>
              </a:buClr>
              <a:buSzPct val="25000"/>
              <a:buFont typeface="Arial" panose="020B0604020202020204" pitchFamily="34" charset="0"/>
              <a:buChar char="•"/>
            </a:pPr>
            <a:r>
              <a:rPr lang="en-US" sz="2000" b="1" dirty="0">
                <a:solidFill>
                  <a:srgbClr val="1F5B6C"/>
                </a:solidFill>
                <a:latin typeface="Arial"/>
                <a:ea typeface="Calibri"/>
                <a:cs typeface="Arial"/>
                <a:sym typeface="Calibri"/>
              </a:rPr>
              <a:t>Partnership for resilience </a:t>
            </a:r>
            <a:r>
              <a:rPr lang="en-US" sz="2000" dirty="0">
                <a:solidFill>
                  <a:srgbClr val="1F5B6C"/>
                </a:solidFill>
                <a:latin typeface="Arial"/>
                <a:ea typeface="Calibri"/>
                <a:cs typeface="Arial"/>
                <a:sym typeface="Calibri"/>
              </a:rPr>
              <a:t>– India, Indonesia, Philippines</a:t>
            </a:r>
          </a:p>
          <a:p>
            <a:pPr marL="342900" indent="-342900">
              <a:buClr>
                <a:schemeClr val="dk1"/>
              </a:buClr>
              <a:buSzPct val="25000"/>
              <a:buFont typeface="Arial" panose="020B0604020202020204" pitchFamily="34" charset="0"/>
              <a:buChar char="•"/>
            </a:pPr>
            <a:endParaRPr lang="en-US" sz="2000" b="1" dirty="0">
              <a:solidFill>
                <a:srgbClr val="1F5B6C"/>
              </a:solidFill>
              <a:latin typeface="Arial"/>
              <a:ea typeface="Calibri"/>
              <a:cs typeface="Arial"/>
              <a:sym typeface="Calibri"/>
            </a:endParaRPr>
          </a:p>
          <a:p>
            <a:pPr marL="342900" indent="-342900">
              <a:buClr>
                <a:schemeClr val="dk1"/>
              </a:buClr>
              <a:buSzPct val="25000"/>
              <a:buFont typeface="Arial" panose="020B0604020202020204" pitchFamily="34" charset="0"/>
              <a:buChar char="•"/>
            </a:pPr>
            <a:r>
              <a:rPr lang="en-US" sz="2000" b="1" dirty="0">
                <a:solidFill>
                  <a:srgbClr val="1F5B6C"/>
                </a:solidFill>
                <a:latin typeface="Arial"/>
                <a:ea typeface="Calibri"/>
                <a:cs typeface="Arial"/>
                <a:sym typeface="Calibri"/>
              </a:rPr>
              <a:t>Coastal cities project </a:t>
            </a:r>
            <a:r>
              <a:rPr lang="en-US" sz="2000" dirty="0">
                <a:solidFill>
                  <a:srgbClr val="1F5B6C"/>
                </a:solidFill>
                <a:latin typeface="Arial"/>
                <a:ea typeface="Calibri"/>
                <a:cs typeface="Arial"/>
                <a:sym typeface="Calibri"/>
              </a:rPr>
              <a:t>– Indonesia, Vanuatu</a:t>
            </a:r>
            <a:endParaRPr lang="en-US" sz="2000" b="1" dirty="0">
              <a:solidFill>
                <a:srgbClr val="1F5B6C"/>
              </a:solidFill>
              <a:latin typeface="Arial"/>
              <a:ea typeface="Calibri"/>
              <a:cs typeface="Arial"/>
              <a:sym typeface="Calibri"/>
            </a:endParaRPr>
          </a:p>
          <a:p>
            <a:pPr marL="342900" indent="-342900">
              <a:buClr>
                <a:schemeClr val="dk1"/>
              </a:buClr>
              <a:buSzPct val="25000"/>
              <a:buFont typeface="Arial" panose="020B0604020202020204" pitchFamily="34" charset="0"/>
              <a:buChar char="•"/>
            </a:pPr>
            <a:endParaRPr lang="en-US" sz="2000" b="1" dirty="0">
              <a:solidFill>
                <a:srgbClr val="1F5B6C"/>
              </a:solidFill>
              <a:latin typeface="Arial"/>
              <a:ea typeface="Calibri"/>
              <a:cs typeface="Arial"/>
              <a:sym typeface="Calibri"/>
            </a:endParaRPr>
          </a:p>
          <a:p>
            <a:pPr marL="342900" indent="-342900">
              <a:buClr>
                <a:schemeClr val="dk1"/>
              </a:buClr>
              <a:buSzPct val="25000"/>
              <a:buFont typeface="Arial" panose="020B0604020202020204" pitchFamily="34" charset="0"/>
              <a:buChar char="•"/>
            </a:pPr>
            <a:r>
              <a:rPr lang="en-US" sz="2000" b="1" dirty="0">
                <a:solidFill>
                  <a:srgbClr val="1F5B6C"/>
                </a:solidFill>
                <a:latin typeface="Arial"/>
                <a:ea typeface="Calibri"/>
                <a:cs typeface="Arial"/>
                <a:sym typeface="Calibri"/>
              </a:rPr>
              <a:t>AMCDRR thematic event and commitment</a:t>
            </a:r>
          </a:p>
          <a:p>
            <a:pPr>
              <a:buClr>
                <a:schemeClr val="dk1"/>
              </a:buClr>
              <a:buSzPct val="25000"/>
            </a:pPr>
            <a:endParaRPr lang="en-US" sz="2000" b="1" dirty="0">
              <a:solidFill>
                <a:srgbClr val="1F5B6C"/>
              </a:solidFill>
              <a:latin typeface="Arial"/>
              <a:ea typeface="Calibri"/>
              <a:cs typeface="Arial"/>
              <a:sym typeface="Calibri"/>
            </a:endParaRPr>
          </a:p>
          <a:p>
            <a:pPr>
              <a:buClr>
                <a:schemeClr val="dk1"/>
              </a:buClr>
              <a:buSzPct val="25000"/>
            </a:pPr>
            <a:endParaRPr lang="en-US" sz="2000" b="1" dirty="0">
              <a:solidFill>
                <a:srgbClr val="1F5B6C"/>
              </a:solidFill>
              <a:latin typeface="Arial"/>
              <a:ea typeface="Calibri"/>
              <a:cs typeface="Arial"/>
              <a:sym typeface="Calibri"/>
            </a:endParaRPr>
          </a:p>
          <a:p>
            <a:pPr>
              <a:buClr>
                <a:schemeClr val="dk1"/>
              </a:buClr>
              <a:buSzPct val="25000"/>
            </a:pPr>
            <a:endParaRPr lang="en-US" sz="2000" b="1" dirty="0">
              <a:solidFill>
                <a:srgbClr val="1F5B6C"/>
              </a:solidFill>
              <a:latin typeface="Arial"/>
              <a:ea typeface="Calibri"/>
              <a:cs typeface="Arial"/>
              <a:sym typeface="Calibri"/>
            </a:endParaRPr>
          </a:p>
        </p:txBody>
      </p:sp>
    </p:spTree>
    <p:extLst>
      <p:ext uri="{BB962C8B-B14F-4D97-AF65-F5344CB8AC3E}">
        <p14:creationId xmlns:p14="http://schemas.microsoft.com/office/powerpoint/2010/main" val="4137972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457200" y="371079"/>
            <a:ext cx="8229600" cy="857250"/>
          </a:xfrm>
          <a:prstGeom prst="rect">
            <a:avLst/>
          </a:prstGeom>
          <a:ln w="3175">
            <a:solidFill>
              <a:srgbClr val="60504D"/>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1F5B6C"/>
                </a:solidFill>
                <a:latin typeface="Arial"/>
                <a:ea typeface="Calibri"/>
                <a:cs typeface="Arial"/>
                <a:sym typeface="Calibri"/>
              </a:rPr>
              <a:t> WHAT DOES SUCCES LOOK LIKE BY 2020?</a:t>
            </a:r>
          </a:p>
        </p:txBody>
      </p:sp>
      <p:sp>
        <p:nvSpPr>
          <p:cNvPr id="8" name="Espace réservé de la date 3"/>
          <p:cNvSpPr>
            <a:spLocks noGrp="1"/>
          </p:cNvSpPr>
          <p:nvPr>
            <p:ph type="dt" sz="half" idx="4294967295"/>
          </p:nvPr>
        </p:nvSpPr>
        <p:spPr>
          <a:xfrm>
            <a:off x="457200" y="4818064"/>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fr-FR" dirty="0" err="1"/>
              <a:t>September</a:t>
            </a:r>
            <a:r>
              <a:rPr lang="fr-FR" dirty="0"/>
              <a:t> 2016</a:t>
            </a:r>
          </a:p>
        </p:txBody>
      </p:sp>
      <p:sp>
        <p:nvSpPr>
          <p:cNvPr id="9" name="Espace réservé du pied de page 4"/>
          <p:cNvSpPr>
            <a:spLocks noGrp="1"/>
          </p:cNvSpPr>
          <p:nvPr>
            <p:ph type="ftr" sz="quarter" idx="4294967295"/>
          </p:nvPr>
        </p:nvSpPr>
        <p:spPr>
          <a:xfrm>
            <a:off x="3124200" y="4818064"/>
            <a:ext cx="2895600" cy="273844"/>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fr-FR" b="1" dirty="0"/>
              <a:t>ONE BILLION COALITION </a:t>
            </a:r>
            <a:r>
              <a:rPr lang="fr-FR" dirty="0"/>
              <a:t>FOR RESILIENCE</a:t>
            </a:r>
          </a:p>
        </p:txBody>
      </p:sp>
      <p:sp>
        <p:nvSpPr>
          <p:cNvPr id="10" name="Espace réservé du numéro de diapositive 5"/>
          <p:cNvSpPr>
            <a:spLocks noGrp="1"/>
          </p:cNvSpPr>
          <p:nvPr>
            <p:ph type="sldNum" sz="quarter" idx="4294967295"/>
          </p:nvPr>
        </p:nvSpPr>
        <p:spPr>
          <a:xfrm>
            <a:off x="6553200" y="4818064"/>
            <a:ext cx="2133600" cy="273844"/>
          </a:xfrm>
          <a:prstGeom prst="rect">
            <a:avLst/>
          </a:prstGeom>
        </p:spPr>
        <p:txBody>
          <a:bodyPr vert="horz" lIns="91440" tIns="45720" rIns="91440" bIns="45720" rtlCol="0" anchor="ctr"/>
          <a:lstStyle>
            <a:lvl1pPr algn="r">
              <a:defRPr sz="900">
                <a:solidFill>
                  <a:srgbClr val="F7323F"/>
                </a:solidFill>
                <a:latin typeface="Arial"/>
                <a:cs typeface="Arial"/>
              </a:defRPr>
            </a:lvl1pPr>
          </a:lstStyle>
          <a:p>
            <a:fld id="{6D60CBC2-3CD6-3A4D-940E-4CA973B3BE6C}" type="slidenum">
              <a:rPr lang="fr-FR" smtClean="0">
                <a:solidFill>
                  <a:srgbClr val="878989"/>
                </a:solidFill>
              </a:rPr>
              <a:pPr/>
              <a:t>8</a:t>
            </a:fld>
            <a:endParaRPr lang="fr-FR" dirty="0">
              <a:solidFill>
                <a:srgbClr val="878989"/>
              </a:solidFill>
            </a:endParaRPr>
          </a:p>
        </p:txBody>
      </p:sp>
      <p:sp>
        <p:nvSpPr>
          <p:cNvPr id="11" name="Shape 1852"/>
          <p:cNvSpPr txBox="1"/>
          <p:nvPr/>
        </p:nvSpPr>
        <p:spPr>
          <a:xfrm>
            <a:off x="457201" y="1228329"/>
            <a:ext cx="8229600" cy="3488050"/>
          </a:xfrm>
          <a:prstGeom prst="rect">
            <a:avLst/>
          </a:prstGeom>
          <a:noFill/>
          <a:ln>
            <a:noFill/>
          </a:ln>
        </p:spPr>
        <p:txBody>
          <a:bodyPr lIns="91425" tIns="45700" rIns="91425" bIns="45700" anchor="ctr" anchorCtr="0">
            <a:noAutofit/>
          </a:bodyPr>
          <a:lstStyle/>
          <a:p>
            <a:pPr>
              <a:buClr>
                <a:schemeClr val="dk1"/>
              </a:buClr>
              <a:buSzPct val="25000"/>
            </a:pPr>
            <a:endParaRPr lang="en-US" sz="2000" b="1" dirty="0">
              <a:solidFill>
                <a:srgbClr val="1F5B6C"/>
              </a:solidFill>
              <a:latin typeface="Arial"/>
              <a:ea typeface="Calibri"/>
              <a:cs typeface="Arial"/>
              <a:sym typeface="Calibri"/>
            </a:endParaRPr>
          </a:p>
          <a:p>
            <a:pPr>
              <a:buClr>
                <a:schemeClr val="dk1"/>
              </a:buClr>
              <a:buSzPct val="25000"/>
            </a:pPr>
            <a:endParaRPr lang="en-US" sz="2000" b="1" dirty="0">
              <a:solidFill>
                <a:srgbClr val="1F5B6C"/>
              </a:solidFill>
              <a:latin typeface="Arial"/>
              <a:ea typeface="Calibri"/>
              <a:cs typeface="Arial"/>
              <a:sym typeface="Calibri"/>
            </a:endParaRPr>
          </a:p>
          <a:p>
            <a:pPr marL="457200" indent="-457200">
              <a:buClr>
                <a:schemeClr val="dk1"/>
              </a:buClr>
              <a:buSzPct val="25000"/>
              <a:buAutoNum type="arabicPeriod"/>
            </a:pPr>
            <a:endParaRPr lang="en-US" sz="2000" dirty="0">
              <a:solidFill>
                <a:srgbClr val="1F5B6C"/>
              </a:solidFill>
              <a:latin typeface="Arial"/>
              <a:ea typeface="Calibri"/>
              <a:cs typeface="Arial"/>
              <a:sym typeface="Calibri"/>
            </a:endParaRPr>
          </a:p>
          <a:p>
            <a:pPr>
              <a:buClr>
                <a:schemeClr val="dk1"/>
              </a:buClr>
              <a:buSzPct val="25000"/>
            </a:pPr>
            <a:r>
              <a:rPr lang="en-US" sz="3200" dirty="0">
                <a:solidFill>
                  <a:srgbClr val="FF0000"/>
                </a:solidFill>
                <a:latin typeface="Arial"/>
                <a:ea typeface="Calibri"/>
                <a:cs typeface="Arial"/>
                <a:sym typeface="Calibri"/>
              </a:rPr>
              <a:t>30</a:t>
            </a:r>
            <a:r>
              <a:rPr lang="en-US" sz="2000" dirty="0">
                <a:solidFill>
                  <a:srgbClr val="1F5B6C"/>
                </a:solidFill>
                <a:latin typeface="Arial"/>
                <a:ea typeface="Calibri"/>
                <a:cs typeface="Arial"/>
                <a:sym typeface="Calibri"/>
              </a:rPr>
              <a:t> National Societies and </a:t>
            </a:r>
            <a:r>
              <a:rPr lang="en-US" sz="2800" dirty="0">
                <a:solidFill>
                  <a:srgbClr val="FF0000"/>
                </a:solidFill>
                <a:latin typeface="Arial"/>
                <a:ea typeface="Calibri"/>
                <a:cs typeface="Arial"/>
                <a:sym typeface="Calibri"/>
              </a:rPr>
              <a:t>15</a:t>
            </a:r>
            <a:r>
              <a:rPr lang="en-US" sz="2000" dirty="0">
                <a:solidFill>
                  <a:srgbClr val="1F5B6C"/>
                </a:solidFill>
                <a:latin typeface="Arial"/>
                <a:ea typeface="Calibri"/>
                <a:cs typeface="Arial"/>
                <a:sym typeface="Calibri"/>
              </a:rPr>
              <a:t> governments have joined and/or launched the 1BC in their respective country</a:t>
            </a:r>
          </a:p>
          <a:p>
            <a:pPr>
              <a:buClr>
                <a:schemeClr val="dk1"/>
              </a:buClr>
              <a:buSzPct val="25000"/>
            </a:pPr>
            <a:r>
              <a:rPr lang="en-US" sz="2800" dirty="0">
                <a:solidFill>
                  <a:srgbClr val="FF0000"/>
                </a:solidFill>
                <a:latin typeface="Arial"/>
                <a:ea typeface="Calibri"/>
                <a:cs typeface="Arial"/>
                <a:sym typeface="Calibri"/>
              </a:rPr>
              <a:t>10,000 partners</a:t>
            </a:r>
            <a:r>
              <a:rPr lang="en-US" sz="2000" dirty="0">
                <a:solidFill>
                  <a:srgbClr val="1F5B6C"/>
                </a:solidFill>
                <a:latin typeface="Arial"/>
                <a:ea typeface="Calibri"/>
                <a:cs typeface="Arial"/>
                <a:sym typeface="Calibri"/>
              </a:rPr>
              <a:t> (public institutions, schools, corporates, academics, CSOs…) have joined and engaged in the 1BC</a:t>
            </a:r>
          </a:p>
          <a:p>
            <a:pPr>
              <a:buClr>
                <a:schemeClr val="dk1"/>
              </a:buClr>
              <a:buSzPct val="25000"/>
            </a:pPr>
            <a:r>
              <a:rPr lang="en-US" sz="2800" dirty="0">
                <a:solidFill>
                  <a:srgbClr val="FF0000"/>
                </a:solidFill>
                <a:latin typeface="Arial"/>
                <a:ea typeface="Calibri"/>
                <a:cs typeface="Arial"/>
                <a:sym typeface="Calibri"/>
              </a:rPr>
              <a:t>2 million volunteers </a:t>
            </a:r>
            <a:r>
              <a:rPr lang="en-US" sz="2000" dirty="0">
                <a:solidFill>
                  <a:srgbClr val="1F5B6C"/>
                </a:solidFill>
                <a:latin typeface="Arial" panose="020B0604020202020204" pitchFamily="34" charset="0"/>
                <a:cs typeface="Arial" panose="020B0604020202020204" pitchFamily="34" charset="0"/>
              </a:rPr>
              <a:t>trained in community-based early warning, disaster preparedness and response and recovery</a:t>
            </a:r>
            <a:endParaRPr lang="en-US" sz="2000" dirty="0">
              <a:solidFill>
                <a:srgbClr val="1F5B6C"/>
              </a:solidFill>
              <a:latin typeface="Arial" panose="020B0604020202020204" pitchFamily="34" charset="0"/>
              <a:ea typeface="Calibri"/>
              <a:cs typeface="Arial" panose="020B0604020202020204" pitchFamily="34" charset="0"/>
              <a:sym typeface="Calibri"/>
            </a:endParaRPr>
          </a:p>
          <a:p>
            <a:pPr>
              <a:buClr>
                <a:schemeClr val="dk1"/>
              </a:buClr>
              <a:buSzPct val="25000"/>
            </a:pPr>
            <a:r>
              <a:rPr lang="en-US" sz="2800" dirty="0">
                <a:solidFill>
                  <a:srgbClr val="FF0000"/>
                </a:solidFill>
                <a:latin typeface="Arial"/>
                <a:ea typeface="Calibri"/>
                <a:cs typeface="Arial"/>
                <a:sym typeface="Calibri"/>
              </a:rPr>
              <a:t>200 million </a:t>
            </a:r>
            <a:r>
              <a:rPr lang="en-US" sz="2000" dirty="0">
                <a:solidFill>
                  <a:srgbClr val="1F5B6C"/>
                </a:solidFill>
                <a:latin typeface="Arial" panose="020B0604020202020204" pitchFamily="34" charset="0"/>
                <a:cs typeface="Arial" panose="020B0604020202020204" pitchFamily="34" charset="0"/>
              </a:rPr>
              <a:t>people supported through resilience-building activities </a:t>
            </a:r>
            <a:r>
              <a:rPr lang="en-US" dirty="0">
                <a:solidFill>
                  <a:srgbClr val="1F5B6C"/>
                </a:solidFill>
                <a:latin typeface="Arial" panose="020B0604020202020204" pitchFamily="34" charset="0"/>
                <a:cs typeface="Arial" panose="020B0604020202020204" pitchFamily="34" charset="0"/>
              </a:rPr>
              <a:t>(disaster risk reduction, water/sanitation, livelihoods, shelter, social inclusion)</a:t>
            </a:r>
            <a:endParaRPr lang="en-US" dirty="0">
              <a:solidFill>
                <a:srgbClr val="FF0000"/>
              </a:solidFill>
              <a:latin typeface="Arial"/>
              <a:ea typeface="Calibri"/>
              <a:cs typeface="Arial"/>
              <a:sym typeface="Calibri"/>
            </a:endParaRPr>
          </a:p>
          <a:p>
            <a:pPr>
              <a:buClr>
                <a:schemeClr val="dk1"/>
              </a:buClr>
              <a:buSzPct val="25000"/>
            </a:pPr>
            <a:r>
              <a:rPr lang="en-US" sz="2800" dirty="0">
                <a:solidFill>
                  <a:srgbClr val="FF0000"/>
                </a:solidFill>
                <a:latin typeface="Arial"/>
                <a:ea typeface="Calibri"/>
                <a:cs typeface="Arial"/>
                <a:sym typeface="Calibri"/>
              </a:rPr>
              <a:t>500 million</a:t>
            </a:r>
            <a:r>
              <a:rPr lang="en-US" sz="2000" dirty="0">
                <a:solidFill>
                  <a:srgbClr val="1F5B6C"/>
                </a:solidFill>
                <a:latin typeface="Arial"/>
                <a:ea typeface="Calibri"/>
                <a:cs typeface="Arial"/>
                <a:sym typeface="Calibri"/>
              </a:rPr>
              <a:t> people equipped with live-saving/life-protecting skills</a:t>
            </a:r>
          </a:p>
          <a:p>
            <a:pPr>
              <a:buClr>
                <a:schemeClr val="dk1"/>
              </a:buClr>
              <a:buSzPct val="25000"/>
            </a:pPr>
            <a:endParaRPr lang="en-US" sz="2000" dirty="0">
              <a:solidFill>
                <a:srgbClr val="1F5B6C"/>
              </a:solidFill>
              <a:latin typeface="Arial"/>
              <a:ea typeface="Calibri"/>
              <a:cs typeface="Arial"/>
              <a:sym typeface="Calibri"/>
            </a:endParaRPr>
          </a:p>
          <a:p>
            <a:pPr marL="457200" indent="-457200">
              <a:buClr>
                <a:schemeClr val="dk1"/>
              </a:buClr>
              <a:buSzPct val="25000"/>
              <a:buAutoNum type="arabicPeriod"/>
            </a:pPr>
            <a:endParaRPr lang="en-US" sz="2000" dirty="0">
              <a:solidFill>
                <a:srgbClr val="1F5B6C"/>
              </a:solidFill>
              <a:latin typeface="Arial"/>
              <a:ea typeface="Calibri"/>
              <a:cs typeface="Arial"/>
              <a:sym typeface="Calibri"/>
            </a:endParaRPr>
          </a:p>
        </p:txBody>
      </p:sp>
    </p:spTree>
    <p:extLst>
      <p:ext uri="{BB962C8B-B14F-4D97-AF65-F5344CB8AC3E}">
        <p14:creationId xmlns:p14="http://schemas.microsoft.com/office/powerpoint/2010/main" val="3781513247"/>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26512</TotalTime>
  <Words>1354</Words>
  <Application>Microsoft Office PowerPoint</Application>
  <PresentationFormat>On-screen Show (16:9)</PresentationFormat>
  <Paragraphs>164</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Thème Office</vt:lpstr>
      <vt:lpstr>PowerPoint Presentation</vt:lpstr>
      <vt:lpstr>PowerPoint Presentation</vt:lpstr>
      <vt:lpstr>PowerPoint Presentation</vt:lpstr>
      <vt:lpstr>Enhance partnerships with local and national institutions  </vt:lpstr>
      <vt:lpstr>PowerPoint Presentation</vt:lpstr>
      <vt:lpstr>PowerPoint Presentation</vt:lpstr>
      <vt:lpstr>PowerPoint Presentation</vt:lpstr>
      <vt:lpstr>PowerPoint Presentation</vt:lpstr>
    </vt:vector>
  </TitlesOfParts>
  <Company>IFRC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Sebastien Calmus</dc:creator>
  <cp:lastModifiedBy>Xavier CASTELLANOS</cp:lastModifiedBy>
  <cp:revision>198</cp:revision>
  <dcterms:created xsi:type="dcterms:W3CDTF">2016-03-23T15:11:34Z</dcterms:created>
  <dcterms:modified xsi:type="dcterms:W3CDTF">2016-09-26T10:22:50Z</dcterms:modified>
</cp:coreProperties>
</file>