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32"/>
  </p:notesMasterIdLst>
  <p:handoutMasterIdLst>
    <p:handoutMasterId r:id="rId33"/>
  </p:handoutMasterIdLst>
  <p:sldIdLst>
    <p:sldId id="364" r:id="rId2"/>
    <p:sldId id="673" r:id="rId3"/>
    <p:sldId id="681" r:id="rId4"/>
    <p:sldId id="669" r:id="rId5"/>
    <p:sldId id="756" r:id="rId6"/>
    <p:sldId id="757" r:id="rId7"/>
    <p:sldId id="761" r:id="rId8"/>
    <p:sldId id="758" r:id="rId9"/>
    <p:sldId id="763" r:id="rId10"/>
    <p:sldId id="762" r:id="rId11"/>
    <p:sldId id="773" r:id="rId12"/>
    <p:sldId id="733" r:id="rId13"/>
    <p:sldId id="746" r:id="rId14"/>
    <p:sldId id="774" r:id="rId15"/>
    <p:sldId id="775" r:id="rId16"/>
    <p:sldId id="765" r:id="rId17"/>
    <p:sldId id="767" r:id="rId18"/>
    <p:sldId id="766" r:id="rId19"/>
    <p:sldId id="693" r:id="rId20"/>
    <p:sldId id="707" r:id="rId21"/>
    <p:sldId id="768" r:id="rId22"/>
    <p:sldId id="727" r:id="rId23"/>
    <p:sldId id="742" r:id="rId24"/>
    <p:sldId id="691" r:id="rId25"/>
    <p:sldId id="769" r:id="rId26"/>
    <p:sldId id="753" r:id="rId27"/>
    <p:sldId id="772" r:id="rId28"/>
    <p:sldId id="754" r:id="rId29"/>
    <p:sldId id="740" r:id="rId30"/>
    <p:sldId id="706" r:id="rId3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ntanat" initials="J" lastIdx="7" clrIdx="0"/>
  <p:cmAuthor id="1" name="nmichael" initials="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B10F0"/>
    <a:srgbClr val="0EE48D"/>
    <a:srgbClr val="CC3300"/>
    <a:srgbClr val="D3E2FB"/>
    <a:srgbClr val="009900"/>
    <a:srgbClr val="CCFFFF"/>
    <a:srgbClr val="FF0000"/>
    <a:srgbClr val="0066FF"/>
    <a:srgbClr val="66FF99"/>
    <a:srgbClr val="B1A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22598" autoAdjust="0"/>
    <p:restoredTop sz="88943" autoAdjust="0"/>
  </p:normalViewPr>
  <p:slideViewPr>
    <p:cSldViewPr>
      <p:cViewPr varScale="1">
        <p:scale>
          <a:sx n="65" d="100"/>
          <a:sy n="65" d="100"/>
        </p:scale>
        <p:origin x="-130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10" y="-102"/>
      </p:cViewPr>
      <p:guideLst>
        <p:guide orient="horz" pos="2928"/>
        <p:guide pos="221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654" cy="46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t" anchorCtr="0" compatLnSpc="1">
            <a:prstTxWarp prst="textNoShape">
              <a:avLst/>
            </a:prstTxWarp>
          </a:bodyPr>
          <a:lstStyle>
            <a:lvl1pPr algn="l" defTabSz="928380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746" y="0"/>
            <a:ext cx="3038654" cy="46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t" anchorCtr="0" compatLnSpc="1">
            <a:prstTxWarp prst="textNoShape">
              <a:avLst/>
            </a:prstTxWarp>
          </a:bodyPr>
          <a:lstStyle>
            <a:lvl1pPr algn="r" defTabSz="928380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0547"/>
            <a:ext cx="3038654" cy="46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b" anchorCtr="0" compatLnSpc="1">
            <a:prstTxWarp prst="textNoShape">
              <a:avLst/>
            </a:prstTxWarp>
          </a:bodyPr>
          <a:lstStyle>
            <a:lvl1pPr algn="l" defTabSz="928380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746" y="8830547"/>
            <a:ext cx="3038654" cy="46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b" anchorCtr="0" compatLnSpc="1">
            <a:prstTxWarp prst="textNoShape">
              <a:avLst/>
            </a:prstTxWarp>
          </a:bodyPr>
          <a:lstStyle>
            <a:lvl1pPr algn="r" defTabSz="928380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9C0B963-52CC-47F4-AE40-CF4B2C6AA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364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654" cy="46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t" anchorCtr="0" compatLnSpc="1">
            <a:prstTxWarp prst="textNoShape">
              <a:avLst/>
            </a:prstTxWarp>
          </a:bodyPr>
          <a:lstStyle>
            <a:lvl1pPr algn="l" defTabSz="928380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746" y="0"/>
            <a:ext cx="3038654" cy="46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t" anchorCtr="0" compatLnSpc="1">
            <a:prstTxWarp prst="textNoShape">
              <a:avLst/>
            </a:prstTxWarp>
          </a:bodyPr>
          <a:lstStyle>
            <a:lvl1pPr algn="r" defTabSz="928380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351" y="4416012"/>
            <a:ext cx="5137702" cy="418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0547"/>
            <a:ext cx="3038654" cy="46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b" anchorCtr="0" compatLnSpc="1">
            <a:prstTxWarp prst="textNoShape">
              <a:avLst/>
            </a:prstTxWarp>
          </a:bodyPr>
          <a:lstStyle>
            <a:lvl1pPr algn="l" defTabSz="928380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746" y="8830547"/>
            <a:ext cx="3038654" cy="46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2" rIns="92781" bIns="46392" numCol="1" anchor="b" anchorCtr="0" compatLnSpc="1">
            <a:prstTxWarp prst="textNoShape">
              <a:avLst/>
            </a:prstTxWarp>
          </a:bodyPr>
          <a:lstStyle>
            <a:lvl1pPr algn="r" defTabSz="928380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48FA78C-4857-41B1-84AC-C49F247B9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4536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21AE20-C3E4-4F0C-ABAA-4CAACC4812E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38BE26-F7F1-470A-90F5-390363E7EB4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7100"/>
            <a:fld id="{FF58C772-1E8A-4785-BAE3-858C2DD3947E}" type="slidenum">
              <a:rPr lang="en-US" smtClean="0">
                <a:cs typeface="Arial" charset="0"/>
              </a:rPr>
              <a:pPr defTabSz="927100"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9787" cy="348615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1" y="4416012"/>
            <a:ext cx="5140960" cy="4183824"/>
          </a:xfrm>
          <a:noFill/>
          <a:ln/>
        </p:spPr>
        <p:txBody>
          <a:bodyPr lIns="91412" tIns="45706" rIns="91412" bIns="45706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i="1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ECB94B-4040-43F3-8B1F-AFF4983306D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DFD6D7-5C91-4455-AE81-F0ADB7CC5E6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17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8FA78C-4857-41B1-84AC-C49F247B953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1413" y="685800"/>
            <a:ext cx="4649787" cy="34861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D96FB-91DE-45C7-9ACC-83163EB9F41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8FA78C-4857-41B1-84AC-C49F247B953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8FA78C-4857-41B1-84AC-C49F247B953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001000" y="6629400"/>
            <a:ext cx="990600" cy="523875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a typeface="Angsana New"/>
              <a:cs typeface="Angsana New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9B3451EC-65C4-4E73-9EEC-B99504FBA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DBFDA092-96B9-45D1-AC46-361ECE859670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13BF9BF3-7ED7-424D-851C-589895585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0D1D992D-F10D-4E70-8DC3-5BCA8596EBF5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9E093338-36EE-4B16-BD5D-9D1DDB5FB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ACD01133-35D2-4BDC-9D40-F31200FD18F5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016182F9-990A-4D6D-9F45-A14C5CC63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A8ABEF92-FAB4-46A2-9445-3A80A99A6523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CB30B3B3-90A0-4487-858C-D74566E25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8E9DDADC-E101-4BFF-9C4F-74B417162D7F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BDECB91D-00BB-4ACC-B1CD-C04E6542B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3CC907B3-C9AC-4725-9AE0-4B11BE0099BB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6ED22D6F-0B7A-4E8E-B9FC-E92B0B8AC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A6434ED2-3891-4991-AA2B-4A19B7434398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AD83B359-67A4-42CE-9F7E-2113A3C31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9B7E5A9B-DB9B-4C53-93E8-BC402F171950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DFCEDF0F-3FCE-4147-A1B1-459A80CD1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6CA4030A-A6E5-4C96-88CB-DD1D13C84FB2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F934F2B1-2489-4877-B93E-3D2BC97D3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76F09DDD-C61F-4C8B-A49B-5D038CFAF300}" type="datetime1">
              <a:rPr lang="en-US"/>
              <a:pPr>
                <a:defRPr/>
              </a:pPr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  <a:ea typeface="Angsana New"/>
                <a:cs typeface="Angsana New"/>
              </a:defRPr>
            </a:lvl1pPr>
          </a:lstStyle>
          <a:p>
            <a:pPr>
              <a:defRPr/>
            </a:pPr>
            <a:fld id="{DF91A229-950D-4104-8FAB-3C1CF9187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481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 flipV="1">
            <a:off x="609600" y="914400"/>
            <a:ext cx="8318500" cy="46038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4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75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pitchFamily="-108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  <a:cs typeface="ＭＳ Ｐゴシック" pitchFamily="-108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  <a:cs typeface="ＭＳ Ｐゴシック" pitchFamily="-108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  <a:cs typeface="ＭＳ Ｐゴシック" pitchFamily="-108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  <a:cs typeface="ＭＳ Ｐゴシック" pitchFamily="-108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pitchFamily="-108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intanat.A@searchthailand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intanat.A@hivnat.or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nicaltrials.gov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838200" y="1066800"/>
            <a:ext cx="7924800" cy="1470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b="1" dirty="0" smtClean="0">
                <a:solidFill>
                  <a:srgbClr val="1B10F0"/>
                </a:solidFill>
              </a:rPr>
              <a:t>Acute HIV infection: </a:t>
            </a:r>
            <a:br>
              <a:rPr lang="en-US" sz="4000" b="1" dirty="0" smtClean="0">
                <a:solidFill>
                  <a:srgbClr val="1B10F0"/>
                </a:solidFill>
              </a:rPr>
            </a:br>
            <a:r>
              <a:rPr lang="en-US" sz="4000" b="1" dirty="0" smtClean="0">
                <a:solidFill>
                  <a:srgbClr val="1B10F0"/>
                </a:solidFill>
              </a:rPr>
              <a:t>Implication for HIV Control and Cure</a:t>
            </a:r>
            <a:br>
              <a:rPr lang="en-US" sz="4000" b="1" dirty="0" smtClean="0">
                <a:solidFill>
                  <a:srgbClr val="1B10F0"/>
                </a:solidFill>
              </a:rPr>
            </a:br>
            <a:r>
              <a:rPr lang="en-US" sz="3400" b="1" dirty="0" smtClean="0">
                <a:solidFill>
                  <a:srgbClr val="1B10F0"/>
                </a:solidFill>
              </a:rPr>
              <a:t/>
            </a:r>
            <a:br>
              <a:rPr lang="en-US" sz="3400" b="1" dirty="0" smtClean="0">
                <a:solidFill>
                  <a:srgbClr val="1B10F0"/>
                </a:solidFill>
              </a:rPr>
            </a:br>
            <a:r>
              <a:rPr lang="en-US" sz="2800" b="1" dirty="0" smtClean="0">
                <a:solidFill>
                  <a:srgbClr val="1B10F0"/>
                </a:solidFill>
              </a:rPr>
              <a:t/>
            </a:r>
            <a:br>
              <a:rPr lang="en-US" sz="2800" b="1" dirty="0" smtClean="0">
                <a:solidFill>
                  <a:srgbClr val="1B10F0"/>
                </a:solidFill>
              </a:rPr>
            </a:br>
            <a:r>
              <a:rPr lang="en-US" sz="3200" dirty="0" smtClean="0"/>
              <a:t>Jintanat Ananworanich, MD, PhD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800" dirty="0" smtClean="0"/>
              <a:t>Deputy Director in Scientific Affairs, HIV-NAT</a:t>
            </a:r>
            <a:br>
              <a:rPr lang="en-US" sz="2800" dirty="0" smtClean="0"/>
            </a:br>
            <a:r>
              <a:rPr lang="en-US" sz="2800" dirty="0" smtClean="0"/>
              <a:t> Chief, SEARCH </a:t>
            </a:r>
            <a:br>
              <a:rPr lang="en-US" sz="2800" dirty="0" smtClean="0"/>
            </a:br>
            <a:r>
              <a:rPr lang="en-US" sz="2800" dirty="0" smtClean="0"/>
              <a:t>The Thai Red Cross AIDS Research Centre</a:t>
            </a:r>
            <a:br>
              <a:rPr lang="en-US" sz="2800" dirty="0" smtClean="0"/>
            </a:br>
            <a:r>
              <a:rPr lang="en-US" sz="2800" dirty="0" smtClean="0"/>
              <a:t>Bangkok, Thailand</a:t>
            </a:r>
            <a:br>
              <a:rPr lang="en-US" sz="2800" dirty="0" smtClean="0"/>
            </a:br>
            <a:r>
              <a:rPr lang="en-US" sz="2800" dirty="0" smtClean="0">
                <a:hlinkClick r:id="rId3"/>
              </a:rPr>
              <a:t>Jintanat.A@searchthailand.org</a:t>
            </a:r>
            <a:r>
              <a:rPr lang="en-US" sz="2800" dirty="0" smtClean="0"/>
              <a:t> ; </a:t>
            </a:r>
            <a:r>
              <a:rPr lang="en-US" sz="2800" dirty="0" smtClean="0">
                <a:hlinkClick r:id="rId4"/>
              </a:rPr>
              <a:t>Jintanat.A@hivnat.org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400" dirty="0" smtClean="0">
                <a:solidFill>
                  <a:srgbClr val="1B10F0"/>
                </a:solidFill>
              </a:rPr>
              <a:t/>
            </a:r>
            <a:br>
              <a:rPr lang="en-US" sz="2400" dirty="0" smtClean="0">
                <a:solidFill>
                  <a:srgbClr val="1B10F0"/>
                </a:solidFill>
              </a:rPr>
            </a:br>
            <a:r>
              <a:rPr lang="en-US" sz="2000" b="1" dirty="0" smtClean="0">
                <a:solidFill>
                  <a:srgbClr val="1B10F0"/>
                </a:solidFill>
              </a:rPr>
              <a:t/>
            </a:r>
            <a:br>
              <a:rPr lang="en-US" sz="2000" b="1" dirty="0" smtClean="0">
                <a:solidFill>
                  <a:srgbClr val="1B10F0"/>
                </a:solidFill>
              </a:rPr>
            </a:br>
            <a:r>
              <a:rPr lang="en-US" sz="2000" b="1" dirty="0" smtClean="0">
                <a:solidFill>
                  <a:srgbClr val="1B10F0"/>
                </a:solidFill>
              </a:rPr>
              <a:t/>
            </a:r>
            <a:br>
              <a:rPr lang="en-US" sz="2000" b="1" dirty="0" smtClean="0">
                <a:solidFill>
                  <a:srgbClr val="1B10F0"/>
                </a:solidFill>
              </a:rPr>
            </a:br>
            <a:r>
              <a:rPr lang="en-US" sz="2800" b="1" dirty="0" smtClean="0">
                <a:solidFill>
                  <a:srgbClr val="1B10F0"/>
                </a:solidFill>
              </a:rPr>
              <a:t/>
            </a:r>
            <a:br>
              <a:rPr lang="en-US" sz="2800" b="1" dirty="0" smtClean="0">
                <a:solidFill>
                  <a:srgbClr val="1B10F0"/>
                </a:solidFill>
              </a:rPr>
            </a:br>
            <a:endParaRPr lang="en-US" sz="2800" b="1" dirty="0" smtClean="0">
              <a:solidFill>
                <a:srgbClr val="1B1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1B10F0"/>
                </a:solidFill>
              </a:rPr>
              <a:t>Antiretroviral Therapy in Acute HIV Infection </a:t>
            </a:r>
            <a:endParaRPr lang="en-US" sz="3600" b="1" dirty="0">
              <a:solidFill>
                <a:srgbClr val="1B10F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219200"/>
            <a:ext cx="4341695" cy="639762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1B10F0"/>
                </a:solidFill>
              </a:rPr>
              <a:t>PRO	</a:t>
            </a:r>
            <a:endParaRPr lang="en-US" sz="3200" dirty="0">
              <a:solidFill>
                <a:srgbClr val="1B1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52600"/>
            <a:ext cx="4341695" cy="3951288"/>
          </a:xfrm>
        </p:spPr>
        <p:txBody>
          <a:bodyPr/>
          <a:lstStyle/>
          <a:p>
            <a:r>
              <a:rPr lang="en-US" sz="3200" dirty="0" smtClean="0"/>
              <a:t>Decrease severity of acute retroviral syndrome</a:t>
            </a:r>
          </a:p>
          <a:p>
            <a:r>
              <a:rPr lang="en-US" sz="3200" dirty="0" smtClean="0"/>
              <a:t>Preserve immunity</a:t>
            </a:r>
          </a:p>
          <a:p>
            <a:r>
              <a:rPr lang="en-US" sz="3200" dirty="0" smtClean="0"/>
              <a:t>Reduce HIV RNA and alter viral set point</a:t>
            </a:r>
          </a:p>
          <a:p>
            <a:r>
              <a:rPr lang="en-US" sz="3200" dirty="0" smtClean="0"/>
              <a:t>Reduce risk for transmission</a:t>
            </a:r>
          </a:p>
          <a:p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219200"/>
            <a:ext cx="4343400" cy="639762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1B10F0"/>
                </a:solidFill>
              </a:rPr>
              <a:t>CON</a:t>
            </a:r>
            <a:endParaRPr lang="en-US" sz="3200" dirty="0">
              <a:solidFill>
                <a:srgbClr val="1B10F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1752600"/>
            <a:ext cx="4343400" cy="3951288"/>
          </a:xfrm>
        </p:spPr>
        <p:txBody>
          <a:bodyPr/>
          <a:lstStyle/>
          <a:p>
            <a:r>
              <a:rPr lang="en-US" sz="3200" dirty="0" smtClean="0"/>
              <a:t>Unknown long-term clinical benefit</a:t>
            </a:r>
          </a:p>
          <a:p>
            <a:r>
              <a:rPr lang="en-US" sz="3200" dirty="0" smtClean="0"/>
              <a:t>Drug toxicity</a:t>
            </a:r>
          </a:p>
          <a:p>
            <a:r>
              <a:rPr lang="en-US" sz="3200" dirty="0" smtClean="0"/>
              <a:t>Resistance</a:t>
            </a:r>
          </a:p>
          <a:p>
            <a:r>
              <a:rPr lang="en-US" sz="3200" dirty="0" smtClean="0"/>
              <a:t>Quality of life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358" y="0"/>
            <a:ext cx="908864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1B10F0"/>
                </a:solidFill>
              </a:rPr>
              <a:t>25-50%</a:t>
            </a:r>
            <a:r>
              <a:rPr lang="en-US" dirty="0" smtClean="0"/>
              <a:t> of newly infected cases are from </a:t>
            </a:r>
          </a:p>
          <a:p>
            <a:pPr algn="ctr"/>
            <a:r>
              <a:rPr lang="en-US" dirty="0" smtClean="0"/>
              <a:t>contact with early HIV-infected persons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1B10F0"/>
                </a:solidFill>
              </a:rPr>
              <a:t>100% ART coverage </a:t>
            </a:r>
            <a:r>
              <a:rPr lang="en-US" dirty="0" smtClean="0"/>
              <a:t>is required to </a:t>
            </a:r>
            <a:r>
              <a:rPr lang="en-US" dirty="0" smtClean="0">
                <a:solidFill>
                  <a:srgbClr val="1B10F0"/>
                </a:solidFill>
              </a:rPr>
              <a:t>eliminate HIV spread</a:t>
            </a:r>
          </a:p>
          <a:p>
            <a:pPr algn="ctr"/>
            <a:r>
              <a:rPr lang="en-US" dirty="0" smtClean="0"/>
              <a:t>If </a:t>
            </a:r>
            <a:r>
              <a:rPr lang="en-US" dirty="0" smtClean="0">
                <a:solidFill>
                  <a:srgbClr val="1B10F0"/>
                </a:solidFill>
              </a:rPr>
              <a:t>chronic HIV infection alone </a:t>
            </a:r>
            <a:r>
              <a:rPr lang="en-US" dirty="0" smtClean="0"/>
              <a:t>is treated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4400" y="2286000"/>
            <a:ext cx="7543800" cy="9541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ART coverage for both early and chronic HIV is required to eliminate HIV spread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62600" y="3352800"/>
            <a:ext cx="2426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Powers KA, Lancet 2011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295400" y="6096000"/>
            <a:ext cx="7647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1990		     2000	       2010		                            2040	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76600"/>
            <a:ext cx="8219707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000977" y="6550223"/>
            <a:ext cx="2143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Powers KA, Lancet 2011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457200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No intervention</a:t>
            </a:r>
            <a:endParaRPr lang="en-US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6248400" y="3352800"/>
            <a:ext cx="2133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90600" y="3276600"/>
            <a:ext cx="4648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3352800"/>
            <a:ext cx="1752600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543800" y="510540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75% chronic</a:t>
            </a:r>
            <a:endParaRPr lang="en-US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7798760" y="5486400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1B10F0"/>
                </a:solidFill>
              </a:rPr>
              <a:t>+25% </a:t>
            </a:r>
            <a:r>
              <a:rPr lang="en-US" sz="1800" dirty="0" smtClean="0"/>
              <a:t>early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7798760" y="5715000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1B10F0"/>
                </a:solidFill>
              </a:rPr>
              <a:t>+50% </a:t>
            </a:r>
            <a:r>
              <a:rPr lang="en-US" sz="1800" dirty="0" smtClean="0"/>
              <a:t>early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2" y="838200"/>
            <a:ext cx="713689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/>
              <a:t>Real-time screening of </a:t>
            </a:r>
            <a:r>
              <a:rPr lang="en-US" sz="2400" b="1" dirty="0" smtClean="0">
                <a:solidFill>
                  <a:srgbClr val="1B10F0"/>
                </a:solidFill>
              </a:rPr>
              <a:t>58,908</a:t>
            </a:r>
            <a:r>
              <a:rPr lang="en-US" sz="2400" dirty="0" smtClean="0">
                <a:solidFill>
                  <a:srgbClr val="1B10F0"/>
                </a:solidFill>
              </a:rPr>
              <a:t> </a:t>
            </a:r>
            <a:r>
              <a:rPr lang="en-US" sz="2400" dirty="0"/>
              <a:t>samples </a:t>
            </a:r>
            <a:r>
              <a:rPr lang="en-US" sz="2400" dirty="0" smtClean="0"/>
              <a:t>in </a:t>
            </a:r>
            <a:r>
              <a:rPr lang="en-US" sz="2400" dirty="0"/>
              <a:t>Bangkok</a:t>
            </a:r>
          </a:p>
          <a:p>
            <a:pPr algn="ctr">
              <a:defRPr/>
            </a:pPr>
            <a:r>
              <a:rPr lang="en-US" sz="2400" dirty="0"/>
              <a:t>by pooled nucleic acid and sequential </a:t>
            </a:r>
            <a:r>
              <a:rPr lang="en-US" sz="2400" dirty="0" smtClean="0"/>
              <a:t>EIA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133600"/>
            <a:ext cx="62671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/>
              <a:t>Acute HIV infection </a:t>
            </a:r>
            <a:r>
              <a:rPr lang="en-US" sz="2400" dirty="0" smtClean="0"/>
              <a:t>(AHI) confirmed </a:t>
            </a:r>
            <a:r>
              <a:rPr lang="en-US" sz="2400" dirty="0"/>
              <a:t>(n= </a:t>
            </a:r>
            <a:r>
              <a:rPr lang="en-US" sz="2400" b="1" dirty="0" smtClean="0">
                <a:solidFill>
                  <a:srgbClr val="1B10F0"/>
                </a:solidFill>
              </a:rPr>
              <a:t>104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3048000"/>
            <a:ext cx="229165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1B10F0"/>
                </a:solidFill>
              </a:rPr>
              <a:t>86</a:t>
            </a:r>
            <a:r>
              <a:rPr lang="en-US" sz="2400" dirty="0" smtClean="0"/>
              <a:t> AHI enrolled</a:t>
            </a:r>
            <a:endParaRPr lang="en-US" sz="2400" dirty="0"/>
          </a:p>
        </p:txBody>
      </p:sp>
      <p:sp>
        <p:nvSpPr>
          <p:cNvPr id="6" name="Down Arrow 5"/>
          <p:cNvSpPr/>
          <p:nvPr/>
        </p:nvSpPr>
        <p:spPr>
          <a:xfrm>
            <a:off x="2438400" y="1752600"/>
            <a:ext cx="484188" cy="30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2438400" y="2667000"/>
            <a:ext cx="484188" cy="30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ight Brace 13"/>
          <p:cNvSpPr/>
          <p:nvPr/>
        </p:nvSpPr>
        <p:spPr>
          <a:xfrm>
            <a:off x="7391400" y="1676400"/>
            <a:ext cx="438150" cy="1600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560" name="TextBox 14"/>
          <p:cNvSpPr txBox="1">
            <a:spLocks noChangeArrowheads="1"/>
          </p:cNvSpPr>
          <p:nvPr/>
        </p:nvSpPr>
        <p:spPr bwMode="auto">
          <a:xfrm>
            <a:off x="7772400" y="2209800"/>
            <a:ext cx="10919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3</a:t>
            </a:r>
            <a:r>
              <a:rPr lang="en-US" sz="2400" dirty="0" smtClean="0"/>
              <a:t> </a:t>
            </a:r>
            <a:r>
              <a:rPr lang="en-US" sz="2400" dirty="0"/>
              <a:t>days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4009" y="3962400"/>
            <a:ext cx="203453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/>
              <a:t>Main protocol</a:t>
            </a:r>
          </a:p>
          <a:p>
            <a:pPr algn="ctr">
              <a:defRPr/>
            </a:pPr>
            <a:r>
              <a:rPr lang="en-US" sz="2400" dirty="0"/>
              <a:t>(</a:t>
            </a:r>
            <a:r>
              <a:rPr lang="en-US" sz="2400" dirty="0" smtClean="0"/>
              <a:t>n=</a:t>
            </a:r>
            <a:r>
              <a:rPr lang="en-US" sz="2400" b="1" dirty="0" smtClean="0">
                <a:solidFill>
                  <a:srgbClr val="1B10F0"/>
                </a:solidFill>
              </a:rPr>
              <a:t>86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82742" y="5257800"/>
            <a:ext cx="1994456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 smtClean="0"/>
              <a:t>- </a:t>
            </a:r>
            <a:r>
              <a:rPr lang="en-US" sz="2000" dirty="0"/>
              <a:t>Clinical </a:t>
            </a:r>
          </a:p>
          <a:p>
            <a:pPr algn="ctr">
              <a:defRPr/>
            </a:pPr>
            <a:r>
              <a:rPr lang="en-US" sz="2000" dirty="0"/>
              <a:t>characterization</a:t>
            </a:r>
          </a:p>
          <a:p>
            <a:pPr algn="ctr">
              <a:defRPr/>
            </a:pPr>
            <a:r>
              <a:rPr lang="en-US" sz="2000" dirty="0"/>
              <a:t>- Phlebotomy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90800" y="3962400"/>
            <a:ext cx="25908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/>
              <a:t>Optional</a:t>
            </a:r>
          </a:p>
          <a:p>
            <a:pPr algn="ctr">
              <a:defRPr/>
            </a:pPr>
            <a:r>
              <a:rPr lang="en-US" sz="2400" dirty="0" smtClean="0"/>
              <a:t>procedures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2362200" y="4953000"/>
            <a:ext cx="3124200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/>
              <a:t>- Sigmoid </a:t>
            </a:r>
            <a:r>
              <a:rPr lang="en-US" sz="2000" dirty="0"/>
              <a:t>biopsy </a:t>
            </a:r>
            <a:r>
              <a:rPr lang="en-US" sz="2000" dirty="0" smtClean="0"/>
              <a:t>   (n=</a:t>
            </a:r>
            <a:r>
              <a:rPr lang="en-US" sz="2000" b="1" dirty="0" smtClean="0">
                <a:solidFill>
                  <a:srgbClr val="1B10F0"/>
                </a:solidFill>
              </a:rPr>
              <a:t>63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buFontTx/>
              <a:buChar char="-"/>
              <a:defRPr/>
            </a:pPr>
            <a:r>
              <a:rPr lang="en-US" sz="2000" dirty="0" smtClean="0"/>
              <a:t> </a:t>
            </a:r>
            <a:r>
              <a:rPr lang="en-US" sz="2000" dirty="0" err="1" smtClean="0"/>
              <a:t>Leukapheresis</a:t>
            </a:r>
            <a:r>
              <a:rPr lang="en-US" sz="2000" dirty="0" smtClean="0"/>
              <a:t>     (n=</a:t>
            </a:r>
            <a:r>
              <a:rPr lang="en-US" sz="2000" b="1" dirty="0" smtClean="0">
                <a:solidFill>
                  <a:srgbClr val="1B10F0"/>
                </a:solidFill>
              </a:rPr>
              <a:t>55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buFontTx/>
              <a:buChar char="-"/>
              <a:defRPr/>
            </a:pPr>
            <a:r>
              <a:rPr lang="en-US" sz="2000" dirty="0" smtClean="0"/>
              <a:t> Lumbar </a:t>
            </a:r>
            <a:r>
              <a:rPr lang="en-US" sz="2000" dirty="0"/>
              <a:t>puncture </a:t>
            </a:r>
            <a:r>
              <a:rPr lang="en-US" sz="2000" dirty="0" smtClean="0"/>
              <a:t>(n=</a:t>
            </a:r>
            <a:r>
              <a:rPr lang="en-US" sz="2000" b="1" dirty="0" smtClean="0">
                <a:solidFill>
                  <a:srgbClr val="1B10F0"/>
                </a:solidFill>
              </a:rPr>
              <a:t>59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buFontTx/>
              <a:buChar char="-"/>
              <a:defRPr/>
            </a:pPr>
            <a:r>
              <a:rPr lang="en-US" sz="2000" dirty="0" smtClean="0"/>
              <a:t> MRI/MRS             (n=</a:t>
            </a:r>
            <a:r>
              <a:rPr lang="en-US" sz="2000" b="1" dirty="0" smtClean="0">
                <a:solidFill>
                  <a:srgbClr val="1B10F0"/>
                </a:solidFill>
              </a:rPr>
              <a:t>80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buFontTx/>
              <a:buChar char="-"/>
              <a:defRPr/>
            </a:pPr>
            <a:r>
              <a:rPr lang="en-US" sz="2000" dirty="0" smtClean="0"/>
              <a:t> Genital </a:t>
            </a:r>
            <a:r>
              <a:rPr lang="en-US" sz="2000" dirty="0"/>
              <a:t>secretion </a:t>
            </a:r>
            <a:r>
              <a:rPr lang="en-US" sz="2000" dirty="0" smtClean="0"/>
              <a:t>(n=</a:t>
            </a:r>
            <a:r>
              <a:rPr lang="en-US" sz="2000" b="1" dirty="0" smtClean="0">
                <a:solidFill>
                  <a:srgbClr val="1B10F0"/>
                </a:solidFill>
              </a:rPr>
              <a:t>82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482538" y="4038600"/>
            <a:ext cx="199368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/>
              <a:t>ARV protocol</a:t>
            </a:r>
          </a:p>
          <a:p>
            <a:pPr algn="ctr">
              <a:defRPr/>
            </a:pPr>
            <a:r>
              <a:rPr lang="en-US" sz="2400" dirty="0"/>
              <a:t>(</a:t>
            </a:r>
            <a:r>
              <a:rPr lang="en-US" sz="2400" dirty="0" smtClean="0"/>
              <a:t>n=</a:t>
            </a:r>
            <a:r>
              <a:rPr lang="en-US" sz="2400" b="1" dirty="0" smtClean="0">
                <a:solidFill>
                  <a:srgbClr val="1B10F0"/>
                </a:solidFill>
              </a:rPr>
              <a:t>84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715000" y="5638800"/>
            <a:ext cx="1693284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 err="1"/>
              <a:t>MegaHAART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575861" y="5638800"/>
            <a:ext cx="105208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/>
              <a:t>HAART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5943600" y="5257800"/>
            <a:ext cx="2209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153400" y="52578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ight Brace 31"/>
          <p:cNvSpPr/>
          <p:nvPr/>
        </p:nvSpPr>
        <p:spPr>
          <a:xfrm>
            <a:off x="7467600" y="3276600"/>
            <a:ext cx="361950" cy="1219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572" name="TextBox 34"/>
          <p:cNvSpPr txBox="1">
            <a:spLocks noChangeArrowheads="1"/>
          </p:cNvSpPr>
          <p:nvPr/>
        </p:nvSpPr>
        <p:spPr bwMode="auto">
          <a:xfrm>
            <a:off x="7772400" y="3581400"/>
            <a:ext cx="10919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2</a:t>
            </a:r>
            <a:r>
              <a:rPr lang="en-US" sz="2400" dirty="0" smtClean="0"/>
              <a:t> </a:t>
            </a:r>
            <a:r>
              <a:rPr lang="en-US" sz="2400" dirty="0"/>
              <a:t>days</a:t>
            </a:r>
          </a:p>
        </p:txBody>
      </p:sp>
      <p:cxnSp>
        <p:nvCxnSpPr>
          <p:cNvPr id="42" name="Straight Connector 41"/>
          <p:cNvCxnSpPr>
            <a:stCxn id="21" idx="2"/>
          </p:cNvCxnSpPr>
          <p:nvPr/>
        </p:nvCxnSpPr>
        <p:spPr>
          <a:xfrm flipH="1">
            <a:off x="6477000" y="4869597"/>
            <a:ext cx="2382" cy="3882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943600" y="52578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ight Arrow 29"/>
          <p:cNvSpPr/>
          <p:nvPr/>
        </p:nvSpPr>
        <p:spPr>
          <a:xfrm>
            <a:off x="4038600" y="3048000"/>
            <a:ext cx="6858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83782" y="0"/>
            <a:ext cx="8116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B10F0"/>
                </a:solidFill>
              </a:rPr>
              <a:t>SEARCH 010/RV 254 study: </a:t>
            </a:r>
          </a:p>
          <a:p>
            <a:pPr algn="ctr"/>
            <a:r>
              <a:rPr lang="en-US" sz="2400" b="1" dirty="0" smtClean="0">
                <a:solidFill>
                  <a:srgbClr val="1B10F0"/>
                </a:solidFill>
              </a:rPr>
              <a:t>Acute HIV enrollment/compartment studies/new drugs</a:t>
            </a:r>
            <a:endParaRPr lang="en-US" sz="2400" b="1" dirty="0">
              <a:solidFill>
                <a:srgbClr val="1B10F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83244" y="6396335"/>
            <a:ext cx="346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Updated from Ananworanich J, </a:t>
            </a:r>
            <a:r>
              <a:rPr lang="en-US" sz="1200" dirty="0" err="1" smtClean="0"/>
              <a:t>PLoS</a:t>
            </a:r>
            <a:r>
              <a:rPr lang="en-US" sz="1200" dirty="0" smtClean="0"/>
              <a:t> ONE 2012</a:t>
            </a:r>
          </a:p>
          <a:p>
            <a:r>
              <a:rPr lang="en-US" sz="1200" dirty="0" smtClean="0">
                <a:hlinkClick r:id="rId3"/>
              </a:rPr>
              <a:t>www.clinicaltrials.gov</a:t>
            </a:r>
            <a:r>
              <a:rPr lang="en-US" sz="1200" dirty="0" smtClean="0"/>
              <a:t> 00796146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4876800" y="3048000"/>
            <a:ext cx="160020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45% F I/II</a:t>
            </a:r>
          </a:p>
        </p:txBody>
      </p:sp>
      <p:cxnSp>
        <p:nvCxnSpPr>
          <p:cNvPr id="50" name="Straight Connector 49"/>
          <p:cNvCxnSpPr>
            <a:endCxn id="20" idx="0"/>
          </p:cNvCxnSpPr>
          <p:nvPr/>
        </p:nvCxnSpPr>
        <p:spPr>
          <a:xfrm flipH="1">
            <a:off x="3924300" y="4800600"/>
            <a:ext cx="381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18" idx="0"/>
          </p:cNvCxnSpPr>
          <p:nvPr/>
        </p:nvCxnSpPr>
        <p:spPr>
          <a:xfrm flipH="1">
            <a:off x="1179970" y="4800600"/>
            <a:ext cx="39230" cy="457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91" name="Group 71"/>
          <p:cNvGraphicFramePr>
            <a:graphicFrameLocks noGrp="1"/>
          </p:cNvGraphicFramePr>
          <p:nvPr/>
        </p:nvGraphicFramePr>
        <p:xfrm>
          <a:off x="304800" y="228600"/>
          <a:ext cx="8458200" cy="6553200"/>
        </p:xfrm>
        <a:graphic>
          <a:graphicData uri="http://schemas.openxmlformats.org/drawingml/2006/table">
            <a:tbl>
              <a:tblPr/>
              <a:tblGrid>
                <a:gridCol w="5181600"/>
                <a:gridCol w="3276600"/>
              </a:tblGrid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Characteristics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Values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Median 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 years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Median duration of infection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Fiebig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Fiebig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II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Fiebig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III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Median CD4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383 cells/mm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Median HIV RNA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5.6 log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Bachelor degree or higher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62%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Median monthly income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30,000 Baht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Illicit drug use at HIV exposure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 of sexual partner in past month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 3 (max 15)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protec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50153"/>
            <a:ext cx="7782020" cy="47410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3200" y="56388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n/N:    69/83                    17/75 </a:t>
            </a:r>
            <a:endParaRPr lang="th-T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28600"/>
            <a:ext cx="8714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B10F0"/>
                </a:solidFill>
              </a:rPr>
              <a:t>Reduction in Unprotected Sex after HIV Diagnosis</a:t>
            </a:r>
            <a:endParaRPr lang="en-US" b="1" dirty="0">
              <a:solidFill>
                <a:srgbClr val="1B1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6400800"/>
            <a:ext cx="2696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SEARCH 010/RV254 Study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126538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1B10F0"/>
                </a:solidFill>
              </a:rPr>
              <a:t>Decline of HIV RNA in Semen after ART</a:t>
            </a:r>
            <a:endParaRPr lang="en-US" sz="3600" b="1" dirty="0">
              <a:solidFill>
                <a:srgbClr val="1B10F0"/>
              </a:solidFill>
            </a:endParaRPr>
          </a:p>
        </p:txBody>
      </p:sp>
      <p:pic>
        <p:nvPicPr>
          <p:cNvPr id="3" name="Picture 2" descr="sem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399" y="1219200"/>
            <a:ext cx="8226937" cy="45017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24600" y="6400800"/>
            <a:ext cx="2696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SEARCH 010/RV254 Study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842861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47800" y="1752600"/>
            <a:ext cx="232057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HIV </a:t>
            </a:r>
            <a:r>
              <a:rPr lang="en-US" dirty="0" err="1" smtClean="0"/>
              <a:t>neg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1752600"/>
            <a:ext cx="278819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Primary HIV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1272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1B10F0"/>
                </a:solidFill>
              </a:rPr>
              <a:t>Massive CD4 Destruction in the Gut</a:t>
            </a:r>
          </a:p>
          <a:p>
            <a:pPr algn="ctr"/>
            <a:r>
              <a:rPr lang="en-US" sz="3200" b="1" dirty="0" smtClean="0">
                <a:solidFill>
                  <a:srgbClr val="1B10F0"/>
                </a:solidFill>
              </a:rPr>
              <a:t>during Acute HIV Infection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962400" y="6248400"/>
            <a:ext cx="444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Brenchley</a:t>
            </a:r>
            <a:r>
              <a:rPr lang="en-US" sz="1800" dirty="0" smtClean="0">
                <a:latin typeface="Calibri" pitchFamily="34" charset="0"/>
              </a:rPr>
              <a:t> JM, Douek D et al,  J Exp Med 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229600" cy="1143000"/>
          </a:xfrm>
        </p:spPr>
        <p:txBody>
          <a:bodyPr/>
          <a:lstStyle/>
          <a:p>
            <a:r>
              <a:rPr lang="en-US" sz="3300" b="1" dirty="0" smtClean="0">
                <a:solidFill>
                  <a:srgbClr val="1B10F0"/>
                </a:solidFill>
              </a:rPr>
              <a:t>Impact of Antiretroviral Therapy Instituted during Acute HIV Infection</a:t>
            </a:r>
            <a:endParaRPr lang="en-US" sz="3300" b="1" dirty="0">
              <a:solidFill>
                <a:srgbClr val="1B1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1B10F0"/>
                </a:solidFill>
              </a:rPr>
              <a:t>Gut CD4+ T cells immune reconstitution </a:t>
            </a:r>
            <a:r>
              <a:rPr lang="en-US" sz="1800" dirty="0" smtClean="0">
                <a:solidFill>
                  <a:srgbClr val="1B10F0"/>
                </a:solidFill>
              </a:rPr>
              <a:t>(Ananworanich J, </a:t>
            </a:r>
            <a:r>
              <a:rPr lang="en-US" sz="1800" dirty="0" err="1" smtClean="0">
                <a:solidFill>
                  <a:srgbClr val="1B10F0"/>
                </a:solidFill>
              </a:rPr>
              <a:t>PLoS</a:t>
            </a:r>
            <a:r>
              <a:rPr lang="en-US" sz="1800" dirty="0" smtClean="0">
                <a:solidFill>
                  <a:srgbClr val="1B10F0"/>
                </a:solidFill>
              </a:rPr>
              <a:t> ONE 2012)</a:t>
            </a:r>
          </a:p>
          <a:p>
            <a:r>
              <a:rPr lang="en-US" dirty="0" err="1" smtClean="0"/>
              <a:t>Polyfunctional</a:t>
            </a:r>
            <a:r>
              <a:rPr lang="en-US" dirty="0" smtClean="0"/>
              <a:t> HIV-specific CD4+ and CD8+ T cells similar to elite controllers         </a:t>
            </a:r>
          </a:p>
          <a:p>
            <a:pPr>
              <a:buNone/>
            </a:pPr>
            <a:r>
              <a:rPr lang="en-US" sz="1800" dirty="0" smtClean="0"/>
              <a:t>       (</a:t>
            </a:r>
            <a:r>
              <a:rPr lang="en-US" sz="1800" dirty="0" err="1" smtClean="0"/>
              <a:t>Cellerai</a:t>
            </a:r>
            <a:r>
              <a:rPr lang="en-US" sz="1800" dirty="0" smtClean="0"/>
              <a:t> C, </a:t>
            </a:r>
            <a:r>
              <a:rPr lang="en-US" sz="1800" dirty="0" err="1" smtClean="0"/>
              <a:t>PloS</a:t>
            </a:r>
            <a:r>
              <a:rPr lang="en-US" sz="1800" dirty="0" smtClean="0"/>
              <a:t> ONE 2011)</a:t>
            </a:r>
          </a:p>
          <a:p>
            <a:r>
              <a:rPr lang="en-US" dirty="0" smtClean="0"/>
              <a:t>Preservation and restoration of lymph node structure leading to improved survival of naïve CD4+ T cells </a:t>
            </a:r>
            <a:r>
              <a:rPr lang="en-US" sz="1800" dirty="0" smtClean="0"/>
              <a:t>(</a:t>
            </a:r>
            <a:r>
              <a:rPr lang="en-US" sz="1800" dirty="0" err="1" smtClean="0"/>
              <a:t>Zeng</a:t>
            </a:r>
            <a:r>
              <a:rPr lang="en-US" sz="1800" dirty="0" smtClean="0"/>
              <a:t> M, </a:t>
            </a:r>
            <a:r>
              <a:rPr lang="en-US" sz="1800" dirty="0" err="1" smtClean="0"/>
              <a:t>PLoS</a:t>
            </a:r>
            <a:r>
              <a:rPr lang="en-US" sz="1800" dirty="0" smtClean="0"/>
              <a:t> PATHOGENS 2012)</a:t>
            </a:r>
          </a:p>
          <a:p>
            <a:r>
              <a:rPr lang="en-US" dirty="0" smtClean="0"/>
              <a:t>Restoration of B cell function </a:t>
            </a:r>
            <a:r>
              <a:rPr lang="en-US" sz="1800" dirty="0" smtClean="0"/>
              <a:t>(</a:t>
            </a:r>
            <a:r>
              <a:rPr lang="en-US" sz="1800" dirty="0" err="1" smtClean="0"/>
              <a:t>Moir</a:t>
            </a:r>
            <a:r>
              <a:rPr lang="en-US" sz="1800" dirty="0" smtClean="0"/>
              <a:t> S, Blood 2010)</a:t>
            </a:r>
          </a:p>
          <a:p>
            <a:r>
              <a:rPr lang="en-US" dirty="0" smtClean="0"/>
              <a:t>Normalization of immune activation markers </a:t>
            </a:r>
            <a:r>
              <a:rPr lang="en-US" sz="1800" dirty="0" smtClean="0"/>
              <a:t>(Markowitz M, 2012 IAS HIV Cure Workshop, Abstract 16551)</a:t>
            </a:r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VL2g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08050"/>
            <a:ext cx="8840788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48461" y="228600"/>
            <a:ext cx="89955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  <a:latin typeface="Calibri" pitchFamily="34" charset="0"/>
              </a:rPr>
              <a:t>SEARCH 010: Rapid HIV RNA Decline after ART</a:t>
            </a:r>
            <a:endParaRPr lang="en-US" sz="3600" b="1" dirty="0">
              <a:solidFill>
                <a:srgbClr val="0000CC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3962400"/>
            <a:ext cx="4235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*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3962400"/>
            <a:ext cx="4235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*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5791200"/>
            <a:ext cx="4895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1B10F0"/>
                </a:solidFill>
              </a:rPr>
              <a:t>HAART</a:t>
            </a:r>
            <a:r>
              <a:rPr lang="en-US" sz="2400" dirty="0" smtClean="0"/>
              <a:t>:  TDF/FTC /EFV</a:t>
            </a:r>
          </a:p>
          <a:p>
            <a:r>
              <a:rPr lang="en-US" sz="2400" dirty="0" err="1" smtClean="0">
                <a:solidFill>
                  <a:srgbClr val="1B10F0"/>
                </a:solidFill>
              </a:rPr>
              <a:t>MegaHAART</a:t>
            </a:r>
            <a:r>
              <a:rPr lang="en-US" sz="2400" dirty="0" smtClean="0"/>
              <a:t>:  HAART+</a:t>
            </a:r>
            <a:r>
              <a:rPr lang="en-US" sz="2400" dirty="0" smtClean="0">
                <a:solidFill>
                  <a:srgbClr val="1B10F0"/>
                </a:solidFill>
              </a:rPr>
              <a:t>RAL+MVC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0" y="3124200"/>
            <a:ext cx="1270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*</a:t>
            </a:r>
            <a:r>
              <a:rPr lang="en-US" sz="1800" dirty="0" smtClean="0"/>
              <a:t> P &lt; 0.05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1B10F0"/>
                </a:solidFill>
              </a:rPr>
              <a:t>Shorter Latent Reservoir Half-life when </a:t>
            </a:r>
            <a:br>
              <a:rPr lang="en-US" sz="3200" b="1" dirty="0" smtClean="0">
                <a:solidFill>
                  <a:srgbClr val="1B10F0"/>
                </a:solidFill>
              </a:rPr>
            </a:br>
            <a:r>
              <a:rPr lang="en-US" sz="3200" b="1" dirty="0" smtClean="0">
                <a:solidFill>
                  <a:srgbClr val="1B10F0"/>
                </a:solidFill>
              </a:rPr>
              <a:t>ART is Initiated during Primary HIV Infection</a:t>
            </a:r>
            <a:endParaRPr lang="en-US" sz="3200" b="1" dirty="0">
              <a:solidFill>
                <a:srgbClr val="1B10F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651" y="1066800"/>
            <a:ext cx="4114800" cy="394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5105401"/>
            <a:ext cx="8382000" cy="150810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Half-life                   </a:t>
            </a:r>
            <a:r>
              <a:rPr lang="en-US" sz="2400" dirty="0" smtClean="0">
                <a:solidFill>
                  <a:srgbClr val="1B10F0"/>
                </a:solidFill>
              </a:rPr>
              <a:t>5 months			</a:t>
            </a:r>
          </a:p>
          <a:p>
            <a:endParaRPr lang="en-US" sz="2000" dirty="0" smtClean="0"/>
          </a:p>
          <a:p>
            <a:r>
              <a:rPr lang="en-US" sz="2400" dirty="0" smtClean="0"/>
              <a:t>Time to eradicate </a:t>
            </a:r>
            <a:r>
              <a:rPr lang="en-US" sz="2400" dirty="0" smtClean="0">
                <a:solidFill>
                  <a:srgbClr val="1B10F0"/>
                </a:solidFill>
              </a:rPr>
              <a:t>  8 years				</a:t>
            </a:r>
            <a:endParaRPr lang="en-US" sz="2400" dirty="0" smtClean="0"/>
          </a:p>
          <a:p>
            <a:r>
              <a:rPr lang="en-US" sz="2400" dirty="0" smtClean="0"/>
              <a:t>10</a:t>
            </a:r>
            <a:r>
              <a:rPr lang="en-US" sz="2400" baseline="30000" dirty="0" smtClean="0"/>
              <a:t>6</a:t>
            </a:r>
            <a:r>
              <a:rPr lang="en-US" sz="2400" dirty="0" smtClean="0"/>
              <a:t> cells</a:t>
            </a:r>
            <a:endParaRPr lang="en-US" sz="2400" dirty="0" smtClean="0">
              <a:solidFill>
                <a:srgbClr val="1B1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89425" y="1343055"/>
            <a:ext cx="1843774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Primary HIV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00" y="1388484"/>
            <a:ext cx="1845377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Chronic HIV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8600" y="6519446"/>
            <a:ext cx="487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Chun TW, JID 2007; </a:t>
            </a:r>
            <a:r>
              <a:rPr lang="en-US" sz="1600" dirty="0" err="1" smtClean="0"/>
              <a:t>Siliciano</a:t>
            </a:r>
            <a:r>
              <a:rPr lang="en-US" sz="1600" dirty="0" smtClean="0"/>
              <a:t> JD, Nature Med 2003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8792" y="2286000"/>
            <a:ext cx="4834953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096000" y="5105400"/>
            <a:ext cx="1622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1B10F0"/>
                </a:solidFill>
              </a:rPr>
              <a:t>44 months</a:t>
            </a:r>
          </a:p>
          <a:p>
            <a:endParaRPr lang="en-US" sz="2400" dirty="0" smtClean="0">
              <a:solidFill>
                <a:srgbClr val="1B10F0"/>
              </a:solidFill>
            </a:endParaRPr>
          </a:p>
          <a:p>
            <a:r>
              <a:rPr lang="en-US" sz="2400" dirty="0" smtClean="0">
                <a:solidFill>
                  <a:srgbClr val="1B10F0"/>
                </a:solidFill>
              </a:rPr>
              <a:t>73 years</a:t>
            </a:r>
            <a:endParaRPr lang="en-US" sz="2400" dirty="0">
              <a:solidFill>
                <a:srgbClr val="1B1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dirty="0" smtClean="0">
                <a:solidFill>
                  <a:srgbClr val="1B10F0"/>
                </a:solidFill>
              </a:rPr>
              <a:t>Outline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 bwMode="auto">
          <a:xfrm>
            <a:off x="685800" y="838200"/>
            <a:ext cx="8229600" cy="571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Importance of intervening during acute HIV infection in HIV control and cure</a:t>
            </a:r>
          </a:p>
          <a:p>
            <a:pPr eaLnBrk="1" hangingPunct="1"/>
            <a:r>
              <a:rPr lang="en-US" dirty="0" smtClean="0"/>
              <a:t>Diagnosis of acute HIV infection and clinical management</a:t>
            </a:r>
          </a:p>
          <a:p>
            <a:pPr eaLnBrk="1" hangingPunct="1"/>
            <a:r>
              <a:rPr lang="en-US" dirty="0" smtClean="0"/>
              <a:t>Treatment during acute HIV infection</a:t>
            </a:r>
          </a:p>
          <a:p>
            <a:pPr lvl="1" eaLnBrk="1" hangingPunct="1"/>
            <a:r>
              <a:rPr lang="en-US" dirty="0" smtClean="0"/>
              <a:t>SEARCH 010/RV 254 study</a:t>
            </a:r>
          </a:p>
          <a:p>
            <a:pPr lvl="1" eaLnBrk="1" hangingPunct="1"/>
            <a:r>
              <a:rPr lang="en-US" dirty="0" smtClean="0"/>
              <a:t>Implication on HIV control</a:t>
            </a:r>
          </a:p>
          <a:p>
            <a:pPr lvl="1" eaLnBrk="1" hangingPunct="1"/>
            <a:r>
              <a:rPr lang="en-US" dirty="0" smtClean="0"/>
              <a:t>Implication on HIV cure</a:t>
            </a:r>
          </a:p>
          <a:p>
            <a:pPr lvl="2" eaLnBrk="1" hangingPunct="1"/>
            <a:r>
              <a:rPr lang="en-US" sz="2800" dirty="0" smtClean="0"/>
              <a:t>Functional cure</a:t>
            </a:r>
          </a:p>
          <a:p>
            <a:pPr lvl="2" eaLnBrk="1" hangingPunct="1">
              <a:buNone/>
            </a:pPr>
            <a:r>
              <a:rPr lang="en-US" sz="2800" dirty="0" smtClean="0"/>
              <a:t>(</a:t>
            </a:r>
            <a:r>
              <a:rPr lang="en-US" sz="2800" dirty="0" err="1" smtClean="0"/>
              <a:t>Viremic</a:t>
            </a:r>
            <a:r>
              <a:rPr lang="en-US" sz="2800" dirty="0" smtClean="0"/>
              <a:t> control following ART interruption)</a:t>
            </a:r>
          </a:p>
          <a:p>
            <a:pPr eaLnBrk="1" hangingPunct="1"/>
            <a:r>
              <a:rPr lang="en-US" dirty="0" smtClean="0"/>
              <a:t>HIV cure in the pediatric population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763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1B10F0"/>
                </a:solidFill>
              </a:rPr>
              <a:t>Will ART Initiated </a:t>
            </a:r>
            <a:br>
              <a:rPr lang="en-US" sz="3600" b="1" dirty="0" smtClean="0">
                <a:solidFill>
                  <a:srgbClr val="1B10F0"/>
                </a:solidFill>
              </a:rPr>
            </a:br>
            <a:r>
              <a:rPr lang="en-US" sz="3600" b="1" dirty="0" smtClean="0">
                <a:solidFill>
                  <a:srgbClr val="1B10F0"/>
                </a:solidFill>
              </a:rPr>
              <a:t>during Acute HIV Infection </a:t>
            </a:r>
            <a:br>
              <a:rPr lang="en-US" sz="3600" b="1" dirty="0" smtClean="0">
                <a:solidFill>
                  <a:srgbClr val="1B10F0"/>
                </a:solidFill>
              </a:rPr>
            </a:br>
            <a:r>
              <a:rPr lang="en-US" sz="3600" b="1" dirty="0" smtClean="0">
                <a:solidFill>
                  <a:srgbClr val="1B10F0"/>
                </a:solidFill>
              </a:rPr>
              <a:t>Change the Disease Course?</a:t>
            </a:r>
            <a:br>
              <a:rPr lang="en-US" sz="3600" b="1" dirty="0" smtClean="0">
                <a:solidFill>
                  <a:srgbClr val="1B10F0"/>
                </a:solidFill>
              </a:rPr>
            </a:br>
            <a:r>
              <a:rPr lang="en-US" sz="3600" b="1" dirty="0" smtClean="0">
                <a:solidFill>
                  <a:srgbClr val="1B10F0"/>
                </a:solidFill>
              </a:rPr>
              <a:t/>
            </a:r>
            <a:br>
              <a:rPr lang="en-US" sz="3600" b="1" dirty="0" smtClean="0">
                <a:solidFill>
                  <a:srgbClr val="1B10F0"/>
                </a:solidFill>
              </a:rPr>
            </a:br>
            <a:r>
              <a:rPr lang="en-US" sz="3600" b="1" dirty="0" smtClean="0">
                <a:solidFill>
                  <a:srgbClr val="1B10F0"/>
                </a:solidFill>
              </a:rPr>
              <a:t>“</a:t>
            </a:r>
            <a:r>
              <a:rPr lang="en-US" sz="3600" b="1" dirty="0" err="1" smtClean="0">
                <a:solidFill>
                  <a:srgbClr val="1B10F0"/>
                </a:solidFill>
              </a:rPr>
              <a:t>Viremic</a:t>
            </a:r>
            <a:r>
              <a:rPr lang="en-US" sz="3600" b="1" dirty="0" smtClean="0">
                <a:solidFill>
                  <a:srgbClr val="1B10F0"/>
                </a:solidFill>
              </a:rPr>
              <a:t> Control following ART Interruption”</a:t>
            </a:r>
            <a:endParaRPr lang="en-US" sz="3600" b="1" dirty="0">
              <a:solidFill>
                <a:srgbClr val="1B1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685800"/>
          <a:ext cx="8382000" cy="4846320"/>
        </p:xfrm>
        <a:graphic>
          <a:graphicData uri="http://schemas.openxmlformats.org/drawingml/2006/table">
            <a:tbl>
              <a:tblPr/>
              <a:tblGrid>
                <a:gridCol w="2099338"/>
                <a:gridCol w="1677168"/>
                <a:gridCol w="2394857"/>
                <a:gridCol w="22106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Trials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VL &lt; 50 after no</a:t>
                      </a: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ART 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Time</a:t>
                      </a: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at </a:t>
                      </a:r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ART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ART duration before interruption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French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Hocqueloux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L, 2010)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2-3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after diagnosis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years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Swiss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Gianella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S, 2011)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2-4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after infection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1.5 years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Europe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/Australia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(Lodi S, 2012)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2-3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after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seroconversion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PTC was associated with starting ART &lt; 2 months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from HIV exposure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0"/>
            <a:ext cx="6452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1B10F0"/>
                </a:solidFill>
                <a:latin typeface="+mn-lt"/>
              </a:rPr>
              <a:t>Post-Treatment Controllers (PTC)</a:t>
            </a:r>
            <a:endParaRPr lang="en-US" sz="3600" b="1" dirty="0">
              <a:solidFill>
                <a:srgbClr val="1B10F0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638800"/>
            <a:ext cx="8393131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1B10F0"/>
                </a:solidFill>
              </a:rPr>
              <a:t>SEARCH 010 study: ART started &lt; 4 weeks from</a:t>
            </a:r>
          </a:p>
          <a:p>
            <a:pPr algn="ctr"/>
            <a:r>
              <a:rPr lang="en-US" b="1" dirty="0" smtClean="0">
                <a:solidFill>
                  <a:srgbClr val="1B10F0"/>
                </a:solidFill>
              </a:rPr>
              <a:t>history of HIV exposure</a:t>
            </a:r>
            <a:endParaRPr lang="en-US" b="1" dirty="0">
              <a:solidFill>
                <a:srgbClr val="1B1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1B10F0"/>
                </a:solidFill>
              </a:rPr>
              <a:t>Early ART may Modify HIV Disease Course</a:t>
            </a:r>
            <a:endParaRPr lang="en-US" sz="3600" b="1" dirty="0">
              <a:solidFill>
                <a:srgbClr val="1B1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1447800"/>
            <a:ext cx="38100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Post-ART controllers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1447800"/>
            <a:ext cx="38100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Elite controllers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0"/>
            <a:ext cx="3733800" cy="19389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 0.5%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 HLA B27, B57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overrepresentation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 High frequencies of HIV-specific CD8+ T cells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0" y="2286000"/>
            <a:ext cx="3733800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Up to 15.6%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No HLA B27, B57 </a:t>
            </a:r>
          </a:p>
          <a:p>
            <a:r>
              <a:rPr lang="en-US" sz="2400" dirty="0" smtClean="0"/>
              <a:t>overrepresentation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Low frequencies of HIV-specific CD8+ T cells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4419600"/>
            <a:ext cx="7924800" cy="1569660"/>
          </a:xfrm>
          <a:prstGeom prst="rect">
            <a:avLst/>
          </a:prstGeom>
          <a:solidFill>
            <a:srgbClr val="1B10F0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Low HIV DNA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Reservoir distribution in short-lived memory CD4+ T cells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Low immune activation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High CD4+ T cell count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1" y="61722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/>
              <a:t>Seng</a:t>
            </a:r>
            <a:r>
              <a:rPr lang="en-US" sz="1400" dirty="0"/>
              <a:t> R, JAIDS 2008; </a:t>
            </a:r>
            <a:r>
              <a:rPr lang="en-US" sz="1400" dirty="0" err="1"/>
              <a:t>Hocqueloux</a:t>
            </a:r>
            <a:r>
              <a:rPr lang="en-US" sz="1400" dirty="0"/>
              <a:t> L, AIDS 2010; McMichael AJ, Nat Rev </a:t>
            </a:r>
            <a:r>
              <a:rPr lang="en-US" sz="1400" dirty="0" err="1"/>
              <a:t>Immunol</a:t>
            </a:r>
            <a:r>
              <a:rPr lang="en-US" sz="1400" dirty="0"/>
              <a:t> </a:t>
            </a:r>
            <a:r>
              <a:rPr lang="en-US" sz="1400" dirty="0" smtClean="0"/>
              <a:t>2010;</a:t>
            </a:r>
            <a:endParaRPr lang="en-US" sz="1400" dirty="0"/>
          </a:p>
          <a:p>
            <a:pPr algn="r"/>
            <a:r>
              <a:rPr lang="en-US" sz="1400" dirty="0" err="1" smtClean="0"/>
              <a:t>Goujard</a:t>
            </a:r>
            <a:r>
              <a:rPr lang="en-US" sz="1400" dirty="0" smtClean="0"/>
              <a:t> C, Antiviral 2012, Bacchus C, 2012 IAS HIV Cure workshop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51137"/>
            <a:ext cx="80673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1B10F0"/>
                </a:solidFill>
              </a:rPr>
              <a:t>SEARCH 010</a:t>
            </a:r>
          </a:p>
          <a:p>
            <a:pPr algn="ctr"/>
            <a:r>
              <a:rPr lang="en-US" sz="3000" b="1" dirty="0" smtClean="0">
                <a:solidFill>
                  <a:srgbClr val="1B10F0"/>
                </a:solidFill>
              </a:rPr>
              <a:t>Total HIV DNA after ART in Early </a:t>
            </a:r>
            <a:r>
              <a:rPr lang="en-US" sz="3000" b="1" dirty="0" err="1" smtClean="0">
                <a:solidFill>
                  <a:srgbClr val="1B10F0"/>
                </a:solidFill>
              </a:rPr>
              <a:t>Fiebig</a:t>
            </a:r>
            <a:r>
              <a:rPr lang="en-US" sz="3000" b="1" dirty="0" smtClean="0">
                <a:solidFill>
                  <a:srgbClr val="1B10F0"/>
                </a:solidFill>
              </a:rPr>
              <a:t> AHI</a:t>
            </a:r>
            <a:endParaRPr lang="en-US" sz="3000" b="1" dirty="0">
              <a:solidFill>
                <a:srgbClr val="1B1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3388" y="5334000"/>
            <a:ext cx="8381333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/>
              <a:t>14 </a:t>
            </a:r>
            <a:r>
              <a:rPr lang="en-US" sz="2200" b="1" dirty="0" smtClean="0">
                <a:solidFill>
                  <a:srgbClr val="1B10F0"/>
                </a:solidFill>
              </a:rPr>
              <a:t>post-treatment controllers </a:t>
            </a:r>
            <a:r>
              <a:rPr lang="en-US" sz="2200" b="1" dirty="0" smtClean="0"/>
              <a:t>in </a:t>
            </a:r>
            <a:r>
              <a:rPr lang="en-US" sz="2200" b="1" dirty="0" smtClean="0">
                <a:solidFill>
                  <a:srgbClr val="1B10F0"/>
                </a:solidFill>
              </a:rPr>
              <a:t>ANRS PRIMO/Visconti </a:t>
            </a:r>
            <a:r>
              <a:rPr lang="en-US" sz="2200" b="1" dirty="0" smtClean="0"/>
              <a:t>study </a:t>
            </a:r>
          </a:p>
          <a:p>
            <a:pPr algn="ctr"/>
            <a:r>
              <a:rPr lang="en-US" sz="2200" b="1" dirty="0" smtClean="0"/>
              <a:t>HIV DNA after </a:t>
            </a:r>
            <a:r>
              <a:rPr lang="en-US" sz="2200" b="1" dirty="0" smtClean="0">
                <a:solidFill>
                  <a:srgbClr val="1B10F0"/>
                </a:solidFill>
              </a:rPr>
              <a:t>20 months on ART </a:t>
            </a:r>
            <a:r>
              <a:rPr lang="en-US" sz="2200" b="1" dirty="0" smtClean="0"/>
              <a:t>was </a:t>
            </a:r>
            <a:r>
              <a:rPr lang="en-US" sz="2200" b="1" dirty="0" smtClean="0">
                <a:solidFill>
                  <a:srgbClr val="1B10F0"/>
                </a:solidFill>
              </a:rPr>
              <a:t>2.1 log</a:t>
            </a:r>
          </a:p>
          <a:p>
            <a:pPr algn="ctr"/>
            <a:r>
              <a:rPr lang="en-US" sz="2200" b="1" dirty="0" smtClean="0"/>
              <a:t>HIV DNA after </a:t>
            </a:r>
            <a:r>
              <a:rPr lang="en-US" sz="2200" b="1" dirty="0" smtClean="0">
                <a:solidFill>
                  <a:srgbClr val="1B10F0"/>
                </a:solidFill>
              </a:rPr>
              <a:t>6.5 years off ART </a:t>
            </a:r>
            <a:r>
              <a:rPr lang="en-US" sz="2200" b="1" dirty="0" smtClean="0"/>
              <a:t>was </a:t>
            </a:r>
            <a:r>
              <a:rPr lang="en-US" sz="2200" b="1" dirty="0" smtClean="0">
                <a:solidFill>
                  <a:srgbClr val="1B10F0"/>
                </a:solidFill>
              </a:rPr>
              <a:t>1.71 log</a:t>
            </a:r>
            <a:r>
              <a:rPr lang="en-US" sz="2200" b="1" baseline="30000" dirty="0" smtClean="0"/>
              <a:t>1</a:t>
            </a:r>
            <a:endParaRPr lang="en-US" sz="2200" b="1" dirty="0"/>
          </a:p>
        </p:txBody>
      </p:sp>
      <p:pic>
        <p:nvPicPr>
          <p:cNvPr id="8" name="Picture 7" descr="Tot HIV DNA over wk, by FB no 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066800"/>
            <a:ext cx="7320377" cy="383704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133600" y="3200400"/>
            <a:ext cx="579120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0" y="4648200"/>
            <a:ext cx="594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Figbig</a:t>
            </a:r>
            <a:r>
              <a:rPr lang="en-US" sz="1600" dirty="0" smtClean="0"/>
              <a:t> I	    19            16         12           11           8           7	</a:t>
            </a:r>
          </a:p>
          <a:p>
            <a:r>
              <a:rPr lang="en-US" sz="1600" dirty="0" err="1" smtClean="0"/>
              <a:t>Fiebig</a:t>
            </a:r>
            <a:r>
              <a:rPr lang="en-US" sz="1600" dirty="0" smtClean="0"/>
              <a:t> III       25           23         18           18          16         14 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543800" y="2709446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(5 yrs)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237289" y="6519446"/>
            <a:ext cx="3436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1</a:t>
            </a:r>
            <a:r>
              <a:rPr lang="en-US" sz="1400" dirty="0" smtClean="0"/>
              <a:t>Data provided by Dr. Christine Rouzioux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1B10F0"/>
                </a:solidFill>
              </a:rPr>
              <a:t>Examining interventions during acute HIV for functional cure</a:t>
            </a:r>
            <a:br>
              <a:rPr lang="en-US" b="1" dirty="0" smtClean="0">
                <a:solidFill>
                  <a:srgbClr val="1B10F0"/>
                </a:solidFill>
              </a:rPr>
            </a:br>
            <a:endParaRPr lang="en-US" b="1" dirty="0">
              <a:solidFill>
                <a:srgbClr val="1B1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28956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Identify acute HIV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371600"/>
            <a:ext cx="3099888" cy="120032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Immediate ART to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minimize reservoir size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preserve immunity</a:t>
            </a:r>
            <a:endParaRPr lang="en-US" sz="24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505200"/>
            <a:ext cx="2584939" cy="830997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Intervention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vs. no intervention</a:t>
            </a:r>
            <a:endParaRPr lang="en-US" sz="24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3352800"/>
            <a:ext cx="3352800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Reduce latently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Infected cells</a:t>
            </a:r>
            <a:endParaRPr lang="en-US" sz="24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5867400"/>
            <a:ext cx="2514600" cy="46166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n-lt"/>
                <a:cs typeface="Arial" pitchFamily="34" charset="0"/>
              </a:rPr>
              <a:t>ART interruption</a:t>
            </a:r>
            <a:endParaRPr lang="en-US" sz="2400" b="1" dirty="0">
              <a:latin typeface="+mn-lt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400" y="304800"/>
            <a:ext cx="3352800" cy="830997"/>
          </a:xfrm>
          <a:prstGeom prst="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Enrollment across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multi-national sites</a:t>
            </a:r>
            <a:endParaRPr lang="en-US" sz="24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24400" y="1371600"/>
            <a:ext cx="3382273" cy="120032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ART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New drug classes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Better tissue penetration</a:t>
            </a:r>
            <a:endParaRPr lang="en-US" sz="24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1524000" y="838200"/>
            <a:ext cx="484632" cy="381000"/>
          </a:xfrm>
          <a:prstGeom prst="downArrow">
            <a:avLst/>
          </a:prstGeom>
          <a:solidFill>
            <a:srgbClr val="993366"/>
          </a:solidFill>
          <a:ln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Down Arrow 20"/>
          <p:cNvSpPr/>
          <p:nvPr/>
        </p:nvSpPr>
        <p:spPr>
          <a:xfrm>
            <a:off x="1447800" y="2743200"/>
            <a:ext cx="484632" cy="609600"/>
          </a:xfrm>
          <a:prstGeom prst="downArrow">
            <a:avLst/>
          </a:prstGeom>
          <a:solidFill>
            <a:srgbClr val="993366"/>
          </a:solidFill>
          <a:ln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Down Arrow 21"/>
          <p:cNvSpPr/>
          <p:nvPr/>
        </p:nvSpPr>
        <p:spPr>
          <a:xfrm>
            <a:off x="1371600" y="4572000"/>
            <a:ext cx="484632" cy="1143000"/>
          </a:xfrm>
          <a:prstGeom prst="downArrow">
            <a:avLst/>
          </a:prstGeom>
          <a:solidFill>
            <a:srgbClr val="993366"/>
          </a:solidFill>
          <a:ln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TextBox 22"/>
          <p:cNvSpPr txBox="1"/>
          <p:nvPr/>
        </p:nvSpPr>
        <p:spPr>
          <a:xfrm>
            <a:off x="4724400" y="4267200"/>
            <a:ext cx="33528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Enhance immunity</a:t>
            </a:r>
            <a:endParaRPr lang="en-US" sz="24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24400" y="5867400"/>
            <a:ext cx="3352800" cy="46166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n-lt"/>
                <a:cs typeface="Arial" pitchFamily="34" charset="0"/>
              </a:rPr>
              <a:t>Control HIV </a:t>
            </a:r>
            <a:r>
              <a:rPr lang="en-US" sz="2400" b="1" dirty="0" err="1" smtClean="0">
                <a:latin typeface="+mn-lt"/>
                <a:cs typeface="Arial" pitchFamily="34" charset="0"/>
              </a:rPr>
              <a:t>viremia</a:t>
            </a:r>
            <a:endParaRPr lang="en-US" sz="2400" b="1" dirty="0">
              <a:latin typeface="+mn-lt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24400" y="4800600"/>
            <a:ext cx="3352800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Make cells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resistant to HIV</a:t>
            </a:r>
            <a:endParaRPr lang="en-US" sz="24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24400" y="2819400"/>
            <a:ext cx="33528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Reduce HIV replication</a:t>
            </a:r>
            <a:endParaRPr lang="en-US" sz="24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 rot="16200000">
            <a:off x="3752088" y="3410712"/>
            <a:ext cx="484632" cy="9784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Down Arrow 18"/>
          <p:cNvSpPr/>
          <p:nvPr/>
        </p:nvSpPr>
        <p:spPr>
          <a:xfrm rot="16200000">
            <a:off x="3688080" y="5620512"/>
            <a:ext cx="484632" cy="978408"/>
          </a:xfrm>
          <a:prstGeom prst="downArrow">
            <a:avLst>
              <a:gd name="adj1" fmla="val 50000"/>
              <a:gd name="adj2" fmla="val 37695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Down Arrow 23"/>
          <p:cNvSpPr/>
          <p:nvPr/>
        </p:nvSpPr>
        <p:spPr>
          <a:xfrm rot="16200000">
            <a:off x="3752088" y="57912"/>
            <a:ext cx="484632" cy="9784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Down Arrow 25"/>
          <p:cNvSpPr/>
          <p:nvPr/>
        </p:nvSpPr>
        <p:spPr>
          <a:xfrm rot="16200000">
            <a:off x="3752088" y="1429512"/>
            <a:ext cx="484632" cy="9784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1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34" grpId="0" animBg="1"/>
      <p:bldP spid="38" grpId="0" animBg="1"/>
      <p:bldP spid="29" grpId="0" animBg="1"/>
      <p:bldP spid="18" grpId="0" animBg="1"/>
      <p:bldP spid="19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382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HIV may be easier to cure in</a:t>
            </a:r>
            <a:br>
              <a:rPr lang="en-US" sz="3200" b="1" dirty="0" smtClean="0">
                <a:solidFill>
                  <a:srgbClr val="3333FF"/>
                </a:solidFill>
              </a:rPr>
            </a:br>
            <a:r>
              <a:rPr lang="en-US" sz="3200" b="1" dirty="0" smtClean="0">
                <a:solidFill>
                  <a:srgbClr val="3333FF"/>
                </a:solidFill>
              </a:rPr>
              <a:t>children than in adults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458200" cy="4114800"/>
          </a:xfrm>
        </p:spPr>
        <p:txBody>
          <a:bodyPr/>
          <a:lstStyle/>
          <a:p>
            <a:r>
              <a:rPr lang="en-US" sz="2800" dirty="0" smtClean="0"/>
              <a:t>10 cases reported in the literature of children with positive PCR or culture with subsequent negative results</a:t>
            </a:r>
          </a:p>
          <a:p>
            <a:r>
              <a:rPr lang="en-US" sz="2800" dirty="0" smtClean="0"/>
              <a:t>High immune tolerance/low immune activation in young infants</a:t>
            </a:r>
          </a:p>
          <a:p>
            <a:r>
              <a:rPr lang="en-US" sz="2800" dirty="0" smtClean="0"/>
              <a:t>Short half life of replication competent virus from latently infected cells</a:t>
            </a:r>
          </a:p>
          <a:p>
            <a:pPr lvl="2"/>
            <a:r>
              <a:rPr lang="en-US" dirty="0" smtClean="0"/>
              <a:t>11 months in early treated children vs. 44 months in adults treated during chronic infection</a:t>
            </a:r>
          </a:p>
          <a:p>
            <a:r>
              <a:rPr lang="en-US" sz="2800" dirty="0" smtClean="0"/>
              <a:t>Reports of children treated during infancy having no detectable HIV DNA, HIV-specific immunity or replication competent virus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43200" y="6400800"/>
            <a:ext cx="61824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Bryson YJ, NEJM 1995; </a:t>
            </a:r>
            <a:r>
              <a:rPr lang="en-US" sz="1200" dirty="0" err="1" smtClean="0"/>
              <a:t>Roques</a:t>
            </a:r>
            <a:r>
              <a:rPr lang="en-US" sz="1200" dirty="0" smtClean="0"/>
              <a:t> PA, AIDS 1995; Persaud </a:t>
            </a:r>
            <a:r>
              <a:rPr lang="en-US" sz="1200" dirty="0"/>
              <a:t>D, AIDS Hum Retrovirus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382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HIV may be easier to cure in</a:t>
            </a:r>
            <a:br>
              <a:rPr lang="en-US" sz="3200" b="1" dirty="0" smtClean="0">
                <a:solidFill>
                  <a:srgbClr val="3333FF"/>
                </a:solidFill>
              </a:rPr>
            </a:br>
            <a:r>
              <a:rPr lang="en-US" sz="3200" b="1" dirty="0" smtClean="0">
                <a:solidFill>
                  <a:srgbClr val="3333FF"/>
                </a:solidFill>
              </a:rPr>
              <a:t>children than in adults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458200" cy="41148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10 cases reported in the literature of children with positive PCR or culture with subsequent negative</a:t>
            </a:r>
          </a:p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Higher immune tolerance/lower immune activation in young infants</a:t>
            </a:r>
          </a:p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Shorter half life of replication competent virus from latently infected cells</a:t>
            </a:r>
          </a:p>
          <a:p>
            <a:pPr lvl="2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11 months in early treated children vs. 44 months in adults treated during chronic infection</a:t>
            </a:r>
          </a:p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Reports of children treated during infancy having no detectable HIV DNA, no HIV-specific immunity and no replication competent virus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14600" y="6400800"/>
            <a:ext cx="61824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Bryson YJ, NEJM 1995; </a:t>
            </a:r>
            <a:r>
              <a:rPr lang="en-US" sz="1200" dirty="0" err="1" smtClean="0"/>
              <a:t>Roques</a:t>
            </a:r>
            <a:r>
              <a:rPr lang="en-US" sz="1200" dirty="0" smtClean="0"/>
              <a:t> PA, AIDS 1995; Persaud </a:t>
            </a:r>
            <a:r>
              <a:rPr lang="en-US" sz="1200" dirty="0"/>
              <a:t>D, AIDS Hum Retrovirus 2007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3200400"/>
            <a:ext cx="7620000" cy="132343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2" algn="ctr"/>
            <a:r>
              <a:rPr lang="en-US" sz="4000" b="1" dirty="0" smtClean="0">
                <a:solidFill>
                  <a:srgbClr val="1B10F0"/>
                </a:solidFill>
              </a:rPr>
              <a:t>Could there be no HIV left </a:t>
            </a:r>
          </a:p>
          <a:p>
            <a:pPr marL="0" lvl="2" algn="ctr"/>
            <a:r>
              <a:rPr lang="en-US" sz="4000" b="1" dirty="0" smtClean="0">
                <a:solidFill>
                  <a:srgbClr val="1B10F0"/>
                </a:solidFill>
              </a:rPr>
              <a:t>after 10-15 years of treatment?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677400" cy="1143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1B10F0"/>
                </a:solidFill>
                <a:latin typeface="+mn-lt"/>
                <a:cs typeface="Arial" pitchFamily="34" charset="0"/>
              </a:rPr>
              <a:t>Priority for testing HIV cure in children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8229600" cy="41148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Cohort of </a:t>
            </a:r>
            <a:r>
              <a:rPr lang="en-US" dirty="0" smtClean="0">
                <a:solidFill>
                  <a:srgbClr val="1B10F0"/>
                </a:solidFill>
              </a:rPr>
              <a:t>teenagers treated with ART from early infancy </a:t>
            </a:r>
            <a:r>
              <a:rPr lang="en-US" dirty="0" smtClean="0"/>
              <a:t>and currently have no replication competent virus and no detectable HIV-specific immunity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Interrupt ART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Resume ART if detectable </a:t>
            </a:r>
            <a:r>
              <a:rPr lang="en-US" dirty="0" err="1" smtClean="0"/>
              <a:t>viremia</a:t>
            </a:r>
            <a:endParaRPr lang="en-US" dirty="0" smtClean="0"/>
          </a:p>
          <a:p>
            <a:pPr lvl="1"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1B10F0"/>
                </a:solidFill>
              </a:rPr>
              <a:t>Rapid transition from PMTCT prophylaxis to HAART </a:t>
            </a:r>
            <a:r>
              <a:rPr lang="en-US" dirty="0" smtClean="0"/>
              <a:t>(days after birth)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Interrupt ART after 2 years of ART in children who have no replication competent virus and no detectable HIV-specific immunity</a:t>
            </a:r>
          </a:p>
          <a:p>
            <a:pPr>
              <a:spcBef>
                <a:spcPts val="0"/>
              </a:spcBef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1B10F0"/>
                </a:solidFill>
              </a:rPr>
              <a:t>Conclusions</a:t>
            </a:r>
            <a:endParaRPr lang="en-US" b="1" dirty="0">
              <a:solidFill>
                <a:srgbClr val="1B1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86800" cy="4525963"/>
          </a:xfrm>
        </p:spPr>
        <p:txBody>
          <a:bodyPr/>
          <a:lstStyle/>
          <a:p>
            <a:r>
              <a:rPr lang="en-US" sz="3000" dirty="0" smtClean="0"/>
              <a:t>Nucleic acid testing allows for </a:t>
            </a:r>
            <a:r>
              <a:rPr lang="en-US" sz="3000" dirty="0" smtClean="0">
                <a:solidFill>
                  <a:srgbClr val="1B10F0"/>
                </a:solidFill>
              </a:rPr>
              <a:t>identification of early </a:t>
            </a:r>
            <a:r>
              <a:rPr lang="en-US" sz="3000" dirty="0" err="1" smtClean="0">
                <a:solidFill>
                  <a:srgbClr val="1B10F0"/>
                </a:solidFill>
              </a:rPr>
              <a:t>Fiebig</a:t>
            </a:r>
            <a:r>
              <a:rPr lang="en-US" sz="3000" dirty="0" smtClean="0">
                <a:solidFill>
                  <a:srgbClr val="1B10F0"/>
                </a:solidFill>
              </a:rPr>
              <a:t> stage</a:t>
            </a:r>
            <a:r>
              <a:rPr lang="en-US" sz="3000" dirty="0" smtClean="0"/>
              <a:t> acute HIV infection</a:t>
            </a:r>
          </a:p>
          <a:p>
            <a:r>
              <a:rPr lang="en-US" sz="3000" dirty="0" smtClean="0">
                <a:solidFill>
                  <a:srgbClr val="1B10F0"/>
                </a:solidFill>
              </a:rPr>
              <a:t>Awareness of ARS </a:t>
            </a:r>
            <a:r>
              <a:rPr lang="en-US" sz="3000" dirty="0" smtClean="0"/>
              <a:t>and having </a:t>
            </a:r>
            <a:r>
              <a:rPr lang="en-US" sz="3000" dirty="0" smtClean="0">
                <a:solidFill>
                  <a:srgbClr val="1B10F0"/>
                </a:solidFill>
              </a:rPr>
              <a:t>low threshold for HIV testing </a:t>
            </a:r>
            <a:r>
              <a:rPr lang="en-US" sz="3000" dirty="0" smtClean="0"/>
              <a:t>in patients with HIV risk and ARS symptoms will enhance acute HIV detection </a:t>
            </a:r>
          </a:p>
          <a:p>
            <a:r>
              <a:rPr lang="en-US" sz="3000" dirty="0" smtClean="0">
                <a:solidFill>
                  <a:srgbClr val="1B10F0"/>
                </a:solidFill>
              </a:rPr>
              <a:t>ART during acute HIV infection </a:t>
            </a:r>
            <a:r>
              <a:rPr lang="en-US" sz="3000" dirty="0" smtClean="0"/>
              <a:t>is associated with preserved immunity and small reservoir size, and may alter the HIV disease course</a:t>
            </a:r>
          </a:p>
          <a:p>
            <a:r>
              <a:rPr lang="en-US" sz="3000" dirty="0" smtClean="0">
                <a:solidFill>
                  <a:srgbClr val="1B10F0"/>
                </a:solidFill>
              </a:rPr>
              <a:t>Post-treatment controllers </a:t>
            </a:r>
            <a:r>
              <a:rPr lang="en-US" sz="3000" dirty="0" smtClean="0"/>
              <a:t>are more common in patients treated during acute HIV infection and is associated with shorter duration from infection onset to ART initiation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229600" cy="1143000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1B10F0"/>
                </a:solidFill>
              </a:rPr>
              <a:t>Acute HIV Infection Research:</a:t>
            </a:r>
            <a:br>
              <a:rPr lang="en-US" sz="3600" b="1" dirty="0" smtClean="0">
                <a:solidFill>
                  <a:srgbClr val="1B10F0"/>
                </a:solidFill>
              </a:rPr>
            </a:br>
            <a:r>
              <a:rPr lang="en-US" sz="3600" b="1" dirty="0" smtClean="0">
                <a:solidFill>
                  <a:srgbClr val="1B10F0"/>
                </a:solidFill>
              </a:rPr>
              <a:t>Implication for HIV Control and Cure</a:t>
            </a: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381000" y="4953000"/>
            <a:ext cx="2818785" cy="49244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Control HIV Spread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447800" y="914400"/>
            <a:ext cx="6500113" cy="89255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Identification of subjects during</a:t>
            </a:r>
          </a:p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acute HIV infection (first 4 weeks of infection)</a:t>
            </a: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3200400" y="2362200"/>
            <a:ext cx="2402962" cy="209288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Intervene to preserve</a:t>
            </a:r>
          </a:p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Immunity, limit viral replication and reservoir</a:t>
            </a:r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1981200" y="5791200"/>
            <a:ext cx="6389826" cy="89255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  <a:cs typeface="Angsana New" pitchFamily="18" charset="-34"/>
              </a:rPr>
              <a:t>Achieve functional cure</a:t>
            </a:r>
          </a:p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  <a:cs typeface="Angsana New" pitchFamily="18" charset="-34"/>
              </a:rPr>
              <a:t>(Undetectable plasma </a:t>
            </a: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HIV RNA</a:t>
            </a: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  <a:cs typeface="Angsana New" pitchFamily="18" charset="-34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Calibri" pitchFamily="34" charset="0"/>
                <a:cs typeface="Angsana New" pitchFamily="18" charset="-34"/>
              </a:rPr>
              <a:t>without ART)</a:t>
            </a:r>
          </a:p>
        </p:txBody>
      </p:sp>
      <p:sp>
        <p:nvSpPr>
          <p:cNvPr id="19462" name="TextBox 13"/>
          <p:cNvSpPr txBox="1">
            <a:spLocks noChangeArrowheads="1"/>
          </p:cNvSpPr>
          <p:nvPr/>
        </p:nvSpPr>
        <p:spPr bwMode="auto">
          <a:xfrm>
            <a:off x="457200" y="2362200"/>
            <a:ext cx="2402962" cy="169277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Diagnose HIV at </a:t>
            </a: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height </a:t>
            </a:r>
            <a:endParaRPr lang="en-US" sz="26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of transmission potential</a:t>
            </a:r>
          </a:p>
        </p:txBody>
      </p:sp>
      <p:sp>
        <p:nvSpPr>
          <p:cNvPr id="19463" name="TextBox 4"/>
          <p:cNvSpPr txBox="1">
            <a:spLocks noChangeArrowheads="1"/>
          </p:cNvSpPr>
          <p:nvPr/>
        </p:nvSpPr>
        <p:spPr bwMode="auto">
          <a:xfrm>
            <a:off x="5867400" y="2362200"/>
            <a:ext cx="2662908" cy="12926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Understand early </a:t>
            </a:r>
          </a:p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immunologic and </a:t>
            </a:r>
          </a:p>
          <a:p>
            <a:pPr algn="ctr"/>
            <a:r>
              <a:rPr lang="en-US" sz="2600" b="1" dirty="0" err="1">
                <a:solidFill>
                  <a:schemeClr val="bg1"/>
                </a:solidFill>
                <a:latin typeface="Calibri" pitchFamily="34" charset="0"/>
              </a:rPr>
              <a:t>virologic</a:t>
            </a:r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 events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1447800" y="4267200"/>
            <a:ext cx="484188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4038600" y="4800600"/>
            <a:ext cx="484188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466" name="TextBox 4"/>
          <p:cNvSpPr txBox="1">
            <a:spLocks noChangeArrowheads="1"/>
          </p:cNvSpPr>
          <p:nvPr/>
        </p:nvSpPr>
        <p:spPr bwMode="auto">
          <a:xfrm>
            <a:off x="5791200" y="4038600"/>
            <a:ext cx="3048000" cy="12926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Design preventive </a:t>
            </a: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vaccine and treatment </a:t>
            </a:r>
            <a:r>
              <a:rPr lang="en-US" sz="2600" b="1" dirty="0">
                <a:solidFill>
                  <a:schemeClr val="bg1"/>
                </a:solidFill>
                <a:latin typeface="Calibri" pitchFamily="34" charset="0"/>
              </a:rPr>
              <a:t>strategies</a:t>
            </a:r>
          </a:p>
        </p:txBody>
      </p:sp>
      <p:sp>
        <p:nvSpPr>
          <p:cNvPr id="20" name="Down Arrow 19"/>
          <p:cNvSpPr/>
          <p:nvPr/>
        </p:nvSpPr>
        <p:spPr>
          <a:xfrm>
            <a:off x="6858000" y="5410200"/>
            <a:ext cx="484188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6781800" y="3733800"/>
            <a:ext cx="484188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Down Arrow 21"/>
          <p:cNvSpPr/>
          <p:nvPr/>
        </p:nvSpPr>
        <p:spPr>
          <a:xfrm rot="3238960">
            <a:off x="2477854" y="4353784"/>
            <a:ext cx="485775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1752600" y="1905000"/>
            <a:ext cx="484188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6705600" y="1905000"/>
            <a:ext cx="484188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4267200" y="1905000"/>
            <a:ext cx="484188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 bwMode="auto">
          <a:xfrm>
            <a:off x="533400" y="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dirty="0" smtClean="0">
                <a:solidFill>
                  <a:srgbClr val="1B10F0"/>
                </a:solidFill>
              </a:rPr>
              <a:t>Acknowledgements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685800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1B10F0"/>
              </a:buClr>
              <a:buFont typeface="Wingdings" pitchFamily="2" charset="2"/>
              <a:buChar char="§"/>
            </a:pPr>
            <a:r>
              <a:rPr lang="en-US" sz="2400" dirty="0" smtClean="0"/>
              <a:t>SEARCH 010/RV254 study participants and investigators</a:t>
            </a:r>
          </a:p>
          <a:p>
            <a:pPr>
              <a:buClr>
                <a:srgbClr val="1B10F0"/>
              </a:buClr>
              <a:buFont typeface="Wingdings" pitchFamily="2" charset="2"/>
              <a:buChar char="§"/>
            </a:pPr>
            <a:r>
              <a:rPr lang="en-US" sz="2400" dirty="0" smtClean="0"/>
              <a:t>Funding from the US Military HIV Research Program</a:t>
            </a:r>
          </a:p>
          <a:p>
            <a:pPr>
              <a:buClr>
                <a:srgbClr val="1B10F0"/>
              </a:buClr>
              <a:buFont typeface="Wingdings" pitchFamily="2" charset="2"/>
              <a:buChar char="§"/>
            </a:pPr>
            <a:r>
              <a:rPr lang="en-US" sz="2400" dirty="0" err="1" smtClean="0"/>
              <a:t>Antiretrovirals</a:t>
            </a:r>
            <a:r>
              <a:rPr lang="en-US" sz="2400" dirty="0" smtClean="0"/>
              <a:t> from the Thai Government Pharmaceutical Organization, Gilead, Merck and Pfizer</a:t>
            </a:r>
          </a:p>
          <a:p>
            <a:pPr>
              <a:buClr>
                <a:srgbClr val="1B10F0"/>
              </a:buClr>
              <a:buFont typeface="Wingdings" pitchFamily="2" charset="2"/>
              <a:buChar char="§"/>
            </a:pPr>
            <a:r>
              <a:rPr lang="en-US" sz="2400" dirty="0" smtClean="0"/>
              <a:t>Data and input for this presentation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2743200"/>
            <a:ext cx="23374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1B10F0"/>
                </a:solidFill>
              </a:rPr>
              <a:t>MHRP/AFRIMS</a:t>
            </a:r>
          </a:p>
          <a:p>
            <a:pPr algn="ctr"/>
            <a:r>
              <a:rPr lang="en-US" sz="2000" dirty="0" smtClean="0"/>
              <a:t>Alexandra Schuetz</a:t>
            </a:r>
          </a:p>
          <a:p>
            <a:pPr algn="ctr"/>
            <a:r>
              <a:rPr lang="en-US" sz="2000" dirty="0" smtClean="0"/>
              <a:t>Rapee Trichavaroj</a:t>
            </a:r>
          </a:p>
          <a:p>
            <a:pPr algn="ctr"/>
            <a:r>
              <a:rPr lang="en-US" sz="2000" dirty="0" smtClean="0"/>
              <a:t>Merlin Robb</a:t>
            </a:r>
          </a:p>
          <a:p>
            <a:pPr algn="ctr"/>
            <a:r>
              <a:rPr lang="en-US" sz="2000" dirty="0" smtClean="0"/>
              <a:t>Jerome Kim</a:t>
            </a:r>
          </a:p>
          <a:p>
            <a:pPr algn="ctr"/>
            <a:r>
              <a:rPr lang="en-US" sz="2000" dirty="0" smtClean="0"/>
              <a:t>Nelson Michael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4699337"/>
            <a:ext cx="25188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1B10F0"/>
                </a:solidFill>
              </a:rPr>
              <a:t>VGTI-Florida</a:t>
            </a:r>
          </a:p>
          <a:p>
            <a:pPr algn="ctr"/>
            <a:r>
              <a:rPr lang="en-US" sz="2000" dirty="0" smtClean="0"/>
              <a:t>Claire Vandergeeten</a:t>
            </a:r>
          </a:p>
          <a:p>
            <a:pPr algn="ctr"/>
            <a:r>
              <a:rPr lang="en-US" sz="2000" dirty="0" smtClean="0"/>
              <a:t>Nicolas Chomont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86200" y="2743200"/>
            <a:ext cx="485113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1B10F0"/>
                </a:solidFill>
              </a:rPr>
              <a:t>Thai Red Cross AIDS Research Centre</a:t>
            </a:r>
          </a:p>
          <a:p>
            <a:pPr algn="ctr"/>
            <a:r>
              <a:rPr lang="en-US" sz="2000" dirty="0" smtClean="0"/>
              <a:t>Praphan Phanuphak</a:t>
            </a:r>
          </a:p>
          <a:p>
            <a:pPr algn="ctr"/>
            <a:r>
              <a:rPr lang="en-US" sz="2000" dirty="0" smtClean="0"/>
              <a:t>Mark </a:t>
            </a:r>
            <a:r>
              <a:rPr lang="en-US" sz="2000" dirty="0" err="1" smtClean="0"/>
              <a:t>deSouza</a:t>
            </a:r>
            <a:endParaRPr lang="en-US" sz="2000" dirty="0" smtClean="0"/>
          </a:p>
          <a:p>
            <a:pPr algn="ctr"/>
            <a:r>
              <a:rPr lang="en-US" sz="2000" dirty="0" smtClean="0"/>
              <a:t>Frits van Griensven</a:t>
            </a:r>
          </a:p>
          <a:p>
            <a:pPr algn="ctr"/>
            <a:r>
              <a:rPr lang="en-US" sz="2000" dirty="0" smtClean="0"/>
              <a:t>Tippawan Pankam</a:t>
            </a:r>
          </a:p>
          <a:p>
            <a:pPr algn="ctr"/>
            <a:r>
              <a:rPr lang="en-US" sz="2000" dirty="0" smtClean="0"/>
              <a:t>Nittaya Phanuphak</a:t>
            </a:r>
          </a:p>
          <a:p>
            <a:pPr algn="ctr"/>
            <a:r>
              <a:rPr lang="en-US" sz="2000" dirty="0" smtClean="0"/>
              <a:t>James Fletcher</a:t>
            </a:r>
          </a:p>
          <a:p>
            <a:pPr algn="ctr"/>
            <a:r>
              <a:rPr lang="en-US" sz="2000" dirty="0" smtClean="0"/>
              <a:t>Nitiya Chomchey</a:t>
            </a:r>
          </a:p>
          <a:p>
            <a:pPr algn="ctr"/>
            <a:r>
              <a:rPr lang="en-US" sz="2000" dirty="0" smtClean="0"/>
              <a:t>Duanghathai Suttichom</a:t>
            </a:r>
          </a:p>
          <a:p>
            <a:pPr algn="ctr"/>
            <a:r>
              <a:rPr lang="en-US" sz="2000" dirty="0" smtClean="0"/>
              <a:t>Peeraya </a:t>
            </a:r>
            <a:r>
              <a:rPr lang="en-US" sz="2000" dirty="0" err="1" smtClean="0"/>
              <a:t>Mangu</a:t>
            </a:r>
            <a:endParaRPr lang="en-US" sz="2000" dirty="0" smtClean="0"/>
          </a:p>
          <a:p>
            <a:pPr algn="ctr"/>
            <a:r>
              <a:rPr lang="en-US" sz="2000" dirty="0" smtClean="0"/>
              <a:t>Somprartthana </a:t>
            </a:r>
            <a:r>
              <a:rPr lang="en-US" sz="2000" dirty="0" err="1" smtClean="0"/>
              <a:t>Rattanamanee</a:t>
            </a:r>
            <a:endParaRPr lang="en-US" sz="2000" dirty="0" smtClean="0"/>
          </a:p>
          <a:p>
            <a:pPr algn="ctr"/>
            <a:r>
              <a:rPr lang="en-US" sz="2000" b="1" dirty="0" smtClean="0"/>
              <a:t>Suteeraporn Pinyakorn (Statistics)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" y="5715000"/>
            <a:ext cx="3417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1B10F0"/>
                </a:solidFill>
              </a:rPr>
              <a:t>Université</a:t>
            </a:r>
            <a:r>
              <a:rPr lang="en-US" sz="2000" b="1" dirty="0" smtClean="0">
                <a:solidFill>
                  <a:srgbClr val="1B10F0"/>
                </a:solidFill>
              </a:rPr>
              <a:t> Paris Descartes</a:t>
            </a:r>
          </a:p>
          <a:p>
            <a:pPr algn="ctr"/>
            <a:r>
              <a:rPr lang="en-US" sz="2000" dirty="0" smtClean="0"/>
              <a:t>Christine Rouzioux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2"/>
          <p:cNvGrpSpPr>
            <a:grpSpLocks/>
          </p:cNvGrpSpPr>
          <p:nvPr/>
        </p:nvGrpSpPr>
        <p:grpSpPr bwMode="auto">
          <a:xfrm>
            <a:off x="990600" y="1143000"/>
            <a:ext cx="6838950" cy="5513388"/>
            <a:chOff x="720" y="487"/>
            <a:chExt cx="4032" cy="3263"/>
          </a:xfrm>
        </p:grpSpPr>
        <p:pic>
          <p:nvPicPr>
            <p:cNvPr id="23558" name="Picture 3" descr="Figure 1 092007 w tab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0" y="487"/>
              <a:ext cx="4032" cy="3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59" name="Rectangle 4"/>
            <p:cNvSpPr>
              <a:spLocks noChangeArrowheads="1"/>
            </p:cNvSpPr>
            <p:nvPr/>
          </p:nvSpPr>
          <p:spPr bwMode="auto">
            <a:xfrm>
              <a:off x="1535" y="1708"/>
              <a:ext cx="493" cy="1214"/>
            </a:xfrm>
            <a:prstGeom prst="rect">
              <a:avLst/>
            </a:prstGeom>
            <a:solidFill>
              <a:srgbClr val="FF0000">
                <a:alpha val="1411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469591" y="228600"/>
            <a:ext cx="8458839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/>
          <a:p>
            <a:pPr algn="ctr" eaLnBrk="0" hangingPunct="0"/>
            <a:r>
              <a:rPr lang="en-US" b="1" dirty="0" err="1" smtClean="0">
                <a:solidFill>
                  <a:srgbClr val="0000CC"/>
                </a:solidFill>
                <a:ea typeface="MS PGothic" pitchFamily="34" charset="-128"/>
                <a:cs typeface="Arial" charset="0"/>
              </a:rPr>
              <a:t>Fiebig</a:t>
            </a:r>
            <a:r>
              <a:rPr lang="en-US" b="1" dirty="0" smtClean="0">
                <a:solidFill>
                  <a:srgbClr val="0000CC"/>
                </a:solidFill>
                <a:ea typeface="MS PGothic" pitchFamily="34" charset="-128"/>
                <a:cs typeface="Arial" charset="0"/>
              </a:rPr>
              <a:t> Laboratory Staging of Acute HIV Infection</a:t>
            </a:r>
            <a:endParaRPr lang="en-US" b="1" dirty="0">
              <a:solidFill>
                <a:srgbClr val="0000CC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6781800" y="6400800"/>
            <a:ext cx="1958662" cy="307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/>
          <a:p>
            <a:pPr eaLnBrk="0" hangingPunct="0"/>
            <a:r>
              <a:rPr lang="en-US" sz="1400" dirty="0" err="1">
                <a:ea typeface="MS PGothic" pitchFamily="34" charset="-128"/>
                <a:cs typeface="Arial" charset="0"/>
              </a:rPr>
              <a:t>Fiebig</a:t>
            </a:r>
            <a:r>
              <a:rPr lang="en-US" sz="1400" dirty="0">
                <a:ea typeface="MS PGothic" pitchFamily="34" charset="-128"/>
                <a:cs typeface="Arial" charset="0"/>
              </a:rPr>
              <a:t> </a:t>
            </a:r>
            <a:r>
              <a:rPr lang="en-US" sz="1400" dirty="0" smtClean="0">
                <a:ea typeface="MS PGothic" pitchFamily="34" charset="-128"/>
                <a:cs typeface="Arial" charset="0"/>
              </a:rPr>
              <a:t>EW, </a:t>
            </a:r>
            <a:r>
              <a:rPr lang="en-US" sz="1400" dirty="0">
                <a:ea typeface="MS PGothic" pitchFamily="34" charset="-128"/>
                <a:cs typeface="Arial" charset="0"/>
              </a:rPr>
              <a:t>AIDS 2003</a:t>
            </a: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303213" y="5892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/>
          <a:p>
            <a:pPr eaLnBrk="0" hangingPunct="0"/>
            <a:endParaRPr lang="en-US" sz="2400">
              <a:latin typeface="Arial Unicode MS" pitchFamily="34" charset="-128"/>
              <a:ea typeface="MS PGothic" pitchFamily="34" charset="-128"/>
              <a:cs typeface="Arial Unicode MS" pitchFamily="34" charset="-128"/>
            </a:endParaRPr>
          </a:p>
        </p:txBody>
      </p:sp>
      <p:sp>
        <p:nvSpPr>
          <p:cNvPr id="23557" name="Rectangle 15"/>
          <p:cNvSpPr>
            <a:spLocks noChangeArrowheads="1"/>
          </p:cNvSpPr>
          <p:nvPr/>
        </p:nvSpPr>
        <p:spPr bwMode="auto">
          <a:xfrm>
            <a:off x="5867400" y="2133600"/>
            <a:ext cx="2819400" cy="1600200"/>
          </a:xfrm>
          <a:prstGeom prst="rect">
            <a:avLst/>
          </a:prstGeom>
          <a:solidFill>
            <a:schemeClr val="tx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Calibri" pitchFamily="34" charset="0"/>
              </a:rPr>
              <a:t>Fiebig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I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(1-2 wk)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400" b="1" dirty="0" err="1">
                <a:solidFill>
                  <a:schemeClr val="bg1"/>
                </a:solidFill>
                <a:latin typeface="Calibri" pitchFamily="34" charset="0"/>
              </a:rPr>
              <a:t>Fiebig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II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(2-3 wks)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2400" b="1" dirty="0" err="1">
                <a:solidFill>
                  <a:schemeClr val="bg1"/>
                </a:solidFill>
                <a:latin typeface="Calibri" pitchFamily="34" charset="0"/>
              </a:rPr>
              <a:t>Fiebig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III/IV (3-4 wks)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52600" y="838200"/>
            <a:ext cx="190500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Acute </a:t>
            </a:r>
          </a:p>
          <a:p>
            <a:pPr algn="ctr"/>
            <a:r>
              <a:rPr lang="en-US" sz="2000" b="1" dirty="0" smtClean="0"/>
              <a:t>&lt; 4 wk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33800" y="838200"/>
            <a:ext cx="2514600" cy="70788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Early </a:t>
            </a:r>
          </a:p>
          <a:p>
            <a:pPr algn="ctr"/>
            <a:r>
              <a:rPr lang="en-US" sz="2000" b="1" dirty="0" smtClean="0"/>
              <a:t>4 wk- 6 mo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324600" y="838200"/>
            <a:ext cx="2133600" cy="707886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Chronic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&gt; 6 mo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dirty="0" smtClean="0">
                <a:solidFill>
                  <a:srgbClr val="1B10F0"/>
                </a:solidFill>
              </a:rPr>
              <a:t>How do we know someone </a:t>
            </a:r>
            <a:br>
              <a:rPr lang="en-US" sz="4000" b="1" dirty="0" smtClean="0">
                <a:solidFill>
                  <a:srgbClr val="1B10F0"/>
                </a:solidFill>
              </a:rPr>
            </a:br>
            <a:r>
              <a:rPr lang="en-US" sz="4000" b="1" dirty="0" smtClean="0">
                <a:solidFill>
                  <a:srgbClr val="1B10F0"/>
                </a:solidFill>
              </a:rPr>
              <a:t>has acute HIV infection?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762000" y="1828800"/>
            <a:ext cx="8003281" cy="5847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Sensitive HIV EIA (Ag-</a:t>
            </a:r>
            <a:r>
              <a:rPr lang="en-US" sz="3200" b="1" dirty="0" err="1" smtClean="0">
                <a:solidFill>
                  <a:schemeClr val="bg1"/>
                </a:solidFill>
              </a:rPr>
              <a:t>Ab</a:t>
            </a:r>
            <a:r>
              <a:rPr lang="en-US" sz="3200" b="1" dirty="0" smtClean="0">
                <a:solidFill>
                  <a:schemeClr val="bg1"/>
                </a:solidFill>
              </a:rPr>
              <a:t> combo assay)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486400" y="3048000"/>
            <a:ext cx="1891865" cy="584775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Negative</a:t>
            </a:r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1447800" y="3048000"/>
            <a:ext cx="1755609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200" b="1" dirty="0"/>
              <a:t>Positive</a:t>
            </a:r>
          </a:p>
        </p:txBody>
      </p:sp>
      <p:sp>
        <p:nvSpPr>
          <p:cNvPr id="35852" name="Line 14"/>
          <p:cNvSpPr>
            <a:spLocks noChangeShapeType="1"/>
          </p:cNvSpPr>
          <p:nvPr/>
        </p:nvSpPr>
        <p:spPr bwMode="auto">
          <a:xfrm>
            <a:off x="4571999" y="2438400"/>
            <a:ext cx="3175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3" name="Line 15"/>
          <p:cNvSpPr>
            <a:spLocks noChangeShapeType="1"/>
          </p:cNvSpPr>
          <p:nvPr/>
        </p:nvSpPr>
        <p:spPr bwMode="auto">
          <a:xfrm>
            <a:off x="2822575" y="2743200"/>
            <a:ext cx="3810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4" name="Line 16"/>
          <p:cNvSpPr>
            <a:spLocks noChangeShapeType="1"/>
          </p:cNvSpPr>
          <p:nvPr/>
        </p:nvSpPr>
        <p:spPr bwMode="auto">
          <a:xfrm>
            <a:off x="2822575" y="27432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5" name="Line 17"/>
          <p:cNvSpPr>
            <a:spLocks noChangeShapeType="1"/>
          </p:cNvSpPr>
          <p:nvPr/>
        </p:nvSpPr>
        <p:spPr bwMode="auto">
          <a:xfrm>
            <a:off x="6632575" y="27432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6" name="Line 18"/>
          <p:cNvSpPr>
            <a:spLocks noChangeShapeType="1"/>
          </p:cNvSpPr>
          <p:nvPr/>
        </p:nvSpPr>
        <p:spPr bwMode="auto">
          <a:xfrm>
            <a:off x="2514600" y="3657600"/>
            <a:ext cx="1" cy="381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3" name="Line 25"/>
          <p:cNvSpPr>
            <a:spLocks noChangeShapeType="1"/>
          </p:cNvSpPr>
          <p:nvPr/>
        </p:nvSpPr>
        <p:spPr bwMode="auto">
          <a:xfrm flipH="1">
            <a:off x="6629400" y="3657600"/>
            <a:ext cx="3175" cy="381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219200" y="4038600"/>
            <a:ext cx="2552109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200" b="1" dirty="0" smtClean="0"/>
              <a:t>HIV-infected</a:t>
            </a:r>
            <a:endParaRPr lang="en-US" sz="3200" b="1" dirty="0"/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5105400" y="4038600"/>
            <a:ext cx="2550698" cy="584775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Not infected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43000" y="5334000"/>
            <a:ext cx="6829114" cy="5847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Could this be acute HIV infection?</a:t>
            </a:r>
          </a:p>
        </p:txBody>
      </p:sp>
      <p:sp>
        <p:nvSpPr>
          <p:cNvPr id="43" name="Down Arrow 42"/>
          <p:cNvSpPr/>
          <p:nvPr/>
        </p:nvSpPr>
        <p:spPr>
          <a:xfrm>
            <a:off x="2286000" y="4800600"/>
            <a:ext cx="484632" cy="457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own Arrow 43"/>
          <p:cNvSpPr/>
          <p:nvPr/>
        </p:nvSpPr>
        <p:spPr>
          <a:xfrm>
            <a:off x="6400800" y="4800600"/>
            <a:ext cx="484632" cy="457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6425" y="-762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b="1" dirty="0" smtClean="0">
                <a:solidFill>
                  <a:srgbClr val="1B10F0"/>
                </a:solidFill>
              </a:rPr>
              <a:t>How do we know someone </a:t>
            </a:r>
            <a:br>
              <a:rPr lang="en-US" sz="3200" b="1" dirty="0" smtClean="0">
                <a:solidFill>
                  <a:srgbClr val="1B10F0"/>
                </a:solidFill>
              </a:rPr>
            </a:br>
            <a:r>
              <a:rPr lang="en-US" sz="3200" b="1" dirty="0" smtClean="0">
                <a:solidFill>
                  <a:srgbClr val="1B10F0"/>
                </a:solidFill>
              </a:rPr>
              <a:t>has acute HIV infection?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1825625" y="1066800"/>
            <a:ext cx="6054671" cy="46166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Sensitive HIV EIA (Ag-</a:t>
            </a:r>
            <a:r>
              <a:rPr lang="en-US" sz="2400" b="1" dirty="0" err="1" smtClean="0">
                <a:solidFill>
                  <a:schemeClr val="bg1"/>
                </a:solidFill>
              </a:rPr>
              <a:t>Ab</a:t>
            </a:r>
            <a:r>
              <a:rPr lang="en-US" sz="2400" b="1" dirty="0" smtClean="0">
                <a:solidFill>
                  <a:schemeClr val="bg1"/>
                </a:solidFill>
              </a:rPr>
              <a:t> combo assay)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943600" y="2133600"/>
            <a:ext cx="1468672" cy="461665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Negative</a:t>
            </a: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5334000" y="3733800"/>
            <a:ext cx="3073277" cy="461665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/>
              <a:t>Nucleic acid testing</a:t>
            </a:r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2133600" y="2133600"/>
            <a:ext cx="136447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b="1" dirty="0"/>
              <a:t>Positive</a:t>
            </a: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447800" y="3733800"/>
            <a:ext cx="3485249" cy="461665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/>
              <a:t>Less sensitive HIV EIA</a:t>
            </a:r>
            <a:endParaRPr lang="en-US" sz="2400" b="1" dirty="0"/>
          </a:p>
        </p:txBody>
      </p:sp>
      <p:sp>
        <p:nvSpPr>
          <p:cNvPr id="35850" name="Text Box 12"/>
          <p:cNvSpPr txBox="1">
            <a:spLocks noChangeArrowheads="1"/>
          </p:cNvSpPr>
          <p:nvPr/>
        </p:nvSpPr>
        <p:spPr bwMode="auto">
          <a:xfrm>
            <a:off x="3124200" y="5334000"/>
            <a:ext cx="3505200" cy="52322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Acute </a:t>
            </a:r>
            <a:r>
              <a:rPr lang="en-US" b="1" dirty="0" smtClean="0"/>
              <a:t>HIV Infection</a:t>
            </a:r>
            <a:endParaRPr lang="en-US" b="1" dirty="0"/>
          </a:p>
        </p:txBody>
      </p:sp>
      <p:sp>
        <p:nvSpPr>
          <p:cNvPr id="35851" name="Text Box 13"/>
          <p:cNvSpPr txBox="1">
            <a:spLocks noChangeArrowheads="1"/>
          </p:cNvSpPr>
          <p:nvPr/>
        </p:nvSpPr>
        <p:spPr bwMode="auto">
          <a:xfrm>
            <a:off x="762000" y="5334000"/>
            <a:ext cx="20574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/>
              <a:t>Chronic </a:t>
            </a:r>
            <a:r>
              <a:rPr lang="en-US" sz="2400" b="1" dirty="0" smtClean="0"/>
              <a:t>HIV</a:t>
            </a:r>
            <a:endParaRPr lang="en-US" sz="2400" b="1" dirty="0"/>
          </a:p>
        </p:txBody>
      </p:sp>
      <p:sp>
        <p:nvSpPr>
          <p:cNvPr id="35852" name="Line 14"/>
          <p:cNvSpPr>
            <a:spLocks noChangeShapeType="1"/>
          </p:cNvSpPr>
          <p:nvPr/>
        </p:nvSpPr>
        <p:spPr bwMode="auto">
          <a:xfrm>
            <a:off x="4568824" y="1524000"/>
            <a:ext cx="3175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3" name="Line 15"/>
          <p:cNvSpPr>
            <a:spLocks noChangeShapeType="1"/>
          </p:cNvSpPr>
          <p:nvPr/>
        </p:nvSpPr>
        <p:spPr bwMode="auto">
          <a:xfrm>
            <a:off x="2819400" y="1828800"/>
            <a:ext cx="3810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4" name="Line 16"/>
          <p:cNvSpPr>
            <a:spLocks noChangeShapeType="1"/>
          </p:cNvSpPr>
          <p:nvPr/>
        </p:nvSpPr>
        <p:spPr bwMode="auto">
          <a:xfrm>
            <a:off x="2819400" y="18288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5" name="Line 17"/>
          <p:cNvSpPr>
            <a:spLocks noChangeShapeType="1"/>
          </p:cNvSpPr>
          <p:nvPr/>
        </p:nvSpPr>
        <p:spPr bwMode="auto">
          <a:xfrm>
            <a:off x="6629400" y="18288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6" name="Line 18"/>
          <p:cNvSpPr>
            <a:spLocks noChangeShapeType="1"/>
          </p:cNvSpPr>
          <p:nvPr/>
        </p:nvSpPr>
        <p:spPr bwMode="auto">
          <a:xfrm>
            <a:off x="2819400" y="2590800"/>
            <a:ext cx="1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7" name="Text Box 19"/>
          <p:cNvSpPr txBox="1">
            <a:spLocks noChangeArrowheads="1"/>
          </p:cNvSpPr>
          <p:nvPr/>
        </p:nvSpPr>
        <p:spPr bwMode="auto">
          <a:xfrm>
            <a:off x="3048000" y="4419600"/>
            <a:ext cx="1468672" cy="461665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Negative</a:t>
            </a:r>
          </a:p>
        </p:txBody>
      </p:sp>
      <p:sp>
        <p:nvSpPr>
          <p:cNvPr id="35858" name="Text Box 20"/>
          <p:cNvSpPr txBox="1">
            <a:spLocks noChangeArrowheads="1"/>
          </p:cNvSpPr>
          <p:nvPr/>
        </p:nvSpPr>
        <p:spPr bwMode="auto">
          <a:xfrm>
            <a:off x="1219200" y="4419600"/>
            <a:ext cx="136447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b="1" dirty="0"/>
              <a:t>Positive</a:t>
            </a:r>
          </a:p>
        </p:txBody>
      </p:sp>
      <p:sp>
        <p:nvSpPr>
          <p:cNvPr id="35860" name="Line 22"/>
          <p:cNvSpPr>
            <a:spLocks noChangeShapeType="1"/>
          </p:cNvSpPr>
          <p:nvPr/>
        </p:nvSpPr>
        <p:spPr bwMode="auto">
          <a:xfrm>
            <a:off x="1752600" y="4191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1" name="Line 23"/>
          <p:cNvSpPr>
            <a:spLocks noChangeShapeType="1"/>
          </p:cNvSpPr>
          <p:nvPr/>
        </p:nvSpPr>
        <p:spPr bwMode="auto">
          <a:xfrm>
            <a:off x="3578224" y="4191000"/>
            <a:ext cx="3175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2" name="Line 24"/>
          <p:cNvSpPr>
            <a:spLocks noChangeShapeType="1"/>
          </p:cNvSpPr>
          <p:nvPr/>
        </p:nvSpPr>
        <p:spPr bwMode="auto">
          <a:xfrm>
            <a:off x="3657600" y="48768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3" name="Line 25"/>
          <p:cNvSpPr>
            <a:spLocks noChangeShapeType="1"/>
          </p:cNvSpPr>
          <p:nvPr/>
        </p:nvSpPr>
        <p:spPr bwMode="auto">
          <a:xfrm flipH="1">
            <a:off x="6629400" y="2590800"/>
            <a:ext cx="3175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72" name="Line 34"/>
          <p:cNvSpPr>
            <a:spLocks noChangeShapeType="1"/>
          </p:cNvSpPr>
          <p:nvPr/>
        </p:nvSpPr>
        <p:spPr bwMode="auto">
          <a:xfrm>
            <a:off x="1752600" y="48768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828800" y="2971800"/>
            <a:ext cx="196303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b="1" dirty="0" smtClean="0"/>
              <a:t>HIV-infected</a:t>
            </a:r>
            <a:endParaRPr lang="en-US" sz="2400" b="1" dirty="0"/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5791200" y="2971800"/>
            <a:ext cx="1962397" cy="461665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Not infected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2819401" y="34290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>
            <a:off x="6629400" y="34290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6858000" y="5334000"/>
            <a:ext cx="2057400" cy="461665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Not infected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3" name="Text Box 19"/>
          <p:cNvSpPr txBox="1">
            <a:spLocks noChangeArrowheads="1"/>
          </p:cNvSpPr>
          <p:nvPr/>
        </p:nvSpPr>
        <p:spPr bwMode="auto">
          <a:xfrm>
            <a:off x="6934200" y="4419600"/>
            <a:ext cx="1468672" cy="461665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Negative</a:t>
            </a:r>
          </a:p>
        </p:txBody>
      </p:sp>
      <p:sp>
        <p:nvSpPr>
          <p:cNvPr id="44" name="Text Box 20"/>
          <p:cNvSpPr txBox="1">
            <a:spLocks noChangeArrowheads="1"/>
          </p:cNvSpPr>
          <p:nvPr/>
        </p:nvSpPr>
        <p:spPr bwMode="auto">
          <a:xfrm>
            <a:off x="5105400" y="4419600"/>
            <a:ext cx="1364476" cy="461665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b="1" dirty="0"/>
              <a:t>Positive</a:t>
            </a:r>
          </a:p>
        </p:txBody>
      </p:sp>
      <p:sp>
        <p:nvSpPr>
          <p:cNvPr id="45" name="Line 22"/>
          <p:cNvSpPr>
            <a:spLocks noChangeShapeType="1"/>
          </p:cNvSpPr>
          <p:nvPr/>
        </p:nvSpPr>
        <p:spPr bwMode="auto">
          <a:xfrm>
            <a:off x="5638800" y="4191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" name="Line 23"/>
          <p:cNvSpPr>
            <a:spLocks noChangeShapeType="1"/>
          </p:cNvSpPr>
          <p:nvPr/>
        </p:nvSpPr>
        <p:spPr bwMode="auto">
          <a:xfrm>
            <a:off x="7464424" y="4191000"/>
            <a:ext cx="3175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24"/>
          <p:cNvSpPr>
            <a:spLocks noChangeShapeType="1"/>
          </p:cNvSpPr>
          <p:nvPr/>
        </p:nvSpPr>
        <p:spPr bwMode="auto">
          <a:xfrm>
            <a:off x="7543800" y="48768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8" name="Line 34"/>
          <p:cNvSpPr>
            <a:spLocks noChangeShapeType="1"/>
          </p:cNvSpPr>
          <p:nvPr/>
        </p:nvSpPr>
        <p:spPr bwMode="auto">
          <a:xfrm>
            <a:off x="5638800" y="48768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7" grpId="0" animBg="1"/>
      <p:bldP spid="35850" grpId="0" animBg="1"/>
      <p:bldP spid="35851" grpId="0" animBg="1"/>
      <p:bldP spid="35857" grpId="0" animBg="1"/>
      <p:bldP spid="35858" grpId="0" animBg="1"/>
      <p:bldP spid="35860" grpId="0" animBg="1"/>
      <p:bldP spid="35861" grpId="0" animBg="1"/>
      <p:bldP spid="35862" grpId="0" animBg="1"/>
      <p:bldP spid="35872" grpId="0" animBg="1"/>
      <p:bldP spid="36" grpId="0" animBg="1"/>
      <p:bldP spid="37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-762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b="1" dirty="0" smtClean="0">
                <a:solidFill>
                  <a:srgbClr val="1B10F0"/>
                </a:solidFill>
              </a:rPr>
              <a:t>Results from the Thai Red Cross Anonymous Clinic (April 2009 to December 2012)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1295400" y="1219200"/>
            <a:ext cx="7086599" cy="46166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58,908 sensitive </a:t>
            </a:r>
            <a:r>
              <a:rPr lang="en-US" sz="2400" b="1" dirty="0" smtClean="0">
                <a:solidFill>
                  <a:schemeClr val="bg1"/>
                </a:solidFill>
              </a:rPr>
              <a:t>HIV EIA (Ag-</a:t>
            </a:r>
            <a:r>
              <a:rPr lang="en-US" sz="2400" b="1" dirty="0" err="1" smtClean="0">
                <a:solidFill>
                  <a:schemeClr val="bg1"/>
                </a:solidFill>
              </a:rPr>
              <a:t>Ab</a:t>
            </a:r>
            <a:r>
              <a:rPr lang="en-US" sz="2400" b="1" dirty="0" smtClean="0">
                <a:solidFill>
                  <a:schemeClr val="bg1"/>
                </a:solidFill>
              </a:rPr>
              <a:t> combo assay)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486400" y="2286000"/>
            <a:ext cx="2438400" cy="461665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54,661 </a:t>
            </a:r>
            <a:r>
              <a:rPr lang="en-US" sz="2400" b="1" dirty="0" smtClean="0">
                <a:solidFill>
                  <a:schemeClr val="bg1"/>
                </a:solidFill>
              </a:rPr>
              <a:t>negative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4724400" y="3048000"/>
            <a:ext cx="4182555" cy="461665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/>
              <a:t>Pooled Nucleic acid testing</a:t>
            </a:r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1371600" y="2286000"/>
            <a:ext cx="22098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/>
              <a:t>4,247 positive</a:t>
            </a:r>
            <a:endParaRPr lang="en-US" sz="2400" b="1" dirty="0"/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066800" y="3048000"/>
            <a:ext cx="3485249" cy="461665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/>
              <a:t>Less sensitive HIV EIA</a:t>
            </a:r>
            <a:endParaRPr lang="en-US" sz="2400" b="1" dirty="0"/>
          </a:p>
        </p:txBody>
      </p:sp>
      <p:sp>
        <p:nvSpPr>
          <p:cNvPr id="35850" name="Text Box 12"/>
          <p:cNvSpPr txBox="1">
            <a:spLocks noChangeArrowheads="1"/>
          </p:cNvSpPr>
          <p:nvPr/>
        </p:nvSpPr>
        <p:spPr bwMode="auto">
          <a:xfrm>
            <a:off x="3352800" y="4876800"/>
            <a:ext cx="2895600" cy="52322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104 </a:t>
            </a:r>
            <a:r>
              <a:rPr lang="en-US" b="1" dirty="0" smtClean="0"/>
              <a:t>acute HIV</a:t>
            </a:r>
            <a:endParaRPr lang="en-US" b="1" dirty="0"/>
          </a:p>
        </p:txBody>
      </p:sp>
      <p:sp>
        <p:nvSpPr>
          <p:cNvPr id="35851" name="Text Box 13"/>
          <p:cNvSpPr txBox="1">
            <a:spLocks noChangeArrowheads="1"/>
          </p:cNvSpPr>
          <p:nvPr/>
        </p:nvSpPr>
        <p:spPr bwMode="auto">
          <a:xfrm>
            <a:off x="762000" y="4876801"/>
            <a:ext cx="22098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/>
              <a:t>Chronic HIV</a:t>
            </a:r>
          </a:p>
        </p:txBody>
      </p:sp>
      <p:sp>
        <p:nvSpPr>
          <p:cNvPr id="35852" name="Line 14"/>
          <p:cNvSpPr>
            <a:spLocks noChangeShapeType="1"/>
          </p:cNvSpPr>
          <p:nvPr/>
        </p:nvSpPr>
        <p:spPr bwMode="auto">
          <a:xfrm>
            <a:off x="4568824" y="1676400"/>
            <a:ext cx="3175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3" name="Line 15"/>
          <p:cNvSpPr>
            <a:spLocks noChangeShapeType="1"/>
          </p:cNvSpPr>
          <p:nvPr/>
        </p:nvSpPr>
        <p:spPr bwMode="auto">
          <a:xfrm>
            <a:off x="2819400" y="1981200"/>
            <a:ext cx="3810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4" name="Line 16"/>
          <p:cNvSpPr>
            <a:spLocks noChangeShapeType="1"/>
          </p:cNvSpPr>
          <p:nvPr/>
        </p:nvSpPr>
        <p:spPr bwMode="auto">
          <a:xfrm>
            <a:off x="2819400" y="1981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5" name="Line 17"/>
          <p:cNvSpPr>
            <a:spLocks noChangeShapeType="1"/>
          </p:cNvSpPr>
          <p:nvPr/>
        </p:nvSpPr>
        <p:spPr bwMode="auto">
          <a:xfrm>
            <a:off x="6629400" y="1981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7" name="Text Box 19"/>
          <p:cNvSpPr txBox="1">
            <a:spLocks noChangeArrowheads="1"/>
          </p:cNvSpPr>
          <p:nvPr/>
        </p:nvSpPr>
        <p:spPr bwMode="auto">
          <a:xfrm>
            <a:off x="3048000" y="3733800"/>
            <a:ext cx="1946367" cy="461665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/>
              <a:t>5</a:t>
            </a:r>
            <a:r>
              <a:rPr lang="en-US" sz="2400" b="1" dirty="0" smtClean="0"/>
              <a:t>7 </a:t>
            </a:r>
            <a:r>
              <a:rPr lang="en-US" sz="2400" b="1" dirty="0" smtClean="0"/>
              <a:t>negative </a:t>
            </a:r>
            <a:endParaRPr lang="en-US" sz="2400" b="1" dirty="0"/>
          </a:p>
        </p:txBody>
      </p:sp>
      <p:sp>
        <p:nvSpPr>
          <p:cNvPr id="35858" name="Text Box 20"/>
          <p:cNvSpPr txBox="1">
            <a:spLocks noChangeArrowheads="1"/>
          </p:cNvSpPr>
          <p:nvPr/>
        </p:nvSpPr>
        <p:spPr bwMode="auto">
          <a:xfrm>
            <a:off x="609600" y="3733800"/>
            <a:ext cx="21336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/>
              <a:t>4190 </a:t>
            </a:r>
            <a:r>
              <a:rPr lang="en-US" sz="2400" b="1" dirty="0" smtClean="0"/>
              <a:t>positive</a:t>
            </a:r>
            <a:endParaRPr lang="en-US" sz="2400" b="1" dirty="0"/>
          </a:p>
        </p:txBody>
      </p:sp>
      <p:sp>
        <p:nvSpPr>
          <p:cNvPr id="35860" name="Line 22"/>
          <p:cNvSpPr>
            <a:spLocks noChangeShapeType="1"/>
          </p:cNvSpPr>
          <p:nvPr/>
        </p:nvSpPr>
        <p:spPr bwMode="auto">
          <a:xfrm>
            <a:off x="1752600" y="3505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1" name="Line 23"/>
          <p:cNvSpPr>
            <a:spLocks noChangeShapeType="1"/>
          </p:cNvSpPr>
          <p:nvPr/>
        </p:nvSpPr>
        <p:spPr bwMode="auto">
          <a:xfrm>
            <a:off x="3578224" y="3505200"/>
            <a:ext cx="3175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2" name="Line 24"/>
          <p:cNvSpPr>
            <a:spLocks noChangeShapeType="1"/>
          </p:cNvSpPr>
          <p:nvPr/>
        </p:nvSpPr>
        <p:spPr bwMode="auto">
          <a:xfrm>
            <a:off x="3657600" y="41910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72" name="Line 34"/>
          <p:cNvSpPr>
            <a:spLocks noChangeShapeType="1"/>
          </p:cNvSpPr>
          <p:nvPr/>
        </p:nvSpPr>
        <p:spPr bwMode="auto">
          <a:xfrm>
            <a:off x="1752600" y="41910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2819401" y="2743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>
            <a:off x="6629400" y="2743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6553200" y="4876800"/>
            <a:ext cx="2286000" cy="461665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Not infected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3" name="Text Box 19"/>
          <p:cNvSpPr txBox="1">
            <a:spLocks noChangeArrowheads="1"/>
          </p:cNvSpPr>
          <p:nvPr/>
        </p:nvSpPr>
        <p:spPr bwMode="auto">
          <a:xfrm>
            <a:off x="7010400" y="3733800"/>
            <a:ext cx="1828800" cy="830997"/>
          </a:xfrm>
          <a:prstGeom prst="rect">
            <a:avLst/>
          </a:pr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54,614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negative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4" name="Text Box 20"/>
          <p:cNvSpPr txBox="1">
            <a:spLocks noChangeArrowheads="1"/>
          </p:cNvSpPr>
          <p:nvPr/>
        </p:nvSpPr>
        <p:spPr bwMode="auto">
          <a:xfrm>
            <a:off x="5105400" y="3733800"/>
            <a:ext cx="1774845" cy="461665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b="1" dirty="0" smtClean="0"/>
              <a:t>47</a:t>
            </a:r>
            <a:r>
              <a:rPr lang="en-US" sz="2400" b="1" dirty="0" smtClean="0"/>
              <a:t> </a:t>
            </a:r>
            <a:r>
              <a:rPr lang="en-US" sz="2400" b="1" dirty="0" smtClean="0"/>
              <a:t>positive</a:t>
            </a:r>
            <a:endParaRPr lang="en-US" sz="2400" b="1" dirty="0"/>
          </a:p>
        </p:txBody>
      </p:sp>
      <p:sp>
        <p:nvSpPr>
          <p:cNvPr id="45" name="Line 22"/>
          <p:cNvSpPr>
            <a:spLocks noChangeShapeType="1"/>
          </p:cNvSpPr>
          <p:nvPr/>
        </p:nvSpPr>
        <p:spPr bwMode="auto">
          <a:xfrm>
            <a:off x="5638800" y="3505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" name="Line 23"/>
          <p:cNvSpPr>
            <a:spLocks noChangeShapeType="1"/>
          </p:cNvSpPr>
          <p:nvPr/>
        </p:nvSpPr>
        <p:spPr bwMode="auto">
          <a:xfrm>
            <a:off x="7464424" y="3505200"/>
            <a:ext cx="3175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24"/>
          <p:cNvSpPr>
            <a:spLocks noChangeShapeType="1"/>
          </p:cNvSpPr>
          <p:nvPr/>
        </p:nvSpPr>
        <p:spPr bwMode="auto">
          <a:xfrm>
            <a:off x="7467600" y="45720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8" name="Line 34"/>
          <p:cNvSpPr>
            <a:spLocks noChangeShapeType="1"/>
          </p:cNvSpPr>
          <p:nvPr/>
        </p:nvSpPr>
        <p:spPr bwMode="auto">
          <a:xfrm>
            <a:off x="5638800" y="41910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019800" y="6488668"/>
            <a:ext cx="2912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SEARCH010/RV254 study</a:t>
            </a:r>
            <a:endParaRPr lang="en-US" sz="1800" dirty="0"/>
          </a:p>
        </p:txBody>
      </p:sp>
      <p:sp>
        <p:nvSpPr>
          <p:cNvPr id="34" name="TextBox 33"/>
          <p:cNvSpPr txBox="1"/>
          <p:nvPr/>
        </p:nvSpPr>
        <p:spPr>
          <a:xfrm>
            <a:off x="1295400" y="5562600"/>
            <a:ext cx="6657592" cy="830997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1B10F0"/>
                </a:solidFill>
              </a:rPr>
              <a:t>Nucleic acid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1B10F0"/>
                </a:solidFill>
              </a:rPr>
              <a:t>testing</a:t>
            </a:r>
            <a:r>
              <a:rPr lang="en-US" sz="2400" dirty="0" smtClean="0"/>
              <a:t> diagnosed HIV earlier than </a:t>
            </a:r>
          </a:p>
          <a:p>
            <a:pPr algn="ctr"/>
            <a:r>
              <a:rPr lang="en-US" sz="2400" dirty="0" smtClean="0">
                <a:solidFill>
                  <a:srgbClr val="1B10F0"/>
                </a:solidFill>
              </a:rPr>
              <a:t>sensitive EIA </a:t>
            </a:r>
            <a:r>
              <a:rPr lang="en-US" sz="2400" dirty="0" smtClean="0"/>
              <a:t>by </a:t>
            </a:r>
            <a:r>
              <a:rPr lang="en-US" sz="2400" dirty="0" smtClean="0">
                <a:solidFill>
                  <a:srgbClr val="1B10F0"/>
                </a:solidFill>
              </a:rPr>
              <a:t>5 days</a:t>
            </a:r>
            <a:endParaRPr lang="en-US" sz="2400" dirty="0">
              <a:solidFill>
                <a:srgbClr val="1B10F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2971800" y="3505200"/>
            <a:ext cx="1981200" cy="990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029200" y="3505200"/>
            <a:ext cx="1981200" cy="990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allAtOnce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Acute Retroviral Syndrome (ARS)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990600"/>
          <a:ext cx="4038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1066800"/>
              </a:tblGrid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Symptoms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%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Overall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87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Fever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77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Myalgia</a:t>
                      </a:r>
                      <a:r>
                        <a:rPr lang="en-US" sz="2800" b="1" dirty="0" smtClean="0"/>
                        <a:t>/headache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60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Fatigue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57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Oral ulcer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53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Skin rash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50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Sore throat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50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baseline="0" dirty="0" smtClean="0"/>
                        <a:t>Diarrhea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37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Adenopathy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13</a:t>
                      </a:r>
                      <a:endParaRPr lang="en-US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785" name="TextBox 5"/>
          <p:cNvSpPr txBox="1">
            <a:spLocks noChangeArrowheads="1"/>
          </p:cNvSpPr>
          <p:nvPr/>
        </p:nvSpPr>
        <p:spPr bwMode="auto">
          <a:xfrm>
            <a:off x="4572000" y="4495800"/>
            <a:ext cx="418024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Average </a:t>
            </a:r>
            <a:r>
              <a:rPr lang="en-US" sz="2400" b="1" dirty="0" smtClean="0">
                <a:latin typeface="Calibri" pitchFamily="34" charset="0"/>
              </a:rPr>
              <a:t>time from </a:t>
            </a:r>
            <a:r>
              <a:rPr lang="en-US" sz="2400" b="1" dirty="0">
                <a:latin typeface="Calibri" pitchFamily="34" charset="0"/>
              </a:rPr>
              <a:t>onset </a:t>
            </a:r>
            <a:r>
              <a:rPr lang="en-US" sz="2400" b="1" dirty="0" smtClean="0">
                <a:latin typeface="Calibri" pitchFamily="34" charset="0"/>
              </a:rPr>
              <a:t>of</a:t>
            </a:r>
          </a:p>
          <a:p>
            <a:r>
              <a:rPr lang="en-US" sz="2400" b="1" dirty="0" smtClean="0">
                <a:latin typeface="Calibri" pitchFamily="34" charset="0"/>
              </a:rPr>
              <a:t>HIV to </a:t>
            </a:r>
            <a:r>
              <a:rPr lang="en-US" sz="2400" b="1" dirty="0">
                <a:latin typeface="Calibri" pitchFamily="34" charset="0"/>
              </a:rPr>
              <a:t>ARS symptoms = 11 days</a:t>
            </a:r>
          </a:p>
        </p:txBody>
      </p:sp>
      <p:sp>
        <p:nvSpPr>
          <p:cNvPr id="31786" name="TextBox 6"/>
          <p:cNvSpPr txBox="1">
            <a:spLocks noChangeArrowheads="1"/>
          </p:cNvSpPr>
          <p:nvPr/>
        </p:nvSpPr>
        <p:spPr bwMode="auto">
          <a:xfrm>
            <a:off x="4419600" y="5410200"/>
            <a:ext cx="43952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0000CC"/>
                </a:solidFill>
                <a:latin typeface="Calibri" pitchFamily="34" charset="0"/>
              </a:rPr>
              <a:t>Almost all sought care </a:t>
            </a:r>
            <a:r>
              <a:rPr lang="en-US" sz="2400" b="1" dirty="0" smtClean="0">
                <a:solidFill>
                  <a:srgbClr val="0000CC"/>
                </a:solidFill>
                <a:latin typeface="Calibri" pitchFamily="34" charset="0"/>
              </a:rPr>
              <a:t>elsewhere</a:t>
            </a:r>
            <a:endParaRPr lang="en-US" sz="2400" b="1" dirty="0">
              <a:solidFill>
                <a:srgbClr val="0000CC"/>
              </a:solidFill>
              <a:latin typeface="Calibri" pitchFamily="34" charset="0"/>
            </a:endParaRPr>
          </a:p>
          <a:p>
            <a:pPr algn="ctr"/>
            <a:r>
              <a:rPr lang="en-US" sz="2400" b="1" dirty="0">
                <a:solidFill>
                  <a:srgbClr val="0000CC"/>
                </a:solidFill>
                <a:latin typeface="Calibri" pitchFamily="34" charset="0"/>
              </a:rPr>
              <a:t>but none was offered HIV testing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72200" y="6550223"/>
            <a:ext cx="2743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Ananworanich J, </a:t>
            </a:r>
            <a:r>
              <a:rPr lang="en-US" sz="1400" dirty="0" err="1" smtClean="0"/>
              <a:t>Plos</a:t>
            </a:r>
            <a:r>
              <a:rPr lang="en-US" sz="1400" dirty="0" smtClean="0"/>
              <a:t> One 2012</a:t>
            </a:r>
            <a:endParaRPr lang="en-US" sz="1400" dirty="0"/>
          </a:p>
        </p:txBody>
      </p:sp>
      <p:pic>
        <p:nvPicPr>
          <p:cNvPr id="10" name="Picture 4" descr="IMG_867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990600"/>
            <a:ext cx="44450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1B10F0"/>
                </a:solidFill>
              </a:rPr>
              <a:t>Should Acutely HIV-infected Patients </a:t>
            </a:r>
            <a:br>
              <a:rPr lang="en-US" sz="4000" b="1" dirty="0" smtClean="0">
                <a:solidFill>
                  <a:srgbClr val="1B10F0"/>
                </a:solidFill>
              </a:rPr>
            </a:br>
            <a:r>
              <a:rPr lang="en-US" sz="4000" b="1" dirty="0" smtClean="0">
                <a:solidFill>
                  <a:srgbClr val="1B10F0"/>
                </a:solidFill>
              </a:rPr>
              <a:t>be Started on ART?</a:t>
            </a:r>
            <a:endParaRPr lang="en-US" sz="4000" b="1" dirty="0">
              <a:solidFill>
                <a:srgbClr val="1B10F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676400"/>
            <a:ext cx="3733800" cy="523220"/>
          </a:xfrm>
          <a:prstGeom prst="rect">
            <a:avLst/>
          </a:prstGeom>
          <a:solidFill>
            <a:srgbClr val="D3E2FB"/>
          </a:solidFill>
          <a:ln>
            <a:solidFill>
              <a:srgbClr val="D3E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B10F0"/>
                </a:solidFill>
              </a:rPr>
              <a:t>US guideline</a:t>
            </a:r>
          </a:p>
        </p:txBody>
      </p:sp>
      <p:sp>
        <p:nvSpPr>
          <p:cNvPr id="6" name="Rectangle 5"/>
          <p:cNvSpPr/>
          <p:nvPr/>
        </p:nvSpPr>
        <p:spPr>
          <a:xfrm>
            <a:off x="4648200" y="1676400"/>
            <a:ext cx="3733800" cy="523220"/>
          </a:xfrm>
          <a:prstGeom prst="rect">
            <a:avLst/>
          </a:prstGeom>
          <a:solidFill>
            <a:srgbClr val="D3E2FB"/>
          </a:solidFill>
          <a:ln>
            <a:solidFill>
              <a:srgbClr val="D3E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B10F0"/>
                </a:solidFill>
              </a:rPr>
              <a:t>WHO guideline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2362200"/>
            <a:ext cx="3733800" cy="1815882"/>
          </a:xfrm>
          <a:prstGeom prst="rect">
            <a:avLst/>
          </a:prstGeom>
          <a:solidFill>
            <a:srgbClr val="D3E2FB"/>
          </a:solidFill>
          <a:ln>
            <a:solidFill>
              <a:srgbClr val="D3E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Consider ART for acute infection or </a:t>
            </a:r>
          </a:p>
          <a:p>
            <a:pPr algn="ctr"/>
            <a:r>
              <a:rPr lang="en-US" dirty="0" err="1" smtClean="0"/>
              <a:t>seroconversion</a:t>
            </a:r>
            <a:r>
              <a:rPr lang="en-US" dirty="0" smtClean="0"/>
              <a:t> within the past 6 months 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2362200"/>
            <a:ext cx="3733800" cy="1815882"/>
          </a:xfrm>
          <a:prstGeom prst="rect">
            <a:avLst/>
          </a:prstGeom>
          <a:solidFill>
            <a:srgbClr val="D3E2FB"/>
          </a:solidFill>
          <a:ln>
            <a:solidFill>
              <a:srgbClr val="D3E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No specific recommendation for acute/primary infection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381000" y="4343400"/>
            <a:ext cx="3733800" cy="523220"/>
          </a:xfrm>
          <a:prstGeom prst="rect">
            <a:avLst/>
          </a:prstGeom>
          <a:solidFill>
            <a:srgbClr val="D3E2FB"/>
          </a:solidFill>
          <a:ln>
            <a:solidFill>
              <a:srgbClr val="D3E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CD4 &lt; 500 cells/mm</a:t>
            </a:r>
            <a:r>
              <a:rPr lang="en-US" baseline="30000" dirty="0" smtClean="0"/>
              <a:t>3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48200" y="4343400"/>
            <a:ext cx="3733800" cy="523220"/>
          </a:xfrm>
          <a:prstGeom prst="rect">
            <a:avLst/>
          </a:prstGeom>
          <a:solidFill>
            <a:srgbClr val="D3E2FB"/>
          </a:solidFill>
          <a:ln>
            <a:solidFill>
              <a:srgbClr val="D3E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CD4 &lt; 350 cells/mm</a:t>
            </a:r>
            <a:r>
              <a:rPr lang="en-US" baseline="30000" dirty="0" smtClean="0"/>
              <a:t>3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1828800" y="50292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6400800" y="50292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14600" y="5105400"/>
            <a:ext cx="37338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SEARCH 010 study</a:t>
            </a:r>
            <a:endParaRPr lang="en-US" baseline="300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381000" y="5791200"/>
            <a:ext cx="37338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62 of 86 (72%)</a:t>
            </a:r>
            <a:endParaRPr lang="en-US" baseline="300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4648200" y="5791200"/>
            <a:ext cx="37338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35 of 86 (40%)</a:t>
            </a:r>
            <a:endParaRPr lang="en-US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RV254_Flow GUT FEb 20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RV254_Flow GUT FEb 2010</Template>
  <TotalTime>10390</TotalTime>
  <Words>1626</Words>
  <Application>Microsoft Office PowerPoint</Application>
  <PresentationFormat>On-screen Show (4:3)</PresentationFormat>
  <Paragraphs>366</Paragraphs>
  <Slides>30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RV254_Flow GUT FEb 2010</vt:lpstr>
      <vt:lpstr>Acute HIV infection:  Implication for HIV Control and Cure   Jintanat Ananworanich, MD, PhD  Deputy Director in Scientific Affairs, HIV-NAT  Chief, SEARCH  The Thai Red Cross AIDS Research Centre Bangkok, Thailand Jintanat.A@searchthailand.org ; Jintanat.A@hivnat.org      </vt:lpstr>
      <vt:lpstr>Outline</vt:lpstr>
      <vt:lpstr>Acute HIV Infection Research: Implication for HIV Control and Cure</vt:lpstr>
      <vt:lpstr>Slide 4</vt:lpstr>
      <vt:lpstr>How do we know someone  has acute HIV infection?</vt:lpstr>
      <vt:lpstr>How do we know someone  has acute HIV infection?</vt:lpstr>
      <vt:lpstr>Results from the Thai Red Cross Anonymous Clinic (April 2009 to December 2012)</vt:lpstr>
      <vt:lpstr>Acute Retroviral Syndrome (ARS)</vt:lpstr>
      <vt:lpstr>Should Acutely HIV-infected Patients  be Started on ART?</vt:lpstr>
      <vt:lpstr>Antiretroviral Therapy in Acute HIV Infection </vt:lpstr>
      <vt:lpstr>Slide 11</vt:lpstr>
      <vt:lpstr>Slide 12</vt:lpstr>
      <vt:lpstr>Slide 13</vt:lpstr>
      <vt:lpstr>Slide 14</vt:lpstr>
      <vt:lpstr>Decline of HIV RNA in Semen after ART</vt:lpstr>
      <vt:lpstr>Slide 16</vt:lpstr>
      <vt:lpstr>Impact of Antiretroviral Therapy Instituted during Acute HIV Infection</vt:lpstr>
      <vt:lpstr>Slide 18</vt:lpstr>
      <vt:lpstr>Shorter Latent Reservoir Half-life when  ART is Initiated during Primary HIV Infection</vt:lpstr>
      <vt:lpstr>Will ART Initiated  during Acute HIV Infection  Change the Disease Course?  “Viremic Control following ART Interruption”</vt:lpstr>
      <vt:lpstr>Slide 21</vt:lpstr>
      <vt:lpstr>Early ART may Modify HIV Disease Course</vt:lpstr>
      <vt:lpstr>Slide 23</vt:lpstr>
      <vt:lpstr>Examining interventions during acute HIV for functional cure </vt:lpstr>
      <vt:lpstr>Slide 25</vt:lpstr>
      <vt:lpstr>HIV may be easier to cure in children than in adults</vt:lpstr>
      <vt:lpstr>HIV may be easier to cure in children than in adults</vt:lpstr>
      <vt:lpstr>Priority for testing HIV cure in children</vt:lpstr>
      <vt:lpstr>Conclusions</vt:lpstr>
      <vt:lpstr>Acknowledgements</vt:lpstr>
    </vt:vector>
  </TitlesOfParts>
  <Company>HI HIV Vaccine &amp; Immunology Research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Jerome H. Kim</dc:creator>
  <cp:lastModifiedBy>Jintanat</cp:lastModifiedBy>
  <cp:revision>822</cp:revision>
  <cp:lastPrinted>2000-02-11T18:53:09Z</cp:lastPrinted>
  <dcterms:created xsi:type="dcterms:W3CDTF">2007-09-03T01:54:25Z</dcterms:created>
  <dcterms:modified xsi:type="dcterms:W3CDTF">2013-01-10T13:59:00Z</dcterms:modified>
</cp:coreProperties>
</file>