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4" r:id="rId2"/>
    <p:sldMasterId id="2147483693" r:id="rId3"/>
    <p:sldMasterId id="2147483717" r:id="rId4"/>
    <p:sldMasterId id="2147483741" r:id="rId5"/>
    <p:sldMasterId id="2147483753" r:id="rId6"/>
    <p:sldMasterId id="2147483779" r:id="rId7"/>
    <p:sldMasterId id="2147483807" r:id="rId8"/>
  </p:sldMasterIdLst>
  <p:notesMasterIdLst>
    <p:notesMasterId r:id="rId36"/>
  </p:notesMasterIdLst>
  <p:sldIdLst>
    <p:sldId id="330" r:id="rId9"/>
    <p:sldId id="360" r:id="rId10"/>
    <p:sldId id="331" r:id="rId11"/>
    <p:sldId id="356" r:id="rId12"/>
    <p:sldId id="366" r:id="rId13"/>
    <p:sldId id="367" r:id="rId14"/>
    <p:sldId id="368" r:id="rId15"/>
    <p:sldId id="369" r:id="rId16"/>
    <p:sldId id="361" r:id="rId17"/>
    <p:sldId id="362" r:id="rId18"/>
    <p:sldId id="328" r:id="rId19"/>
    <p:sldId id="363" r:id="rId20"/>
    <p:sldId id="332" r:id="rId21"/>
    <p:sldId id="329" r:id="rId22"/>
    <p:sldId id="314" r:id="rId23"/>
    <p:sldId id="344" r:id="rId24"/>
    <p:sldId id="352" r:id="rId25"/>
    <p:sldId id="373" r:id="rId26"/>
    <p:sldId id="316" r:id="rId27"/>
    <p:sldId id="337" r:id="rId28"/>
    <p:sldId id="345" r:id="rId29"/>
    <p:sldId id="347" r:id="rId30"/>
    <p:sldId id="323" r:id="rId31"/>
    <p:sldId id="364" r:id="rId32"/>
    <p:sldId id="311" r:id="rId33"/>
    <p:sldId id="341" r:id="rId34"/>
    <p:sldId id="351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7A3F7"/>
    <a:srgbClr val="002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42" autoAdjust="0"/>
  </p:normalViewPr>
  <p:slideViewPr>
    <p:cSldViewPr snapToGrid="0">
      <p:cViewPr>
        <p:scale>
          <a:sx n="187" d="100"/>
          <a:sy n="187" d="100"/>
        </p:scale>
        <p:origin x="-832" y="-7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Relationship Id="rId2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F8021-E1C4-0A4B-8FD6-3317840D3745}" type="datetimeFigureOut">
              <a:rPr lang="en-US" smtClean="0"/>
              <a:pPr/>
              <a:t>1/10/13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0CB88-7811-C54B-9D5C-86D38816A2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40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98DE25-5F9A-B943-898D-52B154B94834}" type="slidenum">
              <a:rPr lang="en-US">
                <a:solidFill>
                  <a:prstClr val="black"/>
                </a:solidFill>
                <a:latin typeface="Arial" pitchFamily="-109" charset="0"/>
              </a:rPr>
              <a:pPr/>
              <a:t>1</a:t>
            </a:fld>
            <a:endParaRPr lang="en-US">
              <a:solidFill>
                <a:prstClr val="black"/>
              </a:solidFill>
              <a:latin typeface="Arial" pitchFamily="-109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004" tIns="45002" rIns="90004" bIns="45002"/>
          <a:lstStyle/>
          <a:p>
            <a:endParaRPr lang="en-US" dirty="0"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1E27B-5584-9F4D-934F-AF48698B4A3F}" type="slidenum">
              <a:rPr lang="en-US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2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1E27B-5584-9F4D-934F-AF48698B4A3F}" type="slidenum">
              <a:rPr lang="en-US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2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8571540-02B1-6348-9449-D00C20BB3010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</a:rPr>
              <a:t>After adjustment for time on therapy, pre-treatment CD4 and VL, each 5% increase in activated CD8+ T cells is associated with 31 fewer CD4+ T cells gained, P&lt;0.001</a:t>
            </a:r>
          </a:p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6B268-5F1D-834D-86C8-F6B3653A5EF8}" type="slidenum">
              <a:rPr lang="es-ES_tradnl" smtClean="0">
                <a:solidFill>
                  <a:prstClr val="black"/>
                </a:solidFill>
                <a:latin typeface="Calibri"/>
              </a:rPr>
              <a:pPr/>
              <a:t>17</a:t>
            </a:fld>
            <a:endParaRPr lang="es-ES_tradnl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7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The GALT RNA was quantified from the LTR (long/</a:t>
            </a:r>
            <a:r>
              <a:rPr lang="en-US" dirty="0" err="1" smtClean="0"/>
              <a:t>processive</a:t>
            </a:r>
            <a:r>
              <a:rPr lang="en-US" dirty="0" smtClean="0"/>
              <a:t> transcripts), and thus represents a sum of </a:t>
            </a:r>
            <a:r>
              <a:rPr lang="en-US" dirty="0" err="1" smtClean="0"/>
              <a:t>unspliced</a:t>
            </a:r>
            <a:r>
              <a:rPr lang="en-US" dirty="0" smtClean="0"/>
              <a:t> and spliced HIV RNA.  Based on the PLUS study, very little of this RNA should be spliced.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Yukl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Hatano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/Wong cross-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sectiona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data came from a series of studies in SCOPE. I suspect some were enrolled subsequently in clinical trials, but I am not sure it is relevant to the story. All individuals were on a stable ART regimen and doing well.</a:t>
            </a:r>
            <a:endParaRPr lang="en-US" dirty="0" smtClean="0"/>
          </a:p>
        </p:txBody>
      </p:sp>
      <p:sp>
        <p:nvSpPr>
          <p:cNvPr id="501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4963">
              <a:defRPr sz="2600">
                <a:solidFill>
                  <a:srgbClr val="EBE114"/>
                </a:solidFill>
                <a:latin typeface="Arial" pitchFamily="34" charset="0"/>
              </a:defRPr>
            </a:lvl1pPr>
            <a:lvl2pPr marL="702756" indent="-270291" defTabSz="894963">
              <a:defRPr sz="2600">
                <a:solidFill>
                  <a:srgbClr val="EBE114"/>
                </a:solidFill>
                <a:latin typeface="Arial" pitchFamily="34" charset="0"/>
              </a:defRPr>
            </a:lvl2pPr>
            <a:lvl3pPr marL="1081164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3pPr>
            <a:lvl4pPr marL="1513629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4pPr>
            <a:lvl5pPr marL="1946095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5pPr>
            <a:lvl6pPr marL="2378560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6pPr>
            <a:lvl7pPr marL="2811026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7pPr>
            <a:lvl8pPr marL="3243491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8pPr>
            <a:lvl9pPr marL="3675957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fld id="{A63240C3-CFA0-40BE-BDB8-D8AC6453620A}" type="slidenum">
              <a:rPr lang="en-US" sz="1000">
                <a:solidFill>
                  <a:prstClr val="black"/>
                </a:solidFill>
                <a:latin typeface="Times New Roman" pitchFamily="18" charset="0"/>
              </a:rPr>
              <a:pPr/>
              <a:t>19</a:t>
            </a:fld>
            <a:endParaRPr lang="en-US" sz="100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45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smtClean="0"/>
          </a:p>
        </p:txBody>
      </p:sp>
      <p:sp>
        <p:nvSpPr>
          <p:cNvPr id="364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4963">
              <a:defRPr sz="2600">
                <a:solidFill>
                  <a:srgbClr val="EBE114"/>
                </a:solidFill>
                <a:latin typeface="Arial" pitchFamily="34" charset="0"/>
              </a:defRPr>
            </a:lvl1pPr>
            <a:lvl2pPr marL="702756" indent="-270291" defTabSz="894963">
              <a:defRPr sz="2600">
                <a:solidFill>
                  <a:srgbClr val="EBE114"/>
                </a:solidFill>
                <a:latin typeface="Arial" pitchFamily="34" charset="0"/>
              </a:defRPr>
            </a:lvl2pPr>
            <a:lvl3pPr marL="1081164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3pPr>
            <a:lvl4pPr marL="1513629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4pPr>
            <a:lvl5pPr marL="1946095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5pPr>
            <a:lvl6pPr marL="2378560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6pPr>
            <a:lvl7pPr marL="2811026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7pPr>
            <a:lvl8pPr marL="3243491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8pPr>
            <a:lvl9pPr marL="3675957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fld id="{81AF75A0-52FB-484E-8145-A64DB201DF2A}" type="slidenum">
              <a:rPr lang="en-US" sz="1000">
                <a:solidFill>
                  <a:srgbClr val="000000"/>
                </a:solidFill>
                <a:latin typeface="Times New Roman" pitchFamily="18" charset="0"/>
              </a:rPr>
              <a:pPr/>
              <a:t>20</a:t>
            </a:fld>
            <a:endParaRPr lang="en-US" sz="10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4963">
              <a:defRPr sz="2600">
                <a:solidFill>
                  <a:srgbClr val="EBE114"/>
                </a:solidFill>
                <a:latin typeface="Arial" pitchFamily="34" charset="0"/>
              </a:defRPr>
            </a:lvl1pPr>
            <a:lvl2pPr marL="702756" indent="-270291" defTabSz="894963">
              <a:defRPr sz="2600">
                <a:solidFill>
                  <a:srgbClr val="EBE114"/>
                </a:solidFill>
                <a:latin typeface="Arial" pitchFamily="34" charset="0"/>
              </a:defRPr>
            </a:lvl2pPr>
            <a:lvl3pPr marL="1081164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3pPr>
            <a:lvl4pPr marL="1513629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4pPr>
            <a:lvl5pPr marL="1946095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5pPr>
            <a:lvl6pPr marL="2378560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6pPr>
            <a:lvl7pPr marL="2811026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7pPr>
            <a:lvl8pPr marL="3243491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8pPr>
            <a:lvl9pPr marL="3675957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fld id="{42CA36CF-E6EB-42A8-968C-71B793C45723}" type="slidenum">
              <a:rPr lang="en-US" sz="1000">
                <a:solidFill>
                  <a:srgbClr val="000000"/>
                </a:solidFill>
                <a:latin typeface="Times New Roman" pitchFamily="18" charset="0"/>
              </a:rPr>
              <a:pPr/>
              <a:t>22</a:t>
            </a:fld>
            <a:endParaRPr lang="en-US" sz="1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02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02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noFill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1E27B-5584-9F4D-934F-AF48698B4A3F}" type="slidenum">
              <a:rPr lang="en-US">
                <a:solidFill>
                  <a:prstClr val="black"/>
                </a:solidFill>
                <a:latin typeface="Calibri"/>
              </a:rPr>
              <a:pPr/>
              <a:t>24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2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98DE25-5F9A-B943-898D-52B154B94834}" type="slidenum">
              <a:rPr lang="en-US">
                <a:solidFill>
                  <a:prstClr val="black"/>
                </a:solidFill>
                <a:latin typeface="Arial" pitchFamily="-109" charset="0"/>
              </a:rPr>
              <a:pPr/>
              <a:t>2</a:t>
            </a:fld>
            <a:endParaRPr lang="en-US">
              <a:solidFill>
                <a:prstClr val="black"/>
              </a:solidFill>
              <a:latin typeface="Arial" pitchFamily="-109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004" tIns="45002" rIns="90004" bIns="45002"/>
          <a:lstStyle/>
          <a:p>
            <a:endParaRPr lang="en-US" dirty="0"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1E27B-5584-9F4D-934F-AF48698B4A3F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2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27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smtClean="0"/>
          </a:p>
        </p:txBody>
      </p:sp>
      <p:sp>
        <p:nvSpPr>
          <p:cNvPr id="67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4963">
              <a:defRPr sz="2600">
                <a:solidFill>
                  <a:srgbClr val="EBE114"/>
                </a:solidFill>
                <a:latin typeface="Arial" pitchFamily="34" charset="0"/>
              </a:defRPr>
            </a:lvl1pPr>
            <a:lvl2pPr marL="702756" indent="-270291" defTabSz="894963">
              <a:defRPr sz="2600">
                <a:solidFill>
                  <a:srgbClr val="EBE114"/>
                </a:solidFill>
                <a:latin typeface="Arial" pitchFamily="34" charset="0"/>
              </a:defRPr>
            </a:lvl2pPr>
            <a:lvl3pPr marL="1081164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3pPr>
            <a:lvl4pPr marL="1513629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4pPr>
            <a:lvl5pPr marL="1946095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5pPr>
            <a:lvl6pPr marL="2378560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6pPr>
            <a:lvl7pPr marL="2811026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7pPr>
            <a:lvl8pPr marL="3243491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8pPr>
            <a:lvl9pPr marL="3675957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fld id="{C17E18C2-804F-43EC-B32D-0AA54DF56BDF}" type="slidenum">
              <a:rPr lang="en-US" sz="1000">
                <a:solidFill>
                  <a:srgbClr val="000000"/>
                </a:solidFill>
                <a:latin typeface="Times New Roman" pitchFamily="18" charset="0"/>
              </a:rPr>
              <a:pPr/>
              <a:t>26</a:t>
            </a:fld>
            <a:endParaRPr lang="en-US" sz="10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27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smtClean="0"/>
          </a:p>
        </p:txBody>
      </p:sp>
      <p:sp>
        <p:nvSpPr>
          <p:cNvPr id="67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4963">
              <a:defRPr sz="2600">
                <a:solidFill>
                  <a:srgbClr val="EBE114"/>
                </a:solidFill>
                <a:latin typeface="Arial" pitchFamily="34" charset="0"/>
              </a:defRPr>
            </a:lvl1pPr>
            <a:lvl2pPr marL="702756" indent="-270291" defTabSz="894963">
              <a:defRPr sz="2600">
                <a:solidFill>
                  <a:srgbClr val="EBE114"/>
                </a:solidFill>
                <a:latin typeface="Arial" pitchFamily="34" charset="0"/>
              </a:defRPr>
            </a:lvl2pPr>
            <a:lvl3pPr marL="1081164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3pPr>
            <a:lvl4pPr marL="1513629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4pPr>
            <a:lvl5pPr marL="1946095" indent="-216233" defTabSz="894963">
              <a:defRPr sz="2600">
                <a:solidFill>
                  <a:srgbClr val="EBE114"/>
                </a:solidFill>
                <a:latin typeface="Arial" pitchFamily="34" charset="0"/>
              </a:defRPr>
            </a:lvl5pPr>
            <a:lvl6pPr marL="2378560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6pPr>
            <a:lvl7pPr marL="2811026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7pPr>
            <a:lvl8pPr marL="3243491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8pPr>
            <a:lvl9pPr marL="3675957" indent="-216233" defTabSz="8949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fld id="{C17E18C2-804F-43EC-B32D-0AA54DF56BDF}" type="slidenum">
              <a:rPr lang="en-US" sz="1000">
                <a:solidFill>
                  <a:srgbClr val="000000"/>
                </a:solidFill>
                <a:latin typeface="Times New Roman" pitchFamily="18" charset="0"/>
              </a:rPr>
              <a:pPr/>
              <a:t>27</a:t>
            </a:fld>
            <a:endParaRPr lang="en-US" sz="10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B66A0B-C69A-7543-A1A4-10D36FC0B404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smtClean="0"/>
              <a:t>So let’s look now at some examples of what immune activation might be doing to build our model of pathogenesis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920" y="4343400"/>
            <a:ext cx="5028161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1427" tIns="45713" rIns="91427" bIns="4571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30" tIns="44865" rIns="89730" bIns="44865" anchor="b">
            <a:prstTxWarp prst="textNoShape">
              <a:avLst/>
            </a:prstTxWarp>
          </a:bodyPr>
          <a:lstStyle/>
          <a:p>
            <a:pPr algn="r" eaLnBrk="0" hangingPunct="0"/>
            <a:fld id="{19621F23-FFBF-9F4B-B17B-422C9358F2DE}" type="slidenum">
              <a:rPr lang="en-US" sz="1200">
                <a:solidFill>
                  <a:prstClr val="black"/>
                </a:solidFill>
                <a:latin typeface="Times New Roman" pitchFamily="-65" charset="0"/>
              </a:rPr>
              <a:pPr algn="r" eaLnBrk="0" hangingPunct="0"/>
              <a:t>5</a:t>
            </a:fld>
            <a:endParaRPr lang="en-US" sz="1200" dirty="0">
              <a:solidFill>
                <a:prstClr val="black"/>
              </a:solidFill>
              <a:latin typeface="Times New Roman" pitchFamily="-65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30" tIns="44865" rIns="89730" bIns="44865" anchor="b">
            <a:prstTxWarp prst="textNoShape">
              <a:avLst/>
            </a:prstTxWarp>
          </a:bodyPr>
          <a:lstStyle/>
          <a:p>
            <a:pPr algn="r" eaLnBrk="0" hangingPunct="0"/>
            <a:fld id="{1C27BEBC-30A6-724C-8BCB-D794A51503D4}" type="slidenum">
              <a:rPr lang="en-US" sz="1200">
                <a:solidFill>
                  <a:prstClr val="black"/>
                </a:solidFill>
                <a:latin typeface="Times New Roman" pitchFamily="-65" charset="0"/>
              </a:rPr>
              <a:pPr algn="r" eaLnBrk="0" hangingPunct="0"/>
              <a:t>6</a:t>
            </a:fld>
            <a:endParaRPr lang="en-US" sz="1200" dirty="0">
              <a:solidFill>
                <a:prstClr val="black"/>
              </a:solidFill>
              <a:latin typeface="Times New Roman" pitchFamily="-65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30" tIns="44865" rIns="89730" bIns="44865" anchor="b">
            <a:prstTxWarp prst="textNoShape">
              <a:avLst/>
            </a:prstTxWarp>
          </a:bodyPr>
          <a:lstStyle/>
          <a:p>
            <a:pPr algn="r" eaLnBrk="0" hangingPunct="0"/>
            <a:fld id="{1C27BEBC-30A6-724C-8BCB-D794A51503D4}" type="slidenum">
              <a:rPr lang="en-US" sz="1200">
                <a:solidFill>
                  <a:prstClr val="black"/>
                </a:solidFill>
                <a:latin typeface="Times New Roman" pitchFamily="-65" charset="0"/>
              </a:rPr>
              <a:pPr algn="r" eaLnBrk="0" hangingPunct="0"/>
              <a:t>7</a:t>
            </a:fld>
            <a:endParaRPr lang="en-US" sz="1200" dirty="0">
              <a:solidFill>
                <a:prstClr val="black"/>
              </a:solidFill>
              <a:latin typeface="Times New Roman" pitchFamily="-65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Integrity of the epithelium is dependent on presence of normal immune cells and normal immune function is dependent on good epithelium.</a:t>
            </a:r>
          </a:p>
          <a:p>
            <a:r>
              <a:rPr lang="en-US" dirty="0" smtClean="0"/>
              <a:t>Both work to stem the flow of bug access to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EC16BB-264E-2D4F-9095-6C398346F8A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1E27B-5584-9F4D-934F-AF48698B4A3F}" type="slidenum">
              <a:rPr lang="en-US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2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260C3-3491-C14E-A923-8B7F2EE902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23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6E2D542-330B-4F49-B63E-876B0ADB1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8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DC62DEA-6115-44A4-9692-C9F3131C5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63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77FDEF7-A2C3-4181-A242-EFA1C082E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57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F307B63-0AAF-4559-92AD-A61A2D525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971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C3033CD-4D7C-4AEC-80DC-CE25276636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01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8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A184B-B12D-4C2E-AC2C-E6DE9C1034AD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E25B2-5DA8-4036-924C-6805ECF8E8F6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69269933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0B0BC-DFC4-4A45-A545-ABF7F4532E04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8871C-2E06-4AE8-B452-AE6B4985E4FF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70837091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7B496-79BA-43A6-B89F-FF03E0E52940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7129-5861-4EB9-87D1-03BC7810D3BE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86071314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D286D-3419-4BC6-826D-FF3ED6732E97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80AF1-7269-4040-A0A5-329B1574AD91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38891613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1DA49-EC14-4FF4-BDD2-22E4F7997715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8359B-03A6-44DA-BB78-E32A0A35FE77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69457810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6710F-4326-9B47-9496-A08E4108F6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3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34086-E854-482D-B116-84AAE2429861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63F7-BC57-495B-89C3-F7A49D94349B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17940618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A6288-D1C1-42F4-B45C-C5B4B5D7AF22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B2EE-E27D-4A0B-AAE8-D747D4B12A4B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75205606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1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EC4E-9C79-4F9A-B19D-BAC18441FE50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7C2B2-13BA-40ED-99E2-B52DDA81C491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24832804"/>
      </p:ext>
    </p:extLst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8D0F6-6897-45B8-8FF3-8BB48B86004E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E90EF-81C1-46C6-B9F0-BA7B757E738E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10846301"/>
      </p:ext>
    </p:extLst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AB968-40D3-45A0-BADD-DF3A83A2C2BF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5FADA-2BC4-4204-9839-75D392BBF0E1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31201090"/>
      </p:ext>
    </p:extLst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0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0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82CD-2B28-43EF-A1EB-79B75B674C77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D47FD-E361-45C3-B83E-A8FF253DA3C5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6249387"/>
      </p:ext>
    </p:extLst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C95F9FED-DECB-4BA9-8E93-1A192AB69FBE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5C902952-A6E9-4512-BC31-DDB6028B1622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82228626"/>
      </p:ext>
    </p:extLst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AE295B5A-AD65-4A91-B478-30BB431FEBF6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77626A68-52E1-4A0D-8C93-AC5CA2654EA0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48934171"/>
      </p:ext>
    </p:extLst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500A3F45-B950-434F-93B1-2EC517D54B4D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E29BF3B2-6110-46B0-96EB-1C4A89BF0AEE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02763724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DAEEBB24-0855-47D4-B313-5C602E4D7ECD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CB33EB2B-DC4A-4946-B033-B2A90DC326D0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622143038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260C3-3491-C14E-A923-8B7F2EE902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61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53F6E522-0AC2-4A78-B1F0-700E2851C84B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9BCE2775-A16C-4B05-BF0C-BE456E716F46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7528686"/>
      </p:ext>
    </p:extLst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DD505C31-74AC-47F0-B3D7-3343B66E17BF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3BFA7A5E-2535-498F-B479-B081DB11A014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8427173"/>
      </p:ext>
    </p:extLst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EA49441D-611C-4CE8-B149-40DCC3A49F68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A4FC9760-D21E-4D0A-B8CE-1CD4758A9694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91398197"/>
      </p:ext>
    </p:extLst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C806EFEE-C613-440D-B9EB-525C6181950D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8F471EAA-9BBB-4D27-8844-6619F7695275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03973602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7D0772B1-4950-4251-87CB-9555DA7CFA93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6CF12C92-99BA-41F0-A03F-8D8C4171EAC5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22060026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31AB42C9-D71F-4E9A-A690-7CD84805EBF6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592C9140-1063-431E-BBD8-5B0EF0C419D8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5212164"/>
      </p:ext>
    </p:extLst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69629056-641A-43AB-91A0-7453EBF9C217}" type="datetime1">
              <a:rPr lang="en-US">
                <a:ea typeface="ＭＳ Ｐゴシック"/>
              </a:rPr>
              <a:pPr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itchFamily="34" charset="0"/>
              </a:defRPr>
            </a:lvl1pPr>
          </a:lstStyle>
          <a:p>
            <a:pPr>
              <a:defRPr/>
            </a:pPr>
            <a:fld id="{E825CEBB-1A43-468F-BF08-DCDF0CA438AE}" type="slidenum">
              <a:rPr lang="en-US">
                <a:ea typeface="ＭＳ Ｐゴシック"/>
              </a:rPr>
              <a:pPr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429254424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79"/>
            <a:ext cx="7772400" cy="1470025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CA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8B9DC-16AE-4483-9E1B-1AD5E2FD1A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5179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E839F-C7E6-46E1-BE92-7CE7D85A8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282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5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8C37D-2397-469E-9A2F-A5FAE0A4A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2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B51D2C4-E051-4A12-AB95-3BA5F81EE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638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9A361-142F-41E7-8D48-1A8260C7F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318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F933C-AEA2-41E9-9EA0-C63522D2E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5569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AF94E-C195-4F73-83EE-5A6E9A93A1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027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90300-1DC1-44A8-BEBE-592CAC89A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664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5DBD4-7AD4-4498-9C7F-4009B923F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837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92137-574C-44A1-8A92-D7D22C1A2F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590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C4B65-F3CC-4118-B13B-FF8DFEE69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6080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2" y="609600"/>
            <a:ext cx="5676900" cy="5486400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BD731-6292-4C68-88FB-47E8F84016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090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283" tIns="45641" rIns="91283" bIns="45641" rtlCol="0">
            <a:normAutofit/>
          </a:bodyPr>
          <a:lstStyle/>
          <a:p>
            <a:pPr defTabSz="912838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Wingdings 2" pitchFamily="18" charset="2"/>
              <a:buNone/>
            </a:pPr>
            <a:endParaRPr sz="3200" dirty="0">
              <a:solidFill>
                <a:prstClr val="black">
                  <a:lumMod val="65000"/>
                  <a:lumOff val="35000"/>
                </a:prstClr>
              </a:solidFill>
              <a:latin typeface="News Gothic M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5" y="1524010"/>
            <a:ext cx="6498158" cy="1724867"/>
          </a:xfrm>
        </p:spPr>
        <p:txBody>
          <a:bodyPr vert="horz" lIns="91283" tIns="45641" rIns="91283" bIns="45641" rtlCol="0" anchor="b" anchorCtr="0">
            <a:noAutofit/>
          </a:bodyPr>
          <a:lstStyle>
            <a:lvl1pPr marL="0" indent="0" algn="ctr" defTabSz="912838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23"/>
            <a:ext cx="6498159" cy="916641"/>
          </a:xfrm>
        </p:spPr>
        <p:txBody>
          <a:bodyPr vert="horz" lIns="91283" tIns="45641" rIns="91283" bIns="45641" rtlCol="0">
            <a:normAutofit/>
          </a:bodyPr>
          <a:lstStyle>
            <a:lvl1pPr marL="0" indent="0" algn="ctr" defTabSz="912838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1950119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147976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39AEA81-4AA1-4F07-9602-8CBAE766C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483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49" y="3352801"/>
            <a:ext cx="8416925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49" y="4771040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6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6419" indent="0">
              <a:buNone/>
              <a:defRPr sz="2800"/>
            </a:lvl2pPr>
            <a:lvl3pPr marL="912838" indent="0">
              <a:buNone/>
              <a:defRPr sz="2400"/>
            </a:lvl3pPr>
            <a:lvl4pPr marL="1369257" indent="0">
              <a:buNone/>
              <a:defRPr sz="2000"/>
            </a:lvl4pPr>
            <a:lvl5pPr marL="1825676" indent="0">
              <a:buNone/>
              <a:defRPr sz="2000"/>
            </a:lvl5pPr>
            <a:lvl6pPr marL="2282096" indent="0">
              <a:buNone/>
              <a:defRPr sz="2000"/>
            </a:lvl6pPr>
            <a:lvl7pPr marL="2738514" indent="0">
              <a:buNone/>
              <a:defRPr sz="2000"/>
            </a:lvl7pPr>
            <a:lvl8pPr marL="3194934" indent="0">
              <a:buNone/>
              <a:defRPr sz="2000"/>
            </a:lvl8pPr>
            <a:lvl9pPr marL="3651354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15564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9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9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64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8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2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6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0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9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3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18973792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2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2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11058287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453235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6419" indent="0">
              <a:buNone/>
              <a:defRPr sz="2000" b="1"/>
            </a:lvl2pPr>
            <a:lvl3pPr marL="912838" indent="0">
              <a:buNone/>
              <a:defRPr sz="1800" b="1"/>
            </a:lvl3pPr>
            <a:lvl4pPr marL="1369257" indent="0">
              <a:buNone/>
              <a:defRPr sz="1600" b="1"/>
            </a:lvl4pPr>
            <a:lvl5pPr marL="1825676" indent="0">
              <a:buNone/>
              <a:defRPr sz="1600" b="1"/>
            </a:lvl5pPr>
            <a:lvl6pPr marL="2282096" indent="0">
              <a:buNone/>
              <a:defRPr sz="1600" b="1"/>
            </a:lvl6pPr>
            <a:lvl7pPr marL="2738514" indent="0">
              <a:buNone/>
              <a:defRPr sz="1600" b="1"/>
            </a:lvl7pPr>
            <a:lvl8pPr marL="3194934" indent="0">
              <a:buNone/>
              <a:defRPr sz="1600" b="1"/>
            </a:lvl8pPr>
            <a:lvl9pPr marL="3651354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5" y="2347426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35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6419" indent="0">
              <a:buNone/>
              <a:defRPr sz="2000" b="1"/>
            </a:lvl2pPr>
            <a:lvl3pPr marL="912838" indent="0">
              <a:buNone/>
              <a:defRPr sz="1800" b="1"/>
            </a:lvl3pPr>
            <a:lvl4pPr marL="1369257" indent="0">
              <a:buNone/>
              <a:defRPr sz="1600" b="1"/>
            </a:lvl4pPr>
            <a:lvl5pPr marL="1825676" indent="0">
              <a:buNone/>
              <a:defRPr sz="1600" b="1"/>
            </a:lvl5pPr>
            <a:lvl6pPr marL="2282096" indent="0">
              <a:buNone/>
              <a:defRPr sz="1600" b="1"/>
            </a:lvl6pPr>
            <a:lvl7pPr marL="2738514" indent="0">
              <a:buNone/>
              <a:defRPr sz="1600" b="1"/>
            </a:lvl7pPr>
            <a:lvl8pPr marL="3194934" indent="0">
              <a:buNone/>
              <a:defRPr sz="1600" b="1"/>
            </a:lvl8pPr>
            <a:lvl9pPr marL="3651354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26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7770473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39148143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34199244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5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419" indent="0">
              <a:buNone/>
              <a:defRPr sz="1200"/>
            </a:lvl2pPr>
            <a:lvl3pPr marL="912838" indent="0">
              <a:buNone/>
              <a:defRPr sz="1000"/>
            </a:lvl3pPr>
            <a:lvl4pPr marL="1369257" indent="0">
              <a:buNone/>
              <a:defRPr sz="900"/>
            </a:lvl4pPr>
            <a:lvl5pPr marL="1825676" indent="0">
              <a:buNone/>
              <a:defRPr sz="900"/>
            </a:lvl5pPr>
            <a:lvl6pPr marL="2282096" indent="0">
              <a:buNone/>
              <a:defRPr sz="900"/>
            </a:lvl6pPr>
            <a:lvl7pPr marL="2738514" indent="0">
              <a:buNone/>
              <a:defRPr sz="900"/>
            </a:lvl7pPr>
            <a:lvl8pPr marL="3194934" indent="0">
              <a:buNone/>
              <a:defRPr sz="900"/>
            </a:lvl8pPr>
            <a:lvl9pPr marL="3651354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0279843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9" y="611875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9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419" indent="0">
              <a:buNone/>
              <a:defRPr sz="1200"/>
            </a:lvl2pPr>
            <a:lvl3pPr marL="912838" indent="0">
              <a:buNone/>
              <a:defRPr sz="1000"/>
            </a:lvl3pPr>
            <a:lvl4pPr marL="1369257" indent="0">
              <a:buNone/>
              <a:defRPr sz="900"/>
            </a:lvl4pPr>
            <a:lvl5pPr marL="1825676" indent="0">
              <a:buNone/>
              <a:defRPr sz="900"/>
            </a:lvl5pPr>
            <a:lvl6pPr marL="2282096" indent="0">
              <a:buNone/>
              <a:defRPr sz="900"/>
            </a:lvl6pPr>
            <a:lvl7pPr marL="2738514" indent="0">
              <a:buNone/>
              <a:defRPr sz="900"/>
            </a:lvl7pPr>
            <a:lvl8pPr marL="3194934" indent="0">
              <a:buNone/>
              <a:defRPr sz="900"/>
            </a:lvl8pPr>
            <a:lvl9pPr marL="3651354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403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283" tIns="45641" rIns="91283" bIns="45641" rtlCol="0">
            <a:normAutofit/>
          </a:bodyPr>
          <a:lstStyle>
            <a:lvl1pPr marL="0" indent="0" algn="l" defTabSz="912838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419" indent="0">
              <a:buNone/>
              <a:defRPr sz="2800"/>
            </a:lvl2pPr>
            <a:lvl3pPr marL="912838" indent="0">
              <a:buNone/>
              <a:defRPr sz="2400"/>
            </a:lvl3pPr>
            <a:lvl4pPr marL="1369257" indent="0">
              <a:buNone/>
              <a:defRPr sz="2000"/>
            </a:lvl4pPr>
            <a:lvl5pPr marL="1825676" indent="0">
              <a:buNone/>
              <a:defRPr sz="2000"/>
            </a:lvl5pPr>
            <a:lvl6pPr marL="2282096" indent="0">
              <a:buNone/>
              <a:defRPr sz="2000"/>
            </a:lvl6pPr>
            <a:lvl7pPr marL="2738514" indent="0">
              <a:buNone/>
              <a:defRPr sz="2000"/>
            </a:lvl7pPr>
            <a:lvl8pPr marL="3194934" indent="0">
              <a:buNone/>
              <a:defRPr sz="2000"/>
            </a:lvl8pPr>
            <a:lvl9pPr marL="3651354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918780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3504606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4" y="368301"/>
            <a:ext cx="1524000" cy="55753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69" y="6275673"/>
            <a:ext cx="4840941" cy="365125"/>
          </a:xfrm>
          <a:prstGeom prst="rect">
            <a:avLst/>
          </a:prstGeom>
        </p:spPr>
        <p:txBody>
          <a:bodyPr lIns="91283" tIns="45641" rIns="91283" bIns="45641"/>
          <a:lstStyle/>
          <a:p>
            <a:pPr defTabSz="456419"/>
            <a:endParaRPr lang="es-ES_tradnl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75411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C3BA912-3486-4F3C-BB51-60C9C68016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141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/>
          </p:nvPr>
        </p:nvSpPr>
        <p:spPr>
          <a:xfrm>
            <a:off x="457204" y="274649"/>
            <a:ext cx="8229600" cy="5851525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n-US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4" y="6245225"/>
            <a:ext cx="2895600" cy="476250"/>
          </a:xfrm>
          <a:prstGeom prst="rect">
            <a:avLst/>
          </a:prstGeom>
          <a:ln/>
        </p:spPr>
        <p:txBody>
          <a:bodyPr lIns="91283" tIns="45641" rIns="91283" bIns="45641"/>
          <a:lstStyle>
            <a:lvl1pPr>
              <a:defRPr/>
            </a:lvl1pPr>
          </a:lstStyle>
          <a:p>
            <a:pPr defTabSz="456419">
              <a:defRPr/>
            </a:pPr>
            <a:endParaRPr lang="en-US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AEF3C-C650-824A-90A9-80D4D81C26B1}" type="slidenum">
              <a:rPr lang="en-US">
                <a:solidFill>
                  <a:prstClr val="white"/>
                </a:solidFill>
                <a:latin typeface="News Gothic MT"/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0563450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561075"/>
      </p:ext>
    </p:extLst>
  </p:cSld>
  <p:clrMapOvr>
    <a:masterClrMapping/>
  </p:clrMapOvr>
  <p:transition xmlns:p14="http://schemas.microsoft.com/office/powerpoint/2010/main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55897"/>
      </p:ext>
    </p:extLst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648310"/>
      </p:ext>
    </p:extLst>
  </p:cSld>
  <p:clrMapOvr>
    <a:masterClrMapping/>
  </p:clrMapOvr>
  <p:transition xmlns:p14="http://schemas.microsoft.com/office/powerpoint/2010/main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1339" y="1371600"/>
            <a:ext cx="4054475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8213" y="1371600"/>
            <a:ext cx="405606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48444"/>
      </p:ext>
    </p:extLst>
  </p:cSld>
  <p:clrMapOvr>
    <a:masterClrMapping/>
  </p:clrMapOvr>
  <p:transition xmlns:p14="http://schemas.microsoft.com/office/powerpoint/2010/main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17799"/>
      </p:ext>
    </p:extLst>
  </p:cSld>
  <p:clrMapOvr>
    <a:masterClrMapping/>
  </p:clrMapOvr>
  <p:transition xmlns:p14="http://schemas.microsoft.com/office/powerpoint/2010/main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215133"/>
      </p:ext>
    </p:extLst>
  </p:cSld>
  <p:clrMapOvr>
    <a:masterClrMapping/>
  </p:clrMapOvr>
  <p:transition xmlns:p14="http://schemas.microsoft.com/office/powerpoint/2010/main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841746"/>
      </p:ext>
    </p:extLst>
  </p:cSld>
  <p:clrMapOvr>
    <a:masterClrMapping/>
  </p:clrMapOvr>
  <p:transition xmlns:p14="http://schemas.microsoft.com/office/powerpoint/2010/main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0974693"/>
      </p:ext>
    </p:extLst>
  </p:cSld>
  <p:clrMapOvr>
    <a:masterClrMapping/>
  </p:clrMapOvr>
  <p:transition xmlns:p14="http://schemas.microsoft.com/office/powerpoint/2010/main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2816381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DBA7CB0-5C27-4D41-917D-C388FD5162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790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72744"/>
      </p:ext>
    </p:extLst>
  </p:cSld>
  <p:clrMapOvr>
    <a:masterClrMapping/>
  </p:clrMapOvr>
  <p:transition xmlns:p14="http://schemas.microsoft.com/office/powerpoint/2010/main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8940" y="304800"/>
            <a:ext cx="2065337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1338" y="304800"/>
            <a:ext cx="60452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68646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7D6330F-384C-4A49-9165-0EAC00A95B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361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pPr>
                <a:defRPr/>
              </a:pPr>
              <a:t>1/10/13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55B22AC-3E03-4C8F-BD2D-0263AAB07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7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6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<Relationship Id="rId14" Type="http://schemas.openxmlformats.org/officeDocument/2006/relationships/theme" Target="../theme/theme7.xml"/><Relationship Id="rId1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9B72261-C7F5-1C45-97A9-EFE0976A19A7}" type="slidenum">
              <a:rPr lang="en-US">
                <a:solidFill>
                  <a:srgbClr val="000000"/>
                </a:solidFill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4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9B72261-C7F5-1C45-97A9-EFE0976A19A7}" type="slidenum">
              <a:rPr lang="en-US">
                <a:solidFill>
                  <a:srgbClr val="000000"/>
                </a:solidFill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912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04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4400">
              <a:defRPr/>
            </a:pPr>
            <a:fld id="{1D8BD707-D9CF-40AE-B4C6-C98DA3205C09}" type="datetimeFigureOut">
              <a:rPr lang="en-US"/>
              <a:pPr defTabSz="914400">
                <a:defRPr/>
              </a:pPr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4400">
              <a:defRPr/>
            </a:pPr>
            <a:fld id="{2B7F17E6-5F9D-4788-B635-0DB0D2585BB4}" type="slidenum">
              <a:rPr lang="en-US"/>
              <a:pPr defTabSz="914400"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7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E96B29E1-7ACF-4EFB-A42D-5B19037B16FF}" type="datetime1">
              <a:rPr lang="en-US">
                <a:ea typeface="ＭＳ Ｐゴシック"/>
              </a:rPr>
              <a:pPr defTabSz="914400" fontAlgn="base">
                <a:spcAft>
                  <a:spcPct val="0"/>
                </a:spcAft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endParaRPr lang="en-US">
              <a:ea typeface="ＭＳ Ｐゴシック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CBDDD16C-6502-46AF-AA68-B6DAD16C584D}" type="slidenum">
              <a:rPr lang="en-US">
                <a:ea typeface="ＭＳ Ｐゴシック"/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9738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F94A1283-448F-47C0-B4EA-8DBE8E39AC35}" type="datetime1">
              <a:rPr lang="en-US">
                <a:ea typeface="ＭＳ Ｐゴシック"/>
              </a:rPr>
              <a:pPr defTabSz="914400" fontAlgn="base">
                <a:spcAft>
                  <a:spcPct val="0"/>
                </a:spcAft>
                <a:defRPr/>
              </a:pPr>
              <a:t>1/10/13</a:t>
            </a:fld>
            <a:endParaRPr lang="en-US">
              <a:ea typeface="ＭＳ Ｐゴシック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endParaRPr lang="en-US">
              <a:ea typeface="ＭＳ Ｐゴシック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b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298E2F9A-4BB7-4219-94ED-AF3DF615BA78}" type="slidenum">
              <a:rPr lang="en-US">
                <a:ea typeface="ＭＳ Ｐゴシック"/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8267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EC48386-78A9-4106-88C7-3CA0B5C3CAFD}" type="slidenum">
              <a:rPr lang="en-US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90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283" tIns="45641" rIns="91283" bIns="45641" rtlCol="0" anchor="b" anchorCtr="0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2"/>
            <a:ext cx="8042276" cy="4343400"/>
          </a:xfrm>
          <a:prstGeom prst="rect">
            <a:avLst/>
          </a:prstGeom>
        </p:spPr>
        <p:txBody>
          <a:bodyPr vert="horz" lIns="91283" tIns="45641" rIns="91283" bIns="45641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835" y="6458230"/>
            <a:ext cx="2133600" cy="365125"/>
          </a:xfrm>
          <a:prstGeom prst="rect">
            <a:avLst/>
          </a:prstGeom>
        </p:spPr>
        <p:txBody>
          <a:bodyPr vert="horz" lIns="91283" tIns="45641" rIns="91283" bIns="45641" rtlCol="0" anchor="ctr"/>
          <a:lstStyle>
            <a:lvl1pPr algn="l">
              <a:defRPr sz="1100" i="1">
                <a:solidFill>
                  <a:schemeClr val="bg1"/>
                </a:solidFill>
              </a:defRPr>
            </a:lvl1pPr>
          </a:lstStyle>
          <a:p>
            <a:pPr defTabSz="456419"/>
            <a:r>
              <a:rPr lang="es-ES_tradnl" smtClean="0">
                <a:solidFill>
                  <a:prstClr val="white"/>
                </a:solidFill>
                <a:latin typeface="News Gothic MT"/>
              </a:rPr>
              <a:t>Saint-Martin, Nov 7, 2011</a:t>
            </a:r>
            <a:endParaRPr lang="es-ES_tradnl" dirty="0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73"/>
            <a:ext cx="990600" cy="365125"/>
          </a:xfrm>
          <a:prstGeom prst="rect">
            <a:avLst/>
          </a:prstGeom>
        </p:spPr>
        <p:txBody>
          <a:bodyPr vert="horz" lIns="91283" tIns="45641" rIns="91283" bIns="45641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defTabSz="456419"/>
            <a:fld id="{DE023FD0-3977-0249-AAFA-09D455EF8E89}" type="slidenum">
              <a:rPr lang="es-ES_tradnl" smtClean="0">
                <a:solidFill>
                  <a:prstClr val="white"/>
                </a:solidFill>
                <a:latin typeface="News Gothic MT"/>
              </a:rPr>
              <a:pPr defTabSz="456419"/>
              <a:t>‹#›</a:t>
            </a:fld>
            <a:endParaRPr lang="es-ES_tradnl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14179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</p:sldLayoutIdLst>
  <p:hf sldNum="0" hdr="0" ftr="0"/>
  <p:txStyles>
    <p:titleStyle>
      <a:lvl1pPr algn="ctr" defTabSz="912838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8654" indent="-348654" algn="l" defTabSz="912838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4627" indent="-335975" algn="l" defTabSz="912838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6722" indent="-282091" algn="l" defTabSz="912838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1492" indent="-294771" algn="l" defTabSz="912838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583" indent="-282091" algn="l" defTabSz="912838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0304" indent="-228210" algn="l" defTabSz="9128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726" indent="-228210" algn="l" defTabSz="9128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143" indent="-228210" algn="l" defTabSz="9128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561" indent="-228210" algn="l" defTabSz="9128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19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38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257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676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096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514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934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354" algn="l" defTabSz="912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50000">
              <a:srgbClr val="003399"/>
            </a:gs>
            <a:gs pos="100000">
              <a:srgbClr val="00184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6275" y="304800"/>
            <a:ext cx="77231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88452" tIns="43450" rIns="88452" bIns="43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Title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338" y="1371600"/>
            <a:ext cx="826293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88452" tIns="43450" rIns="88452" bIns="43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676275" y="1066800"/>
            <a:ext cx="772795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EBE114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34415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xmlns:p14="http://schemas.microsoft.com/office/powerpoint/2010/main"/>
  <p:txStyles>
    <p:titleStyle>
      <a:lvl1pPr algn="l" defTabSz="893763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defTabSz="893763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  <a:ea typeface="ＭＳ Ｐゴシック" charset="0"/>
        </a:defRPr>
      </a:lvl2pPr>
      <a:lvl3pPr algn="l" defTabSz="893763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  <a:ea typeface="ＭＳ Ｐゴシック" charset="0"/>
        </a:defRPr>
      </a:lvl3pPr>
      <a:lvl4pPr algn="l" defTabSz="893763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  <a:ea typeface="ＭＳ Ｐゴシック" charset="0"/>
        </a:defRPr>
      </a:lvl4pPr>
      <a:lvl5pPr algn="l" defTabSz="893763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  <a:ea typeface="ＭＳ Ｐゴシック" charset="0"/>
        </a:defRPr>
      </a:lvl5pPr>
      <a:lvl6pPr marL="457200" algn="l" defTabSz="893763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</a:defRPr>
      </a:lvl6pPr>
      <a:lvl7pPr marL="914400" algn="l" defTabSz="893763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</a:defRPr>
      </a:lvl7pPr>
      <a:lvl8pPr marL="1371600" algn="l" defTabSz="893763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</a:defRPr>
      </a:lvl8pPr>
      <a:lvl9pPr marL="1828800" algn="l" defTabSz="893763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itchFamily="34" charset="0"/>
        </a:defRPr>
      </a:lvl9pPr>
    </p:titleStyle>
    <p:bodyStyle>
      <a:lvl1pPr marL="334963" indent="-334963" algn="l" defTabSz="893763" rtl="0" eaLnBrk="0" fontAlgn="base" hangingPunct="0">
        <a:spcBef>
          <a:spcPct val="60000"/>
        </a:spcBef>
        <a:spcAft>
          <a:spcPct val="0"/>
        </a:spcAft>
        <a:buClr>
          <a:schemeClr val="tx2"/>
        </a:buClr>
        <a:buSzPct val="69000"/>
        <a:buFont typeface="Monotype Sorts" charset="0"/>
        <a:buChar char="l"/>
        <a:tabLst>
          <a:tab pos="949325" algn="l"/>
        </a:tabLst>
        <a:defRPr sz="23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25488" indent="-277813" algn="l" defTabSz="893763" rtl="0" eaLnBrk="0" fontAlgn="base" hangingPunct="0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1117600" indent="-223838" algn="l" defTabSz="893763" rtl="0" eaLnBrk="0" fontAlgn="base" hangingPunct="0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63688" indent="-222250" algn="l" defTabSz="893763" rtl="0" eaLnBrk="0" fontAlgn="base" hangingPunct="0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11363" indent="-223838" algn="l" defTabSz="893763" rtl="0" eaLnBrk="0" fontAlgn="base" hangingPunct="0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468563" indent="-223838" algn="l" defTabSz="893763" rtl="0" fontAlgn="base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</a:defRPr>
      </a:lvl6pPr>
      <a:lvl7pPr marL="2925763" indent="-223838" algn="l" defTabSz="893763" rtl="0" fontAlgn="base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</a:defRPr>
      </a:lvl7pPr>
      <a:lvl8pPr marL="3382963" indent="-223838" algn="l" defTabSz="893763" rtl="0" fontAlgn="base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</a:defRPr>
      </a:lvl8pPr>
      <a:lvl9pPr marL="3840163" indent="-223838" algn="l" defTabSz="893763" rtl="0" fontAlgn="base">
        <a:spcBef>
          <a:spcPct val="60000"/>
        </a:spcBef>
        <a:spcAft>
          <a:spcPct val="0"/>
        </a:spcAft>
        <a:buClr>
          <a:schemeClr val="tx2"/>
        </a:buClr>
        <a:buSzPct val="100000"/>
        <a:buChar char="–"/>
        <a:tabLst>
          <a:tab pos="949325" algn="l"/>
        </a:tabLs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67.xml"/><Relationship Id="rId2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0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2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7410" y="1794507"/>
            <a:ext cx="774918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HIV Disease Pathogenesis</a:t>
            </a:r>
          </a:p>
          <a:p>
            <a:pPr algn="ctr"/>
            <a:endParaRPr lang="en-US" sz="4400" dirty="0"/>
          </a:p>
          <a:p>
            <a:pPr algn="ctr"/>
            <a:r>
              <a:rPr lang="en-US" sz="4000" dirty="0">
                <a:solidFill>
                  <a:srgbClr val="67A3F7"/>
                </a:solidFill>
              </a:rPr>
              <a:t>The causes and </a:t>
            </a:r>
            <a:r>
              <a:rPr lang="en-US" sz="4000" dirty="0" smtClean="0">
                <a:solidFill>
                  <a:srgbClr val="67A3F7"/>
                </a:solidFill>
              </a:rPr>
              <a:t>consequences </a:t>
            </a:r>
            <a:r>
              <a:rPr lang="en-US" sz="4000" dirty="0">
                <a:solidFill>
                  <a:srgbClr val="67A3F7"/>
                </a:solidFill>
              </a:rPr>
              <a:t>of </a:t>
            </a:r>
            <a:r>
              <a:rPr lang="en-US" sz="4000" dirty="0" smtClean="0">
                <a:solidFill>
                  <a:srgbClr val="67A3F7"/>
                </a:solidFill>
              </a:rPr>
              <a:t>systemic immune activation</a:t>
            </a:r>
            <a:endParaRPr lang="en-US" sz="4000" dirty="0">
              <a:solidFill>
                <a:srgbClr val="67A3F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306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 bwMode="auto">
          <a:xfrm rot="19788170">
            <a:off x="5665152" y="4167049"/>
            <a:ext cx="175673" cy="8584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795" name="AutoShape 3"/>
          <p:cNvSpPr>
            <a:spLocks noChangeArrowheads="1"/>
          </p:cNvSpPr>
          <p:nvPr/>
        </p:nvSpPr>
        <p:spPr bwMode="auto">
          <a:xfrm>
            <a:off x="4110648" y="2538272"/>
            <a:ext cx="838439" cy="838439"/>
          </a:xfrm>
          <a:prstGeom prst="sun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4268334" y="2794001"/>
            <a:ext cx="55461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FFFFFF"/>
                </a:solidFill>
                <a:latin typeface="Arial" charset="0"/>
              </a:rPr>
              <a:t>HIV</a:t>
            </a:r>
          </a:p>
        </p:txBody>
      </p:sp>
      <p:sp>
        <p:nvSpPr>
          <p:cNvPr id="1540101" name="AutoShape 5"/>
          <p:cNvSpPr>
            <a:spLocks noChangeArrowheads="1"/>
          </p:cNvSpPr>
          <p:nvPr/>
        </p:nvSpPr>
        <p:spPr bwMode="auto">
          <a:xfrm rot="8195397" flipH="1" flipV="1">
            <a:off x="2679306" y="2368427"/>
            <a:ext cx="2399530" cy="1346492"/>
          </a:xfrm>
          <a:custGeom>
            <a:avLst/>
            <a:gdLst>
              <a:gd name="T0" fmla="*/ 173721665 w 21600"/>
              <a:gd name="T1" fmla="*/ 199013820 h 21600"/>
              <a:gd name="T2" fmla="*/ 337672592 w 21600"/>
              <a:gd name="T3" fmla="*/ 207359374 h 21600"/>
              <a:gd name="T4" fmla="*/ 188986712 w 21600"/>
              <a:gd name="T5" fmla="*/ 190334147 h 21600"/>
              <a:gd name="T6" fmla="*/ -20603166 w 21600"/>
              <a:gd name="T7" fmla="*/ 176307073 h 21600"/>
              <a:gd name="T8" fmla="*/ 11425374 w 21600"/>
              <a:gd name="T9" fmla="*/ 132918323 h 21600"/>
              <a:gd name="T10" fmla="*/ 149216458 w 21600"/>
              <a:gd name="T11" fmla="*/ 1430037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489" y="15975"/>
                </a:moveTo>
                <a:cubicBezTo>
                  <a:pt x="4276" y="18846"/>
                  <a:pt x="7418" y="20590"/>
                  <a:pt x="10800" y="20590"/>
                </a:cubicBezTo>
                <a:cubicBezTo>
                  <a:pt x="10805" y="20590"/>
                  <a:pt x="10811" y="20590"/>
                  <a:pt x="10817" y="20590"/>
                </a:cubicBezTo>
                <a:lnTo>
                  <a:pt x="10818" y="21599"/>
                </a:lnTo>
                <a:cubicBezTo>
                  <a:pt x="10812" y="21599"/>
                  <a:pt x="10806" y="21599"/>
                  <a:pt x="10800" y="21599"/>
                </a:cubicBezTo>
                <a:cubicBezTo>
                  <a:pt x="7070" y="21599"/>
                  <a:pt x="3604" y="19675"/>
                  <a:pt x="1632" y="16509"/>
                </a:cubicBezTo>
                <a:lnTo>
                  <a:pt x="-660" y="17936"/>
                </a:lnTo>
                <a:lnTo>
                  <a:pt x="366" y="13522"/>
                </a:lnTo>
                <a:lnTo>
                  <a:pt x="4780" y="14548"/>
                </a:lnTo>
                <a:lnTo>
                  <a:pt x="2489" y="1597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283307" y="3852315"/>
            <a:ext cx="1665897" cy="883355"/>
            <a:chOff x="3687" y="3006"/>
            <a:chExt cx="1669" cy="885"/>
          </a:xfrm>
          <a:effectLst/>
        </p:grpSpPr>
        <p:sp>
          <p:nvSpPr>
            <p:cNvPr id="1540103" name="Oval 7"/>
            <p:cNvSpPr>
              <a:spLocks noChangeArrowheads="1"/>
            </p:cNvSpPr>
            <p:nvPr/>
          </p:nvSpPr>
          <p:spPr bwMode="auto">
            <a:xfrm>
              <a:off x="3687" y="3027"/>
              <a:ext cx="1669" cy="86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161833" name="Text Box 8"/>
            <p:cNvSpPr txBox="1">
              <a:spLocks noChangeArrowheads="1"/>
            </p:cNvSpPr>
            <p:nvPr/>
          </p:nvSpPr>
          <p:spPr bwMode="auto">
            <a:xfrm>
              <a:off x="3760" y="3006"/>
              <a:ext cx="1582" cy="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Arial" charset="0"/>
                </a:rPr>
                <a:t>immune activation</a:t>
              </a:r>
            </a:p>
          </p:txBody>
        </p:sp>
      </p:grpSp>
      <p:sp>
        <p:nvSpPr>
          <p:cNvPr id="1540105" name="AutoShape 9"/>
          <p:cNvSpPr>
            <a:spLocks noChangeArrowheads="1"/>
          </p:cNvSpPr>
          <p:nvPr/>
        </p:nvSpPr>
        <p:spPr bwMode="auto">
          <a:xfrm rot="16200000">
            <a:off x="4021814" y="1746958"/>
            <a:ext cx="1016106" cy="230570"/>
          </a:xfrm>
          <a:prstGeom prst="rightArrow">
            <a:avLst>
              <a:gd name="adj1" fmla="val 50000"/>
              <a:gd name="adj2" fmla="val 11017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11386" y="659554"/>
            <a:ext cx="995146" cy="544990"/>
            <a:chOff x="4011386" y="708134"/>
            <a:chExt cx="995146" cy="544990"/>
          </a:xfrm>
          <a:solidFill>
            <a:srgbClr val="FF6600"/>
          </a:solidFill>
        </p:grpSpPr>
        <p:sp>
          <p:nvSpPr>
            <p:cNvPr id="1540107" name="Oval 11"/>
            <p:cNvSpPr>
              <a:spLocks noChangeArrowheads="1"/>
            </p:cNvSpPr>
            <p:nvPr/>
          </p:nvSpPr>
          <p:spPr bwMode="auto">
            <a:xfrm>
              <a:off x="4011386" y="766027"/>
              <a:ext cx="995146" cy="487097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161831" name="Text Box 12"/>
            <p:cNvSpPr txBox="1">
              <a:spLocks noChangeArrowheads="1"/>
            </p:cNvSpPr>
            <p:nvPr/>
          </p:nvSpPr>
          <p:spPr bwMode="auto">
            <a:xfrm>
              <a:off x="4114194" y="708134"/>
              <a:ext cx="756590" cy="52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rgbClr val="804000"/>
                  </a:solidFill>
                  <a:latin typeface="Arial" charset="0"/>
                </a:rPr>
                <a:t>gut</a:t>
              </a:r>
            </a:p>
          </p:txBody>
        </p:sp>
      </p:grpSp>
      <p:sp>
        <p:nvSpPr>
          <p:cNvPr id="1540109" name="Text Box 13"/>
          <p:cNvSpPr txBox="1">
            <a:spLocks noChangeArrowheads="1"/>
          </p:cNvSpPr>
          <p:nvPr/>
        </p:nvSpPr>
        <p:spPr bwMode="auto">
          <a:xfrm>
            <a:off x="3618363" y="1729356"/>
            <a:ext cx="1855809" cy="646331"/>
          </a:xfrm>
          <a:prstGeom prst="rect">
            <a:avLst/>
          </a:prstGeom>
          <a:solidFill>
            <a:schemeClr val="bg1">
              <a:alpha val="5490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</a:rPr>
              <a:t>CD4 depletion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enteropathy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40110" name="AutoShape 14"/>
          <p:cNvSpPr>
            <a:spLocks noChangeArrowheads="1"/>
          </p:cNvSpPr>
          <p:nvPr/>
        </p:nvSpPr>
        <p:spPr bwMode="auto">
          <a:xfrm rot="2870144">
            <a:off x="4706306" y="3536395"/>
            <a:ext cx="910304" cy="230570"/>
          </a:xfrm>
          <a:prstGeom prst="rightArrow">
            <a:avLst>
              <a:gd name="adj1" fmla="val 50000"/>
              <a:gd name="adj2" fmla="val 9870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631325" y="860752"/>
            <a:ext cx="3886761" cy="3897741"/>
            <a:chOff x="920" y="108"/>
            <a:chExt cx="3894" cy="3905"/>
          </a:xfrm>
        </p:grpSpPr>
        <p:sp>
          <p:nvSpPr>
            <p:cNvPr id="161828" name="AutoShape 16"/>
            <p:cNvSpPr>
              <a:spLocks noChangeArrowheads="1"/>
            </p:cNvSpPr>
            <p:nvPr/>
          </p:nvSpPr>
          <p:spPr bwMode="auto">
            <a:xfrm rot="4719086">
              <a:off x="952" y="176"/>
              <a:ext cx="3805" cy="3869"/>
            </a:xfrm>
            <a:custGeom>
              <a:avLst/>
              <a:gdLst>
                <a:gd name="T0" fmla="*/ 226 w 21600"/>
                <a:gd name="T1" fmla="*/ 19 h 21600"/>
                <a:gd name="T2" fmla="*/ 56 w 21600"/>
                <a:gd name="T3" fmla="*/ 181 h 21600"/>
                <a:gd name="T4" fmla="*/ 234 w 21600"/>
                <a:gd name="T5" fmla="*/ 45 h 21600"/>
                <a:gd name="T6" fmla="*/ 492 w 21600"/>
                <a:gd name="T7" fmla="*/ -55 h 21600"/>
                <a:gd name="T8" fmla="*/ 545 w 21600"/>
                <a:gd name="T9" fmla="*/ 75 h 21600"/>
                <a:gd name="T10" fmla="*/ 419 w 21600"/>
                <a:gd name="T11" fmla="*/ 13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4519" y="1567"/>
                  </a:moveTo>
                  <a:cubicBezTo>
                    <a:pt x="13337" y="1090"/>
                    <a:pt x="12074" y="845"/>
                    <a:pt x="10800" y="845"/>
                  </a:cubicBezTo>
                  <a:cubicBezTo>
                    <a:pt x="7237" y="845"/>
                    <a:pt x="3947" y="2749"/>
                    <a:pt x="2171" y="5837"/>
                  </a:cubicBezTo>
                  <a:lnTo>
                    <a:pt x="1437" y="5415"/>
                  </a:lnTo>
                  <a:cubicBezTo>
                    <a:pt x="3364" y="2065"/>
                    <a:pt x="6934" y="-1"/>
                    <a:pt x="10800" y="-1"/>
                  </a:cubicBezTo>
                  <a:cubicBezTo>
                    <a:pt x="12183" y="-1"/>
                    <a:pt x="13553" y="265"/>
                    <a:pt x="14836" y="782"/>
                  </a:cubicBezTo>
                  <a:lnTo>
                    <a:pt x="15845" y="-1722"/>
                  </a:lnTo>
                  <a:lnTo>
                    <a:pt x="17574" y="2341"/>
                  </a:lnTo>
                  <a:lnTo>
                    <a:pt x="13510" y="4071"/>
                  </a:lnTo>
                  <a:lnTo>
                    <a:pt x="14519" y="1567"/>
                  </a:lnTo>
                  <a:close/>
                </a:path>
              </a:pathLst>
            </a:cu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9" name="WordArt 17"/>
            <p:cNvSpPr>
              <a:spLocks noChangeArrowheads="1" noChangeShapeType="1" noTextEdit="1"/>
            </p:cNvSpPr>
            <p:nvPr/>
          </p:nvSpPr>
          <p:spPr bwMode="auto">
            <a:xfrm rot="3579976">
              <a:off x="2265" y="555"/>
              <a:ext cx="2996" cy="210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947371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2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microbial translocation</a:t>
              </a:r>
            </a:p>
          </p:txBody>
        </p:sp>
      </p:grpSp>
      <p:sp>
        <p:nvSpPr>
          <p:cNvPr id="1540116" name="AutoShape 20"/>
          <p:cNvSpPr>
            <a:spLocks noChangeArrowheads="1"/>
          </p:cNvSpPr>
          <p:nvPr/>
        </p:nvSpPr>
        <p:spPr bwMode="auto">
          <a:xfrm rot="8195397">
            <a:off x="1927122" y="3324623"/>
            <a:ext cx="2708405" cy="1519817"/>
          </a:xfrm>
          <a:custGeom>
            <a:avLst/>
            <a:gdLst>
              <a:gd name="T0" fmla="*/ 181057715 w 21600"/>
              <a:gd name="T1" fmla="*/ 200262258 h 21600"/>
              <a:gd name="T2" fmla="*/ 353593132 w 21600"/>
              <a:gd name="T3" fmla="*/ 207231576 h 21600"/>
              <a:gd name="T4" fmla="*/ 195635995 w 21600"/>
              <a:gd name="T5" fmla="*/ 191464601 h 21600"/>
              <a:gd name="T6" fmla="*/ -20603166 w 21600"/>
              <a:gd name="T7" fmla="*/ 176307073 h 21600"/>
              <a:gd name="T8" fmla="*/ 11425374 w 21600"/>
              <a:gd name="T9" fmla="*/ 132918323 h 21600"/>
              <a:gd name="T10" fmla="*/ 149216458 w 21600"/>
              <a:gd name="T11" fmla="*/ 1430037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489" y="15975"/>
                </a:moveTo>
                <a:cubicBezTo>
                  <a:pt x="4276" y="18846"/>
                  <a:pt x="7418" y="20590"/>
                  <a:pt x="10800" y="20590"/>
                </a:cubicBezTo>
                <a:cubicBezTo>
                  <a:pt x="10967" y="20590"/>
                  <a:pt x="11134" y="20586"/>
                  <a:pt x="11301" y="20578"/>
                </a:cubicBezTo>
                <a:lnTo>
                  <a:pt x="11353" y="21585"/>
                </a:lnTo>
                <a:cubicBezTo>
                  <a:pt x="11169" y="21595"/>
                  <a:pt x="10984" y="21599"/>
                  <a:pt x="10800" y="21599"/>
                </a:cubicBezTo>
                <a:cubicBezTo>
                  <a:pt x="7070" y="21599"/>
                  <a:pt x="3604" y="19675"/>
                  <a:pt x="1632" y="16509"/>
                </a:cubicBezTo>
                <a:lnTo>
                  <a:pt x="-660" y="17936"/>
                </a:lnTo>
                <a:lnTo>
                  <a:pt x="366" y="13522"/>
                </a:lnTo>
                <a:lnTo>
                  <a:pt x="4780" y="14548"/>
                </a:lnTo>
                <a:lnTo>
                  <a:pt x="2489" y="1597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22655" y="1142991"/>
            <a:ext cx="3499111" cy="3945539"/>
            <a:chOff x="2722655" y="1191571"/>
            <a:chExt cx="3499111" cy="3945539"/>
          </a:xfrm>
        </p:grpSpPr>
        <p:sp>
          <p:nvSpPr>
            <p:cNvPr id="161826" name="AutoShape 22"/>
            <p:cNvSpPr>
              <a:spLocks noChangeArrowheads="1"/>
            </p:cNvSpPr>
            <p:nvPr/>
          </p:nvSpPr>
          <p:spPr bwMode="auto">
            <a:xfrm rot="11566039">
              <a:off x="2722655" y="1191571"/>
              <a:ext cx="3499111" cy="3670464"/>
            </a:xfrm>
            <a:custGeom>
              <a:avLst/>
              <a:gdLst>
                <a:gd name="T0" fmla="*/ 251 w 21600"/>
                <a:gd name="T1" fmla="*/ 11 h 21600"/>
                <a:gd name="T2" fmla="*/ 124 w 21600"/>
                <a:gd name="T3" fmla="*/ 98 h 21600"/>
                <a:gd name="T4" fmla="*/ 258 w 21600"/>
                <a:gd name="T5" fmla="*/ 41 h 21600"/>
                <a:gd name="T6" fmla="*/ 423 w 21600"/>
                <a:gd name="T7" fmla="*/ -77 h 21600"/>
                <a:gd name="T8" fmla="*/ 499 w 21600"/>
                <a:gd name="T9" fmla="*/ 44 h 21600"/>
                <a:gd name="T10" fmla="*/ 382 w 21600"/>
                <a:gd name="T11" fmla="*/ 123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871" y="1180"/>
                  </a:moveTo>
                  <a:cubicBezTo>
                    <a:pt x="12191" y="1033"/>
                    <a:pt x="11496" y="959"/>
                    <a:pt x="10800" y="959"/>
                  </a:cubicBezTo>
                  <a:cubicBezTo>
                    <a:pt x="8409" y="959"/>
                    <a:pt x="6101" y="1829"/>
                    <a:pt x="4305" y="3407"/>
                  </a:cubicBezTo>
                  <a:lnTo>
                    <a:pt x="3672" y="2686"/>
                  </a:lnTo>
                  <a:cubicBezTo>
                    <a:pt x="5643" y="954"/>
                    <a:pt x="8176" y="-1"/>
                    <a:pt x="10800" y="-1"/>
                  </a:cubicBezTo>
                  <a:cubicBezTo>
                    <a:pt x="11564" y="-1"/>
                    <a:pt x="12326" y="81"/>
                    <a:pt x="13074" y="242"/>
                  </a:cubicBezTo>
                  <a:lnTo>
                    <a:pt x="13642" y="-2398"/>
                  </a:lnTo>
                  <a:lnTo>
                    <a:pt x="16081" y="1380"/>
                  </a:lnTo>
                  <a:lnTo>
                    <a:pt x="12303" y="3820"/>
                  </a:lnTo>
                  <a:lnTo>
                    <a:pt x="12871" y="118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861541" y="4801735"/>
              <a:ext cx="1213739" cy="33537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2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target cells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2783366" y="3978098"/>
            <a:ext cx="430199" cy="407241"/>
            <a:chOff x="1293" y="2966"/>
            <a:chExt cx="431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24" name="Oval 25"/>
            <p:cNvSpPr>
              <a:spLocks noChangeArrowheads="1"/>
            </p:cNvSpPr>
            <p:nvPr/>
          </p:nvSpPr>
          <p:spPr bwMode="auto">
            <a:xfrm>
              <a:off x="1293" y="2966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5" name="Text Box 26"/>
            <p:cNvSpPr txBox="1">
              <a:spLocks noChangeArrowheads="1"/>
            </p:cNvSpPr>
            <p:nvPr/>
          </p:nvSpPr>
          <p:spPr bwMode="auto">
            <a:xfrm>
              <a:off x="1310" y="3002"/>
              <a:ext cx="41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000000"/>
                  </a:solidFill>
                  <a:latin typeface="Arial" charset="0"/>
                </a:rPr>
                <a:t>Tcm</a:t>
              </a:r>
              <a:endParaRPr lang="en-US" sz="12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2440448" y="3692645"/>
            <a:ext cx="430200" cy="407241"/>
            <a:chOff x="986" y="2714"/>
            <a:chExt cx="431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18" name="Oval 34"/>
            <p:cNvSpPr>
              <a:spLocks noChangeArrowheads="1"/>
            </p:cNvSpPr>
            <p:nvPr/>
          </p:nvSpPr>
          <p:spPr bwMode="auto">
            <a:xfrm>
              <a:off x="1009" y="2714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19" name="Text Box 35"/>
            <p:cNvSpPr txBox="1">
              <a:spLocks noChangeArrowheads="1"/>
            </p:cNvSpPr>
            <p:nvPr/>
          </p:nvSpPr>
          <p:spPr bwMode="auto">
            <a:xfrm>
              <a:off x="986" y="271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11" name="Group 39"/>
          <p:cNvGrpSpPr>
            <a:grpSpLocks/>
          </p:cNvGrpSpPr>
          <p:nvPr/>
        </p:nvGrpSpPr>
        <p:grpSpPr bwMode="auto">
          <a:xfrm>
            <a:off x="2320708" y="4180892"/>
            <a:ext cx="425209" cy="407242"/>
            <a:chOff x="930" y="3102"/>
            <a:chExt cx="426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14" name="Oval 40"/>
            <p:cNvSpPr>
              <a:spLocks noChangeArrowheads="1"/>
            </p:cNvSpPr>
            <p:nvPr/>
          </p:nvSpPr>
          <p:spPr bwMode="auto">
            <a:xfrm>
              <a:off x="933" y="3102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15" name="Text Box 41"/>
            <p:cNvSpPr txBox="1">
              <a:spLocks noChangeArrowheads="1"/>
            </p:cNvSpPr>
            <p:nvPr/>
          </p:nvSpPr>
          <p:spPr bwMode="auto">
            <a:xfrm>
              <a:off x="930" y="3150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83416" y="3603305"/>
            <a:ext cx="678007" cy="678007"/>
            <a:chOff x="7283416" y="3651885"/>
            <a:chExt cx="678007" cy="678007"/>
          </a:xfrm>
        </p:grpSpPr>
        <p:sp>
          <p:nvSpPr>
            <p:cNvPr id="106" name="AutoShape 3"/>
            <p:cNvSpPr>
              <a:spLocks noChangeArrowheads="1"/>
            </p:cNvSpPr>
            <p:nvPr/>
          </p:nvSpPr>
          <p:spPr bwMode="auto">
            <a:xfrm>
              <a:off x="7283416" y="3651885"/>
              <a:ext cx="678007" cy="678007"/>
            </a:xfrm>
            <a:prstGeom prst="sun">
              <a:avLst>
                <a:gd name="adj" fmla="val 25000"/>
              </a:avLst>
            </a:prstGeom>
            <a:solidFill>
              <a:srgbClr val="F8B5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7" name="Text Box 4"/>
            <p:cNvSpPr txBox="1">
              <a:spLocks noChangeArrowheads="1"/>
            </p:cNvSpPr>
            <p:nvPr/>
          </p:nvSpPr>
          <p:spPr bwMode="auto">
            <a:xfrm>
              <a:off x="7359824" y="3852392"/>
              <a:ext cx="53091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smtClean="0">
                  <a:solidFill>
                    <a:srgbClr val="FF0000"/>
                  </a:solidFill>
                  <a:latin typeface="Arial" charset="0"/>
                </a:rPr>
                <a:t>CMV</a:t>
              </a:r>
              <a:endParaRPr lang="en-US" sz="1200" dirty="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108" name="AutoShape 14"/>
          <p:cNvSpPr>
            <a:spLocks noChangeArrowheads="1"/>
          </p:cNvSpPr>
          <p:nvPr/>
        </p:nvSpPr>
        <p:spPr bwMode="auto">
          <a:xfrm flipH="1">
            <a:off x="7047431" y="4221148"/>
            <a:ext cx="530224" cy="185455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8B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0397" y="5378669"/>
            <a:ext cx="151894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low thymic output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LT fibrosis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T/B cell dysfunction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14329" y="6088626"/>
            <a:ext cx="1231076" cy="646331"/>
          </a:xfrm>
          <a:prstGeom prst="rect">
            <a:avLst/>
          </a:prstGeom>
          <a:solidFill>
            <a:srgbClr val="FF6600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inflammation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tissue damage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coagulopathy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AutoShape 22"/>
          <p:cNvSpPr>
            <a:spLocks noChangeArrowheads="1"/>
          </p:cNvSpPr>
          <p:nvPr/>
        </p:nvSpPr>
        <p:spPr bwMode="auto">
          <a:xfrm rot="8323808">
            <a:off x="3551608" y="3004679"/>
            <a:ext cx="2817995" cy="3160629"/>
          </a:xfrm>
          <a:custGeom>
            <a:avLst/>
            <a:gdLst>
              <a:gd name="T0" fmla="*/ 251 w 21600"/>
              <a:gd name="T1" fmla="*/ 11 h 21600"/>
              <a:gd name="T2" fmla="*/ 124 w 21600"/>
              <a:gd name="T3" fmla="*/ 98 h 21600"/>
              <a:gd name="T4" fmla="*/ 258 w 21600"/>
              <a:gd name="T5" fmla="*/ 41 h 21600"/>
              <a:gd name="T6" fmla="*/ 423 w 21600"/>
              <a:gd name="T7" fmla="*/ -77 h 21600"/>
              <a:gd name="T8" fmla="*/ 499 w 21600"/>
              <a:gd name="T9" fmla="*/ 44 h 21600"/>
              <a:gd name="T10" fmla="*/ 382 w 21600"/>
              <a:gd name="T11" fmla="*/ 12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1" y="1180"/>
                </a:moveTo>
                <a:cubicBezTo>
                  <a:pt x="12191" y="1033"/>
                  <a:pt x="11496" y="959"/>
                  <a:pt x="10800" y="959"/>
                </a:cubicBezTo>
                <a:cubicBezTo>
                  <a:pt x="8409" y="959"/>
                  <a:pt x="6101" y="1829"/>
                  <a:pt x="4305" y="3407"/>
                </a:cubicBezTo>
                <a:lnTo>
                  <a:pt x="3672" y="2686"/>
                </a:lnTo>
                <a:cubicBezTo>
                  <a:pt x="5643" y="954"/>
                  <a:pt x="8176" y="-1"/>
                  <a:pt x="10800" y="-1"/>
                </a:cubicBezTo>
                <a:cubicBezTo>
                  <a:pt x="11564" y="-1"/>
                  <a:pt x="12326" y="81"/>
                  <a:pt x="13074" y="242"/>
                </a:cubicBezTo>
                <a:lnTo>
                  <a:pt x="13642" y="-2398"/>
                </a:lnTo>
                <a:lnTo>
                  <a:pt x="16081" y="1380"/>
                </a:lnTo>
                <a:lnTo>
                  <a:pt x="12303" y="3820"/>
                </a:lnTo>
                <a:lnTo>
                  <a:pt x="12871" y="118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" name="AutoShape 14"/>
          <p:cNvSpPr>
            <a:spLocks noChangeArrowheads="1"/>
          </p:cNvSpPr>
          <p:nvPr/>
        </p:nvSpPr>
        <p:spPr bwMode="auto">
          <a:xfrm rot="10800000">
            <a:off x="2804955" y="6284426"/>
            <a:ext cx="1027482" cy="260250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63942" y="6088626"/>
            <a:ext cx="2481032" cy="654728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non-AIDS morbidity and mortality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399667" y="117083"/>
            <a:ext cx="228693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immune deficiency</a:t>
            </a: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254175" y="24227"/>
            <a:ext cx="4937794" cy="5740471"/>
            <a:chOff x="1254175" y="72807"/>
            <a:chExt cx="4937794" cy="5740471"/>
          </a:xfrm>
        </p:grpSpPr>
        <p:sp>
          <p:nvSpPr>
            <p:cNvPr id="24" name="Block Arc 23"/>
            <p:cNvSpPr/>
            <p:nvPr/>
          </p:nvSpPr>
          <p:spPr bwMode="auto">
            <a:xfrm rot="16200000">
              <a:off x="958424" y="579733"/>
              <a:ext cx="5529296" cy="4937794"/>
            </a:xfrm>
            <a:prstGeom prst="blockArc">
              <a:avLst>
                <a:gd name="adj1" fmla="val 10803368"/>
                <a:gd name="adj2" fmla="val 21072159"/>
                <a:gd name="adj3" fmla="val 149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" name="Circular Arrow 142"/>
            <p:cNvSpPr/>
            <p:nvPr/>
          </p:nvSpPr>
          <p:spPr bwMode="auto">
            <a:xfrm>
              <a:off x="2407076" y="72807"/>
              <a:ext cx="2313535" cy="1834176"/>
            </a:xfrm>
            <a:prstGeom prst="circularArrow">
              <a:avLst>
                <a:gd name="adj1" fmla="val 0"/>
                <a:gd name="adj2" fmla="val 1842875"/>
                <a:gd name="adj3" fmla="val 13388025"/>
                <a:gd name="adj4" fmla="val 13380080"/>
                <a:gd name="adj5" fmla="val 13465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83416" y="4331957"/>
            <a:ext cx="678007" cy="678007"/>
            <a:chOff x="7283416" y="4380537"/>
            <a:chExt cx="678007" cy="678007"/>
          </a:xfrm>
        </p:grpSpPr>
        <p:sp>
          <p:nvSpPr>
            <p:cNvPr id="145" name="AutoShape 3"/>
            <p:cNvSpPr>
              <a:spLocks noChangeArrowheads="1"/>
            </p:cNvSpPr>
            <p:nvPr/>
          </p:nvSpPr>
          <p:spPr bwMode="auto">
            <a:xfrm>
              <a:off x="7283416" y="4380537"/>
              <a:ext cx="678007" cy="678007"/>
            </a:xfrm>
            <a:prstGeom prst="sun">
              <a:avLst>
                <a:gd name="adj" fmla="val 25000"/>
              </a:avLst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6" name="Text Box 4"/>
            <p:cNvSpPr txBox="1">
              <a:spLocks noChangeArrowheads="1"/>
            </p:cNvSpPr>
            <p:nvPr/>
          </p:nvSpPr>
          <p:spPr bwMode="auto">
            <a:xfrm>
              <a:off x="7394524" y="4581044"/>
              <a:ext cx="4414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smtClean="0">
                  <a:solidFill>
                    <a:srgbClr val="FF0000"/>
                  </a:solidFill>
                  <a:latin typeface="Arial" charset="0"/>
                </a:rPr>
                <a:t>???</a:t>
              </a:r>
              <a:endParaRPr lang="en-US" sz="1200" dirty="0">
                <a:solidFill>
                  <a:srgbClr val="FF0000"/>
                </a:solidFill>
                <a:latin typeface="Arial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49440" y="129591"/>
            <a:ext cx="5044097" cy="5529296"/>
            <a:chOff x="2749440" y="178171"/>
            <a:chExt cx="5044097" cy="5529296"/>
          </a:xfrm>
        </p:grpSpPr>
        <p:grpSp>
          <p:nvGrpSpPr>
            <p:cNvPr id="148" name="Group 147"/>
            <p:cNvGrpSpPr/>
            <p:nvPr/>
          </p:nvGrpSpPr>
          <p:grpSpPr>
            <a:xfrm rot="9431552">
              <a:off x="2749440" y="178171"/>
              <a:ext cx="5044097" cy="5529296"/>
              <a:chOff x="1269415" y="335090"/>
              <a:chExt cx="5044097" cy="5529296"/>
            </a:xfrm>
          </p:grpSpPr>
          <p:sp>
            <p:nvSpPr>
              <p:cNvPr id="149" name="Block Arc 148"/>
              <p:cNvSpPr/>
              <p:nvPr/>
            </p:nvSpPr>
            <p:spPr bwMode="auto">
              <a:xfrm rot="17032485">
                <a:off x="1079967" y="630841"/>
                <a:ext cx="5529296" cy="4937794"/>
              </a:xfrm>
              <a:prstGeom prst="blockArc">
                <a:avLst>
                  <a:gd name="adj1" fmla="val 12004599"/>
                  <a:gd name="adj2" fmla="val 17253600"/>
                  <a:gd name="adj3" fmla="val 1526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0" name="Circular Arrow 149"/>
              <p:cNvSpPr/>
              <p:nvPr/>
            </p:nvSpPr>
            <p:spPr bwMode="auto">
              <a:xfrm rot="19318943">
                <a:off x="1269415" y="1077448"/>
                <a:ext cx="2313535" cy="1834176"/>
              </a:xfrm>
              <a:prstGeom prst="circularArrow">
                <a:avLst>
                  <a:gd name="adj1" fmla="val 0"/>
                  <a:gd name="adj2" fmla="val 1842875"/>
                  <a:gd name="adj3" fmla="val 13388025"/>
                  <a:gd name="adj4" fmla="val 13380080"/>
                  <a:gd name="adj5" fmla="val 13465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52" name="WordArt 17"/>
            <p:cNvSpPr>
              <a:spLocks noChangeArrowheads="1" noChangeShapeType="1" noTextEdit="1"/>
            </p:cNvSpPr>
            <p:nvPr/>
          </p:nvSpPr>
          <p:spPr bwMode="auto">
            <a:xfrm rot="3553525">
              <a:off x="5350320" y="1027387"/>
              <a:ext cx="2990431" cy="13716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fromWordArt="1">
              <a:prstTxWarp prst="textArchUp">
                <a:avLst>
                  <a:gd name="adj" fmla="val 12947371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2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p</a:t>
              </a:r>
              <a:r>
                <a:rPr lang="en-US" sz="32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oor pathogen control</a:t>
              </a:r>
              <a:endPara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326828" y="1008870"/>
            <a:ext cx="3916197" cy="3797927"/>
            <a:chOff x="2326828" y="1057450"/>
            <a:chExt cx="3916197" cy="3797927"/>
          </a:xfrm>
        </p:grpSpPr>
        <p:sp>
          <p:nvSpPr>
            <p:cNvPr id="1540115" name="WordArt 19"/>
            <p:cNvSpPr>
              <a:spLocks noChangeArrowheads="1" noChangeShapeType="1" noTextEdit="1"/>
            </p:cNvSpPr>
            <p:nvPr/>
          </p:nvSpPr>
          <p:spPr bwMode="auto">
            <a:xfrm rot="17389946">
              <a:off x="1685311" y="1919427"/>
              <a:ext cx="2219866" cy="936831"/>
            </a:xfrm>
            <a:prstGeom prst="rect">
              <a:avLst/>
            </a:prstGeom>
            <a:ln>
              <a:noFill/>
            </a:ln>
          </p:spPr>
          <p:txBody>
            <a:bodyPr spcFirstLastPara="1" wrap="none" fromWordArt="1">
              <a:prstTxWarp prst="textArchUp">
                <a:avLst>
                  <a:gd name="adj" fmla="val 12707730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Immune deficiency</a:t>
              </a:r>
              <a:endParaRPr 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endParaRPr>
            </a:p>
          </p:txBody>
        </p:sp>
        <p:sp>
          <p:nvSpPr>
            <p:cNvPr id="60" name="AutoShape 16"/>
            <p:cNvSpPr>
              <a:spLocks noChangeArrowheads="1"/>
            </p:cNvSpPr>
            <p:nvPr/>
          </p:nvSpPr>
          <p:spPr bwMode="auto">
            <a:xfrm rot="18464562">
              <a:off x="2413158" y="1025510"/>
              <a:ext cx="3797927" cy="3861807"/>
            </a:xfrm>
            <a:custGeom>
              <a:avLst/>
              <a:gdLst>
                <a:gd name="T0" fmla="*/ 226 w 21600"/>
                <a:gd name="T1" fmla="*/ 19 h 21600"/>
                <a:gd name="T2" fmla="*/ 56 w 21600"/>
                <a:gd name="T3" fmla="*/ 181 h 21600"/>
                <a:gd name="T4" fmla="*/ 234 w 21600"/>
                <a:gd name="T5" fmla="*/ 45 h 21600"/>
                <a:gd name="T6" fmla="*/ 492 w 21600"/>
                <a:gd name="T7" fmla="*/ -55 h 21600"/>
                <a:gd name="T8" fmla="*/ 545 w 21600"/>
                <a:gd name="T9" fmla="*/ 75 h 21600"/>
                <a:gd name="T10" fmla="*/ 419 w 21600"/>
                <a:gd name="T11" fmla="*/ 13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4519" y="1567"/>
                  </a:moveTo>
                  <a:cubicBezTo>
                    <a:pt x="13337" y="1090"/>
                    <a:pt x="12074" y="845"/>
                    <a:pt x="10800" y="845"/>
                  </a:cubicBezTo>
                  <a:cubicBezTo>
                    <a:pt x="7237" y="845"/>
                    <a:pt x="3947" y="2749"/>
                    <a:pt x="2171" y="5837"/>
                  </a:cubicBezTo>
                  <a:lnTo>
                    <a:pt x="1437" y="5415"/>
                  </a:lnTo>
                  <a:cubicBezTo>
                    <a:pt x="3364" y="2065"/>
                    <a:pt x="6934" y="-1"/>
                    <a:pt x="10800" y="-1"/>
                  </a:cubicBezTo>
                  <a:cubicBezTo>
                    <a:pt x="12183" y="-1"/>
                    <a:pt x="13553" y="265"/>
                    <a:pt x="14836" y="782"/>
                  </a:cubicBezTo>
                  <a:lnTo>
                    <a:pt x="15845" y="-1722"/>
                  </a:lnTo>
                  <a:lnTo>
                    <a:pt x="17574" y="2341"/>
                  </a:lnTo>
                  <a:lnTo>
                    <a:pt x="13510" y="4071"/>
                  </a:lnTo>
                  <a:lnTo>
                    <a:pt x="14519" y="1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5887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3" grpId="0" animBg="1"/>
      <p:bldP spid="109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96862" y="5872163"/>
            <a:ext cx="8669337" cy="8289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89373" tIns="44685" rIns="89373" bIns="44685">
            <a:prstTxWarp prst="textNoShape">
              <a:avLst/>
            </a:prstTxWarp>
            <a:spAutoFit/>
          </a:bodyPr>
          <a:lstStyle/>
          <a:p>
            <a:pPr defTabSz="893763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FF"/>
                </a:solidFill>
                <a:latin typeface="Arial" charset="0"/>
              </a:rPr>
              <a:t>T cell activation declines during long-term</a:t>
            </a: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 ART</a:t>
            </a:r>
            <a:r>
              <a:rPr lang="en-US" sz="2400" dirty="0">
                <a:solidFill>
                  <a:srgbClr val="0000FF"/>
                </a:solidFill>
                <a:latin typeface="Arial" charset="0"/>
              </a:rPr>
              <a:t>, but remains</a:t>
            </a: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 elevated, </a:t>
            </a:r>
            <a:r>
              <a:rPr lang="en-US" sz="2400" dirty="0">
                <a:solidFill>
                  <a:srgbClr val="0000FF"/>
                </a:solidFill>
                <a:latin typeface="Arial" charset="0"/>
              </a:rPr>
              <a:t>even after many years of viral </a:t>
            </a: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suppression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455626" y="4566387"/>
            <a:ext cx="2556556" cy="459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89383" tIns="44691" rIns="89383" bIns="44691">
            <a:prstTxWarp prst="textNoShape">
              <a:avLst/>
            </a:prstTxWarp>
            <a:spAutoFit/>
          </a:bodyPr>
          <a:lstStyle/>
          <a:p>
            <a:pPr algn="just" defTabSz="89376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Hunt, </a:t>
            </a:r>
            <a:r>
              <a:rPr lang="en-US" sz="1200" dirty="0">
                <a:solidFill>
                  <a:srgbClr val="000000"/>
                </a:solidFill>
                <a:latin typeface="Arial" charset="0"/>
              </a:rPr>
              <a:t>et al. J Infect Dis.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2003, 2008 and unpublished observations</a:t>
            </a: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73038" y="30163"/>
            <a:ext cx="88312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003399"/>
                </a:solidFill>
                <a:latin typeface="Arial"/>
                <a:ea typeface="ＭＳ Ｐゴシック" pitchFamily="-109" charset="-128"/>
                <a:cs typeface="ＭＳ Ｐゴシック" pitchFamily="-109" charset="-128"/>
              </a:rPr>
              <a:t>ART and T Cell Immune Activation</a:t>
            </a:r>
            <a:endParaRPr lang="en-US" sz="3600" kern="0" dirty="0">
              <a:solidFill>
                <a:srgbClr val="003399"/>
              </a:solidFill>
              <a:latin typeface="Arial"/>
              <a:ea typeface="ＭＳ Ｐゴシック" pitchFamily="-109" charset="-128"/>
              <a:cs typeface="ＭＳ Ｐゴシック" pitchFamily="-109" charset="-128"/>
            </a:endParaRPr>
          </a:p>
        </p:txBody>
      </p:sp>
      <p:pic>
        <p:nvPicPr>
          <p:cNvPr id="2" name="Picture 1" descr="Untitled-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32" y="1126980"/>
            <a:ext cx="3975100" cy="2806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79700" y="4018178"/>
            <a:ext cx="9867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HIV –</a:t>
            </a:r>
          </a:p>
          <a:p>
            <a:pPr algn="ctr"/>
            <a:r>
              <a:rPr lang="en-US" dirty="0"/>
              <a:t>(n</a:t>
            </a:r>
            <a:r>
              <a:rPr lang="en-US" dirty="0" smtClean="0"/>
              <a:t>=132)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94721" y="4018178"/>
            <a:ext cx="9669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HIV +</a:t>
            </a:r>
          </a:p>
          <a:p>
            <a:pPr algn="ctr"/>
            <a:r>
              <a:rPr lang="en-US" dirty="0" smtClean="0"/>
              <a:t>HAART</a:t>
            </a:r>
          </a:p>
          <a:p>
            <a:pPr algn="ctr"/>
            <a:r>
              <a:rPr lang="en-US" dirty="0"/>
              <a:t>(n</a:t>
            </a:r>
            <a:r>
              <a:rPr lang="en-US" dirty="0" smtClean="0"/>
              <a:t>=65)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82364" y="4018178"/>
            <a:ext cx="11983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HIV +</a:t>
            </a:r>
          </a:p>
          <a:p>
            <a:pPr algn="ctr"/>
            <a:r>
              <a:rPr lang="en-US" dirty="0" smtClean="0"/>
              <a:t>Untreated</a:t>
            </a:r>
          </a:p>
          <a:p>
            <a:pPr algn="ctr"/>
            <a:r>
              <a:rPr lang="en-US" dirty="0" smtClean="0"/>
              <a:t>(n=82)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90696" y="374446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62318" y="3082068"/>
            <a:ext cx="44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62318" y="2397778"/>
            <a:ext cx="44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40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162318" y="1751802"/>
            <a:ext cx="44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62318" y="1078458"/>
            <a:ext cx="44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470784" y="2348499"/>
            <a:ext cx="283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% CD38</a:t>
            </a:r>
            <a:r>
              <a:rPr lang="en-US" baseline="30000" dirty="0" smtClean="0"/>
              <a:t>+</a:t>
            </a:r>
            <a:r>
              <a:rPr lang="en-US" dirty="0" smtClean="0"/>
              <a:t>DR</a:t>
            </a:r>
            <a:r>
              <a:rPr lang="en-US" baseline="30000" dirty="0" smtClean="0"/>
              <a:t>+</a:t>
            </a:r>
            <a:r>
              <a:rPr lang="en-US" dirty="0" smtClean="0"/>
              <a:t> CD8 T cells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122087" y="1357634"/>
            <a:ext cx="770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P</a:t>
            </a:r>
            <a:r>
              <a:rPr lang="en-US" sz="1200" dirty="0" smtClean="0"/>
              <a:t>&lt;0.001</a:t>
            </a:r>
            <a:endParaRPr lang="en-US" sz="1200" dirty="0"/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3273583" y="1598512"/>
            <a:ext cx="26714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4505283" y="1877704"/>
            <a:ext cx="14397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4795416" y="1636830"/>
            <a:ext cx="770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P</a:t>
            </a:r>
            <a:r>
              <a:rPr lang="en-US" sz="1200" dirty="0" smtClean="0"/>
              <a:t>&lt;0.001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27877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27"/>
          <p:cNvGrpSpPr>
            <a:grpSpLocks/>
          </p:cNvGrpSpPr>
          <p:nvPr/>
        </p:nvGrpSpPr>
        <p:grpSpPr bwMode="auto">
          <a:xfrm>
            <a:off x="2639158" y="4248489"/>
            <a:ext cx="422215" cy="407242"/>
            <a:chOff x="1165" y="3206"/>
            <a:chExt cx="423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2" name="Oval 28"/>
            <p:cNvSpPr>
              <a:spLocks noChangeArrowheads="1"/>
            </p:cNvSpPr>
            <p:nvPr/>
          </p:nvSpPr>
          <p:spPr bwMode="auto">
            <a:xfrm>
              <a:off x="1165" y="3206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3" name="Text Box 29"/>
            <p:cNvSpPr txBox="1">
              <a:spLocks noChangeArrowheads="1"/>
            </p:cNvSpPr>
            <p:nvPr/>
          </p:nvSpPr>
          <p:spPr bwMode="auto">
            <a:xfrm>
              <a:off x="1174" y="3246"/>
              <a:ext cx="41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Tcm</a:t>
              </a:r>
            </a:p>
          </p:txBody>
        </p:sp>
      </p:grpSp>
      <p:grpSp>
        <p:nvGrpSpPr>
          <p:cNvPr id="64" name="Group 30"/>
          <p:cNvGrpSpPr>
            <a:grpSpLocks/>
          </p:cNvGrpSpPr>
          <p:nvPr/>
        </p:nvGrpSpPr>
        <p:grpSpPr bwMode="auto">
          <a:xfrm>
            <a:off x="2720275" y="3631099"/>
            <a:ext cx="446170" cy="411234"/>
            <a:chOff x="1237" y="2658"/>
            <a:chExt cx="447" cy="41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5" name="Oval 31"/>
            <p:cNvSpPr>
              <a:spLocks noChangeArrowheads="1"/>
            </p:cNvSpPr>
            <p:nvPr/>
          </p:nvSpPr>
          <p:spPr bwMode="auto">
            <a:xfrm>
              <a:off x="1237" y="2662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6" name="Text Box 32"/>
            <p:cNvSpPr txBox="1">
              <a:spLocks noChangeArrowheads="1"/>
            </p:cNvSpPr>
            <p:nvPr/>
          </p:nvSpPr>
          <p:spPr bwMode="auto">
            <a:xfrm>
              <a:off x="1258" y="265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sp>
        <p:nvSpPr>
          <p:cNvPr id="44" name="Oval 43"/>
          <p:cNvSpPr/>
          <p:nvPr/>
        </p:nvSpPr>
        <p:spPr bwMode="auto">
          <a:xfrm rot="19788170">
            <a:off x="5665152" y="4167049"/>
            <a:ext cx="175673" cy="8584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40107" name="Oval 11"/>
          <p:cNvSpPr>
            <a:spLocks noChangeArrowheads="1"/>
          </p:cNvSpPr>
          <p:nvPr/>
        </p:nvSpPr>
        <p:spPr bwMode="auto">
          <a:xfrm>
            <a:off x="4011386" y="717447"/>
            <a:ext cx="995146" cy="48709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pitchFamily="-110" charset="0"/>
            </a:endParaRPr>
          </a:p>
        </p:txBody>
      </p:sp>
      <p:sp>
        <p:nvSpPr>
          <p:cNvPr id="161831" name="Text Box 12"/>
          <p:cNvSpPr txBox="1">
            <a:spLocks noChangeArrowheads="1"/>
          </p:cNvSpPr>
          <p:nvPr/>
        </p:nvSpPr>
        <p:spPr bwMode="auto">
          <a:xfrm>
            <a:off x="4114194" y="659554"/>
            <a:ext cx="756590" cy="52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804000"/>
                </a:solidFill>
                <a:latin typeface="Arial" charset="0"/>
              </a:rPr>
              <a:t>gut</a:t>
            </a:r>
          </a:p>
        </p:txBody>
      </p:sp>
      <p:sp>
        <p:nvSpPr>
          <p:cNvPr id="161828" name="AutoShape 16"/>
          <p:cNvSpPr>
            <a:spLocks noChangeArrowheads="1"/>
          </p:cNvSpPr>
          <p:nvPr/>
        </p:nvSpPr>
        <p:spPr bwMode="auto">
          <a:xfrm rot="4719086">
            <a:off x="2663265" y="928626"/>
            <a:ext cx="3797927" cy="3861807"/>
          </a:xfrm>
          <a:custGeom>
            <a:avLst/>
            <a:gdLst>
              <a:gd name="T0" fmla="*/ 226 w 21600"/>
              <a:gd name="T1" fmla="*/ 19 h 21600"/>
              <a:gd name="T2" fmla="*/ 56 w 21600"/>
              <a:gd name="T3" fmla="*/ 181 h 21600"/>
              <a:gd name="T4" fmla="*/ 234 w 21600"/>
              <a:gd name="T5" fmla="*/ 45 h 21600"/>
              <a:gd name="T6" fmla="*/ 492 w 21600"/>
              <a:gd name="T7" fmla="*/ -55 h 21600"/>
              <a:gd name="T8" fmla="*/ 545 w 21600"/>
              <a:gd name="T9" fmla="*/ 75 h 21600"/>
              <a:gd name="T10" fmla="*/ 419 w 21600"/>
              <a:gd name="T11" fmla="*/ 13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519" y="1567"/>
                </a:moveTo>
                <a:cubicBezTo>
                  <a:pt x="13337" y="1090"/>
                  <a:pt x="12074" y="845"/>
                  <a:pt x="10800" y="845"/>
                </a:cubicBezTo>
                <a:cubicBezTo>
                  <a:pt x="7237" y="845"/>
                  <a:pt x="3947" y="2749"/>
                  <a:pt x="2171" y="5837"/>
                </a:cubicBezTo>
                <a:lnTo>
                  <a:pt x="1437" y="5415"/>
                </a:lnTo>
                <a:cubicBezTo>
                  <a:pt x="3364" y="2065"/>
                  <a:pt x="6934" y="-1"/>
                  <a:pt x="10800" y="-1"/>
                </a:cubicBezTo>
                <a:cubicBezTo>
                  <a:pt x="12183" y="-1"/>
                  <a:pt x="13553" y="265"/>
                  <a:pt x="14836" y="782"/>
                </a:cubicBezTo>
                <a:lnTo>
                  <a:pt x="15845" y="-1722"/>
                </a:lnTo>
                <a:lnTo>
                  <a:pt x="17574" y="2341"/>
                </a:lnTo>
                <a:lnTo>
                  <a:pt x="13510" y="4071"/>
                </a:lnTo>
                <a:lnTo>
                  <a:pt x="14519" y="1567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9" name="WordArt 17"/>
          <p:cNvSpPr>
            <a:spLocks noChangeArrowheads="1" noChangeShapeType="1" noTextEdit="1"/>
          </p:cNvSpPr>
          <p:nvPr/>
        </p:nvSpPr>
        <p:spPr bwMode="auto">
          <a:xfrm rot="3579976">
            <a:off x="3973824" y="1306921"/>
            <a:ext cx="2990431" cy="209809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microbial translocation</a:t>
            </a:r>
          </a:p>
        </p:txBody>
      </p:sp>
      <p:sp>
        <p:nvSpPr>
          <p:cNvPr id="161826" name="AutoShape 22"/>
          <p:cNvSpPr>
            <a:spLocks noChangeArrowheads="1"/>
          </p:cNvSpPr>
          <p:nvPr/>
        </p:nvSpPr>
        <p:spPr bwMode="auto">
          <a:xfrm rot="11566039">
            <a:off x="2722655" y="1142991"/>
            <a:ext cx="3499111" cy="3670464"/>
          </a:xfrm>
          <a:custGeom>
            <a:avLst/>
            <a:gdLst>
              <a:gd name="T0" fmla="*/ 251 w 21600"/>
              <a:gd name="T1" fmla="*/ 11 h 21600"/>
              <a:gd name="T2" fmla="*/ 124 w 21600"/>
              <a:gd name="T3" fmla="*/ 98 h 21600"/>
              <a:gd name="T4" fmla="*/ 258 w 21600"/>
              <a:gd name="T5" fmla="*/ 41 h 21600"/>
              <a:gd name="T6" fmla="*/ 423 w 21600"/>
              <a:gd name="T7" fmla="*/ -77 h 21600"/>
              <a:gd name="T8" fmla="*/ 499 w 21600"/>
              <a:gd name="T9" fmla="*/ 44 h 21600"/>
              <a:gd name="T10" fmla="*/ 382 w 21600"/>
              <a:gd name="T11" fmla="*/ 12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1" y="1180"/>
                </a:moveTo>
                <a:cubicBezTo>
                  <a:pt x="12191" y="1033"/>
                  <a:pt x="11496" y="959"/>
                  <a:pt x="10800" y="959"/>
                </a:cubicBezTo>
                <a:cubicBezTo>
                  <a:pt x="8409" y="959"/>
                  <a:pt x="6101" y="1829"/>
                  <a:pt x="4305" y="3407"/>
                </a:cubicBezTo>
                <a:lnTo>
                  <a:pt x="3672" y="2686"/>
                </a:lnTo>
                <a:cubicBezTo>
                  <a:pt x="5643" y="954"/>
                  <a:pt x="8176" y="-1"/>
                  <a:pt x="10800" y="-1"/>
                </a:cubicBezTo>
                <a:cubicBezTo>
                  <a:pt x="11564" y="-1"/>
                  <a:pt x="12326" y="81"/>
                  <a:pt x="13074" y="242"/>
                </a:cubicBezTo>
                <a:lnTo>
                  <a:pt x="13642" y="-2398"/>
                </a:lnTo>
                <a:lnTo>
                  <a:pt x="16081" y="1380"/>
                </a:lnTo>
                <a:lnTo>
                  <a:pt x="12303" y="3820"/>
                </a:lnTo>
                <a:lnTo>
                  <a:pt x="12871" y="118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7" name="WordArt 23"/>
          <p:cNvSpPr>
            <a:spLocks noChangeArrowheads="1" noChangeShapeType="1" noTextEdit="1"/>
          </p:cNvSpPr>
          <p:nvPr/>
        </p:nvSpPr>
        <p:spPr bwMode="auto">
          <a:xfrm>
            <a:off x="3861541" y="4753155"/>
            <a:ext cx="1213739" cy="3353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target cells</a:t>
            </a:r>
          </a:p>
        </p:txBody>
      </p:sp>
      <p:sp>
        <p:nvSpPr>
          <p:cNvPr id="161824" name="Oval 25"/>
          <p:cNvSpPr>
            <a:spLocks noChangeArrowheads="1"/>
          </p:cNvSpPr>
          <p:nvPr/>
        </p:nvSpPr>
        <p:spPr bwMode="auto">
          <a:xfrm>
            <a:off x="2783366" y="3978098"/>
            <a:ext cx="407242" cy="4072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5" name="Text Box 26"/>
          <p:cNvSpPr txBox="1">
            <a:spLocks noChangeArrowheads="1"/>
          </p:cNvSpPr>
          <p:nvPr/>
        </p:nvSpPr>
        <p:spPr bwMode="auto">
          <a:xfrm>
            <a:off x="2800334" y="4015013"/>
            <a:ext cx="413231" cy="24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Tcm</a:t>
            </a:r>
          </a:p>
        </p:txBody>
      </p:sp>
      <p:sp>
        <p:nvSpPr>
          <p:cNvPr id="161818" name="Oval 34"/>
          <p:cNvSpPr>
            <a:spLocks noChangeArrowheads="1"/>
          </p:cNvSpPr>
          <p:nvPr/>
        </p:nvSpPr>
        <p:spPr bwMode="auto">
          <a:xfrm>
            <a:off x="2463405" y="3692645"/>
            <a:ext cx="407243" cy="4072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19" name="Text Box 35"/>
          <p:cNvSpPr txBox="1">
            <a:spLocks noChangeArrowheads="1"/>
          </p:cNvSpPr>
          <p:nvPr/>
        </p:nvSpPr>
        <p:spPr bwMode="auto">
          <a:xfrm>
            <a:off x="2440448" y="3696638"/>
            <a:ext cx="425209" cy="24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Tem</a:t>
            </a:r>
          </a:p>
        </p:txBody>
      </p:sp>
      <p:sp>
        <p:nvSpPr>
          <p:cNvPr id="161814" name="Oval 40"/>
          <p:cNvSpPr>
            <a:spLocks noChangeArrowheads="1"/>
          </p:cNvSpPr>
          <p:nvPr/>
        </p:nvSpPr>
        <p:spPr bwMode="auto">
          <a:xfrm>
            <a:off x="2323702" y="4180892"/>
            <a:ext cx="407242" cy="40724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15" name="Text Box 41"/>
          <p:cNvSpPr txBox="1">
            <a:spLocks noChangeArrowheads="1"/>
          </p:cNvSpPr>
          <p:nvPr/>
        </p:nvSpPr>
        <p:spPr bwMode="auto">
          <a:xfrm>
            <a:off x="2320708" y="4228803"/>
            <a:ext cx="425209" cy="245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70397" y="5378669"/>
            <a:ext cx="151894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low thymic output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LT fibrosis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T/B cell dysfunction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14329" y="6088626"/>
            <a:ext cx="1231076" cy="646331"/>
          </a:xfrm>
          <a:prstGeom prst="rect">
            <a:avLst/>
          </a:prstGeom>
          <a:solidFill>
            <a:srgbClr val="FF6600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inflammation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tissue damage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coagulopathy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AutoShape 22"/>
          <p:cNvSpPr>
            <a:spLocks noChangeArrowheads="1"/>
          </p:cNvSpPr>
          <p:nvPr/>
        </p:nvSpPr>
        <p:spPr bwMode="auto">
          <a:xfrm rot="8323808">
            <a:off x="3551608" y="3004679"/>
            <a:ext cx="2817995" cy="3160629"/>
          </a:xfrm>
          <a:custGeom>
            <a:avLst/>
            <a:gdLst>
              <a:gd name="T0" fmla="*/ 251 w 21600"/>
              <a:gd name="T1" fmla="*/ 11 h 21600"/>
              <a:gd name="T2" fmla="*/ 124 w 21600"/>
              <a:gd name="T3" fmla="*/ 98 h 21600"/>
              <a:gd name="T4" fmla="*/ 258 w 21600"/>
              <a:gd name="T5" fmla="*/ 41 h 21600"/>
              <a:gd name="T6" fmla="*/ 423 w 21600"/>
              <a:gd name="T7" fmla="*/ -77 h 21600"/>
              <a:gd name="T8" fmla="*/ 499 w 21600"/>
              <a:gd name="T9" fmla="*/ 44 h 21600"/>
              <a:gd name="T10" fmla="*/ 382 w 21600"/>
              <a:gd name="T11" fmla="*/ 12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1" y="1180"/>
                </a:moveTo>
                <a:cubicBezTo>
                  <a:pt x="12191" y="1033"/>
                  <a:pt x="11496" y="959"/>
                  <a:pt x="10800" y="959"/>
                </a:cubicBezTo>
                <a:cubicBezTo>
                  <a:pt x="8409" y="959"/>
                  <a:pt x="6101" y="1829"/>
                  <a:pt x="4305" y="3407"/>
                </a:cubicBezTo>
                <a:lnTo>
                  <a:pt x="3672" y="2686"/>
                </a:lnTo>
                <a:cubicBezTo>
                  <a:pt x="5643" y="954"/>
                  <a:pt x="8176" y="-1"/>
                  <a:pt x="10800" y="-1"/>
                </a:cubicBezTo>
                <a:cubicBezTo>
                  <a:pt x="11564" y="-1"/>
                  <a:pt x="12326" y="81"/>
                  <a:pt x="13074" y="242"/>
                </a:cubicBezTo>
                <a:lnTo>
                  <a:pt x="13642" y="-2398"/>
                </a:lnTo>
                <a:lnTo>
                  <a:pt x="16081" y="1380"/>
                </a:lnTo>
                <a:lnTo>
                  <a:pt x="12303" y="3820"/>
                </a:lnTo>
                <a:lnTo>
                  <a:pt x="12871" y="118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" name="AutoShape 14"/>
          <p:cNvSpPr>
            <a:spLocks noChangeArrowheads="1"/>
          </p:cNvSpPr>
          <p:nvPr/>
        </p:nvSpPr>
        <p:spPr bwMode="auto">
          <a:xfrm rot="10800000">
            <a:off x="2804955" y="6284426"/>
            <a:ext cx="1027482" cy="260250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63942" y="6088626"/>
            <a:ext cx="2481032" cy="654728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non-AIDS morbidity and mortality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399667" y="117083"/>
            <a:ext cx="228693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immune deficiency</a:t>
            </a: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" name="Block Arc 23"/>
          <p:cNvSpPr/>
          <p:nvPr/>
        </p:nvSpPr>
        <p:spPr bwMode="auto">
          <a:xfrm rot="16200000">
            <a:off x="958424" y="531153"/>
            <a:ext cx="5529296" cy="4937794"/>
          </a:xfrm>
          <a:prstGeom prst="blockArc">
            <a:avLst>
              <a:gd name="adj1" fmla="val 10803368"/>
              <a:gd name="adj2" fmla="val 20658814"/>
              <a:gd name="adj3" fmla="val 1493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" name="Circular Arrow 142"/>
          <p:cNvSpPr/>
          <p:nvPr/>
        </p:nvSpPr>
        <p:spPr bwMode="auto">
          <a:xfrm>
            <a:off x="2407076" y="24227"/>
            <a:ext cx="2313535" cy="1834176"/>
          </a:xfrm>
          <a:prstGeom prst="circularArrow">
            <a:avLst>
              <a:gd name="adj1" fmla="val 0"/>
              <a:gd name="adj2" fmla="val 1842875"/>
              <a:gd name="adj3" fmla="val 13388025"/>
              <a:gd name="adj4" fmla="val 13380080"/>
              <a:gd name="adj5" fmla="val 13465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>
            <a:off x="7283416" y="3603305"/>
            <a:ext cx="678007" cy="678007"/>
          </a:xfrm>
          <a:prstGeom prst="sun">
            <a:avLst>
              <a:gd name="adj" fmla="val 25000"/>
            </a:avLst>
          </a:prstGeom>
          <a:solidFill>
            <a:srgbClr val="F8B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7" name="Text Box 4"/>
          <p:cNvSpPr txBox="1">
            <a:spLocks noChangeArrowheads="1"/>
          </p:cNvSpPr>
          <p:nvPr/>
        </p:nvSpPr>
        <p:spPr bwMode="auto">
          <a:xfrm>
            <a:off x="7359824" y="3803812"/>
            <a:ext cx="5309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FF0000"/>
                </a:solidFill>
                <a:latin typeface="Arial" charset="0"/>
              </a:rPr>
              <a:t>CMV</a:t>
            </a:r>
            <a:endParaRPr lang="en-US" sz="12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8" name="AutoShape 14"/>
          <p:cNvSpPr>
            <a:spLocks noChangeArrowheads="1"/>
          </p:cNvSpPr>
          <p:nvPr/>
        </p:nvSpPr>
        <p:spPr bwMode="auto">
          <a:xfrm flipH="1">
            <a:off x="7047431" y="4221148"/>
            <a:ext cx="530224" cy="185455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8B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>
            <a:off x="7283416" y="4331957"/>
            <a:ext cx="678007" cy="678007"/>
          </a:xfrm>
          <a:prstGeom prst="sun">
            <a:avLst>
              <a:gd name="adj" fmla="val 2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6" name="Text Box 4"/>
          <p:cNvSpPr txBox="1">
            <a:spLocks noChangeArrowheads="1"/>
          </p:cNvSpPr>
          <p:nvPr/>
        </p:nvSpPr>
        <p:spPr bwMode="auto">
          <a:xfrm>
            <a:off x="7394524" y="4532464"/>
            <a:ext cx="4414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FF0000"/>
                </a:solidFill>
                <a:latin typeface="Arial" charset="0"/>
              </a:rPr>
              <a:t>???</a:t>
            </a:r>
            <a:endParaRPr lang="en-US" sz="12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9" name="Block Arc 148"/>
          <p:cNvSpPr/>
          <p:nvPr/>
        </p:nvSpPr>
        <p:spPr bwMode="auto">
          <a:xfrm rot="4864037">
            <a:off x="2457845" y="445945"/>
            <a:ext cx="5529296" cy="4937794"/>
          </a:xfrm>
          <a:prstGeom prst="blockArc">
            <a:avLst>
              <a:gd name="adj1" fmla="val 12004599"/>
              <a:gd name="adj2" fmla="val 17062738"/>
              <a:gd name="adj3" fmla="val 1530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0" name="Circular Arrow 149"/>
          <p:cNvSpPr/>
          <p:nvPr/>
        </p:nvSpPr>
        <p:spPr bwMode="auto">
          <a:xfrm rot="7150495">
            <a:off x="5801670" y="2466708"/>
            <a:ext cx="2313535" cy="1834176"/>
          </a:xfrm>
          <a:prstGeom prst="circularArrow">
            <a:avLst>
              <a:gd name="adj1" fmla="val 0"/>
              <a:gd name="adj2" fmla="val 1842875"/>
              <a:gd name="adj3" fmla="val 13388025"/>
              <a:gd name="adj4" fmla="val 13380080"/>
              <a:gd name="adj5" fmla="val 13465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2" name="WordArt 17"/>
          <p:cNvSpPr>
            <a:spLocks noChangeArrowheads="1" noChangeShapeType="1" noTextEdit="1"/>
          </p:cNvSpPr>
          <p:nvPr/>
        </p:nvSpPr>
        <p:spPr bwMode="auto">
          <a:xfrm rot="3553525">
            <a:off x="5350320" y="978807"/>
            <a:ext cx="2990431" cy="1371697"/>
          </a:xfrm>
          <a:prstGeom prst="rect">
            <a:avLst/>
          </a:prstGeom>
          <a:ln>
            <a:noFill/>
          </a:ln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p</a:t>
            </a:r>
            <a:r>
              <a:rPr lang="en-US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oor pathogen control</a:t>
            </a:r>
            <a:endParaRPr lang="en-US" sz="32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sp>
        <p:nvSpPr>
          <p:cNvPr id="1540115" name="WordArt 19"/>
          <p:cNvSpPr>
            <a:spLocks noChangeArrowheads="1" noChangeShapeType="1" noTextEdit="1"/>
          </p:cNvSpPr>
          <p:nvPr/>
        </p:nvSpPr>
        <p:spPr bwMode="auto">
          <a:xfrm rot="17389946">
            <a:off x="1685311" y="1870847"/>
            <a:ext cx="2219866" cy="936831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0773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Immune deficiency</a:t>
            </a:r>
            <a:endParaRPr lang="en-US" sz="28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27122" y="1354190"/>
            <a:ext cx="3349621" cy="3490250"/>
            <a:chOff x="1927122" y="1354190"/>
            <a:chExt cx="3349621" cy="3490250"/>
          </a:xfrm>
        </p:grpSpPr>
        <p:sp>
          <p:nvSpPr>
            <p:cNvPr id="161795" name="AutoShape 3"/>
            <p:cNvSpPr>
              <a:spLocks noChangeArrowheads="1"/>
            </p:cNvSpPr>
            <p:nvPr/>
          </p:nvSpPr>
          <p:spPr bwMode="auto">
            <a:xfrm>
              <a:off x="4110648" y="2538272"/>
              <a:ext cx="838439" cy="838439"/>
            </a:xfrm>
            <a:prstGeom prst="sun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0101" name="AutoShape 5"/>
            <p:cNvSpPr>
              <a:spLocks noChangeArrowheads="1"/>
            </p:cNvSpPr>
            <p:nvPr/>
          </p:nvSpPr>
          <p:spPr bwMode="auto">
            <a:xfrm rot="8195397" flipH="1" flipV="1">
              <a:off x="2679306" y="2368427"/>
              <a:ext cx="2399530" cy="1346492"/>
            </a:xfrm>
            <a:custGeom>
              <a:avLst/>
              <a:gdLst>
                <a:gd name="T0" fmla="*/ 173721665 w 21600"/>
                <a:gd name="T1" fmla="*/ 199013820 h 21600"/>
                <a:gd name="T2" fmla="*/ 337672592 w 21600"/>
                <a:gd name="T3" fmla="*/ 207359374 h 21600"/>
                <a:gd name="T4" fmla="*/ 188986712 w 21600"/>
                <a:gd name="T5" fmla="*/ 190334147 h 21600"/>
                <a:gd name="T6" fmla="*/ -20603166 w 21600"/>
                <a:gd name="T7" fmla="*/ 176307073 h 21600"/>
                <a:gd name="T8" fmla="*/ 11425374 w 21600"/>
                <a:gd name="T9" fmla="*/ 132918323 h 21600"/>
                <a:gd name="T10" fmla="*/ 149216458 w 21600"/>
                <a:gd name="T11" fmla="*/ 14300377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489" y="15975"/>
                  </a:moveTo>
                  <a:cubicBezTo>
                    <a:pt x="4276" y="18846"/>
                    <a:pt x="7418" y="20590"/>
                    <a:pt x="10800" y="20590"/>
                  </a:cubicBezTo>
                  <a:cubicBezTo>
                    <a:pt x="10805" y="20590"/>
                    <a:pt x="10811" y="20590"/>
                    <a:pt x="10817" y="20590"/>
                  </a:cubicBezTo>
                  <a:lnTo>
                    <a:pt x="10818" y="21599"/>
                  </a:lnTo>
                  <a:cubicBezTo>
                    <a:pt x="10812" y="21599"/>
                    <a:pt x="10806" y="21599"/>
                    <a:pt x="10800" y="21599"/>
                  </a:cubicBezTo>
                  <a:cubicBezTo>
                    <a:pt x="7070" y="21599"/>
                    <a:pt x="3604" y="19675"/>
                    <a:pt x="1632" y="16509"/>
                  </a:cubicBezTo>
                  <a:lnTo>
                    <a:pt x="-660" y="17936"/>
                  </a:lnTo>
                  <a:lnTo>
                    <a:pt x="366" y="13522"/>
                  </a:lnTo>
                  <a:lnTo>
                    <a:pt x="4780" y="14548"/>
                  </a:lnTo>
                  <a:lnTo>
                    <a:pt x="2489" y="1597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0105" name="AutoShape 9"/>
            <p:cNvSpPr>
              <a:spLocks noChangeArrowheads="1"/>
            </p:cNvSpPr>
            <p:nvPr/>
          </p:nvSpPr>
          <p:spPr bwMode="auto">
            <a:xfrm rot="16200000">
              <a:off x="4021814" y="1746958"/>
              <a:ext cx="1016106" cy="230570"/>
            </a:xfrm>
            <a:prstGeom prst="rightArrow">
              <a:avLst>
                <a:gd name="adj1" fmla="val 50000"/>
                <a:gd name="adj2" fmla="val 110173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0110" name="AutoShape 14"/>
            <p:cNvSpPr>
              <a:spLocks noChangeArrowheads="1"/>
            </p:cNvSpPr>
            <p:nvPr/>
          </p:nvSpPr>
          <p:spPr bwMode="auto">
            <a:xfrm rot="2870144">
              <a:off x="4706306" y="3536395"/>
              <a:ext cx="910304" cy="230570"/>
            </a:xfrm>
            <a:prstGeom prst="rightArrow">
              <a:avLst>
                <a:gd name="adj1" fmla="val 50000"/>
                <a:gd name="adj2" fmla="val 9870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0116" name="AutoShape 20"/>
            <p:cNvSpPr>
              <a:spLocks noChangeArrowheads="1"/>
            </p:cNvSpPr>
            <p:nvPr/>
          </p:nvSpPr>
          <p:spPr bwMode="auto">
            <a:xfrm rot="8195397">
              <a:off x="1927122" y="3324623"/>
              <a:ext cx="2708405" cy="1519817"/>
            </a:xfrm>
            <a:custGeom>
              <a:avLst/>
              <a:gdLst>
                <a:gd name="T0" fmla="*/ 181057715 w 21600"/>
                <a:gd name="T1" fmla="*/ 200262258 h 21600"/>
                <a:gd name="T2" fmla="*/ 353593132 w 21600"/>
                <a:gd name="T3" fmla="*/ 207231576 h 21600"/>
                <a:gd name="T4" fmla="*/ 195635995 w 21600"/>
                <a:gd name="T5" fmla="*/ 191464601 h 21600"/>
                <a:gd name="T6" fmla="*/ -20603166 w 21600"/>
                <a:gd name="T7" fmla="*/ 176307073 h 21600"/>
                <a:gd name="T8" fmla="*/ 11425374 w 21600"/>
                <a:gd name="T9" fmla="*/ 132918323 h 21600"/>
                <a:gd name="T10" fmla="*/ 149216458 w 21600"/>
                <a:gd name="T11" fmla="*/ 14300377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489" y="15975"/>
                  </a:moveTo>
                  <a:cubicBezTo>
                    <a:pt x="4276" y="18846"/>
                    <a:pt x="7418" y="20590"/>
                    <a:pt x="10800" y="20590"/>
                  </a:cubicBezTo>
                  <a:cubicBezTo>
                    <a:pt x="10967" y="20590"/>
                    <a:pt x="11134" y="20586"/>
                    <a:pt x="11301" y="20578"/>
                  </a:cubicBezTo>
                  <a:lnTo>
                    <a:pt x="11353" y="21585"/>
                  </a:lnTo>
                  <a:cubicBezTo>
                    <a:pt x="11169" y="21595"/>
                    <a:pt x="10984" y="21599"/>
                    <a:pt x="10800" y="21599"/>
                  </a:cubicBezTo>
                  <a:cubicBezTo>
                    <a:pt x="7070" y="21599"/>
                    <a:pt x="3604" y="19675"/>
                    <a:pt x="1632" y="16509"/>
                  </a:cubicBezTo>
                  <a:lnTo>
                    <a:pt x="-660" y="17936"/>
                  </a:lnTo>
                  <a:lnTo>
                    <a:pt x="366" y="13522"/>
                  </a:lnTo>
                  <a:lnTo>
                    <a:pt x="4780" y="14548"/>
                  </a:lnTo>
                  <a:lnTo>
                    <a:pt x="2489" y="1597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796" name="Text Box 4"/>
            <p:cNvSpPr txBox="1">
              <a:spLocks noChangeArrowheads="1"/>
            </p:cNvSpPr>
            <p:nvPr/>
          </p:nvSpPr>
          <p:spPr bwMode="auto">
            <a:xfrm>
              <a:off x="4268334" y="2794001"/>
              <a:ext cx="554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FFFFFF"/>
                  </a:solidFill>
                  <a:latin typeface="Arial" charset="0"/>
                </a:rPr>
                <a:t>HIV</a:t>
              </a:r>
            </a:p>
          </p:txBody>
        </p:sp>
      </p:grpSp>
      <p:sp>
        <p:nvSpPr>
          <p:cNvPr id="1540109" name="Text Box 13"/>
          <p:cNvSpPr txBox="1">
            <a:spLocks noChangeArrowheads="1"/>
          </p:cNvSpPr>
          <p:nvPr/>
        </p:nvSpPr>
        <p:spPr bwMode="auto">
          <a:xfrm>
            <a:off x="3618363" y="1729356"/>
            <a:ext cx="1855809" cy="646331"/>
          </a:xfrm>
          <a:prstGeom prst="rect">
            <a:avLst/>
          </a:prstGeom>
          <a:solidFill>
            <a:schemeClr val="bg1">
              <a:alpha val="5490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</a:rPr>
              <a:t>CD4 depletion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enteropathy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3803" y="2317796"/>
            <a:ext cx="2018501" cy="120032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solidFill>
                  <a:srgbClr val="000000"/>
                </a:solidFill>
                <a:latin typeface="Arial" charset="0"/>
              </a:rPr>
              <a:t>ART</a:t>
            </a:r>
            <a:endParaRPr lang="en-US" sz="7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0" name="AutoShape 16"/>
          <p:cNvSpPr>
            <a:spLocks noChangeArrowheads="1"/>
          </p:cNvSpPr>
          <p:nvPr/>
        </p:nvSpPr>
        <p:spPr bwMode="auto">
          <a:xfrm rot="18464562">
            <a:off x="2413158" y="976930"/>
            <a:ext cx="3797927" cy="3861807"/>
          </a:xfrm>
          <a:custGeom>
            <a:avLst/>
            <a:gdLst>
              <a:gd name="T0" fmla="*/ 226 w 21600"/>
              <a:gd name="T1" fmla="*/ 19 h 21600"/>
              <a:gd name="T2" fmla="*/ 56 w 21600"/>
              <a:gd name="T3" fmla="*/ 181 h 21600"/>
              <a:gd name="T4" fmla="*/ 234 w 21600"/>
              <a:gd name="T5" fmla="*/ 45 h 21600"/>
              <a:gd name="T6" fmla="*/ 492 w 21600"/>
              <a:gd name="T7" fmla="*/ -55 h 21600"/>
              <a:gd name="T8" fmla="*/ 545 w 21600"/>
              <a:gd name="T9" fmla="*/ 75 h 21600"/>
              <a:gd name="T10" fmla="*/ 419 w 21600"/>
              <a:gd name="T11" fmla="*/ 13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519" y="1567"/>
                </a:moveTo>
                <a:cubicBezTo>
                  <a:pt x="13337" y="1090"/>
                  <a:pt x="12074" y="845"/>
                  <a:pt x="10800" y="845"/>
                </a:cubicBezTo>
                <a:cubicBezTo>
                  <a:pt x="7237" y="845"/>
                  <a:pt x="3947" y="2749"/>
                  <a:pt x="2171" y="5837"/>
                </a:cubicBezTo>
                <a:lnTo>
                  <a:pt x="1437" y="5415"/>
                </a:lnTo>
                <a:cubicBezTo>
                  <a:pt x="3364" y="2065"/>
                  <a:pt x="6934" y="-1"/>
                  <a:pt x="10800" y="-1"/>
                </a:cubicBezTo>
                <a:cubicBezTo>
                  <a:pt x="12183" y="-1"/>
                  <a:pt x="13553" y="265"/>
                  <a:pt x="14836" y="782"/>
                </a:cubicBezTo>
                <a:lnTo>
                  <a:pt x="15845" y="-1722"/>
                </a:lnTo>
                <a:lnTo>
                  <a:pt x="17574" y="2341"/>
                </a:lnTo>
                <a:lnTo>
                  <a:pt x="13510" y="4071"/>
                </a:lnTo>
                <a:lnTo>
                  <a:pt x="14519" y="1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5283307" y="3852315"/>
            <a:ext cx="1665897" cy="883355"/>
            <a:chOff x="5283307" y="3852315"/>
            <a:chExt cx="1665897" cy="883355"/>
          </a:xfrm>
        </p:grpSpPr>
        <p:sp>
          <p:nvSpPr>
            <p:cNvPr id="57" name="Oval 7"/>
            <p:cNvSpPr>
              <a:spLocks noChangeArrowheads="1"/>
            </p:cNvSpPr>
            <p:nvPr/>
          </p:nvSpPr>
          <p:spPr bwMode="auto">
            <a:xfrm>
              <a:off x="5283307" y="3873276"/>
              <a:ext cx="1665897" cy="86239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5356171" y="3852315"/>
              <a:ext cx="1579059" cy="83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Arial" charset="0"/>
                </a:rPr>
                <a:t>immune activation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524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40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1618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16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3000" fill="hold"/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16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30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5A00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30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3000" fill="hold"/>
                                        <p:tgtEl>
                                          <p:spTgt spid="1540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1" dur="indefinite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28" grpId="0" animBg="1"/>
      <p:bldP spid="161829" grpId="0"/>
      <p:bldP spid="161826" grpId="0" animBg="1"/>
      <p:bldP spid="161827" grpId="0"/>
      <p:bldP spid="13" grpId="0" animBg="1"/>
      <p:bldP spid="111" grpId="0" animBg="1"/>
      <p:bldP spid="114" grpId="0" animBg="1"/>
      <p:bldP spid="24" grpId="0" animBg="1"/>
      <p:bldP spid="143" grpId="0" animBg="1"/>
      <p:bldP spid="106" grpId="0" animBg="1"/>
      <p:bldP spid="107" grpId="0"/>
      <p:bldP spid="108" grpId="0" animBg="1"/>
      <p:bldP spid="145" grpId="0" animBg="1"/>
      <p:bldP spid="146" grpId="0"/>
      <p:bldP spid="149" grpId="0" animBg="1"/>
      <p:bldP spid="150" grpId="0" animBg="1"/>
      <p:bldP spid="152" grpId="0"/>
      <p:bldP spid="1540115" grpId="0"/>
      <p:bldP spid="1540109" grpId="0" animBg="1"/>
      <p:bldP spid="20" grpId="0" animBg="1"/>
      <p:bldP spid="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28600" y="6140450"/>
            <a:ext cx="883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i="1">
              <a:solidFill>
                <a:srgbClr val="006600"/>
              </a:solidFill>
              <a:latin typeface="Calibri" pitchFamily="-111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t="18028"/>
          <a:stretch>
            <a:fillRect/>
          </a:stretch>
        </p:blipFill>
        <p:spPr bwMode="auto">
          <a:xfrm>
            <a:off x="889000" y="1290427"/>
            <a:ext cx="6477000" cy="4002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30163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000" kern="0" dirty="0" smtClean="0">
                <a:solidFill>
                  <a:srgbClr val="003399"/>
                </a:solidFill>
                <a:latin typeface="Arial"/>
                <a:ea typeface="ＭＳ Ｐゴシック" pitchFamily="-109" charset="-128"/>
                <a:cs typeface="ＭＳ Ｐゴシック" pitchFamily="-109" charset="-128"/>
              </a:rPr>
              <a:t>ART, Immune Activation and CD4 T Cell Recovery</a:t>
            </a:r>
            <a:endParaRPr lang="en-US" sz="3000" kern="0" dirty="0">
              <a:solidFill>
                <a:srgbClr val="003399"/>
              </a:solidFill>
              <a:latin typeface="Arial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1763" y="6046788"/>
            <a:ext cx="88725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Reduced CD4 T cell recovery associated with immune activation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908800" y="5305425"/>
            <a:ext cx="2235200" cy="459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89383" tIns="44691" rIns="89383" bIns="44691">
            <a:prstTxWarp prst="textNoShape">
              <a:avLst/>
            </a:prstTxWarp>
            <a:spAutoFit/>
          </a:bodyPr>
          <a:lstStyle/>
          <a:p>
            <a:pPr defTabSz="89376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Hunt, </a:t>
            </a:r>
            <a:r>
              <a:rPr lang="en-US" sz="1200" dirty="0">
                <a:solidFill>
                  <a:srgbClr val="000000"/>
                </a:solidFill>
                <a:latin typeface="Arial" charset="0"/>
              </a:rPr>
              <a:t>et al. J Infect Dis.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2003 and unpublished observations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320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6890292" y="4960193"/>
            <a:ext cx="2047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Hunt, CROI </a:t>
            </a:r>
            <a:r>
              <a:rPr lang="en-US" sz="1400" dirty="0" smtClean="0">
                <a:latin typeface="Arial"/>
                <a:cs typeface="Arial"/>
              </a:rPr>
              <a:t>2012</a:t>
            </a:r>
          </a:p>
          <a:p>
            <a:r>
              <a:rPr lang="en-US" sz="1400" dirty="0" smtClean="0">
                <a:latin typeface="Arial"/>
                <a:cs typeface="Arial"/>
              </a:rPr>
              <a:t>SOCA/SCOPE cohorts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8197" name="Title 22"/>
          <p:cNvSpPr>
            <a:spLocks noGrp="1"/>
          </p:cNvSpPr>
          <p:nvPr>
            <p:ph type="title"/>
          </p:nvPr>
        </p:nvSpPr>
        <p:spPr>
          <a:xfrm>
            <a:off x="52388" y="0"/>
            <a:ext cx="9091611" cy="702365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rgbClr val="000090"/>
                </a:solidFill>
                <a:latin typeface="Arial"/>
                <a:cs typeface="Arial"/>
              </a:rPr>
              <a:t>Markers of </a:t>
            </a:r>
            <a:r>
              <a:rPr lang="en-US" sz="2600" dirty="0">
                <a:solidFill>
                  <a:srgbClr val="000090"/>
                </a:solidFill>
                <a:latin typeface="Arial"/>
                <a:cs typeface="Arial"/>
              </a:rPr>
              <a:t>Inflammation and </a:t>
            </a:r>
            <a:r>
              <a:rPr lang="en-US" sz="2600" dirty="0" smtClean="0">
                <a:solidFill>
                  <a:srgbClr val="000090"/>
                </a:solidFill>
                <a:latin typeface="Arial"/>
                <a:cs typeface="Arial"/>
              </a:rPr>
              <a:t>GI Dysfunction Predict Mortality</a:t>
            </a:r>
            <a:endParaRPr lang="en-US" sz="2600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8200" name="TextBox 24"/>
          <p:cNvSpPr txBox="1">
            <a:spLocks noChangeArrowheads="1"/>
          </p:cNvSpPr>
          <p:nvPr/>
        </p:nvSpPr>
        <p:spPr bwMode="auto">
          <a:xfrm>
            <a:off x="1719199" y="5162806"/>
            <a:ext cx="46840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dirty="0">
                <a:latin typeface="Arial"/>
                <a:cs typeface="Arial"/>
              </a:rPr>
              <a:t>Odds of Mortality (4</a:t>
            </a:r>
            <a:r>
              <a:rPr lang="en-US" sz="2000" baseline="30000" dirty="0">
                <a:latin typeface="Arial"/>
                <a:cs typeface="Arial"/>
              </a:rPr>
              <a:t>th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dirty="0" err="1">
                <a:latin typeface="Arial"/>
                <a:cs typeface="Arial"/>
              </a:rPr>
              <a:t>vs</a:t>
            </a:r>
            <a:r>
              <a:rPr lang="en-US" sz="2000" dirty="0">
                <a:latin typeface="Arial"/>
                <a:cs typeface="Arial"/>
              </a:rPr>
              <a:t> 1</a:t>
            </a:r>
            <a:r>
              <a:rPr lang="en-US" sz="2000" baseline="30000" dirty="0">
                <a:latin typeface="Arial"/>
                <a:cs typeface="Arial"/>
              </a:rPr>
              <a:t>st</a:t>
            </a:r>
            <a:r>
              <a:rPr lang="en-US" sz="2000" dirty="0">
                <a:latin typeface="Arial"/>
                <a:cs typeface="Arial"/>
              </a:rPr>
              <a:t> Quartile)</a:t>
            </a:r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0" y="764188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90648" y="911109"/>
            <a:ext cx="5173054" cy="4209405"/>
            <a:chOff x="1788305" y="911109"/>
            <a:chExt cx="5967493" cy="4855854"/>
          </a:xfrm>
        </p:grpSpPr>
        <p:pic>
          <p:nvPicPr>
            <p:cNvPr id="19" name="Content Placeholder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42" t="9453" r="6250" b="34657"/>
            <a:stretch/>
          </p:blipFill>
          <p:spPr>
            <a:xfrm>
              <a:off x="1788305" y="911109"/>
              <a:ext cx="5792550" cy="4479925"/>
            </a:xfrm>
            <a:prstGeom prst="rect">
              <a:avLst/>
            </a:prstGeom>
          </p:spPr>
        </p:pic>
        <p:pic>
          <p:nvPicPr>
            <p:cNvPr id="20" name="Content Placeholder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23" t="85744" r="4210" b="9385"/>
            <a:stretch/>
          </p:blipFill>
          <p:spPr bwMode="auto">
            <a:xfrm>
              <a:off x="2475118" y="5376746"/>
              <a:ext cx="5280680" cy="390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71463" y="5910952"/>
            <a:ext cx="8872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Markers of inflammation and gut barrier dysfunction predict mortality independently of CD4 count and virus load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4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7880" y="1314824"/>
            <a:ext cx="8441767" cy="452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>
                <a:solidFill>
                  <a:srgbClr val="0000FF"/>
                </a:solidFill>
                <a:latin typeface="Arial"/>
                <a:ea typeface="ＭＳ Ｐゴシック" charset="-128"/>
                <a:cs typeface="ＭＳ Ｐゴシック" charset="-128"/>
              </a:rPr>
              <a:t>Does inflammation contribute to HIV persistence</a:t>
            </a:r>
            <a:r>
              <a:rPr lang="en-US" sz="3600" kern="0" dirty="0" smtClean="0">
                <a:solidFill>
                  <a:srgbClr val="0000FF"/>
                </a:solidFill>
                <a:latin typeface="Arial"/>
                <a:ea typeface="ＭＳ Ｐゴシック" charset="-128"/>
                <a:cs typeface="ＭＳ Ｐゴシック" charset="-128"/>
              </a:rPr>
              <a:t>?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 kern="0" dirty="0">
              <a:solidFill>
                <a:srgbClr val="0000FF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0000FF"/>
                </a:solidFill>
                <a:latin typeface="Arial"/>
                <a:ea typeface="ＭＳ Ｐゴシック" charset="-128"/>
                <a:cs typeface="ＭＳ Ｐゴシック" charset="-128"/>
              </a:rPr>
              <a:t>Does HIV </a:t>
            </a:r>
            <a:r>
              <a:rPr lang="en-US" sz="3600" kern="0" dirty="0">
                <a:solidFill>
                  <a:srgbClr val="0000FF"/>
                </a:solidFill>
                <a:latin typeface="Arial"/>
                <a:ea typeface="ＭＳ Ｐゴシック" charset="-128"/>
                <a:cs typeface="ＭＳ Ｐゴシック" charset="-128"/>
              </a:rPr>
              <a:t>replication contribute to </a:t>
            </a:r>
            <a:r>
              <a:rPr lang="en-US" sz="3600" kern="0" dirty="0" smtClean="0">
                <a:solidFill>
                  <a:srgbClr val="0000FF"/>
                </a:solidFill>
                <a:latin typeface="Arial"/>
                <a:ea typeface="ＭＳ Ｐゴシック" charset="-128"/>
                <a:cs typeface="ＭＳ Ｐゴシック" charset="-128"/>
              </a:rPr>
              <a:t>persistent inflammation?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 kern="0" dirty="0">
              <a:solidFill>
                <a:srgbClr val="0000FF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660066"/>
                </a:solidFill>
                <a:latin typeface="Arial"/>
                <a:ea typeface="ＭＳ Ｐゴシック" charset="-128"/>
                <a:cs typeface="ＭＳ Ｐゴシック" charset="-128"/>
              </a:rPr>
              <a:t>It is difficult to establish cause and effect</a:t>
            </a:r>
            <a:endParaRPr lang="en-US" sz="3600" kern="0" dirty="0">
              <a:solidFill>
                <a:srgbClr val="660066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36342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24" y="2949129"/>
            <a:ext cx="5676401" cy="261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8627" name="Group 2"/>
          <p:cNvGrpSpPr>
            <a:grpSpLocks/>
          </p:cNvGrpSpPr>
          <p:nvPr/>
        </p:nvGrpSpPr>
        <p:grpSpPr bwMode="auto">
          <a:xfrm>
            <a:off x="1426910" y="774162"/>
            <a:ext cx="5980487" cy="1950132"/>
            <a:chOff x="639199" y="192088"/>
            <a:chExt cx="7663425" cy="2498725"/>
          </a:xfrm>
        </p:grpSpPr>
        <p:pic>
          <p:nvPicPr>
            <p:cNvPr id="53862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337" y="192088"/>
              <a:ext cx="7634287" cy="249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8629" name="TextBox 1"/>
            <p:cNvSpPr txBox="1">
              <a:spLocks noChangeArrowheads="1"/>
            </p:cNvSpPr>
            <p:nvPr/>
          </p:nvSpPr>
          <p:spPr bwMode="auto">
            <a:xfrm>
              <a:off x="639199" y="196850"/>
              <a:ext cx="2336972" cy="247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EBE114"/>
                  </a:solidFill>
                  <a:latin typeface="Arial" pitchFamily="34" charset="0"/>
                </a:defRPr>
              </a:lvl1pPr>
              <a:lvl2pPr marL="742950" indent="-285750">
                <a:defRPr sz="2800">
                  <a:solidFill>
                    <a:srgbClr val="EBE114"/>
                  </a:solidFill>
                  <a:latin typeface="Arial" pitchFamily="34" charset="0"/>
                </a:defRPr>
              </a:lvl2pPr>
              <a:lvl3pPr marL="1143000" indent="-228600">
                <a:defRPr sz="2800">
                  <a:solidFill>
                    <a:srgbClr val="EBE114"/>
                  </a:solidFill>
                  <a:latin typeface="Arial" pitchFamily="34" charset="0"/>
                </a:defRPr>
              </a:lvl3pPr>
              <a:lvl4pPr marL="1600200" indent="-228600">
                <a:defRPr sz="2800">
                  <a:solidFill>
                    <a:srgbClr val="EBE114"/>
                  </a:solidFill>
                  <a:latin typeface="Arial" pitchFamily="34" charset="0"/>
                </a:defRPr>
              </a:lvl4pPr>
              <a:lvl5pPr marL="2057400" indent="-228600">
                <a:defRPr sz="2800">
                  <a:solidFill>
                    <a:srgbClr val="EBE114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EBE114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EBE114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EBE114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EBE114"/>
                  </a:solidFill>
                  <a:latin typeface="Arial" pitchFamily="34" charset="0"/>
                </a:defRPr>
              </a:lvl9pPr>
            </a:lstStyle>
            <a:p>
              <a:pPr algn="ctr" defTabSz="914400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1000" b="1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32560" y="787390"/>
            <a:ext cx="5989320" cy="1925330"/>
          </a:xfrm>
          <a:prstGeom prst="roundRect">
            <a:avLst>
              <a:gd name="adj" fmla="val 1941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308260" y="5794181"/>
            <a:ext cx="8839200" cy="93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FF"/>
                </a:solidFill>
                <a:cs typeface="Arial" pitchFamily="34" charset="0"/>
              </a:rPr>
              <a:t>No association between plasma measures of viral persistence and T cell activation in blood</a:t>
            </a:r>
            <a:endParaRPr lang="en-US" sz="4000" dirty="0" smtClean="0">
              <a:solidFill>
                <a:srgbClr val="0000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40936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83"/>
          <a:stretch/>
        </p:blipFill>
        <p:spPr>
          <a:xfrm>
            <a:off x="890495" y="1611101"/>
            <a:ext cx="6295248" cy="3184398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7074370" y="3451959"/>
            <a:ext cx="1066285" cy="307760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defTabSz="456419"/>
            <a:r>
              <a:rPr lang="es-ES_tradnl" sz="1400" i="1" dirty="0" smtClean="0">
                <a:solidFill>
                  <a:srgbClr val="0000FF"/>
                </a:solidFill>
                <a:latin typeface="Arial"/>
                <a:cs typeface="Arial"/>
              </a:rPr>
              <a:t>P</a:t>
            </a:r>
            <a:r>
              <a:rPr lang="es-ES_tradnl" sz="1400" dirty="0" smtClean="0">
                <a:solidFill>
                  <a:srgbClr val="0000FF"/>
                </a:solidFill>
                <a:latin typeface="Arial"/>
                <a:cs typeface="Arial"/>
              </a:rPr>
              <a:t> &lt; 0.0001</a:t>
            </a:r>
            <a:endParaRPr lang="es-ES_tradnl" sz="14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7074370" y="2720381"/>
            <a:ext cx="966435" cy="307760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defTabSz="456419"/>
            <a:r>
              <a:rPr lang="es-ES_tradnl" sz="1400" i="1" dirty="0" smtClean="0">
                <a:solidFill>
                  <a:srgbClr val="E2751D"/>
                </a:solidFill>
                <a:latin typeface="Arial"/>
                <a:cs typeface="Arial"/>
              </a:rPr>
              <a:t>P</a:t>
            </a:r>
            <a:r>
              <a:rPr lang="es-ES_tradnl" sz="1400" dirty="0" smtClean="0">
                <a:solidFill>
                  <a:srgbClr val="E2751D"/>
                </a:solidFill>
                <a:latin typeface="Arial"/>
                <a:cs typeface="Arial"/>
              </a:rPr>
              <a:t> = 0.060</a:t>
            </a:r>
            <a:endParaRPr lang="es-ES_tradnl" sz="1400" dirty="0">
              <a:solidFill>
                <a:srgbClr val="E2751D"/>
              </a:solidFill>
              <a:latin typeface="Arial"/>
              <a:cs typeface="Arial"/>
            </a:endParaRPr>
          </a:p>
        </p:txBody>
      </p:sp>
      <p:cxnSp>
        <p:nvCxnSpPr>
          <p:cNvPr id="22" name="Conector recto de flecha 21"/>
          <p:cNvCxnSpPr/>
          <p:nvPr/>
        </p:nvCxnSpPr>
        <p:spPr>
          <a:xfrm>
            <a:off x="1394367" y="2671566"/>
            <a:ext cx="5680002" cy="854075"/>
          </a:xfrm>
          <a:prstGeom prst="straightConnector1">
            <a:avLst/>
          </a:prstGeom>
          <a:ln w="31750" cap="rnd" cmpd="sng">
            <a:solidFill>
              <a:srgbClr val="3366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>
            <a:off x="1426044" y="2769990"/>
            <a:ext cx="5562600" cy="304800"/>
          </a:xfrm>
          <a:prstGeom prst="straightConnector1">
            <a:avLst/>
          </a:prstGeom>
          <a:ln w="31750" cap="rnd" cmpd="sng">
            <a:solidFill>
              <a:schemeClr val="accent3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Agrupar 49"/>
          <p:cNvGrpSpPr/>
          <p:nvPr/>
        </p:nvGrpSpPr>
        <p:grpSpPr>
          <a:xfrm>
            <a:off x="1469024" y="1403730"/>
            <a:ext cx="5325995" cy="438176"/>
            <a:chOff x="1812699" y="2335790"/>
            <a:chExt cx="5325995" cy="438176"/>
          </a:xfrm>
        </p:grpSpPr>
        <p:grpSp>
          <p:nvGrpSpPr>
            <p:cNvPr id="3" name="Agrupar 34"/>
            <p:cNvGrpSpPr/>
            <p:nvPr/>
          </p:nvGrpSpPr>
          <p:grpSpPr>
            <a:xfrm>
              <a:off x="1812699" y="2619029"/>
              <a:ext cx="5325995" cy="154937"/>
              <a:chOff x="2082007" y="2145351"/>
              <a:chExt cx="5860785" cy="154937"/>
            </a:xfrm>
          </p:grpSpPr>
          <p:cxnSp>
            <p:nvCxnSpPr>
              <p:cNvPr id="40" name="Conector recto 39"/>
              <p:cNvCxnSpPr/>
              <p:nvPr/>
            </p:nvCxnSpPr>
            <p:spPr>
              <a:xfrm>
                <a:off x="2082800" y="2145351"/>
                <a:ext cx="5859992" cy="1588"/>
              </a:xfrm>
              <a:prstGeom prst="line">
                <a:avLst/>
              </a:prstGeom>
              <a:ln w="12700" cap="rnd" cmpd="sng">
                <a:solidFill>
                  <a:srgbClr val="3366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/>
              <p:cNvCxnSpPr/>
              <p:nvPr/>
            </p:nvCxnSpPr>
            <p:spPr>
              <a:xfrm rot="5400000">
                <a:off x="2006269" y="2222168"/>
                <a:ext cx="153063" cy="1588"/>
              </a:xfrm>
              <a:prstGeom prst="line">
                <a:avLst/>
              </a:prstGeom>
              <a:ln w="12700" cap="rnd" cmpd="sng">
                <a:solidFill>
                  <a:srgbClr val="3366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/>
              <p:cNvCxnSpPr/>
              <p:nvPr/>
            </p:nvCxnSpPr>
            <p:spPr>
              <a:xfrm rot="5400000">
                <a:off x="7865465" y="2222963"/>
                <a:ext cx="153063" cy="1588"/>
              </a:xfrm>
              <a:prstGeom prst="line">
                <a:avLst/>
              </a:prstGeom>
              <a:ln w="12700" cap="rnd" cmpd="sng">
                <a:solidFill>
                  <a:srgbClr val="3366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CuadroTexto 38"/>
            <p:cNvSpPr txBox="1"/>
            <p:nvPr/>
          </p:nvSpPr>
          <p:spPr>
            <a:xfrm>
              <a:off x="3337486" y="2335790"/>
              <a:ext cx="1066313" cy="30777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defTabSz="456419"/>
              <a:r>
                <a:rPr lang="es-ES_tradnl" sz="1400" i="1" dirty="0" smtClean="0">
                  <a:solidFill>
                    <a:srgbClr val="0000FF"/>
                  </a:solidFill>
                  <a:latin typeface="Arial"/>
                  <a:cs typeface="Arial"/>
                </a:rPr>
                <a:t>P</a:t>
              </a:r>
              <a:r>
                <a:rPr lang="es-ES_tradnl" sz="1400" dirty="0" smtClean="0">
                  <a:solidFill>
                    <a:srgbClr val="0000FF"/>
                  </a:solidFill>
                  <a:latin typeface="Arial"/>
                  <a:cs typeface="Arial"/>
                </a:rPr>
                <a:t> &lt; 0.0001</a:t>
              </a:r>
              <a:endParaRPr lang="es-ES_tradnl" sz="1400" dirty="0">
                <a:solidFill>
                  <a:srgbClr val="0000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4" name="Agrupar 48"/>
          <p:cNvGrpSpPr/>
          <p:nvPr/>
        </p:nvGrpSpPr>
        <p:grpSpPr>
          <a:xfrm>
            <a:off x="1410385" y="1766180"/>
            <a:ext cx="5283669" cy="463583"/>
            <a:chOff x="1758481" y="2755389"/>
            <a:chExt cx="5283669" cy="463583"/>
          </a:xfrm>
        </p:grpSpPr>
        <p:grpSp>
          <p:nvGrpSpPr>
            <p:cNvPr id="5" name="Agrupar 37"/>
            <p:cNvGrpSpPr/>
            <p:nvPr/>
          </p:nvGrpSpPr>
          <p:grpSpPr>
            <a:xfrm>
              <a:off x="1758481" y="3053906"/>
              <a:ext cx="5283669" cy="165066"/>
              <a:chOff x="1997337" y="2228187"/>
              <a:chExt cx="5860785" cy="165066"/>
            </a:xfrm>
          </p:grpSpPr>
          <p:cxnSp>
            <p:nvCxnSpPr>
              <p:cNvPr id="46" name="Conector recto 45"/>
              <p:cNvCxnSpPr/>
              <p:nvPr/>
            </p:nvCxnSpPr>
            <p:spPr>
              <a:xfrm>
                <a:off x="1998130" y="2228187"/>
                <a:ext cx="5859992" cy="1588"/>
              </a:xfrm>
              <a:prstGeom prst="line">
                <a:avLst/>
              </a:prstGeom>
              <a:ln w="12700" cap="rnd" cmpd="sng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ector recto 46"/>
              <p:cNvCxnSpPr/>
              <p:nvPr/>
            </p:nvCxnSpPr>
            <p:spPr>
              <a:xfrm rot="5400000">
                <a:off x="1921599" y="2313185"/>
                <a:ext cx="153063" cy="1588"/>
              </a:xfrm>
              <a:prstGeom prst="line">
                <a:avLst/>
              </a:prstGeom>
              <a:ln w="12700" cap="rnd" cmpd="sng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ector recto 47"/>
              <p:cNvCxnSpPr/>
              <p:nvPr/>
            </p:nvCxnSpPr>
            <p:spPr>
              <a:xfrm rot="5400000">
                <a:off x="7781192" y="2316324"/>
                <a:ext cx="152269" cy="1590"/>
              </a:xfrm>
              <a:prstGeom prst="line">
                <a:avLst/>
              </a:prstGeom>
              <a:ln w="12700" cap="rnd" cmpd="sng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CuadroTexto 44"/>
            <p:cNvSpPr txBox="1"/>
            <p:nvPr/>
          </p:nvSpPr>
          <p:spPr>
            <a:xfrm>
              <a:off x="4770967" y="2755389"/>
              <a:ext cx="966463" cy="30777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defTabSz="456419"/>
              <a:r>
                <a:rPr lang="es-ES_tradnl" sz="1400" i="1" dirty="0" smtClean="0">
                  <a:solidFill>
                    <a:srgbClr val="E2751D"/>
                  </a:solidFill>
                  <a:latin typeface="Arial"/>
                  <a:cs typeface="Arial"/>
                </a:rPr>
                <a:t>P</a:t>
              </a:r>
              <a:r>
                <a:rPr lang="es-ES_tradnl" sz="1400" dirty="0" smtClean="0">
                  <a:solidFill>
                    <a:srgbClr val="E2751D"/>
                  </a:solidFill>
                  <a:latin typeface="Arial"/>
                  <a:cs typeface="Arial"/>
                </a:rPr>
                <a:t> = 0.266</a:t>
              </a:r>
              <a:endParaRPr lang="es-ES_tradnl" sz="1400" dirty="0">
                <a:solidFill>
                  <a:srgbClr val="E2751D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" name="Agrupar 28"/>
          <p:cNvGrpSpPr/>
          <p:nvPr/>
        </p:nvGrpSpPr>
        <p:grpSpPr>
          <a:xfrm>
            <a:off x="7048730" y="2984266"/>
            <a:ext cx="1044979" cy="476829"/>
            <a:chOff x="7365752" y="3534832"/>
            <a:chExt cx="1044979" cy="476829"/>
          </a:xfrm>
          <a:effectLst/>
        </p:grpSpPr>
        <p:sp>
          <p:nvSpPr>
            <p:cNvPr id="30" name="Llamada de flecha arriba y abajo 29"/>
            <p:cNvSpPr/>
            <p:nvPr/>
          </p:nvSpPr>
          <p:spPr>
            <a:xfrm>
              <a:off x="7365752" y="3534832"/>
              <a:ext cx="1044979" cy="476829"/>
            </a:xfrm>
            <a:prstGeom prst="upDownArrowCallout">
              <a:avLst>
                <a:gd name="adj1" fmla="val 25000"/>
                <a:gd name="adj2" fmla="val 25000"/>
                <a:gd name="adj3" fmla="val 25000"/>
                <a:gd name="adj4" fmla="val 3211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419"/>
              <a:endParaRPr lang="es-ES_tradnl" dirty="0">
                <a:solidFill>
                  <a:prstClr val="white"/>
                </a:solidFill>
                <a:latin typeface="Arial"/>
                <a:cs typeface="Arial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7365752" y="3617516"/>
              <a:ext cx="966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6419"/>
              <a:r>
                <a:rPr lang="es-ES_tradnl" sz="14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P</a:t>
              </a:r>
              <a:r>
                <a:rPr lang="es-ES_tradnl" sz="1400" dirty="0" smtClean="0">
                  <a:solidFill>
                    <a:srgbClr val="000000"/>
                  </a:solidFill>
                  <a:latin typeface="Arial"/>
                  <a:cs typeface="Arial"/>
                </a:rPr>
                <a:t> = 0.010</a:t>
              </a:r>
              <a:endParaRPr lang="es-ES_tradnl" sz="14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3" name="Rectángulo 32"/>
          <p:cNvSpPr/>
          <p:nvPr/>
        </p:nvSpPr>
        <p:spPr>
          <a:xfrm>
            <a:off x="1582906" y="2177933"/>
            <a:ext cx="3404175" cy="12728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6419"/>
            <a:endParaRPr lang="es-ES_tradnl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5262003" y="4534549"/>
            <a:ext cx="3284431" cy="261479"/>
          </a:xfrm>
          <a:prstGeom prst="rect">
            <a:avLst/>
          </a:prstGeom>
          <a:noFill/>
        </p:spPr>
        <p:txBody>
          <a:bodyPr wrap="none" lIns="91312" tIns="45655" rIns="91312" bIns="45655" rtlCol="0">
            <a:spAutoFit/>
          </a:bodyPr>
          <a:lstStyle/>
          <a:p>
            <a:pPr algn="r" defTabSz="456419"/>
            <a:r>
              <a:rPr lang="en-US" sz="1100" i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Llibre</a:t>
            </a:r>
            <a:r>
              <a:rPr lang="en-US" sz="1100" i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, </a:t>
            </a:r>
            <a:r>
              <a:rPr lang="en-US" sz="1100" i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Buzóo</a:t>
            </a:r>
            <a:r>
              <a:rPr lang="en-US" sz="1100" i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, </a:t>
            </a:r>
            <a:r>
              <a:rPr lang="en-US" sz="1100" i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Massanella</a:t>
            </a:r>
            <a:r>
              <a:rPr lang="en-US" sz="1100" i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 et al. </a:t>
            </a:r>
            <a:r>
              <a:rPr lang="en-US" sz="1100" i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Antiv</a:t>
            </a:r>
            <a:r>
              <a:rPr lang="en-US" sz="1100" i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100" i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Ther</a:t>
            </a:r>
            <a:r>
              <a:rPr lang="en-US" sz="1100" i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cs typeface="Arial"/>
              </a:rPr>
              <a:t> 2011</a:t>
            </a:r>
            <a:endParaRPr lang="en-US" sz="1100" i="1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34" name="CuadroTexto 33"/>
          <p:cNvSpPr txBox="1"/>
          <p:nvPr/>
        </p:nvSpPr>
        <p:spPr>
          <a:xfrm rot="16200000">
            <a:off x="-636496" y="2763335"/>
            <a:ext cx="2542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6419"/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%CD38</a:t>
            </a:r>
            <a:r>
              <a:rPr lang="en-US" sz="1400" baseline="30000" dirty="0" smtClean="0">
                <a:solidFill>
                  <a:prstClr val="black"/>
                </a:solidFill>
                <a:latin typeface="Arial"/>
                <a:cs typeface="Arial"/>
              </a:rPr>
              <a:t>+</a:t>
            </a:r>
            <a:r>
              <a:rPr lang="en-US" sz="1400" dirty="0" smtClean="0">
                <a:solidFill>
                  <a:prstClr val="black"/>
                </a:solidFill>
                <a:latin typeface="Arial"/>
                <a:cs typeface="Arial"/>
              </a:rPr>
              <a:t> memory CD8 T cells</a:t>
            </a:r>
            <a:endParaRPr lang="en-US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36" name="Agrupar 35"/>
          <p:cNvGrpSpPr/>
          <p:nvPr/>
        </p:nvGrpSpPr>
        <p:grpSpPr>
          <a:xfrm>
            <a:off x="7490543" y="1276591"/>
            <a:ext cx="1391735" cy="655972"/>
            <a:chOff x="7490543" y="1276591"/>
            <a:chExt cx="1391735" cy="655972"/>
          </a:xfrm>
          <a:effectLst/>
        </p:grpSpPr>
        <p:sp>
          <p:nvSpPr>
            <p:cNvPr id="37" name="Elipse 36"/>
            <p:cNvSpPr>
              <a:spLocks noChangeAspect="1"/>
            </p:cNvSpPr>
            <p:nvPr/>
          </p:nvSpPr>
          <p:spPr>
            <a:xfrm>
              <a:off x="7490543" y="1659624"/>
              <a:ext cx="162545" cy="17222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7F7F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419"/>
              <a:endParaRPr lang="en-US">
                <a:solidFill>
                  <a:prstClr val="white"/>
                </a:solidFill>
                <a:latin typeface="Arial"/>
                <a:cs typeface="Arial"/>
              </a:endParaRPr>
            </a:p>
          </p:txBody>
        </p:sp>
        <p:sp>
          <p:nvSpPr>
            <p:cNvPr id="38" name="CuadroTexto 37"/>
            <p:cNvSpPr txBox="1"/>
            <p:nvPr/>
          </p:nvSpPr>
          <p:spPr>
            <a:xfrm>
              <a:off x="7649721" y="1563231"/>
              <a:ext cx="928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6419"/>
              <a:r>
                <a:rPr lang="es-ES_tradnl" dirty="0" smtClean="0">
                  <a:solidFill>
                    <a:schemeClr val="accent4"/>
                  </a:solidFill>
                  <a:latin typeface="Arial"/>
                  <a:cs typeface="Arial"/>
                </a:rPr>
                <a:t>Control</a:t>
              </a:r>
              <a:endParaRPr lang="es-ES_tradnl" dirty="0">
                <a:solidFill>
                  <a:schemeClr val="accent4"/>
                </a:solidFill>
                <a:latin typeface="Arial"/>
                <a:cs typeface="Arial"/>
              </a:endParaRPr>
            </a:p>
          </p:txBody>
        </p:sp>
        <p:sp>
          <p:nvSpPr>
            <p:cNvPr id="43" name="CuadroTexto 42"/>
            <p:cNvSpPr txBox="1"/>
            <p:nvPr/>
          </p:nvSpPr>
          <p:spPr>
            <a:xfrm>
              <a:off x="7645341" y="1276591"/>
              <a:ext cx="12369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6419"/>
              <a:r>
                <a:rPr lang="en-US" dirty="0" smtClean="0">
                  <a:solidFill>
                    <a:srgbClr val="3366FF"/>
                  </a:solidFill>
                  <a:latin typeface="Arial"/>
                  <a:cs typeface="Arial"/>
                </a:rPr>
                <a:t>Intensified</a:t>
              </a:r>
              <a:endParaRPr lang="en-US" dirty="0">
                <a:solidFill>
                  <a:srgbClr val="3366FF"/>
                </a:solidFill>
                <a:latin typeface="Arial"/>
                <a:cs typeface="Arial"/>
              </a:endParaRPr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7499350" y="1428820"/>
              <a:ext cx="146050" cy="136455"/>
            </a:xfrm>
            <a:prstGeom prst="rect">
              <a:avLst/>
            </a:prstGeom>
            <a:solidFill>
              <a:srgbClr val="3366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419"/>
              <a:endParaRPr lang="en-US">
                <a:solidFill>
                  <a:srgbClr val="3366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49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0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 bwMode="auto">
          <a:xfrm>
            <a:off x="243639" y="5627299"/>
            <a:ext cx="8839200" cy="93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00FF"/>
                </a:solidFill>
                <a:cs typeface="Arial" pitchFamily="34" charset="0"/>
              </a:rPr>
              <a:t>Raltegravir</a:t>
            </a:r>
            <a:r>
              <a:rPr lang="en-US" dirty="0" smtClean="0">
                <a:solidFill>
                  <a:srgbClr val="0000FF"/>
                </a:solidFill>
                <a:cs typeface="Arial" pitchFamily="34" charset="0"/>
              </a:rPr>
              <a:t> intensification reduces immune activation significantly more than conventional therapy</a:t>
            </a:r>
            <a:endParaRPr lang="en-US" sz="4000" dirty="0" smtClean="0">
              <a:solidFill>
                <a:srgbClr val="0000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3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3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7" name="Picture 3" descr="change in HIV RNA per CD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202581"/>
            <a:ext cx="4071938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188" name="Picture 4" descr="change in dual + as % of CD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63" y="2202581"/>
            <a:ext cx="4046537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00794" y="881244"/>
            <a:ext cx="4120254" cy="1228859"/>
            <a:chOff x="842938" y="1438502"/>
            <a:chExt cx="4120254" cy="1228859"/>
          </a:xfrm>
        </p:grpSpPr>
        <p:pic>
          <p:nvPicPr>
            <p:cNvPr id="34918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522" y="1444527"/>
              <a:ext cx="3117670" cy="12016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49189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152" y="1460393"/>
              <a:ext cx="876471" cy="1183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>
              <a:off x="842938" y="1438502"/>
              <a:ext cx="4113774" cy="1228859"/>
            </a:xfrm>
            <a:prstGeom prst="roundRect">
              <a:avLst>
                <a:gd name="adj" fmla="val 1941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itle 1"/>
          <p:cNvSpPr txBox="1">
            <a:spLocks/>
          </p:cNvSpPr>
          <p:nvPr/>
        </p:nvSpPr>
        <p:spPr bwMode="auto">
          <a:xfrm>
            <a:off x="243639" y="5627299"/>
            <a:ext cx="8839200" cy="93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00FF"/>
                </a:solidFill>
                <a:cs typeface="Arial" pitchFamily="34" charset="0"/>
              </a:rPr>
              <a:t>Raltegravir</a:t>
            </a:r>
            <a:r>
              <a:rPr lang="en-US" dirty="0" smtClean="0">
                <a:solidFill>
                  <a:srgbClr val="0000FF"/>
                </a:solidFill>
                <a:cs typeface="Arial" pitchFamily="34" charset="0"/>
              </a:rPr>
              <a:t> intensification reduces immune activation and HIV RNA levels in gut tissue sites</a:t>
            </a:r>
            <a:endParaRPr lang="en-US" sz="4000" dirty="0" smtClean="0">
              <a:solidFill>
                <a:srgbClr val="0000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60167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32985" y="4877882"/>
            <a:ext cx="188123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1400" kern="0" dirty="0">
                <a:solidFill>
                  <a:srgbClr val="000000"/>
                </a:solidFill>
                <a:latin typeface="+mj-lt"/>
                <a:ea typeface="ＭＳ Ｐゴシック"/>
              </a:rPr>
              <a:t>Hunt, Yukl and Wong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34155" y="5868155"/>
            <a:ext cx="8839200" cy="93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FF"/>
                </a:solidFill>
                <a:cs typeface="Arial" pitchFamily="34" charset="0"/>
              </a:rPr>
              <a:t>Stronger association between cell-based measures of viral persistence and T cell activation in gut mucosa</a:t>
            </a:r>
            <a:endParaRPr lang="en-US" sz="4000" dirty="0" smtClean="0">
              <a:solidFill>
                <a:srgbClr val="0000FF"/>
              </a:solidFill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49581" y="1542846"/>
            <a:ext cx="4334729" cy="3130637"/>
            <a:chOff x="235999" y="1602601"/>
            <a:chExt cx="3385800" cy="2445300"/>
          </a:xfrm>
        </p:grpSpPr>
        <p:pic>
          <p:nvPicPr>
            <p:cNvPr id="4270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999" y="1602601"/>
              <a:ext cx="3385800" cy="24453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188071" y="1734671"/>
              <a:ext cx="1508181" cy="275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55148" y="1879363"/>
            <a:ext cx="1671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 = 0.65  </a:t>
            </a:r>
            <a:r>
              <a:rPr lang="en-US" sz="1400" i="1" dirty="0" smtClean="0"/>
              <a:t>P</a:t>
            </a:r>
            <a:r>
              <a:rPr lang="en-US" sz="1400" dirty="0" smtClean="0"/>
              <a:t> = 0.012</a:t>
            </a:r>
            <a:endParaRPr lang="en-US" sz="1400" dirty="0"/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2" t="21817" r="23278" b="6140"/>
          <a:stretch/>
        </p:blipFill>
        <p:spPr bwMode="auto">
          <a:xfrm>
            <a:off x="5453631" y="1515912"/>
            <a:ext cx="3382201" cy="327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08900" y="4883280"/>
            <a:ext cx="1940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+mj-lt"/>
              </a:rPr>
              <a:t>Sheth</a:t>
            </a:r>
            <a:r>
              <a:rPr lang="en-US" sz="1400" dirty="0" smtClean="0">
                <a:latin typeface="+mj-lt"/>
              </a:rPr>
              <a:t>, </a:t>
            </a:r>
            <a:r>
              <a:rPr lang="en-US" sz="1400" dirty="0" err="1" smtClean="0">
                <a:latin typeface="+mj-lt"/>
              </a:rPr>
              <a:t>Muc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Imm</a:t>
            </a:r>
            <a:r>
              <a:rPr lang="en-US" sz="1400" dirty="0" smtClean="0">
                <a:latin typeface="+mj-lt"/>
              </a:rPr>
              <a:t> 2012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488001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81504" y="-53975"/>
            <a:ext cx="9290868" cy="863600"/>
          </a:xfrm>
        </p:spPr>
        <p:txBody>
          <a:bodyPr/>
          <a:lstStyle/>
          <a:p>
            <a:r>
              <a:rPr lang="en-US" sz="2600" dirty="0">
                <a:solidFill>
                  <a:srgbClr val="003399"/>
                </a:solidFill>
                <a:ea typeface="ＭＳ Ｐゴシック" pitchFamily="-109" charset="-128"/>
                <a:cs typeface="ＭＳ Ｐゴシック" pitchFamily="-109" charset="-128"/>
              </a:rPr>
              <a:t>What We Talk About When We Talk About</a:t>
            </a:r>
            <a:r>
              <a:rPr lang="en-US" sz="2600" dirty="0" smtClean="0">
                <a:solidFill>
                  <a:srgbClr val="003399"/>
                </a:solidFill>
                <a:ea typeface="ＭＳ Ｐゴシック" pitchFamily="-109" charset="-128"/>
                <a:cs typeface="ＭＳ Ｐゴシック" pitchFamily="-109" charset="-128"/>
              </a:rPr>
              <a:t> Immune Activation</a:t>
            </a:r>
            <a:endParaRPr lang="en-US" sz="2600" dirty="0">
              <a:solidFill>
                <a:srgbClr val="003399"/>
              </a:solidFill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36868" name="Text Box 1028"/>
          <p:cNvSpPr txBox="1">
            <a:spLocks noChangeArrowheads="1"/>
          </p:cNvSpPr>
          <p:nvPr/>
        </p:nvSpPr>
        <p:spPr bwMode="auto">
          <a:xfrm>
            <a:off x="3046998" y="5032007"/>
            <a:ext cx="5810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0" lvl="1" defTabSz="914400" fontAlgn="base">
              <a:spcBef>
                <a:spcPct val="50000"/>
              </a:spcBef>
              <a:spcAft>
                <a:spcPts val="1200"/>
              </a:spcAft>
            </a:pP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Normal innate response to viral infection in the acute phase of the infection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11600" y="3454892"/>
            <a:ext cx="21669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A.R. Stacey et al JV 2009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051300" y="2742491"/>
            <a:ext cx="139700" cy="1397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051300" y="3072691"/>
            <a:ext cx="139700" cy="1397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8950" y="2609141"/>
            <a:ext cx="8790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Virus load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98950" y="2939341"/>
            <a:ext cx="783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Cytokine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350876" y="755650"/>
            <a:ext cx="2539302" cy="6000750"/>
            <a:chOff x="385762" y="1905000"/>
            <a:chExt cx="1952714" cy="4614555"/>
          </a:xfrm>
        </p:grpSpPr>
        <p:pic>
          <p:nvPicPr>
            <p:cNvPr id="8" name="Picture 7" descr="zjv0080917240002.jpg"/>
            <p:cNvPicPr>
              <a:picLocks noChangeAspect="1"/>
            </p:cNvPicPr>
            <p:nvPr/>
          </p:nvPicPr>
          <p:blipFill>
            <a:blip r:embed="rId3"/>
            <a:srcRect t="18132" r="91614" b="4213"/>
            <a:stretch>
              <a:fillRect/>
            </a:stretch>
          </p:blipFill>
          <p:spPr>
            <a:xfrm>
              <a:off x="385762" y="1924050"/>
              <a:ext cx="376238" cy="4487307"/>
            </a:xfrm>
            <a:prstGeom prst="rect">
              <a:avLst/>
            </a:prstGeom>
          </p:spPr>
        </p:pic>
        <p:pic>
          <p:nvPicPr>
            <p:cNvPr id="13" name="Picture 12" descr="zjv0080917240002.jpg"/>
            <p:cNvPicPr>
              <a:picLocks noChangeAspect="1"/>
            </p:cNvPicPr>
            <p:nvPr/>
          </p:nvPicPr>
          <p:blipFill>
            <a:blip r:embed="rId3"/>
            <a:srcRect l="64720" t="17802" b="2340"/>
            <a:stretch>
              <a:fillRect/>
            </a:stretch>
          </p:blipFill>
          <p:spPr>
            <a:xfrm>
              <a:off x="755650" y="1905000"/>
              <a:ext cx="1582826" cy="4614555"/>
            </a:xfrm>
            <a:prstGeom prst="rect">
              <a:avLst/>
            </a:prstGeom>
          </p:spPr>
        </p:pic>
      </p:grpSp>
      <p:sp>
        <p:nvSpPr>
          <p:cNvPr id="14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8277" y="1161395"/>
            <a:ext cx="5945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Immune activation occurs early in infection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024071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599" y="3521064"/>
            <a:ext cx="8523154" cy="317946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en-US" sz="2800" dirty="0" smtClean="0"/>
              <a:t>Evidence against ongoing HIV replication on ART</a:t>
            </a: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en-US" sz="2800" dirty="0" smtClean="0"/>
              <a:t>Increasing evidence in favor</a:t>
            </a: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en-US" sz="2800" dirty="0" smtClean="0"/>
              <a:t>The source of the sample is key (blood </a:t>
            </a:r>
            <a:r>
              <a:rPr lang="en-US" sz="2800" dirty="0" err="1" smtClean="0"/>
              <a:t>vs</a:t>
            </a:r>
            <a:r>
              <a:rPr lang="en-US" sz="2800" dirty="0" smtClean="0"/>
              <a:t> tissues)</a:t>
            </a:r>
          </a:p>
          <a:p>
            <a:pPr eaLnBrk="1" hangingPunct="1">
              <a:lnSpc>
                <a:spcPct val="150000"/>
              </a:lnSpc>
              <a:spcBef>
                <a:spcPts val="900"/>
              </a:spcBef>
            </a:pPr>
            <a:r>
              <a:rPr lang="en-US" sz="2800" dirty="0" smtClean="0"/>
              <a:t>The assay used to measure virus is key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20700" y="93663"/>
            <a:ext cx="82931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Ongoing HIV Replication During ART?</a:t>
            </a:r>
            <a:endParaRPr lang="en-US" sz="36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922" y="826969"/>
            <a:ext cx="9039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Little evidence (as yet) that persistent virus </a:t>
            </a:r>
            <a:r>
              <a:rPr lang="en-US" sz="2800" i="1" dirty="0" smtClean="0">
                <a:solidFill>
                  <a:srgbClr val="0000FF"/>
                </a:solidFill>
              </a:rPr>
              <a:t>replication</a:t>
            </a:r>
            <a:r>
              <a:rPr lang="en-US" sz="2800" dirty="0" smtClean="0">
                <a:solidFill>
                  <a:srgbClr val="0000FF"/>
                </a:solidFill>
              </a:rPr>
              <a:t> in tissues has </a:t>
            </a:r>
            <a:r>
              <a:rPr lang="en-US" sz="2800" dirty="0">
                <a:solidFill>
                  <a:srgbClr val="0000FF"/>
                </a:solidFill>
              </a:rPr>
              <a:t>significant </a:t>
            </a:r>
            <a:r>
              <a:rPr lang="en-US" sz="2800" dirty="0" smtClean="0">
                <a:solidFill>
                  <a:srgbClr val="0000FF"/>
                </a:solidFill>
              </a:rPr>
              <a:t>effect </a:t>
            </a:r>
            <a:r>
              <a:rPr lang="en-US" sz="2800" dirty="0">
                <a:solidFill>
                  <a:srgbClr val="0000FF"/>
                </a:solidFill>
              </a:rPr>
              <a:t>on systemic </a:t>
            </a:r>
            <a:r>
              <a:rPr lang="en-US" sz="2800" dirty="0" smtClean="0">
                <a:solidFill>
                  <a:srgbClr val="0000FF"/>
                </a:solidFill>
              </a:rPr>
              <a:t>inflammation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754" y="1976165"/>
            <a:ext cx="88956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cs typeface="Arial" pitchFamily="34" charset="0"/>
              </a:rPr>
              <a:t>Although complete inhibition of viral replication is unlikely to be curative, all cure strategies are based on first having achieved complete </a:t>
            </a:r>
            <a:r>
              <a:rPr lang="en-US" sz="2800" dirty="0" smtClean="0">
                <a:solidFill>
                  <a:srgbClr val="0000FF"/>
                </a:solidFill>
                <a:cs typeface="Arial" pitchFamily="34" charset="0"/>
              </a:rPr>
              <a:t>suppression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5502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HIV-Specific Immunity and HIV Persistence</a:t>
            </a:r>
            <a:endParaRPr lang="en-US" sz="36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31271" y="810480"/>
            <a:ext cx="8441767" cy="558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kern="0" dirty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CD4 T cell depletion </a:t>
            </a:r>
            <a:r>
              <a:rPr lang="en-US" sz="3200" kern="0" dirty="0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directly affects </a:t>
            </a:r>
            <a:r>
              <a:rPr lang="en-US" sz="3200" kern="0" dirty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HIV-specific T cell </a:t>
            </a:r>
            <a:r>
              <a:rPr lang="en-US" sz="3200" kern="0" dirty="0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responses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200" kern="0" dirty="0">
              <a:solidFill>
                <a:srgbClr val="0000FF"/>
              </a:solidFill>
              <a:ea typeface="ＭＳ Ｐゴシック" charset="-128"/>
              <a:cs typeface="ＭＳ Ｐゴシック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kern="0" dirty="0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Immune activation directly affects HIV-specific T cell responses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200" kern="0" dirty="0">
              <a:solidFill>
                <a:srgbClr val="0000FF"/>
              </a:solidFill>
              <a:ea typeface="ＭＳ Ｐゴシック" charset="-128"/>
              <a:cs typeface="ＭＳ Ｐゴシック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kern="0" dirty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Immune activation </a:t>
            </a:r>
            <a:r>
              <a:rPr lang="en-US" sz="3200" kern="0" dirty="0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affects CD4 T cell immune reconstitution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200" kern="0" dirty="0" smtClean="0">
              <a:solidFill>
                <a:srgbClr val="0000FF"/>
              </a:solidFill>
              <a:ea typeface="ＭＳ Ｐゴシック" charset="-128"/>
              <a:cs typeface="ＭＳ Ｐゴシック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kern="0" dirty="0" smtClean="0">
                <a:solidFill>
                  <a:srgbClr val="660066"/>
                </a:solidFill>
                <a:ea typeface="ＭＳ Ｐゴシック" charset="-128"/>
                <a:cs typeface="ＭＳ Ｐゴシック" charset="-128"/>
              </a:rPr>
              <a:t>What is the relationship between HIV-specific T cell immunity and the HIV reservoir?</a:t>
            </a:r>
            <a:endParaRPr lang="en-US" sz="3200" kern="0" dirty="0">
              <a:solidFill>
                <a:srgbClr val="660066"/>
              </a:solidFill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62587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ChangeArrowheads="1"/>
          </p:cNvSpPr>
          <p:nvPr/>
        </p:nvSpPr>
        <p:spPr bwMode="auto">
          <a:xfrm>
            <a:off x="183373" y="5490546"/>
            <a:ext cx="88358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FF"/>
                </a:solidFill>
                <a:cs typeface="Arial" pitchFamily="34" charset="0"/>
              </a:rPr>
              <a:t>On suppressive ART, strong HIV specific T cell responses in the gut mucosa are associated with lower levels of PBMC viral DNA</a:t>
            </a:r>
          </a:p>
        </p:txBody>
      </p:sp>
      <p:graphicFrame>
        <p:nvGraphicFramePr>
          <p:cNvPr id="5550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672129"/>
              </p:ext>
            </p:extLst>
          </p:nvPr>
        </p:nvGraphicFramePr>
        <p:xfrm>
          <a:off x="17463" y="1089936"/>
          <a:ext cx="4625975" cy="329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" name="Prism Project" r:id="rId4" imgW="3960000" imgH="2817000" progId="Prism4.Document">
                  <p:embed/>
                </p:oleObj>
              </mc:Choice>
              <mc:Fallback>
                <p:oleObj name="Prism Project" r:id="rId4" imgW="3960000" imgH="2817000" progId="Prism4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3" y="1089936"/>
                        <a:ext cx="4625975" cy="329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5012" name="Text Box 4"/>
          <p:cNvSpPr txBox="1">
            <a:spLocks noChangeArrowheads="1"/>
          </p:cNvSpPr>
          <p:nvPr/>
        </p:nvSpPr>
        <p:spPr bwMode="auto">
          <a:xfrm>
            <a:off x="2377929" y="1653465"/>
            <a:ext cx="167504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marL="2857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33"/>
              </a:buClr>
              <a:buSzPct val="120000"/>
            </a:pPr>
            <a:r>
              <a:rPr lang="en-US" sz="1400" dirty="0" smtClean="0">
                <a:solidFill>
                  <a:srgbClr val="000000"/>
                </a:solidFill>
                <a:cs typeface="Arial" pitchFamily="34" charset="0"/>
              </a:rPr>
              <a:t>r = - 0.56, </a:t>
            </a:r>
            <a:r>
              <a:rPr lang="en-US" sz="1400" i="1" dirty="0" smtClean="0">
                <a:solidFill>
                  <a:srgbClr val="000000"/>
                </a:solidFill>
                <a:cs typeface="Arial" pitchFamily="34" charset="0"/>
              </a:rPr>
              <a:t>P </a:t>
            </a:r>
            <a:r>
              <a:rPr lang="en-US" sz="1400" dirty="0" smtClean="0">
                <a:solidFill>
                  <a:srgbClr val="000000"/>
                </a:solidFill>
                <a:cs typeface="Arial" pitchFamily="34" charset="0"/>
              </a:rPr>
              <a:t>= 0.01</a:t>
            </a:r>
          </a:p>
        </p:txBody>
      </p:sp>
      <p:graphicFrame>
        <p:nvGraphicFramePr>
          <p:cNvPr id="5550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616936"/>
              </p:ext>
            </p:extLst>
          </p:nvPr>
        </p:nvGraphicFramePr>
        <p:xfrm>
          <a:off x="4497388" y="1089936"/>
          <a:ext cx="4506912" cy="328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0" name="Prism Project" r:id="rId6" imgW="2574000" imgH="1878120" progId="Prism4.Document">
                  <p:embed/>
                </p:oleObj>
              </mc:Choice>
              <mc:Fallback>
                <p:oleObj name="Prism Project" r:id="rId6" imgW="2574000" imgH="1878120" progId="Prism4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388" y="1089936"/>
                        <a:ext cx="4506912" cy="328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5014" name="Text Box 6"/>
          <p:cNvSpPr txBox="1">
            <a:spLocks noChangeArrowheads="1"/>
          </p:cNvSpPr>
          <p:nvPr/>
        </p:nvSpPr>
        <p:spPr bwMode="auto">
          <a:xfrm>
            <a:off x="6553799" y="1075492"/>
            <a:ext cx="700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33"/>
              </a:buClr>
              <a:buSzPct val="120000"/>
            </a:pPr>
            <a:r>
              <a:rPr lang="en-US" sz="2000" smtClean="0">
                <a:solidFill>
                  <a:srgbClr val="000000"/>
                </a:solidFill>
                <a:cs typeface="Arial" pitchFamily="34" charset="0"/>
              </a:rPr>
              <a:t>CD4</a:t>
            </a:r>
          </a:p>
        </p:txBody>
      </p:sp>
      <p:sp>
        <p:nvSpPr>
          <p:cNvPr id="555015" name="Text Box 7"/>
          <p:cNvSpPr txBox="1">
            <a:spLocks noChangeArrowheads="1"/>
          </p:cNvSpPr>
          <p:nvPr/>
        </p:nvSpPr>
        <p:spPr bwMode="auto">
          <a:xfrm>
            <a:off x="2224686" y="1075492"/>
            <a:ext cx="700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33"/>
              </a:buClr>
              <a:buSzPct val="120000"/>
            </a:pPr>
            <a:r>
              <a:rPr lang="en-US" sz="2000" dirty="0" smtClean="0">
                <a:solidFill>
                  <a:srgbClr val="000000"/>
                </a:solidFill>
                <a:cs typeface="Arial" pitchFamily="34" charset="0"/>
              </a:rPr>
              <a:t>CD8</a:t>
            </a:r>
          </a:p>
        </p:txBody>
      </p:sp>
      <p:sp>
        <p:nvSpPr>
          <p:cNvPr id="555016" name="Text Box 8"/>
          <p:cNvSpPr txBox="1">
            <a:spLocks noChangeArrowheads="1"/>
          </p:cNvSpPr>
          <p:nvPr/>
        </p:nvSpPr>
        <p:spPr bwMode="auto">
          <a:xfrm>
            <a:off x="6914472" y="1659815"/>
            <a:ext cx="167504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marL="2857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33"/>
              </a:buClr>
              <a:buSzPct val="120000"/>
            </a:pPr>
            <a:r>
              <a:rPr lang="en-US" sz="1400" dirty="0" smtClean="0">
                <a:solidFill>
                  <a:srgbClr val="000000"/>
                </a:solidFill>
                <a:cs typeface="Arial" pitchFamily="34" charset="0"/>
              </a:rPr>
              <a:t>r = - 0.37, </a:t>
            </a:r>
            <a:r>
              <a:rPr lang="en-US" sz="1400" i="1" dirty="0" smtClean="0">
                <a:solidFill>
                  <a:srgbClr val="000000"/>
                </a:solidFill>
                <a:cs typeface="Arial" pitchFamily="34" charset="0"/>
              </a:rPr>
              <a:t>P </a:t>
            </a:r>
            <a:r>
              <a:rPr lang="en-US" sz="1400" dirty="0" smtClean="0">
                <a:solidFill>
                  <a:srgbClr val="000000"/>
                </a:solidFill>
                <a:cs typeface="Arial" pitchFamily="34" charset="0"/>
              </a:rPr>
              <a:t>= 0.12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98069" y="4485106"/>
            <a:ext cx="1955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Hatano</a:t>
            </a:r>
            <a:r>
              <a:rPr lang="en-US" dirty="0" smtClean="0"/>
              <a:t> JID 2011</a:t>
            </a:r>
            <a:endParaRPr lang="en-U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HIV-Specific Immunity and HIV Persistence</a:t>
            </a:r>
            <a:endParaRPr lang="en-US" sz="36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7782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93663"/>
            <a:ext cx="91440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3399"/>
                </a:solidFill>
                <a:latin typeface="Arial"/>
                <a:ea typeface="ＭＳ Ｐゴシック" charset="-128"/>
                <a:cs typeface="ＭＳ Ｐゴシック" charset="-128"/>
              </a:rPr>
              <a:t>Immune Activation and HIV Persistence</a:t>
            </a:r>
            <a:endParaRPr lang="en-US" sz="4000" kern="0" dirty="0">
              <a:solidFill>
                <a:srgbClr val="003399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4122" y="1725112"/>
            <a:ext cx="87543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What mechanisms associate immune activation with HIV persistence?</a:t>
            </a:r>
          </a:p>
          <a:p>
            <a:endParaRPr lang="en-US" sz="3200" dirty="0">
              <a:solidFill>
                <a:srgbClr val="0000FF"/>
              </a:solidFill>
            </a:endParaRPr>
          </a:p>
          <a:p>
            <a:endParaRPr lang="en-US" sz="3200" dirty="0" smtClean="0">
              <a:solidFill>
                <a:srgbClr val="0000FF"/>
              </a:solidFill>
            </a:endParaRPr>
          </a:p>
          <a:p>
            <a:r>
              <a:rPr lang="en-US" sz="3200" dirty="0" smtClean="0">
                <a:solidFill>
                  <a:srgbClr val="0000FF"/>
                </a:solidFill>
              </a:rPr>
              <a:t>How may they direct therapeutic interventions?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678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27"/>
          <p:cNvGrpSpPr>
            <a:grpSpLocks/>
          </p:cNvGrpSpPr>
          <p:nvPr/>
        </p:nvGrpSpPr>
        <p:grpSpPr bwMode="auto">
          <a:xfrm>
            <a:off x="2639158" y="4248489"/>
            <a:ext cx="422215" cy="407242"/>
            <a:chOff x="1165" y="3206"/>
            <a:chExt cx="423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2" name="Oval 28"/>
            <p:cNvSpPr>
              <a:spLocks noChangeArrowheads="1"/>
            </p:cNvSpPr>
            <p:nvPr/>
          </p:nvSpPr>
          <p:spPr bwMode="auto">
            <a:xfrm>
              <a:off x="1165" y="3206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3" name="Text Box 29"/>
            <p:cNvSpPr txBox="1">
              <a:spLocks noChangeArrowheads="1"/>
            </p:cNvSpPr>
            <p:nvPr/>
          </p:nvSpPr>
          <p:spPr bwMode="auto">
            <a:xfrm>
              <a:off x="1174" y="3246"/>
              <a:ext cx="41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Tcm</a:t>
              </a:r>
            </a:p>
          </p:txBody>
        </p:sp>
      </p:grpSp>
      <p:grpSp>
        <p:nvGrpSpPr>
          <p:cNvPr id="64" name="Group 30"/>
          <p:cNvGrpSpPr>
            <a:grpSpLocks/>
          </p:cNvGrpSpPr>
          <p:nvPr/>
        </p:nvGrpSpPr>
        <p:grpSpPr bwMode="auto">
          <a:xfrm>
            <a:off x="2720275" y="3631099"/>
            <a:ext cx="446170" cy="411234"/>
            <a:chOff x="1237" y="2658"/>
            <a:chExt cx="447" cy="41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5" name="Oval 31"/>
            <p:cNvSpPr>
              <a:spLocks noChangeArrowheads="1"/>
            </p:cNvSpPr>
            <p:nvPr/>
          </p:nvSpPr>
          <p:spPr bwMode="auto">
            <a:xfrm>
              <a:off x="1237" y="2662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6" name="Text Box 32"/>
            <p:cNvSpPr txBox="1">
              <a:spLocks noChangeArrowheads="1"/>
            </p:cNvSpPr>
            <p:nvPr/>
          </p:nvSpPr>
          <p:spPr bwMode="auto">
            <a:xfrm>
              <a:off x="1258" y="265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sp>
        <p:nvSpPr>
          <p:cNvPr id="44" name="Oval 43"/>
          <p:cNvSpPr/>
          <p:nvPr/>
        </p:nvSpPr>
        <p:spPr bwMode="auto">
          <a:xfrm rot="19788170">
            <a:off x="5665152" y="4167049"/>
            <a:ext cx="175673" cy="8584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40107" name="Oval 11"/>
          <p:cNvSpPr>
            <a:spLocks noChangeArrowheads="1"/>
          </p:cNvSpPr>
          <p:nvPr/>
        </p:nvSpPr>
        <p:spPr bwMode="auto">
          <a:xfrm>
            <a:off x="4011386" y="717447"/>
            <a:ext cx="995146" cy="48709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pitchFamily="-110" charset="0"/>
            </a:endParaRPr>
          </a:p>
        </p:txBody>
      </p:sp>
      <p:sp>
        <p:nvSpPr>
          <p:cNvPr id="161831" name="Text Box 12"/>
          <p:cNvSpPr txBox="1">
            <a:spLocks noChangeArrowheads="1"/>
          </p:cNvSpPr>
          <p:nvPr/>
        </p:nvSpPr>
        <p:spPr bwMode="auto">
          <a:xfrm>
            <a:off x="4114194" y="659554"/>
            <a:ext cx="756590" cy="52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804000"/>
                </a:solidFill>
                <a:latin typeface="Arial" charset="0"/>
              </a:rPr>
              <a:t>gut</a:t>
            </a:r>
          </a:p>
        </p:txBody>
      </p:sp>
      <p:sp>
        <p:nvSpPr>
          <p:cNvPr id="161828" name="AutoShape 16"/>
          <p:cNvSpPr>
            <a:spLocks noChangeArrowheads="1"/>
          </p:cNvSpPr>
          <p:nvPr/>
        </p:nvSpPr>
        <p:spPr bwMode="auto">
          <a:xfrm rot="4719086">
            <a:off x="2663265" y="928626"/>
            <a:ext cx="3797927" cy="3861807"/>
          </a:xfrm>
          <a:custGeom>
            <a:avLst/>
            <a:gdLst>
              <a:gd name="T0" fmla="*/ 226 w 21600"/>
              <a:gd name="T1" fmla="*/ 19 h 21600"/>
              <a:gd name="T2" fmla="*/ 56 w 21600"/>
              <a:gd name="T3" fmla="*/ 181 h 21600"/>
              <a:gd name="T4" fmla="*/ 234 w 21600"/>
              <a:gd name="T5" fmla="*/ 45 h 21600"/>
              <a:gd name="T6" fmla="*/ 492 w 21600"/>
              <a:gd name="T7" fmla="*/ -55 h 21600"/>
              <a:gd name="T8" fmla="*/ 545 w 21600"/>
              <a:gd name="T9" fmla="*/ 75 h 21600"/>
              <a:gd name="T10" fmla="*/ 419 w 21600"/>
              <a:gd name="T11" fmla="*/ 13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519" y="1567"/>
                </a:moveTo>
                <a:cubicBezTo>
                  <a:pt x="13337" y="1090"/>
                  <a:pt x="12074" y="845"/>
                  <a:pt x="10800" y="845"/>
                </a:cubicBezTo>
                <a:cubicBezTo>
                  <a:pt x="7237" y="845"/>
                  <a:pt x="3947" y="2749"/>
                  <a:pt x="2171" y="5837"/>
                </a:cubicBezTo>
                <a:lnTo>
                  <a:pt x="1437" y="5415"/>
                </a:lnTo>
                <a:cubicBezTo>
                  <a:pt x="3364" y="2065"/>
                  <a:pt x="6934" y="-1"/>
                  <a:pt x="10800" y="-1"/>
                </a:cubicBezTo>
                <a:cubicBezTo>
                  <a:pt x="12183" y="-1"/>
                  <a:pt x="13553" y="265"/>
                  <a:pt x="14836" y="782"/>
                </a:cubicBezTo>
                <a:lnTo>
                  <a:pt x="15845" y="-1722"/>
                </a:lnTo>
                <a:lnTo>
                  <a:pt x="17574" y="2341"/>
                </a:lnTo>
                <a:lnTo>
                  <a:pt x="13510" y="4071"/>
                </a:lnTo>
                <a:lnTo>
                  <a:pt x="14519" y="1567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9" name="WordArt 17"/>
          <p:cNvSpPr>
            <a:spLocks noChangeArrowheads="1" noChangeShapeType="1" noTextEdit="1"/>
          </p:cNvSpPr>
          <p:nvPr/>
        </p:nvSpPr>
        <p:spPr bwMode="auto">
          <a:xfrm rot="3579976">
            <a:off x="3973824" y="1306921"/>
            <a:ext cx="2990431" cy="209809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microbial translocation</a:t>
            </a:r>
          </a:p>
        </p:txBody>
      </p:sp>
      <p:sp>
        <p:nvSpPr>
          <p:cNvPr id="161826" name="AutoShape 22"/>
          <p:cNvSpPr>
            <a:spLocks noChangeArrowheads="1"/>
          </p:cNvSpPr>
          <p:nvPr/>
        </p:nvSpPr>
        <p:spPr bwMode="auto">
          <a:xfrm rot="11566039">
            <a:off x="2722655" y="1142991"/>
            <a:ext cx="3499111" cy="3670464"/>
          </a:xfrm>
          <a:custGeom>
            <a:avLst/>
            <a:gdLst>
              <a:gd name="T0" fmla="*/ 251 w 21600"/>
              <a:gd name="T1" fmla="*/ 11 h 21600"/>
              <a:gd name="T2" fmla="*/ 124 w 21600"/>
              <a:gd name="T3" fmla="*/ 98 h 21600"/>
              <a:gd name="T4" fmla="*/ 258 w 21600"/>
              <a:gd name="T5" fmla="*/ 41 h 21600"/>
              <a:gd name="T6" fmla="*/ 423 w 21600"/>
              <a:gd name="T7" fmla="*/ -77 h 21600"/>
              <a:gd name="T8" fmla="*/ 499 w 21600"/>
              <a:gd name="T9" fmla="*/ 44 h 21600"/>
              <a:gd name="T10" fmla="*/ 382 w 21600"/>
              <a:gd name="T11" fmla="*/ 12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1" y="1180"/>
                </a:moveTo>
                <a:cubicBezTo>
                  <a:pt x="12191" y="1033"/>
                  <a:pt x="11496" y="959"/>
                  <a:pt x="10800" y="959"/>
                </a:cubicBezTo>
                <a:cubicBezTo>
                  <a:pt x="8409" y="959"/>
                  <a:pt x="6101" y="1829"/>
                  <a:pt x="4305" y="3407"/>
                </a:cubicBezTo>
                <a:lnTo>
                  <a:pt x="3672" y="2686"/>
                </a:lnTo>
                <a:cubicBezTo>
                  <a:pt x="5643" y="954"/>
                  <a:pt x="8176" y="-1"/>
                  <a:pt x="10800" y="-1"/>
                </a:cubicBezTo>
                <a:cubicBezTo>
                  <a:pt x="11564" y="-1"/>
                  <a:pt x="12326" y="81"/>
                  <a:pt x="13074" y="242"/>
                </a:cubicBezTo>
                <a:lnTo>
                  <a:pt x="13642" y="-2398"/>
                </a:lnTo>
                <a:lnTo>
                  <a:pt x="16081" y="1380"/>
                </a:lnTo>
                <a:lnTo>
                  <a:pt x="12303" y="3820"/>
                </a:lnTo>
                <a:lnTo>
                  <a:pt x="12871" y="118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4" name="Oval 25"/>
          <p:cNvSpPr>
            <a:spLocks noChangeArrowheads="1"/>
          </p:cNvSpPr>
          <p:nvPr/>
        </p:nvSpPr>
        <p:spPr bwMode="auto">
          <a:xfrm>
            <a:off x="2783366" y="3978098"/>
            <a:ext cx="407242" cy="4072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25" name="Text Box 26"/>
          <p:cNvSpPr txBox="1">
            <a:spLocks noChangeArrowheads="1"/>
          </p:cNvSpPr>
          <p:nvPr/>
        </p:nvSpPr>
        <p:spPr bwMode="auto">
          <a:xfrm>
            <a:off x="2800334" y="4015013"/>
            <a:ext cx="413231" cy="24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Tcm</a:t>
            </a:r>
          </a:p>
        </p:txBody>
      </p:sp>
      <p:sp>
        <p:nvSpPr>
          <p:cNvPr id="161818" name="Oval 34"/>
          <p:cNvSpPr>
            <a:spLocks noChangeArrowheads="1"/>
          </p:cNvSpPr>
          <p:nvPr/>
        </p:nvSpPr>
        <p:spPr bwMode="auto">
          <a:xfrm>
            <a:off x="2463405" y="3692645"/>
            <a:ext cx="407243" cy="4072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19" name="Text Box 35"/>
          <p:cNvSpPr txBox="1">
            <a:spLocks noChangeArrowheads="1"/>
          </p:cNvSpPr>
          <p:nvPr/>
        </p:nvSpPr>
        <p:spPr bwMode="auto">
          <a:xfrm>
            <a:off x="2440448" y="3696638"/>
            <a:ext cx="425209" cy="24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Tem</a:t>
            </a:r>
          </a:p>
        </p:txBody>
      </p:sp>
      <p:sp>
        <p:nvSpPr>
          <p:cNvPr id="161814" name="Oval 40"/>
          <p:cNvSpPr>
            <a:spLocks noChangeArrowheads="1"/>
          </p:cNvSpPr>
          <p:nvPr/>
        </p:nvSpPr>
        <p:spPr bwMode="auto">
          <a:xfrm>
            <a:off x="2323702" y="4180892"/>
            <a:ext cx="407242" cy="40724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815" name="Text Box 41"/>
          <p:cNvSpPr txBox="1">
            <a:spLocks noChangeArrowheads="1"/>
          </p:cNvSpPr>
          <p:nvPr/>
        </p:nvSpPr>
        <p:spPr bwMode="auto">
          <a:xfrm>
            <a:off x="2320708" y="4228803"/>
            <a:ext cx="425209" cy="245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Tem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70397" y="5378669"/>
            <a:ext cx="151894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low thymic output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LT fibrosis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T/B cell dysfunction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14329" y="6088626"/>
            <a:ext cx="1231076" cy="646331"/>
          </a:xfrm>
          <a:prstGeom prst="rect">
            <a:avLst/>
          </a:prstGeom>
          <a:solidFill>
            <a:srgbClr val="FF6600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inflammation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tissue damage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coagulopathy</a:t>
            </a:r>
            <a:endParaRPr lang="en-US" sz="1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AutoShape 22"/>
          <p:cNvSpPr>
            <a:spLocks noChangeArrowheads="1"/>
          </p:cNvSpPr>
          <p:nvPr/>
        </p:nvSpPr>
        <p:spPr bwMode="auto">
          <a:xfrm rot="8323808">
            <a:off x="3551608" y="3004679"/>
            <a:ext cx="2817995" cy="3160629"/>
          </a:xfrm>
          <a:custGeom>
            <a:avLst/>
            <a:gdLst>
              <a:gd name="T0" fmla="*/ 251 w 21600"/>
              <a:gd name="T1" fmla="*/ 11 h 21600"/>
              <a:gd name="T2" fmla="*/ 124 w 21600"/>
              <a:gd name="T3" fmla="*/ 98 h 21600"/>
              <a:gd name="T4" fmla="*/ 258 w 21600"/>
              <a:gd name="T5" fmla="*/ 41 h 21600"/>
              <a:gd name="T6" fmla="*/ 423 w 21600"/>
              <a:gd name="T7" fmla="*/ -77 h 21600"/>
              <a:gd name="T8" fmla="*/ 499 w 21600"/>
              <a:gd name="T9" fmla="*/ 44 h 21600"/>
              <a:gd name="T10" fmla="*/ 382 w 21600"/>
              <a:gd name="T11" fmla="*/ 12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2871" y="1180"/>
                </a:moveTo>
                <a:cubicBezTo>
                  <a:pt x="12191" y="1033"/>
                  <a:pt x="11496" y="959"/>
                  <a:pt x="10800" y="959"/>
                </a:cubicBezTo>
                <a:cubicBezTo>
                  <a:pt x="8409" y="959"/>
                  <a:pt x="6101" y="1829"/>
                  <a:pt x="4305" y="3407"/>
                </a:cubicBezTo>
                <a:lnTo>
                  <a:pt x="3672" y="2686"/>
                </a:lnTo>
                <a:cubicBezTo>
                  <a:pt x="5643" y="954"/>
                  <a:pt x="8176" y="-1"/>
                  <a:pt x="10800" y="-1"/>
                </a:cubicBezTo>
                <a:cubicBezTo>
                  <a:pt x="11564" y="-1"/>
                  <a:pt x="12326" y="81"/>
                  <a:pt x="13074" y="242"/>
                </a:cubicBezTo>
                <a:lnTo>
                  <a:pt x="13642" y="-2398"/>
                </a:lnTo>
                <a:lnTo>
                  <a:pt x="16081" y="1380"/>
                </a:lnTo>
                <a:lnTo>
                  <a:pt x="12303" y="3820"/>
                </a:lnTo>
                <a:lnTo>
                  <a:pt x="12871" y="118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" name="AutoShape 14"/>
          <p:cNvSpPr>
            <a:spLocks noChangeArrowheads="1"/>
          </p:cNvSpPr>
          <p:nvPr/>
        </p:nvSpPr>
        <p:spPr bwMode="auto">
          <a:xfrm rot="10800000">
            <a:off x="2804955" y="6284426"/>
            <a:ext cx="1027482" cy="260250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63942" y="6088626"/>
            <a:ext cx="2481032" cy="654728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non-AIDS morbidity and mortality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399667" y="117083"/>
            <a:ext cx="228693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immune deficiency</a:t>
            </a: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" name="Block Arc 23"/>
          <p:cNvSpPr/>
          <p:nvPr/>
        </p:nvSpPr>
        <p:spPr bwMode="auto">
          <a:xfrm rot="16200000">
            <a:off x="958424" y="531153"/>
            <a:ext cx="5529296" cy="4937794"/>
          </a:xfrm>
          <a:prstGeom prst="blockArc">
            <a:avLst>
              <a:gd name="adj1" fmla="val 10803368"/>
              <a:gd name="adj2" fmla="val 20658814"/>
              <a:gd name="adj3" fmla="val 1493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" name="Circular Arrow 142"/>
          <p:cNvSpPr/>
          <p:nvPr/>
        </p:nvSpPr>
        <p:spPr bwMode="auto">
          <a:xfrm>
            <a:off x="2407076" y="24227"/>
            <a:ext cx="2313535" cy="1834176"/>
          </a:xfrm>
          <a:prstGeom prst="circularArrow">
            <a:avLst>
              <a:gd name="adj1" fmla="val 0"/>
              <a:gd name="adj2" fmla="val 1842875"/>
              <a:gd name="adj3" fmla="val 13388025"/>
              <a:gd name="adj4" fmla="val 13380080"/>
              <a:gd name="adj5" fmla="val 13465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>
            <a:off x="7283416" y="3603305"/>
            <a:ext cx="678007" cy="678007"/>
          </a:xfrm>
          <a:prstGeom prst="sun">
            <a:avLst>
              <a:gd name="adj" fmla="val 25000"/>
            </a:avLst>
          </a:prstGeom>
          <a:solidFill>
            <a:srgbClr val="F8B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7" name="Text Box 4"/>
          <p:cNvSpPr txBox="1">
            <a:spLocks noChangeArrowheads="1"/>
          </p:cNvSpPr>
          <p:nvPr/>
        </p:nvSpPr>
        <p:spPr bwMode="auto">
          <a:xfrm>
            <a:off x="7359824" y="3803812"/>
            <a:ext cx="5309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FF0000"/>
                </a:solidFill>
                <a:latin typeface="Arial" charset="0"/>
              </a:rPr>
              <a:t>CMV</a:t>
            </a:r>
            <a:endParaRPr lang="en-US" sz="12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8" name="AutoShape 14"/>
          <p:cNvSpPr>
            <a:spLocks noChangeArrowheads="1"/>
          </p:cNvSpPr>
          <p:nvPr/>
        </p:nvSpPr>
        <p:spPr bwMode="auto">
          <a:xfrm flipH="1">
            <a:off x="7047431" y="4221148"/>
            <a:ext cx="530224" cy="185455"/>
          </a:xfrm>
          <a:prstGeom prst="rightArrow">
            <a:avLst>
              <a:gd name="adj1" fmla="val 50000"/>
              <a:gd name="adj2" fmla="val 98701"/>
            </a:avLst>
          </a:prstGeom>
          <a:solidFill>
            <a:srgbClr val="F8B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>
            <a:off x="7283416" y="4331957"/>
            <a:ext cx="678007" cy="678007"/>
          </a:xfrm>
          <a:prstGeom prst="sun">
            <a:avLst>
              <a:gd name="adj" fmla="val 2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6" name="Text Box 4"/>
          <p:cNvSpPr txBox="1">
            <a:spLocks noChangeArrowheads="1"/>
          </p:cNvSpPr>
          <p:nvPr/>
        </p:nvSpPr>
        <p:spPr bwMode="auto">
          <a:xfrm>
            <a:off x="7394524" y="4532464"/>
            <a:ext cx="4414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FF0000"/>
                </a:solidFill>
                <a:latin typeface="Arial" charset="0"/>
              </a:rPr>
              <a:t>???</a:t>
            </a:r>
            <a:endParaRPr lang="en-US" sz="12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9" name="Block Arc 148"/>
          <p:cNvSpPr/>
          <p:nvPr/>
        </p:nvSpPr>
        <p:spPr bwMode="auto">
          <a:xfrm rot="4864037">
            <a:off x="2457845" y="445945"/>
            <a:ext cx="5529296" cy="4937794"/>
          </a:xfrm>
          <a:prstGeom prst="blockArc">
            <a:avLst>
              <a:gd name="adj1" fmla="val 12004599"/>
              <a:gd name="adj2" fmla="val 17062738"/>
              <a:gd name="adj3" fmla="val 1530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0" name="Circular Arrow 149"/>
          <p:cNvSpPr/>
          <p:nvPr/>
        </p:nvSpPr>
        <p:spPr bwMode="auto">
          <a:xfrm rot="7150495">
            <a:off x="5801670" y="2466708"/>
            <a:ext cx="2313535" cy="1834176"/>
          </a:xfrm>
          <a:prstGeom prst="circularArrow">
            <a:avLst>
              <a:gd name="adj1" fmla="val 0"/>
              <a:gd name="adj2" fmla="val 1842875"/>
              <a:gd name="adj3" fmla="val 13388025"/>
              <a:gd name="adj4" fmla="val 13380080"/>
              <a:gd name="adj5" fmla="val 13465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2" name="WordArt 17"/>
          <p:cNvSpPr>
            <a:spLocks noChangeArrowheads="1" noChangeShapeType="1" noTextEdit="1"/>
          </p:cNvSpPr>
          <p:nvPr/>
        </p:nvSpPr>
        <p:spPr bwMode="auto">
          <a:xfrm rot="3553525">
            <a:off x="5350320" y="978807"/>
            <a:ext cx="2990431" cy="1371697"/>
          </a:xfrm>
          <a:prstGeom prst="rect">
            <a:avLst/>
          </a:prstGeom>
          <a:ln>
            <a:noFill/>
          </a:ln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p</a:t>
            </a:r>
            <a:r>
              <a:rPr lang="en-US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oor pathogen control</a:t>
            </a:r>
            <a:endParaRPr lang="en-US" sz="32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sp>
        <p:nvSpPr>
          <p:cNvPr id="1540115" name="WordArt 19"/>
          <p:cNvSpPr>
            <a:spLocks noChangeArrowheads="1" noChangeShapeType="1" noTextEdit="1"/>
          </p:cNvSpPr>
          <p:nvPr/>
        </p:nvSpPr>
        <p:spPr bwMode="auto">
          <a:xfrm rot="17389946">
            <a:off x="1685311" y="1870847"/>
            <a:ext cx="2219866" cy="936831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0773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Immune deficiency</a:t>
            </a:r>
            <a:endParaRPr lang="en-US" sz="28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3803" y="2317796"/>
            <a:ext cx="2018501" cy="120032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solidFill>
                  <a:srgbClr val="000000"/>
                </a:solidFill>
                <a:latin typeface="Arial" charset="0"/>
              </a:rPr>
              <a:t>ART</a:t>
            </a:r>
            <a:endParaRPr lang="en-US" sz="72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0" name="AutoShape 16"/>
          <p:cNvSpPr>
            <a:spLocks noChangeArrowheads="1"/>
          </p:cNvSpPr>
          <p:nvPr/>
        </p:nvSpPr>
        <p:spPr bwMode="auto">
          <a:xfrm rot="18464562">
            <a:off x="2413158" y="976930"/>
            <a:ext cx="3797927" cy="3861807"/>
          </a:xfrm>
          <a:custGeom>
            <a:avLst/>
            <a:gdLst>
              <a:gd name="T0" fmla="*/ 226 w 21600"/>
              <a:gd name="T1" fmla="*/ 19 h 21600"/>
              <a:gd name="T2" fmla="*/ 56 w 21600"/>
              <a:gd name="T3" fmla="*/ 181 h 21600"/>
              <a:gd name="T4" fmla="*/ 234 w 21600"/>
              <a:gd name="T5" fmla="*/ 45 h 21600"/>
              <a:gd name="T6" fmla="*/ 492 w 21600"/>
              <a:gd name="T7" fmla="*/ -55 h 21600"/>
              <a:gd name="T8" fmla="*/ 545 w 21600"/>
              <a:gd name="T9" fmla="*/ 75 h 21600"/>
              <a:gd name="T10" fmla="*/ 419 w 21600"/>
              <a:gd name="T11" fmla="*/ 13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2 w 21600"/>
              <a:gd name="T19" fmla="*/ 3165 h 21600"/>
              <a:gd name="T20" fmla="*/ 18438 w 21600"/>
              <a:gd name="T21" fmla="*/ 1843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519" y="1567"/>
                </a:moveTo>
                <a:cubicBezTo>
                  <a:pt x="13337" y="1090"/>
                  <a:pt x="12074" y="845"/>
                  <a:pt x="10800" y="845"/>
                </a:cubicBezTo>
                <a:cubicBezTo>
                  <a:pt x="7237" y="845"/>
                  <a:pt x="3947" y="2749"/>
                  <a:pt x="2171" y="5837"/>
                </a:cubicBezTo>
                <a:lnTo>
                  <a:pt x="1437" y="5415"/>
                </a:lnTo>
                <a:cubicBezTo>
                  <a:pt x="3364" y="2065"/>
                  <a:pt x="6934" y="-1"/>
                  <a:pt x="10800" y="-1"/>
                </a:cubicBezTo>
                <a:cubicBezTo>
                  <a:pt x="12183" y="-1"/>
                  <a:pt x="13553" y="265"/>
                  <a:pt x="14836" y="782"/>
                </a:cubicBezTo>
                <a:lnTo>
                  <a:pt x="15845" y="-1722"/>
                </a:lnTo>
                <a:lnTo>
                  <a:pt x="17574" y="2341"/>
                </a:lnTo>
                <a:lnTo>
                  <a:pt x="13510" y="4071"/>
                </a:lnTo>
                <a:lnTo>
                  <a:pt x="14519" y="1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" name="AutoShape 3"/>
          <p:cNvSpPr>
            <a:spLocks noChangeArrowheads="1"/>
          </p:cNvSpPr>
          <p:nvPr/>
        </p:nvSpPr>
        <p:spPr bwMode="auto">
          <a:xfrm flipH="1">
            <a:off x="2588039" y="3913708"/>
            <a:ext cx="157878" cy="157878"/>
          </a:xfrm>
          <a:prstGeom prst="sun">
            <a:avLst>
              <a:gd name="adj" fmla="val 25000"/>
            </a:avLst>
          </a:prstGeom>
          <a:solidFill>
            <a:schemeClr val="hlink"/>
          </a:solidFill>
          <a:ln w="31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 flipH="1">
            <a:off x="2896261" y="4217804"/>
            <a:ext cx="157878" cy="157878"/>
          </a:xfrm>
          <a:prstGeom prst="sun">
            <a:avLst>
              <a:gd name="adj" fmla="val 25000"/>
            </a:avLst>
          </a:prstGeom>
          <a:solidFill>
            <a:schemeClr val="hlink"/>
          </a:solidFill>
          <a:ln w="31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05608" y="3803812"/>
            <a:ext cx="430200" cy="407241"/>
            <a:chOff x="2592848" y="3845045"/>
            <a:chExt cx="430200" cy="407241"/>
          </a:xfrm>
        </p:grpSpPr>
        <p:sp>
          <p:nvSpPr>
            <p:cNvPr id="52" name="Oval 34"/>
            <p:cNvSpPr>
              <a:spLocks noChangeArrowheads="1"/>
            </p:cNvSpPr>
            <p:nvPr/>
          </p:nvSpPr>
          <p:spPr bwMode="auto">
            <a:xfrm>
              <a:off x="2615805" y="3845045"/>
              <a:ext cx="407243" cy="40724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3" name="Text Box 35"/>
            <p:cNvSpPr txBox="1">
              <a:spLocks noChangeArrowheads="1"/>
            </p:cNvSpPr>
            <p:nvPr/>
          </p:nvSpPr>
          <p:spPr bwMode="auto">
            <a:xfrm>
              <a:off x="2592848" y="3849038"/>
              <a:ext cx="425209" cy="245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  <p:sp>
          <p:nvSpPr>
            <p:cNvPr id="54" name="AutoShape 3"/>
            <p:cNvSpPr>
              <a:spLocks noChangeArrowheads="1"/>
            </p:cNvSpPr>
            <p:nvPr/>
          </p:nvSpPr>
          <p:spPr bwMode="auto">
            <a:xfrm flipH="1">
              <a:off x="2740439" y="4066108"/>
              <a:ext cx="157878" cy="157878"/>
            </a:xfrm>
            <a:prstGeom prst="sun">
              <a:avLst>
                <a:gd name="adj" fmla="val 25000"/>
              </a:avLst>
            </a:prstGeom>
            <a:solidFill>
              <a:schemeClr val="hlink"/>
            </a:solidFill>
            <a:ln w="317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283307" y="3852315"/>
            <a:ext cx="1665897" cy="883355"/>
            <a:chOff x="5283307" y="3852315"/>
            <a:chExt cx="1665897" cy="883355"/>
          </a:xfrm>
        </p:grpSpPr>
        <p:sp>
          <p:nvSpPr>
            <p:cNvPr id="57" name="Oval 7"/>
            <p:cNvSpPr>
              <a:spLocks noChangeArrowheads="1"/>
            </p:cNvSpPr>
            <p:nvPr/>
          </p:nvSpPr>
          <p:spPr bwMode="auto">
            <a:xfrm>
              <a:off x="5283307" y="3873276"/>
              <a:ext cx="1665897" cy="86239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5356171" y="3852315"/>
              <a:ext cx="1579059" cy="83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Arial" charset="0"/>
                </a:rPr>
                <a:t>immune activation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64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1618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16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5A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40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540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59259E-6 L -0.16927 -0.1263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2" y="-631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28" grpId="0" animBg="1"/>
      <p:bldP spid="161829" grpId="0"/>
      <p:bldP spid="161826" grpId="0" animBg="1"/>
      <p:bldP spid="13" grpId="0" animBg="1"/>
      <p:bldP spid="111" grpId="0" animBg="1"/>
      <p:bldP spid="114" grpId="0" animBg="1"/>
      <p:bldP spid="24" grpId="0" animBg="1"/>
      <p:bldP spid="143" grpId="0" animBg="1"/>
      <p:bldP spid="106" grpId="0" animBg="1"/>
      <p:bldP spid="107" grpId="0"/>
      <p:bldP spid="108" grpId="0" animBg="1"/>
      <p:bldP spid="145" grpId="0" animBg="1"/>
      <p:bldP spid="146" grpId="0"/>
      <p:bldP spid="149" grpId="0" animBg="1"/>
      <p:bldP spid="150" grpId="0" animBg="1"/>
      <p:bldP spid="152" grpId="0"/>
      <p:bldP spid="1540115" grpId="0"/>
      <p:bldP spid="20" grpId="1" animBg="1"/>
      <p:bldP spid="60" grpId="0" animBg="1"/>
      <p:bldP spid="50" grpId="0" animBg="1"/>
      <p:bldP spid="5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ircular Arrow 67"/>
          <p:cNvSpPr/>
          <p:nvPr/>
        </p:nvSpPr>
        <p:spPr bwMode="auto">
          <a:xfrm rot="21439576" flipH="1">
            <a:off x="1167083" y="-102911"/>
            <a:ext cx="6795497" cy="5355080"/>
          </a:xfrm>
          <a:prstGeom prst="circularArrow">
            <a:avLst>
              <a:gd name="adj1" fmla="val 3077"/>
              <a:gd name="adj2" fmla="val 635136"/>
              <a:gd name="adj3" fmla="val 20789927"/>
              <a:gd name="adj4" fmla="val 10417616"/>
              <a:gd name="adj5" fmla="val 6266"/>
            </a:avLst>
          </a:prstGeom>
          <a:solidFill>
            <a:srgbClr val="67A3F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Circular Arrow 3"/>
          <p:cNvSpPr/>
          <p:nvPr/>
        </p:nvSpPr>
        <p:spPr bwMode="auto">
          <a:xfrm rot="154834" flipH="1">
            <a:off x="4301213" y="1388255"/>
            <a:ext cx="3678547" cy="3174844"/>
          </a:xfrm>
          <a:prstGeom prst="circularArrow">
            <a:avLst>
              <a:gd name="adj1" fmla="val 4810"/>
              <a:gd name="adj2" fmla="val 881959"/>
              <a:gd name="adj3" fmla="val 20854272"/>
              <a:gd name="adj4" fmla="val 11067076"/>
              <a:gd name="adj5" fmla="val 8565"/>
            </a:avLst>
          </a:prstGeom>
          <a:solidFill>
            <a:srgbClr val="67A3F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 rot="19788170">
            <a:off x="5665152" y="4167049"/>
            <a:ext cx="175673" cy="8584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39052" y="2987323"/>
            <a:ext cx="1665897" cy="883355"/>
            <a:chOff x="5283307" y="3852315"/>
            <a:chExt cx="1665897" cy="883355"/>
          </a:xfrm>
        </p:grpSpPr>
        <p:sp>
          <p:nvSpPr>
            <p:cNvPr id="1540103" name="Oval 7"/>
            <p:cNvSpPr>
              <a:spLocks noChangeArrowheads="1"/>
            </p:cNvSpPr>
            <p:nvPr/>
          </p:nvSpPr>
          <p:spPr bwMode="auto">
            <a:xfrm>
              <a:off x="5283307" y="3873276"/>
              <a:ext cx="1665897" cy="86239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161833" name="Text Box 8"/>
            <p:cNvSpPr txBox="1">
              <a:spLocks noChangeArrowheads="1"/>
            </p:cNvSpPr>
            <p:nvPr/>
          </p:nvSpPr>
          <p:spPr bwMode="auto">
            <a:xfrm>
              <a:off x="5356171" y="3852315"/>
              <a:ext cx="1579059" cy="83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Arial" charset="0"/>
                </a:rPr>
                <a:t>immune activation</a:t>
              </a:r>
            </a:p>
          </p:txBody>
        </p:sp>
      </p:grpSp>
      <p:sp>
        <p:nvSpPr>
          <p:cNvPr id="161829" name="WordArt 17"/>
          <p:cNvSpPr>
            <a:spLocks noChangeArrowheads="1" noChangeShapeType="1" noTextEdit="1"/>
          </p:cNvSpPr>
          <p:nvPr/>
        </p:nvSpPr>
        <p:spPr bwMode="auto">
          <a:xfrm rot="21187202">
            <a:off x="4867279" y="1926545"/>
            <a:ext cx="2361854" cy="188644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microbial </a:t>
            </a:r>
            <a:r>
              <a:rPr lang="en-US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products</a:t>
            </a:r>
            <a:endParaRPr lang="en-US" sz="32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sp>
        <p:nvSpPr>
          <p:cNvPr id="152" name="WordArt 17"/>
          <p:cNvSpPr>
            <a:spLocks noChangeArrowheads="1" noChangeShapeType="1" noTextEdit="1"/>
          </p:cNvSpPr>
          <p:nvPr/>
        </p:nvSpPr>
        <p:spPr bwMode="auto">
          <a:xfrm rot="21179986">
            <a:off x="4478612" y="1429108"/>
            <a:ext cx="2990431" cy="2067136"/>
          </a:xfrm>
          <a:prstGeom prst="rect">
            <a:avLst/>
          </a:prstGeom>
          <a:ln>
            <a:noFill/>
          </a:ln>
        </p:spPr>
        <p:txBody>
          <a:bodyPr spcFirstLastPara="1" wrap="none" fromWordArt="1">
            <a:prstTxWarp prst="textArchUp">
              <a:avLst>
                <a:gd name="adj" fmla="val 1294737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p</a:t>
            </a:r>
            <a:r>
              <a:rPr lang="en-US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oor pathogen control</a:t>
            </a:r>
            <a:endParaRPr lang="en-US" sz="32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sp>
        <p:nvSpPr>
          <p:cNvPr id="57" name="AutoShape 9"/>
          <p:cNvSpPr>
            <a:spLocks noChangeArrowheads="1"/>
          </p:cNvSpPr>
          <p:nvPr/>
        </p:nvSpPr>
        <p:spPr bwMode="auto">
          <a:xfrm flipH="1">
            <a:off x="2855264" y="3309943"/>
            <a:ext cx="843641" cy="238115"/>
          </a:xfrm>
          <a:prstGeom prst="rightArrow">
            <a:avLst>
              <a:gd name="adj1" fmla="val 50000"/>
              <a:gd name="adj2" fmla="val 11017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58" name="AutoShape 9"/>
          <p:cNvSpPr>
            <a:spLocks noChangeArrowheads="1"/>
          </p:cNvSpPr>
          <p:nvPr/>
        </p:nvSpPr>
        <p:spPr bwMode="auto">
          <a:xfrm>
            <a:off x="5448940" y="3309943"/>
            <a:ext cx="843641" cy="238115"/>
          </a:xfrm>
          <a:prstGeom prst="rightArrow">
            <a:avLst>
              <a:gd name="adj1" fmla="val 50000"/>
              <a:gd name="adj2" fmla="val 11017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69" name="WordArt 17"/>
          <p:cNvSpPr>
            <a:spLocks noChangeArrowheads="1" noChangeShapeType="1" noTextEdit="1"/>
          </p:cNvSpPr>
          <p:nvPr/>
        </p:nvSpPr>
        <p:spPr bwMode="auto">
          <a:xfrm rot="21162130">
            <a:off x="2683762" y="555091"/>
            <a:ext cx="2990431" cy="948360"/>
          </a:xfrm>
          <a:prstGeom prst="rect">
            <a:avLst/>
          </a:prstGeom>
          <a:ln>
            <a:noFill/>
          </a:ln>
        </p:spPr>
        <p:txBody>
          <a:bodyPr spcFirstLastPara="1" wrap="none" fromWordArt="1">
            <a:prstTxWarp prst="textArchUp">
              <a:avLst>
                <a:gd name="adj" fmla="val 1324750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p</a:t>
            </a:r>
            <a:r>
              <a:rPr lang="en-US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rPr>
              <a:t>oor HIV control</a:t>
            </a:r>
            <a:endParaRPr lang="en-US" sz="3200" kern="1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Helvetica"/>
              <a:ea typeface="Arial"/>
              <a:cs typeface="Helvetica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512050" y="2235200"/>
            <a:ext cx="190499" cy="396875"/>
            <a:chOff x="7512050" y="2235200"/>
            <a:chExt cx="190499" cy="396875"/>
          </a:xfrm>
        </p:grpSpPr>
        <p:sp>
          <p:nvSpPr>
            <p:cNvPr id="70" name="Rectangle 69"/>
            <p:cNvSpPr/>
            <p:nvPr/>
          </p:nvSpPr>
          <p:spPr bwMode="auto">
            <a:xfrm>
              <a:off x="7585075" y="2425700"/>
              <a:ext cx="114300" cy="196850"/>
            </a:xfrm>
            <a:prstGeom prst="rect">
              <a:avLst/>
            </a:prstGeom>
            <a:solidFill>
              <a:srgbClr val="67A3F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512050" y="2235200"/>
              <a:ext cx="133350" cy="244475"/>
            </a:xfrm>
            <a:prstGeom prst="rect">
              <a:avLst/>
            </a:prstGeom>
            <a:solidFill>
              <a:srgbClr val="67A3F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7635874" y="2530475"/>
              <a:ext cx="66675" cy="101600"/>
            </a:xfrm>
            <a:prstGeom prst="rect">
              <a:avLst/>
            </a:prstGeom>
            <a:solidFill>
              <a:srgbClr val="67A3F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311878" y="2588770"/>
            <a:ext cx="2659502" cy="16804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low thymic output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LT fibrosis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poor immune reconstitution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T/B cell dysfunction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mucosal damage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6" name="Circular Arrow 75"/>
          <p:cNvSpPr/>
          <p:nvPr/>
        </p:nvSpPr>
        <p:spPr bwMode="auto">
          <a:xfrm rot="21439576" flipV="1">
            <a:off x="1187386" y="1604922"/>
            <a:ext cx="6792080" cy="5355080"/>
          </a:xfrm>
          <a:prstGeom prst="circularArrow">
            <a:avLst>
              <a:gd name="adj1" fmla="val 3077"/>
              <a:gd name="adj2" fmla="val 635136"/>
              <a:gd name="adj3" fmla="val 20789927"/>
              <a:gd name="adj4" fmla="val 10417616"/>
              <a:gd name="adj5" fmla="val 6266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Circular Arrow 76"/>
          <p:cNvSpPr/>
          <p:nvPr/>
        </p:nvSpPr>
        <p:spPr bwMode="auto">
          <a:xfrm rot="154834" flipV="1">
            <a:off x="1170205" y="2293912"/>
            <a:ext cx="3678547" cy="3174844"/>
          </a:xfrm>
          <a:prstGeom prst="circularArrow">
            <a:avLst>
              <a:gd name="adj1" fmla="val 4810"/>
              <a:gd name="adj2" fmla="val 881959"/>
              <a:gd name="adj3" fmla="val 20854272"/>
              <a:gd name="adj4" fmla="val 11067076"/>
              <a:gd name="adj5" fmla="val 8565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 flipH="1" flipV="1">
            <a:off x="1447416" y="4224936"/>
            <a:ext cx="190499" cy="396875"/>
            <a:chOff x="7512050" y="2235200"/>
            <a:chExt cx="190499" cy="396875"/>
          </a:xfrm>
          <a:solidFill>
            <a:srgbClr val="FF0000"/>
          </a:solidFill>
        </p:grpSpPr>
        <p:sp>
          <p:nvSpPr>
            <p:cNvPr id="79" name="Rectangle 78"/>
            <p:cNvSpPr/>
            <p:nvPr/>
          </p:nvSpPr>
          <p:spPr bwMode="auto">
            <a:xfrm>
              <a:off x="7585075" y="2425700"/>
              <a:ext cx="114300" cy="19685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0" name="Rectangle 79"/>
            <p:cNvSpPr/>
            <p:nvPr/>
          </p:nvSpPr>
          <p:spPr bwMode="auto">
            <a:xfrm>
              <a:off x="7512050" y="2235200"/>
              <a:ext cx="133350" cy="24447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>
              <a:off x="7635874" y="2530475"/>
              <a:ext cx="66675" cy="10160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04113" y="2588770"/>
            <a:ext cx="2619457" cy="16804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target cell generation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latin typeface="Arial" charset="0"/>
              </a:rPr>
              <a:t>production of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HIV RNA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? production of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</a:rPr>
              <a:t>virions</a:t>
            </a: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? new infection events</a:t>
            </a:r>
          </a:p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maintenance of reservoir</a:t>
            </a:r>
          </a:p>
        </p:txBody>
      </p:sp>
      <p:sp>
        <p:nvSpPr>
          <p:cNvPr id="10" name="TextBox 9"/>
          <p:cNvSpPr txBox="1"/>
          <p:nvPr/>
        </p:nvSpPr>
        <p:spPr>
          <a:xfrm rot="20545223">
            <a:off x="2684621" y="4269739"/>
            <a:ext cx="1370026" cy="656994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1757988"/>
              </a:avLst>
            </a:prstTxWarp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HIV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85" name="TextBox 84"/>
          <p:cNvSpPr txBox="1"/>
          <p:nvPr/>
        </p:nvSpPr>
        <p:spPr>
          <a:xfrm rot="20776006">
            <a:off x="3566724" y="5053828"/>
            <a:ext cx="3290117" cy="1268405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1357800"/>
              </a:avLst>
            </a:prstTxWarp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HIV  infection</a:t>
            </a:r>
            <a:endParaRPr lang="en-US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91916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61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4" grpId="0" animBg="1"/>
      <p:bldP spid="161829" grpId="0"/>
      <p:bldP spid="152" grpId="0"/>
      <p:bldP spid="57" grpId="0" animBg="1"/>
      <p:bldP spid="58" grpId="0" animBg="1"/>
      <p:bldP spid="69" grpId="0"/>
      <p:bldP spid="13" grpId="0" animBg="1"/>
      <p:bldP spid="76" grpId="0" animBg="1"/>
      <p:bldP spid="77" grpId="0" animBg="1"/>
      <p:bldP spid="59" grpId="0" animBg="1"/>
      <p:bldP spid="10" grpId="0"/>
      <p:bldP spid="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2700" y="67901"/>
            <a:ext cx="9144000" cy="550149"/>
          </a:xfrm>
        </p:spPr>
        <p:txBody>
          <a:bodyPr/>
          <a:lstStyle/>
          <a:p>
            <a:pPr eaLnBrk="1" hangingPunct="1"/>
            <a:r>
              <a:rPr lang="en-US" sz="3800" dirty="0" smtClean="0">
                <a:solidFill>
                  <a:srgbClr val="000090"/>
                </a:solidFill>
              </a:rPr>
              <a:t>Studies on Inflammation and Persistence</a:t>
            </a:r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6609" y="1074691"/>
            <a:ext cx="3906489" cy="511014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800" dirty="0" smtClean="0"/>
              <a:t>Humans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err="1" smtClean="0"/>
              <a:t>Mesalamine</a:t>
            </a:r>
            <a:endParaRPr lang="en-US" sz="1400" dirty="0" smtClean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ACE inhibitors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Atorvastatin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err="1" smtClean="0"/>
              <a:t>Rifaximin</a:t>
            </a:r>
            <a:endParaRPr lang="en-US" sz="1400" dirty="0" smtClean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Methotrexate</a:t>
            </a:r>
            <a:endParaRPr lang="en-US" sz="1400" dirty="0" smtClean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Anti-PD-1 antibody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Anti-</a:t>
            </a:r>
            <a:r>
              <a:rPr lang="en-US" sz="2000" dirty="0" err="1" smtClean="0"/>
              <a:t>fibrotics</a:t>
            </a:r>
            <a:r>
              <a:rPr lang="en-US" sz="2000" dirty="0" smtClean="0"/>
              <a:t> (</a:t>
            </a:r>
            <a:r>
              <a:rPr lang="en-US" sz="2000" dirty="0" err="1" smtClean="0"/>
              <a:t>Telmisartan</a:t>
            </a:r>
            <a:r>
              <a:rPr lang="en-US" sz="2000" dirty="0" smtClean="0"/>
              <a:t>)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err="1"/>
              <a:t>Hydroxychloroquine</a:t>
            </a:r>
            <a:endParaRPr lang="en-US" sz="2000" dirty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KGF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err="1" smtClean="0"/>
              <a:t>Sevelamer</a:t>
            </a:r>
            <a:endParaRPr lang="en-US" sz="2000" dirty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IL-</a:t>
            </a:r>
            <a:r>
              <a:rPr lang="en-US" sz="2000" dirty="0" smtClean="0"/>
              <a:t>7</a:t>
            </a:r>
            <a:endParaRPr lang="en-US" sz="2000" dirty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618700" y="1074691"/>
            <a:ext cx="4271014" cy="51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800" dirty="0" smtClean="0"/>
              <a:t>Non-human primates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IDO inhibitors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GM-CSF inhibitors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Anti-IL-7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smtClean="0"/>
              <a:t>Anti-PD-1 antibody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TLR-4 antagonist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IL-1R antagonist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TNFR antagonist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IL-6 antagonist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Anti-</a:t>
            </a:r>
            <a:r>
              <a:rPr lang="en-US" sz="2000" dirty="0" err="1"/>
              <a:t>fibrotics</a:t>
            </a:r>
            <a:endParaRPr lang="en-US" sz="2000" dirty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 err="1"/>
              <a:t>Rifaximin</a:t>
            </a:r>
            <a:endParaRPr lang="en-US" sz="2000" dirty="0"/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2000" dirty="0"/>
              <a:t>Type I IFN </a:t>
            </a:r>
            <a:r>
              <a:rPr lang="en-US" sz="2000" dirty="0" smtClean="0"/>
              <a:t>antagonist</a:t>
            </a:r>
          </a:p>
        </p:txBody>
      </p:sp>
    </p:spTree>
    <p:extLst>
      <p:ext uri="{BB962C8B-B14F-4D97-AF65-F5344CB8AC3E}">
        <p14:creationId xmlns:p14="http://schemas.microsoft.com/office/powerpoint/2010/main" val="31331671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2700" y="67901"/>
            <a:ext cx="9144000" cy="550149"/>
          </a:xfrm>
        </p:spPr>
        <p:txBody>
          <a:bodyPr/>
          <a:lstStyle/>
          <a:p>
            <a:pPr eaLnBrk="1" hangingPunct="1"/>
            <a:r>
              <a:rPr lang="en-US" sz="3800" dirty="0" smtClean="0">
                <a:solidFill>
                  <a:srgbClr val="000090"/>
                </a:solidFill>
              </a:rPr>
              <a:t>Thanks For The Memories</a:t>
            </a:r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6511" y="1620498"/>
            <a:ext cx="4312132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EBE114"/>
                </a:solidFill>
                <a:latin typeface="Arial" pitchFamily="34" charset="0"/>
              </a:defRPr>
            </a:lvl1pPr>
            <a:lvl2pPr marL="742950" indent="-285750">
              <a:defRPr sz="2800">
                <a:solidFill>
                  <a:srgbClr val="EBE114"/>
                </a:solidFill>
                <a:latin typeface="Arial" pitchFamily="34" charset="0"/>
              </a:defRPr>
            </a:lvl2pPr>
            <a:lvl3pPr marL="11430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3pPr>
            <a:lvl4pPr marL="16002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4pPr>
            <a:lvl5pPr marL="2057400" indent="-228600">
              <a:defRPr sz="2800">
                <a:solidFill>
                  <a:srgbClr val="EBE11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BE114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/>
                </a:solidFill>
              </a:rPr>
              <a:t>Netanya </a:t>
            </a:r>
            <a:r>
              <a:rPr lang="en-US" sz="2000" dirty="0" smtClean="0">
                <a:solidFill>
                  <a:schemeClr val="tx1"/>
                </a:solidFill>
              </a:rPr>
              <a:t>Sander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Jason </a:t>
            </a:r>
            <a:r>
              <a:rPr lang="en-US" sz="2000" dirty="0" err="1" smtClean="0">
                <a:solidFill>
                  <a:schemeClr val="tx1"/>
                </a:solidFill>
              </a:rPr>
              <a:t>Brenchley</a:t>
            </a:r>
            <a:endParaRPr lang="en-US" sz="2000" dirty="0" smtClean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/>
                </a:solidFill>
              </a:rPr>
              <a:t>Tim </a:t>
            </a:r>
            <a:r>
              <a:rPr lang="en-US" sz="2000" dirty="0" err="1">
                <a:solidFill>
                  <a:schemeClr val="tx1"/>
                </a:solidFill>
              </a:rPr>
              <a:t>Schacker</a:t>
            </a:r>
            <a:endParaRPr lang="en-US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/>
                </a:solidFill>
              </a:rPr>
              <a:t>Steve </a:t>
            </a:r>
            <a:r>
              <a:rPr lang="en-US" sz="2000" dirty="0" err="1">
                <a:solidFill>
                  <a:schemeClr val="tx1"/>
                </a:solidFill>
              </a:rPr>
              <a:t>Deeks</a:t>
            </a:r>
            <a:endParaRPr lang="en-US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/>
                </a:solidFill>
              </a:rPr>
              <a:t>Peter Hunt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Jake Estes</a:t>
            </a:r>
            <a:endParaRPr lang="en-US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Sarah </a:t>
            </a:r>
            <a:r>
              <a:rPr lang="en-US" sz="2000" dirty="0">
                <a:solidFill>
                  <a:schemeClr val="tx1"/>
                </a:solidFill>
              </a:rPr>
              <a:t>Palmer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Nicolas </a:t>
            </a:r>
            <a:r>
              <a:rPr lang="en-US" sz="2000" dirty="0" err="1">
                <a:solidFill>
                  <a:schemeClr val="tx1"/>
                </a:solidFill>
              </a:rPr>
              <a:t>Chomont</a:t>
            </a:r>
            <a:endParaRPr lang="en-US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chemeClr val="tx1"/>
                </a:solidFill>
              </a:rPr>
              <a:t>Rafick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Sekaly</a:t>
            </a:r>
            <a:endParaRPr lang="en-US" sz="2000" dirty="0" smtClean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Michael Lederman and the BBC</a:t>
            </a:r>
            <a:endParaRPr lang="en-US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and loads of other wonderful people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16" name="Picture 8" descr="ARCH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104" y="3625098"/>
            <a:ext cx="1965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 descr="G:\Cure Consortium\NIH\AWARDED\contact info\111027 DARE 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266" y="5294152"/>
            <a:ext cx="19050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21546" y="1394050"/>
            <a:ext cx="684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VRC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21546" y="2294990"/>
            <a:ext cx="800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NIAID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521546" y="3029134"/>
            <a:ext cx="2682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Office of AIDS Research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521546" y="4581599"/>
            <a:ext cx="949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GATES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6483" y="2164821"/>
            <a:ext cx="574916" cy="6296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7195" y="1168185"/>
            <a:ext cx="953492" cy="821063"/>
          </a:xfrm>
          <a:prstGeom prst="rect">
            <a:avLst/>
          </a:prstGeom>
        </p:spPr>
      </p:pic>
      <p:pic>
        <p:nvPicPr>
          <p:cNvPr id="22" name="Picture 21" descr="Screen Shot 2012-07-17 at 1.30.5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616" y="4517686"/>
            <a:ext cx="1229274" cy="49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56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2084244"/>
            <a:ext cx="8623300" cy="228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prstTxWarp prst="textNoShape">
              <a:avLst/>
            </a:prstTxWarp>
            <a:spAutoFit/>
          </a:bodyPr>
          <a:lstStyle/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Cells: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activated phenotype of M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Lucida Grande"/>
                <a:cs typeface="Lucida Grande"/>
              </a:rPr>
              <a:t>acrophages and Dendritic Cells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Cytokines, </a:t>
            </a:r>
            <a:r>
              <a:rPr lang="en-US" b="1" dirty="0" err="1" smtClean="0">
                <a:solidFill>
                  <a:srgbClr val="000000"/>
                </a:solidFill>
                <a:latin typeface="Arial"/>
              </a:rPr>
              <a:t>chemokines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TNF, IL-1, IL-6, IL-8, IL-15, IL-10</a:t>
            </a: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Acute phase proteins: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Serum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Amyloid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A, C-Reactive Protein</a:t>
            </a: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Coagulation: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 D-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dimers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, Tissue Factor</a:t>
            </a: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Fibrosis: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Matrix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Metalloprotease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activation, collagen deposition</a:t>
            </a: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Microbial sensors: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Lipopolysaccharide Binding Protein, soluble CD14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7500" y="1652444"/>
            <a:ext cx="1040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Innate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27038" y="812638"/>
            <a:ext cx="83270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latin typeface="Arial" charset="0"/>
              </a:rPr>
              <a:t>As viral load decreases, immune activation persists</a:t>
            </a:r>
            <a:endParaRPr lang="en-US" sz="28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4800" y="5247266"/>
            <a:ext cx="8623300" cy="112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prstTxWarp prst="textNoShape">
              <a:avLst/>
            </a:prstTxWarp>
            <a:spAutoFit/>
          </a:bodyPr>
          <a:lstStyle/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T cells: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increased turnover, exhaustion, low thymic output, virus reservoir</a:t>
            </a:r>
          </a:p>
          <a:p>
            <a:pPr marL="228600" lvl="1" indent="-22860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Times" pitchFamily="-109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B </a:t>
            </a:r>
            <a:r>
              <a:rPr lang="en-US" b="1" dirty="0">
                <a:solidFill>
                  <a:srgbClr val="000000"/>
                </a:solidFill>
                <a:latin typeface="Arial" charset="0"/>
              </a:rPr>
              <a:t>cells: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 increased turnover, altered phenotypic profile, </a:t>
            </a:r>
            <a:r>
              <a:rPr lang="en-US" dirty="0" err="1" smtClean="0">
                <a:solidFill>
                  <a:srgbClr val="000000"/>
                </a:solidFill>
                <a:latin typeface="Arial" charset="0"/>
              </a:rPr>
              <a:t>hypergammaglobulinemia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  <a:p>
            <a:pPr marL="0" lvl="1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i="1" dirty="0" smtClean="0">
                <a:solidFill>
                  <a:srgbClr val="FF0000"/>
                </a:solidFill>
                <a:latin typeface="Arial" charset="0"/>
              </a:rPr>
              <a:t>Frequency of activated T cells is the strongest predictor of disease progression</a:t>
            </a:r>
            <a:r>
              <a:rPr lang="en-US" i="1" dirty="0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7500" y="4815466"/>
            <a:ext cx="139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FF"/>
                </a:solidFill>
                <a:latin typeface="Arial" charset="0"/>
              </a:rPr>
              <a:t>Adaptive</a:t>
            </a:r>
            <a:endParaRPr lang="en-US" sz="24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81504" y="-53975"/>
            <a:ext cx="9290868" cy="863600"/>
          </a:xfrm>
        </p:spPr>
        <p:txBody>
          <a:bodyPr/>
          <a:lstStyle/>
          <a:p>
            <a:r>
              <a:rPr lang="en-US" sz="2600" dirty="0">
                <a:solidFill>
                  <a:srgbClr val="003399"/>
                </a:solidFill>
                <a:ea typeface="ＭＳ Ｐゴシック" pitchFamily="-109" charset="-128"/>
                <a:cs typeface="ＭＳ Ｐゴシック" pitchFamily="-109" charset="-128"/>
              </a:rPr>
              <a:t>What We Talk About When We Talk About</a:t>
            </a:r>
            <a:r>
              <a:rPr lang="en-US" sz="2600" dirty="0" smtClean="0">
                <a:solidFill>
                  <a:srgbClr val="003399"/>
                </a:solidFill>
                <a:ea typeface="ＭＳ Ｐゴシック" pitchFamily="-109" charset="-128"/>
                <a:cs typeface="ＭＳ Ｐゴシック" pitchFamily="-109" charset="-128"/>
              </a:rPr>
              <a:t> Immune Activation</a:t>
            </a:r>
            <a:endParaRPr lang="en-US" sz="2600" dirty="0">
              <a:solidFill>
                <a:srgbClr val="003399"/>
              </a:solidFill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90842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Text Box 2"/>
          <p:cNvSpPr txBox="1">
            <a:spLocks noChangeArrowheads="1"/>
          </p:cNvSpPr>
          <p:nvPr/>
        </p:nvSpPr>
        <p:spPr bwMode="auto">
          <a:xfrm>
            <a:off x="0" y="20405"/>
            <a:ext cx="914400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solidFill>
                  <a:srgbClr val="000090"/>
                </a:solidFill>
                <a:latin typeface="Arial"/>
              </a:rPr>
              <a:t>Causes Of Immune Activation</a:t>
            </a:r>
            <a:endParaRPr lang="en-US" sz="3800" dirty="0">
              <a:solidFill>
                <a:srgbClr val="000090"/>
              </a:solidFill>
              <a:latin typeface="Arial"/>
            </a:endParaRPr>
          </a:p>
        </p:txBody>
      </p:sp>
      <p:sp>
        <p:nvSpPr>
          <p:cNvPr id="776217" name="Line 25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738" y="1055094"/>
            <a:ext cx="886845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>
              <a:spcAft>
                <a:spcPts val="3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Cytokines and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chemokines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are a </a:t>
            </a:r>
            <a:r>
              <a:rPr lang="en-US" i="1" dirty="0" smtClean="0">
                <a:solidFill>
                  <a:srgbClr val="000000"/>
                </a:solidFill>
                <a:latin typeface="Arial"/>
              </a:rPr>
              <a:t>consequence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of immune activation, not a cause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 marL="169863" indent="-169863"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HIV-induced activation of innate immune system — N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Bhardwaj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When virus load decreases after acute phase, immune activation remains elevated</a:t>
            </a: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Virus load alone is a poor predictor </a:t>
            </a:r>
            <a:r>
              <a:rPr lang="en-US" sz="1400" dirty="0">
                <a:solidFill>
                  <a:srgbClr val="000000"/>
                </a:solidFill>
                <a:latin typeface="Arial"/>
              </a:rPr>
              <a:t>disease progression (Rodriguez JAMA 2006</a:t>
            </a: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/>
              <a:t>Measures of immune activation predict disease </a:t>
            </a:r>
            <a:r>
              <a:rPr lang="en-US" sz="1400" dirty="0" smtClean="0"/>
              <a:t>progression independent </a:t>
            </a:r>
            <a:r>
              <a:rPr lang="en-US" sz="1400" dirty="0"/>
              <a:t>of viral load (</a:t>
            </a:r>
            <a:r>
              <a:rPr lang="en-US" sz="1400" dirty="0" err="1" smtClean="0"/>
              <a:t>Giorgi</a:t>
            </a:r>
            <a:r>
              <a:rPr lang="en-US" sz="1400" dirty="0"/>
              <a:t>, </a:t>
            </a:r>
            <a:r>
              <a:rPr lang="en-US" sz="1400" dirty="0" err="1" smtClean="0"/>
              <a:t>Deeks</a:t>
            </a:r>
            <a:r>
              <a:rPr lang="en-US" sz="1400" dirty="0" smtClean="0"/>
              <a:t>...)</a:t>
            </a:r>
            <a:endParaRPr lang="en-US" sz="1400" dirty="0">
              <a:latin typeface="Arial"/>
            </a:endParaRP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>
                <a:solidFill>
                  <a:srgbClr val="000000"/>
                </a:solidFill>
                <a:latin typeface="Arial"/>
              </a:rPr>
              <a:t>Elite controllers who progress have increased CD38+ T cells (Hunt JID 2008</a:t>
            </a: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When virus load is suppressed with ART immune activation still persists and predicts progression</a:t>
            </a:r>
            <a:endParaRPr lang="en-US" sz="1400" dirty="0">
              <a:solidFill>
                <a:srgbClr val="000000"/>
              </a:solidFill>
              <a:latin typeface="Arial"/>
            </a:endParaRPr>
          </a:p>
          <a:p>
            <a:pPr lvl="1">
              <a:spcAft>
                <a:spcPts val="600"/>
              </a:spcAft>
            </a:pP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marL="169863" indent="-169863">
              <a:spcAft>
                <a:spcPts val="3600"/>
              </a:spcAft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</a:rPr>
              <a:t>The T cell response to HIV — no correlation, very low frequency on ART</a:t>
            </a:r>
          </a:p>
          <a:p>
            <a:pPr marL="169863" indent="-169863">
              <a:spcAft>
                <a:spcPts val="3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Increased antigen load, bacterial overgrowth, herpes viruses — S.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Deeks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, P. Hunt</a:t>
            </a:r>
          </a:p>
          <a:p>
            <a:pPr marL="169863" indent="-169863"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Arial"/>
              </a:rPr>
              <a:t>The homeostatic response to lymphopenia driven by self antigen and IL-7</a:t>
            </a:r>
          </a:p>
          <a:p>
            <a:pPr marL="625475" lvl="1" indent="-169863">
              <a:spcAft>
                <a:spcPts val="600"/>
              </a:spcAft>
              <a:buFont typeface="Lucida Grande"/>
              <a:buChar char="–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But homeostatic proliferation occurs only if the gut is colonized with bacteria (</a:t>
            </a:r>
            <a:r>
              <a:rPr lang="en-US" sz="1400" dirty="0" err="1" smtClean="0">
                <a:solidFill>
                  <a:srgbClr val="000000"/>
                </a:solidFill>
                <a:latin typeface="Arial"/>
              </a:rPr>
              <a:t>Kieper</a:t>
            </a: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1400" i="1" dirty="0" smtClean="0">
                <a:solidFill>
                  <a:srgbClr val="000000"/>
                </a:solidFill>
                <a:latin typeface="Arial"/>
              </a:rPr>
              <a:t>JI</a:t>
            </a: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 2005)</a:t>
            </a:r>
          </a:p>
        </p:txBody>
      </p:sp>
    </p:spTree>
    <p:extLst>
      <p:ext uri="{BB962C8B-B14F-4D97-AF65-F5344CB8AC3E}">
        <p14:creationId xmlns:p14="http://schemas.microsoft.com/office/powerpoint/2010/main" val="417724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69"/>
          <p:cNvSpPr txBox="1">
            <a:spLocks noChangeArrowheads="1"/>
          </p:cNvSpPr>
          <p:nvPr/>
        </p:nvSpPr>
        <p:spPr bwMode="auto">
          <a:xfrm>
            <a:off x="0" y="76201"/>
            <a:ext cx="91440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>
                <a:solidFill>
                  <a:srgbClr val="003399"/>
                </a:solidFill>
                <a:latin typeface="Arial" pitchFamily="-109" charset="0"/>
              </a:rPr>
              <a:t>The </a:t>
            </a:r>
            <a:r>
              <a:rPr lang="en-US" sz="4000" dirty="0" smtClean="0">
                <a:solidFill>
                  <a:srgbClr val="003399"/>
                </a:solidFill>
                <a:latin typeface="Arial" pitchFamily="-109" charset="0"/>
              </a:rPr>
              <a:t>Surfaces </a:t>
            </a:r>
            <a:r>
              <a:rPr lang="en-US" sz="4000" dirty="0">
                <a:solidFill>
                  <a:srgbClr val="003399"/>
                </a:solidFill>
                <a:latin typeface="Arial" pitchFamily="-109" charset="0"/>
              </a:rPr>
              <a:t>of Infection</a:t>
            </a:r>
          </a:p>
        </p:txBody>
      </p:sp>
      <p:sp>
        <p:nvSpPr>
          <p:cNvPr id="27654" name="Text Box 75"/>
          <p:cNvSpPr txBox="1">
            <a:spLocks noChangeArrowheads="1"/>
          </p:cNvSpPr>
          <p:nvPr/>
        </p:nvSpPr>
        <p:spPr bwMode="auto">
          <a:xfrm>
            <a:off x="949685" y="1027113"/>
            <a:ext cx="272220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rgbClr val="000000"/>
                </a:solidFill>
                <a:latin typeface="Arial" pitchFamily="-109" charset="0"/>
              </a:rPr>
              <a:t>Normal Cervix</a:t>
            </a:r>
          </a:p>
        </p:txBody>
      </p:sp>
      <p:sp>
        <p:nvSpPr>
          <p:cNvPr id="27655" name="Text Box 76"/>
          <p:cNvSpPr txBox="1">
            <a:spLocks noChangeArrowheads="1"/>
          </p:cNvSpPr>
          <p:nvPr/>
        </p:nvSpPr>
        <p:spPr bwMode="auto">
          <a:xfrm>
            <a:off x="5143500" y="1022350"/>
            <a:ext cx="331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  <a:latin typeface="Arial" pitchFamily="-109" charset="0"/>
              </a:rPr>
              <a:t>Normal Intestinal Mucosa</a:t>
            </a:r>
          </a:p>
        </p:txBody>
      </p:sp>
      <p:pic>
        <p:nvPicPr>
          <p:cNvPr id="27659" name="Picture 11" descr="figure_02_revised2flattened"/>
          <p:cNvPicPr>
            <a:picLocks noChangeAspect="1" noChangeArrowheads="1"/>
          </p:cNvPicPr>
          <p:nvPr/>
        </p:nvPicPr>
        <p:blipFill>
          <a:blip r:embed="rId3"/>
          <a:srcRect r="47154" b="54141"/>
          <a:stretch>
            <a:fillRect/>
          </a:stretch>
        </p:blipFill>
        <p:spPr bwMode="auto">
          <a:xfrm>
            <a:off x="255588" y="1624013"/>
            <a:ext cx="4568825" cy="4403725"/>
          </a:xfrm>
          <a:prstGeom prst="rect">
            <a:avLst/>
          </a:prstGeom>
          <a:noFill/>
        </p:spPr>
      </p:pic>
      <p:pic>
        <p:nvPicPr>
          <p:cNvPr id="27660" name="Picture 12" descr="figure_02_revised2flattened"/>
          <p:cNvPicPr>
            <a:picLocks noChangeAspect="1" noChangeArrowheads="1"/>
          </p:cNvPicPr>
          <p:nvPr/>
        </p:nvPicPr>
        <p:blipFill>
          <a:blip r:embed="rId3"/>
          <a:srcRect l="53893" b="54141"/>
          <a:stretch>
            <a:fillRect/>
          </a:stretch>
        </p:blipFill>
        <p:spPr bwMode="auto">
          <a:xfrm>
            <a:off x="4933950" y="1643063"/>
            <a:ext cx="3986213" cy="4403725"/>
          </a:xfrm>
          <a:prstGeom prst="rect">
            <a:avLst/>
          </a:prstGeom>
          <a:noFill/>
        </p:spPr>
      </p:pic>
      <p:sp>
        <p:nvSpPr>
          <p:cNvPr id="27662" name="Text Box 75"/>
          <p:cNvSpPr txBox="1">
            <a:spLocks noChangeArrowheads="1"/>
          </p:cNvSpPr>
          <p:nvPr/>
        </p:nvSpPr>
        <p:spPr bwMode="auto">
          <a:xfrm>
            <a:off x="1143000" y="6026150"/>
            <a:ext cx="2679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Low density of available</a:t>
            </a:r>
            <a:br>
              <a:rPr lang="en-US" dirty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9" name="Line 1027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sz="1200">
              <a:solidFill>
                <a:srgbClr val="000000"/>
              </a:solidFill>
              <a:latin typeface="Arial" pitchFamily="-109" charset="0"/>
            </a:endParaRPr>
          </a:p>
        </p:txBody>
      </p:sp>
      <p:sp>
        <p:nvSpPr>
          <p:cNvPr id="10" name="Text Box 75"/>
          <p:cNvSpPr txBox="1">
            <a:spLocks noChangeArrowheads="1"/>
          </p:cNvSpPr>
          <p:nvPr/>
        </p:nvSpPr>
        <p:spPr bwMode="auto">
          <a:xfrm>
            <a:off x="5848350" y="6026150"/>
            <a:ext cx="2679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High density of available</a:t>
            </a:r>
            <a:br>
              <a:rPr lang="en-US" dirty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3200" y="3790950"/>
            <a:ext cx="1016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CD4 T cell</a:t>
            </a:r>
            <a:endParaRPr lang="en-US" sz="1400" dirty="0"/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 bwMode="auto">
          <a:xfrm rot="16200000" flipH="1">
            <a:off x="865129" y="3944878"/>
            <a:ext cx="174822" cy="48251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>
            <a:stCxn id="11" idx="2"/>
          </p:cNvCxnSpPr>
          <p:nvPr/>
        </p:nvCxnSpPr>
        <p:spPr bwMode="auto">
          <a:xfrm rot="16200000" flipH="1">
            <a:off x="633354" y="4176653"/>
            <a:ext cx="498673" cy="34281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326601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9"/>
          <p:cNvSpPr txBox="1">
            <a:spLocks noChangeArrowheads="1"/>
          </p:cNvSpPr>
          <p:nvPr/>
        </p:nvSpPr>
        <p:spPr bwMode="auto">
          <a:xfrm>
            <a:off x="0" y="76201"/>
            <a:ext cx="91440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>
                <a:solidFill>
                  <a:srgbClr val="003399"/>
                </a:solidFill>
                <a:latin typeface="Arial" pitchFamily="-109" charset="0"/>
              </a:rPr>
              <a:t>The Sites of Infection</a:t>
            </a:r>
          </a:p>
        </p:txBody>
      </p:sp>
      <p:sp>
        <p:nvSpPr>
          <p:cNvPr id="15" name="Text Box 75"/>
          <p:cNvSpPr txBox="1">
            <a:spLocks noChangeArrowheads="1"/>
          </p:cNvSpPr>
          <p:nvPr/>
        </p:nvSpPr>
        <p:spPr bwMode="auto">
          <a:xfrm>
            <a:off x="949685" y="1027113"/>
            <a:ext cx="272220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  <a:latin typeface="Arial" pitchFamily="-109" charset="0"/>
              </a:rPr>
              <a:t>Transmission at Cervix</a:t>
            </a:r>
          </a:p>
        </p:txBody>
      </p:sp>
      <p:sp>
        <p:nvSpPr>
          <p:cNvPr id="16" name="Text Box 76"/>
          <p:cNvSpPr txBox="1">
            <a:spLocks noChangeArrowheads="1"/>
          </p:cNvSpPr>
          <p:nvPr/>
        </p:nvSpPr>
        <p:spPr bwMode="auto">
          <a:xfrm>
            <a:off x="5143500" y="1022350"/>
            <a:ext cx="375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  <a:latin typeface="Arial" pitchFamily="-109" charset="0"/>
              </a:rPr>
              <a:t>Transmission at Intestinal Mucosa</a:t>
            </a:r>
          </a:p>
        </p:txBody>
      </p:sp>
      <p:sp>
        <p:nvSpPr>
          <p:cNvPr id="18" name="Line 1027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sz="1200">
              <a:solidFill>
                <a:srgbClr val="000000"/>
              </a:solidFill>
              <a:latin typeface="Arial" pitchFamily="-109" charset="0"/>
            </a:endParaRPr>
          </a:p>
        </p:txBody>
      </p:sp>
      <p:pic>
        <p:nvPicPr>
          <p:cNvPr id="21" name="Picture 11" descr="figure_02_revised2flattened"/>
          <p:cNvPicPr>
            <a:picLocks noChangeAspect="1" noChangeArrowheads="1"/>
          </p:cNvPicPr>
          <p:nvPr/>
        </p:nvPicPr>
        <p:blipFill>
          <a:blip r:embed="rId3"/>
          <a:srcRect t="54785" r="47285"/>
          <a:stretch>
            <a:fillRect/>
          </a:stretch>
        </p:blipFill>
        <p:spPr bwMode="auto">
          <a:xfrm>
            <a:off x="254000" y="1594255"/>
            <a:ext cx="4555968" cy="4334214"/>
          </a:xfrm>
          <a:prstGeom prst="rect">
            <a:avLst/>
          </a:prstGeom>
          <a:noFill/>
        </p:spPr>
      </p:pic>
      <p:pic>
        <p:nvPicPr>
          <p:cNvPr id="23" name="Picture 12" descr="figure_02_revised2flattened"/>
          <p:cNvPicPr>
            <a:picLocks noChangeAspect="1" noChangeArrowheads="1"/>
          </p:cNvPicPr>
          <p:nvPr/>
        </p:nvPicPr>
        <p:blipFill>
          <a:blip r:embed="rId3"/>
          <a:srcRect l="53893" b="54141"/>
          <a:stretch>
            <a:fillRect/>
          </a:stretch>
        </p:blipFill>
        <p:spPr bwMode="auto">
          <a:xfrm>
            <a:off x="4933950" y="1643063"/>
            <a:ext cx="3986213" cy="4403725"/>
          </a:xfrm>
          <a:prstGeom prst="rect">
            <a:avLst/>
          </a:prstGeom>
          <a:noFill/>
        </p:spPr>
      </p:pic>
      <p:sp>
        <p:nvSpPr>
          <p:cNvPr id="25" name="Oval 24"/>
          <p:cNvSpPr/>
          <p:nvPr/>
        </p:nvSpPr>
        <p:spPr bwMode="auto">
          <a:xfrm>
            <a:off x="5372101" y="27908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537201" y="28638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10226" y="29337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753101" y="2930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940426" y="2908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5842001" y="30226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683251" y="3054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940426" y="3121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5940426" y="3267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5940426" y="34131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016626" y="3543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858001" y="4410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121401" y="3644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121401" y="3825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5981701" y="3711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032501" y="38068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6124576" y="3968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134101" y="4117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308726" y="4086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6432551" y="4171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6483351" y="4324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6378576" y="4403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311901" y="4276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172201" y="4276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029326" y="42926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372226" y="4565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400801" y="4714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6197601" y="4791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6292851" y="4867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181726" y="4962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6324601" y="4994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6442076" y="4899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6588126" y="4962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6899276" y="49784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6765926" y="5095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6604001" y="51276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6448426" y="51625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6051551" y="4994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6835776" y="4533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6965951" y="4413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6959601" y="45720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7077076" y="4473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7191376" y="4476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7146926" y="4600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7308851" y="4479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7416801" y="4476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378701" y="4340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7505701" y="4384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553326" y="4244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7381876" y="4600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7521576" y="4625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7632701" y="4537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Oval 76"/>
          <p:cNvSpPr/>
          <p:nvPr/>
        </p:nvSpPr>
        <p:spPr bwMode="auto">
          <a:xfrm>
            <a:off x="7718426" y="46355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Oval 77"/>
          <p:cNvSpPr/>
          <p:nvPr/>
        </p:nvSpPr>
        <p:spPr bwMode="auto">
          <a:xfrm>
            <a:off x="7740651" y="4787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>
            <a:off x="7667626" y="4918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7600951" y="4794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461251" y="4784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318376" y="47466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7204076" y="4740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>
            <a:off x="7512051" y="4921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7759701" y="4451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7864476" y="45497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>
            <a:off x="8001001" y="46101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>
            <a:off x="8048626" y="4733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>
            <a:off x="7940676" y="4778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7921626" y="4905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>
            <a:off x="8185151" y="4705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>
            <a:off x="8194676" y="4860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8467726" y="48863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8562976" y="4791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>
            <a:off x="7994651" y="4451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>
            <a:off x="8134351" y="4406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>
            <a:off x="8232776" y="4352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Oval 98"/>
          <p:cNvSpPr/>
          <p:nvPr/>
        </p:nvSpPr>
        <p:spPr bwMode="auto">
          <a:xfrm>
            <a:off x="8204201" y="4524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Oval 99"/>
          <p:cNvSpPr/>
          <p:nvPr/>
        </p:nvSpPr>
        <p:spPr bwMode="auto">
          <a:xfrm>
            <a:off x="6216651" y="5133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Oval 100"/>
          <p:cNvSpPr/>
          <p:nvPr/>
        </p:nvSpPr>
        <p:spPr bwMode="auto">
          <a:xfrm>
            <a:off x="6115051" y="52260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Oval 101"/>
          <p:cNvSpPr/>
          <p:nvPr/>
        </p:nvSpPr>
        <p:spPr bwMode="auto">
          <a:xfrm>
            <a:off x="6197601" y="5340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Oval 102"/>
          <p:cNvSpPr/>
          <p:nvPr/>
        </p:nvSpPr>
        <p:spPr bwMode="auto">
          <a:xfrm>
            <a:off x="5994401" y="51435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>
            <a:off x="5861051" y="5159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Oval 104"/>
          <p:cNvSpPr/>
          <p:nvPr/>
        </p:nvSpPr>
        <p:spPr bwMode="auto">
          <a:xfrm>
            <a:off x="5876926" y="50800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Oval 105"/>
          <p:cNvSpPr/>
          <p:nvPr/>
        </p:nvSpPr>
        <p:spPr bwMode="auto">
          <a:xfrm>
            <a:off x="5842001" y="5019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/>
          <p:cNvSpPr/>
          <p:nvPr/>
        </p:nvSpPr>
        <p:spPr bwMode="auto">
          <a:xfrm>
            <a:off x="5711826" y="4975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Oval 107"/>
          <p:cNvSpPr/>
          <p:nvPr/>
        </p:nvSpPr>
        <p:spPr bwMode="auto">
          <a:xfrm>
            <a:off x="5591176" y="4899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Oval 108"/>
          <p:cNvSpPr/>
          <p:nvPr/>
        </p:nvSpPr>
        <p:spPr bwMode="auto">
          <a:xfrm>
            <a:off x="5657851" y="48101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Oval 109"/>
          <p:cNvSpPr/>
          <p:nvPr/>
        </p:nvSpPr>
        <p:spPr bwMode="auto">
          <a:xfrm>
            <a:off x="5794376" y="4835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Oval 110"/>
          <p:cNvSpPr/>
          <p:nvPr/>
        </p:nvSpPr>
        <p:spPr bwMode="auto">
          <a:xfrm>
            <a:off x="5908676" y="4740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Oval 111"/>
          <p:cNvSpPr/>
          <p:nvPr/>
        </p:nvSpPr>
        <p:spPr bwMode="auto">
          <a:xfrm>
            <a:off x="5988051" y="4664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Oval 112"/>
          <p:cNvSpPr/>
          <p:nvPr/>
        </p:nvSpPr>
        <p:spPr bwMode="auto">
          <a:xfrm>
            <a:off x="5867401" y="4594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Oval 113"/>
          <p:cNvSpPr/>
          <p:nvPr/>
        </p:nvSpPr>
        <p:spPr bwMode="auto">
          <a:xfrm>
            <a:off x="5765801" y="4692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Oval 114"/>
          <p:cNvSpPr/>
          <p:nvPr/>
        </p:nvSpPr>
        <p:spPr bwMode="auto">
          <a:xfrm>
            <a:off x="5670551" y="4638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Oval 115"/>
          <p:cNvSpPr/>
          <p:nvPr/>
        </p:nvSpPr>
        <p:spPr bwMode="auto">
          <a:xfrm>
            <a:off x="5441951" y="48768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Oval 116"/>
          <p:cNvSpPr/>
          <p:nvPr/>
        </p:nvSpPr>
        <p:spPr bwMode="auto">
          <a:xfrm>
            <a:off x="5435601" y="4733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Oval 117"/>
          <p:cNvSpPr/>
          <p:nvPr/>
        </p:nvSpPr>
        <p:spPr bwMode="auto">
          <a:xfrm>
            <a:off x="5337176" y="48831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Oval 118"/>
          <p:cNvSpPr/>
          <p:nvPr/>
        </p:nvSpPr>
        <p:spPr bwMode="auto">
          <a:xfrm>
            <a:off x="5737226" y="5200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Oval 119"/>
          <p:cNvSpPr/>
          <p:nvPr/>
        </p:nvSpPr>
        <p:spPr bwMode="auto">
          <a:xfrm>
            <a:off x="5800726" y="5321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Oval 120"/>
          <p:cNvSpPr/>
          <p:nvPr/>
        </p:nvSpPr>
        <p:spPr bwMode="auto">
          <a:xfrm>
            <a:off x="5905501" y="54102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Oval 121"/>
          <p:cNvSpPr/>
          <p:nvPr/>
        </p:nvSpPr>
        <p:spPr bwMode="auto">
          <a:xfrm>
            <a:off x="5984876" y="53467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Oval 122"/>
          <p:cNvSpPr/>
          <p:nvPr/>
        </p:nvSpPr>
        <p:spPr bwMode="auto">
          <a:xfrm>
            <a:off x="5797551" y="55118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4" name="Oval 123"/>
          <p:cNvSpPr/>
          <p:nvPr/>
        </p:nvSpPr>
        <p:spPr bwMode="auto">
          <a:xfrm>
            <a:off x="5683251" y="5441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5" name="Oval 124"/>
          <p:cNvSpPr/>
          <p:nvPr/>
        </p:nvSpPr>
        <p:spPr bwMode="auto">
          <a:xfrm>
            <a:off x="5629276" y="53054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6" name="Oval 125"/>
          <p:cNvSpPr/>
          <p:nvPr/>
        </p:nvSpPr>
        <p:spPr bwMode="auto">
          <a:xfrm>
            <a:off x="5521326" y="54387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Oval 126"/>
          <p:cNvSpPr/>
          <p:nvPr/>
        </p:nvSpPr>
        <p:spPr bwMode="auto">
          <a:xfrm>
            <a:off x="5438776" y="54102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Oval 127"/>
          <p:cNvSpPr/>
          <p:nvPr/>
        </p:nvSpPr>
        <p:spPr bwMode="auto">
          <a:xfrm>
            <a:off x="5343526" y="5556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9" name="Oval 128"/>
          <p:cNvSpPr/>
          <p:nvPr/>
        </p:nvSpPr>
        <p:spPr bwMode="auto">
          <a:xfrm>
            <a:off x="5451476" y="56070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0" name="Oval 129"/>
          <p:cNvSpPr/>
          <p:nvPr/>
        </p:nvSpPr>
        <p:spPr bwMode="auto">
          <a:xfrm>
            <a:off x="5572126" y="5553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1" name="Oval 130"/>
          <p:cNvSpPr/>
          <p:nvPr/>
        </p:nvSpPr>
        <p:spPr bwMode="auto">
          <a:xfrm>
            <a:off x="5711826" y="56483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2" name="Oval 131"/>
          <p:cNvSpPr/>
          <p:nvPr/>
        </p:nvSpPr>
        <p:spPr bwMode="auto">
          <a:xfrm>
            <a:off x="5848351" y="5695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Oval 132"/>
          <p:cNvSpPr/>
          <p:nvPr/>
        </p:nvSpPr>
        <p:spPr bwMode="auto">
          <a:xfrm>
            <a:off x="5870576" y="3670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4" name="Oval 133"/>
          <p:cNvSpPr/>
          <p:nvPr/>
        </p:nvSpPr>
        <p:spPr bwMode="auto">
          <a:xfrm>
            <a:off x="5749926" y="37655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5" name="Oval 134"/>
          <p:cNvSpPr/>
          <p:nvPr/>
        </p:nvSpPr>
        <p:spPr bwMode="auto">
          <a:xfrm>
            <a:off x="1870076" y="351472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6" name="Oval 135"/>
          <p:cNvSpPr/>
          <p:nvPr/>
        </p:nvSpPr>
        <p:spPr bwMode="auto">
          <a:xfrm>
            <a:off x="841376" y="449897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7" name="Oval 136"/>
          <p:cNvSpPr/>
          <p:nvPr/>
        </p:nvSpPr>
        <p:spPr bwMode="auto">
          <a:xfrm>
            <a:off x="1114426" y="47815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8" name="Oval 137"/>
          <p:cNvSpPr/>
          <p:nvPr/>
        </p:nvSpPr>
        <p:spPr bwMode="auto">
          <a:xfrm>
            <a:off x="1092201" y="50609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9" name="Oval 138"/>
          <p:cNvSpPr/>
          <p:nvPr/>
        </p:nvSpPr>
        <p:spPr bwMode="auto">
          <a:xfrm>
            <a:off x="908051" y="524510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0" name="Oval 139"/>
          <p:cNvSpPr/>
          <p:nvPr/>
        </p:nvSpPr>
        <p:spPr bwMode="auto">
          <a:xfrm>
            <a:off x="654051" y="49974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1" name="Oval 140"/>
          <p:cNvSpPr/>
          <p:nvPr/>
        </p:nvSpPr>
        <p:spPr bwMode="auto">
          <a:xfrm>
            <a:off x="889001" y="476567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2" name="Picture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176" y="2374899"/>
            <a:ext cx="82550" cy="8255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1" y="2346324"/>
            <a:ext cx="82550" cy="8255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851" y="2270124"/>
            <a:ext cx="82550" cy="82550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701" y="2308224"/>
            <a:ext cx="82550" cy="8255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476" y="2374899"/>
            <a:ext cx="82550" cy="82550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0601" y="2454274"/>
            <a:ext cx="82550" cy="82550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3801" y="2536824"/>
            <a:ext cx="82550" cy="82550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51" y="2994024"/>
            <a:ext cx="82550" cy="82550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1" y="3432174"/>
            <a:ext cx="82550" cy="82550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5751" y="3717924"/>
            <a:ext cx="82550" cy="82550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1" y="3863974"/>
            <a:ext cx="82550" cy="82550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1" y="3476624"/>
            <a:ext cx="82550" cy="82550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751" y="3654424"/>
            <a:ext cx="82550" cy="8255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601" y="3686174"/>
            <a:ext cx="82550" cy="82550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901" y="3222624"/>
            <a:ext cx="82550" cy="8255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1" y="3108324"/>
            <a:ext cx="82550" cy="82550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701" y="2803524"/>
            <a:ext cx="82550" cy="82550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01" y="2555874"/>
            <a:ext cx="82550" cy="82550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1" y="2352674"/>
            <a:ext cx="82550" cy="8255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5551" y="2200274"/>
            <a:ext cx="82550" cy="82550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51" y="2022474"/>
            <a:ext cx="82550" cy="82550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3451" y="2181224"/>
            <a:ext cx="82550" cy="82550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101" y="2276474"/>
            <a:ext cx="82550" cy="82550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4051" y="2143124"/>
            <a:ext cx="82550" cy="82550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701" y="2289174"/>
            <a:ext cx="82550" cy="82550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851" y="2733674"/>
            <a:ext cx="82550" cy="82550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1" y="2162174"/>
            <a:ext cx="82550" cy="8255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1" y="2041524"/>
            <a:ext cx="82550" cy="82550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1" y="2187574"/>
            <a:ext cx="82550" cy="82550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1" y="2193924"/>
            <a:ext cx="82550" cy="82550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551" y="2632074"/>
            <a:ext cx="82550" cy="82550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1" y="2854324"/>
            <a:ext cx="82550" cy="82550"/>
          </a:xfrm>
          <a:prstGeom prst="rect">
            <a:avLst/>
          </a:prstGeom>
        </p:spPr>
      </p:pic>
      <p:sp>
        <p:nvSpPr>
          <p:cNvPr id="29709" name="Text Box 75"/>
          <p:cNvSpPr txBox="1">
            <a:spLocks noChangeArrowheads="1"/>
          </p:cNvSpPr>
          <p:nvPr/>
        </p:nvSpPr>
        <p:spPr bwMode="auto">
          <a:xfrm>
            <a:off x="655638" y="3500438"/>
            <a:ext cx="10477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Infected</a:t>
            </a:r>
            <a:br>
              <a:rPr lang="en-US" sz="1200" b="1">
                <a:solidFill>
                  <a:srgbClr val="000000"/>
                </a:solidFill>
                <a:latin typeface="Arial" pitchFamily="-109" charset="0"/>
              </a:rPr>
            </a:b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founder</a:t>
            </a:r>
            <a:br>
              <a:rPr lang="en-US" sz="1200" b="1">
                <a:solidFill>
                  <a:srgbClr val="000000"/>
                </a:solidFill>
                <a:latin typeface="Arial" pitchFamily="-109" charset="0"/>
              </a:rPr>
            </a:b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population</a:t>
            </a:r>
          </a:p>
        </p:txBody>
      </p:sp>
      <p:pic>
        <p:nvPicPr>
          <p:cNvPr id="175" name="Picture 1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101" y="2206624"/>
            <a:ext cx="82550" cy="82550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251" y="2619374"/>
            <a:ext cx="82550" cy="8255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01" y="2339974"/>
            <a:ext cx="82550" cy="82550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551" y="2092324"/>
            <a:ext cx="82550" cy="82550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01" y="2117724"/>
            <a:ext cx="82550" cy="82550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1" y="1990724"/>
            <a:ext cx="82550" cy="82550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651" y="1939924"/>
            <a:ext cx="82550" cy="82550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751" y="1889124"/>
            <a:ext cx="82550" cy="82550"/>
          </a:xfrm>
          <a:prstGeom prst="rect">
            <a:avLst/>
          </a:prstGeom>
        </p:spPr>
      </p:pic>
      <p:sp>
        <p:nvSpPr>
          <p:cNvPr id="185" name="Text Box 75"/>
          <p:cNvSpPr txBox="1">
            <a:spLocks noChangeArrowheads="1"/>
          </p:cNvSpPr>
          <p:nvPr/>
        </p:nvSpPr>
        <p:spPr bwMode="auto">
          <a:xfrm>
            <a:off x="698500" y="6026150"/>
            <a:ext cx="353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Recruitment and infection of new</a:t>
            </a:r>
            <a:br>
              <a:rPr lang="en-US" dirty="0" smtClean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186" name="Text Box 75"/>
          <p:cNvSpPr txBox="1">
            <a:spLocks noChangeArrowheads="1"/>
          </p:cNvSpPr>
          <p:nvPr/>
        </p:nvSpPr>
        <p:spPr bwMode="auto">
          <a:xfrm>
            <a:off x="5848350" y="6026150"/>
            <a:ext cx="2679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Infection of resident</a:t>
            </a:r>
            <a:br>
              <a:rPr lang="en-US" dirty="0" smtClean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187" name="Text Box 69"/>
          <p:cNvSpPr txBox="1">
            <a:spLocks noChangeArrowheads="1"/>
          </p:cNvSpPr>
          <p:nvPr/>
        </p:nvSpPr>
        <p:spPr bwMode="auto">
          <a:xfrm>
            <a:off x="0" y="76201"/>
            <a:ext cx="9144000" cy="48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003399"/>
                </a:solidFill>
                <a:latin typeface="Arial" pitchFamily="-109" charset="0"/>
              </a:rPr>
              <a:t>Transmission And Local Propagation</a:t>
            </a:r>
            <a:endParaRPr lang="en-US" sz="4000" dirty="0">
              <a:solidFill>
                <a:srgbClr val="003399"/>
              </a:solidFill>
              <a:latin typeface="Arial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7558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9"/>
          <p:cNvSpPr txBox="1">
            <a:spLocks noChangeArrowheads="1"/>
          </p:cNvSpPr>
          <p:nvPr/>
        </p:nvSpPr>
        <p:spPr bwMode="auto">
          <a:xfrm>
            <a:off x="0" y="76201"/>
            <a:ext cx="91440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>
                <a:solidFill>
                  <a:srgbClr val="003399"/>
                </a:solidFill>
                <a:latin typeface="Arial" pitchFamily="-109" charset="0"/>
              </a:rPr>
              <a:t>The Sites of Infection</a:t>
            </a:r>
          </a:p>
        </p:txBody>
      </p:sp>
      <p:sp>
        <p:nvSpPr>
          <p:cNvPr id="15" name="Text Box 75"/>
          <p:cNvSpPr txBox="1">
            <a:spLocks noChangeArrowheads="1"/>
          </p:cNvSpPr>
          <p:nvPr/>
        </p:nvSpPr>
        <p:spPr bwMode="auto">
          <a:xfrm>
            <a:off x="949685" y="1027113"/>
            <a:ext cx="272220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  <a:latin typeface="Arial" pitchFamily="-109" charset="0"/>
              </a:rPr>
              <a:t>Transmission at Cervix</a:t>
            </a:r>
          </a:p>
        </p:txBody>
      </p:sp>
      <p:sp>
        <p:nvSpPr>
          <p:cNvPr id="16" name="Text Box 76"/>
          <p:cNvSpPr txBox="1">
            <a:spLocks noChangeArrowheads="1"/>
          </p:cNvSpPr>
          <p:nvPr/>
        </p:nvSpPr>
        <p:spPr bwMode="auto">
          <a:xfrm>
            <a:off x="5143500" y="1022350"/>
            <a:ext cx="375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dirty="0">
                <a:solidFill>
                  <a:srgbClr val="000000"/>
                </a:solidFill>
                <a:latin typeface="Arial" pitchFamily="-109" charset="0"/>
              </a:rPr>
              <a:t>Transmission at Intestinal Mucosa</a:t>
            </a:r>
          </a:p>
        </p:txBody>
      </p:sp>
      <p:sp>
        <p:nvSpPr>
          <p:cNvPr id="18" name="Line 1027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sz="1200">
              <a:solidFill>
                <a:srgbClr val="000000"/>
              </a:solidFill>
              <a:latin typeface="Arial" pitchFamily="-109" charset="0"/>
            </a:endParaRPr>
          </a:p>
        </p:txBody>
      </p:sp>
      <p:pic>
        <p:nvPicPr>
          <p:cNvPr id="21" name="Picture 11" descr="figure_02_revised2flattened"/>
          <p:cNvPicPr>
            <a:picLocks noChangeAspect="1" noChangeArrowheads="1"/>
          </p:cNvPicPr>
          <p:nvPr/>
        </p:nvPicPr>
        <p:blipFill>
          <a:blip r:embed="rId3"/>
          <a:srcRect t="54785" r="47285"/>
          <a:stretch>
            <a:fillRect/>
          </a:stretch>
        </p:blipFill>
        <p:spPr bwMode="auto">
          <a:xfrm>
            <a:off x="254000" y="1594255"/>
            <a:ext cx="4555968" cy="4334214"/>
          </a:xfrm>
          <a:prstGeom prst="rect">
            <a:avLst/>
          </a:prstGeom>
          <a:noFill/>
        </p:spPr>
      </p:pic>
      <p:pic>
        <p:nvPicPr>
          <p:cNvPr id="23" name="Picture 12" descr="figure_02_revised2flattened"/>
          <p:cNvPicPr>
            <a:picLocks noChangeAspect="1" noChangeArrowheads="1"/>
          </p:cNvPicPr>
          <p:nvPr/>
        </p:nvPicPr>
        <p:blipFill>
          <a:blip r:embed="rId3"/>
          <a:srcRect l="53893" b="54141"/>
          <a:stretch>
            <a:fillRect/>
          </a:stretch>
        </p:blipFill>
        <p:spPr bwMode="auto">
          <a:xfrm>
            <a:off x="4933950" y="1643063"/>
            <a:ext cx="3986213" cy="4403725"/>
          </a:xfrm>
          <a:prstGeom prst="rect">
            <a:avLst/>
          </a:prstGeom>
          <a:noFill/>
        </p:spPr>
      </p:pic>
      <p:sp>
        <p:nvSpPr>
          <p:cNvPr id="25" name="Oval 24"/>
          <p:cNvSpPr/>
          <p:nvPr/>
        </p:nvSpPr>
        <p:spPr bwMode="auto">
          <a:xfrm>
            <a:off x="5372101" y="27908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537201" y="28638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10226" y="29337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753101" y="2930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940426" y="2908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5842001" y="30226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683251" y="3054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940426" y="3121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5940426" y="3267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5940426" y="34131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016626" y="3543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858001" y="4410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121401" y="3644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121401" y="3825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5981701" y="3711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032501" y="38068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6124576" y="3968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134101" y="4117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308726" y="4086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6432551" y="4171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6483351" y="4324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6378576" y="4403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311901" y="4276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172201" y="4276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029326" y="42926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372226" y="4565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400801" y="4714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6197601" y="4791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6292851" y="4867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181726" y="4962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6324601" y="4994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6442076" y="4899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6588126" y="4962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6899276" y="49784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6765926" y="50958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6604001" y="51276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6448426" y="51625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6051551" y="4994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6835776" y="4533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6965951" y="4413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6959601" y="45720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7077076" y="4473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7191376" y="4476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7146926" y="4600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7308851" y="4479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7416801" y="44767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378701" y="4340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7505701" y="4384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553326" y="4244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7381876" y="46005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7521576" y="4625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7632701" y="4537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Oval 76"/>
          <p:cNvSpPr/>
          <p:nvPr/>
        </p:nvSpPr>
        <p:spPr bwMode="auto">
          <a:xfrm>
            <a:off x="7718426" y="46355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Oval 77"/>
          <p:cNvSpPr/>
          <p:nvPr/>
        </p:nvSpPr>
        <p:spPr bwMode="auto">
          <a:xfrm>
            <a:off x="7740651" y="4787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>
            <a:off x="7667626" y="4918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7600951" y="4794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461251" y="47847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318376" y="47466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7204076" y="4740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>
            <a:off x="7512051" y="4921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7759701" y="4451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7864476" y="45497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>
            <a:off x="8001001" y="46101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>
            <a:off x="8048626" y="4733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>
            <a:off x="7940676" y="4778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7921626" y="4905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>
            <a:off x="8185151" y="4705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>
            <a:off x="8194676" y="4860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8467726" y="48863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8562976" y="4791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>
            <a:off x="7994651" y="4451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>
            <a:off x="8134351" y="44069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>
            <a:off x="8232776" y="4352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Oval 98"/>
          <p:cNvSpPr/>
          <p:nvPr/>
        </p:nvSpPr>
        <p:spPr bwMode="auto">
          <a:xfrm>
            <a:off x="8204201" y="4524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Oval 99"/>
          <p:cNvSpPr/>
          <p:nvPr/>
        </p:nvSpPr>
        <p:spPr bwMode="auto">
          <a:xfrm>
            <a:off x="6216651" y="51339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Oval 100"/>
          <p:cNvSpPr/>
          <p:nvPr/>
        </p:nvSpPr>
        <p:spPr bwMode="auto">
          <a:xfrm>
            <a:off x="6115051" y="52260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Oval 101"/>
          <p:cNvSpPr/>
          <p:nvPr/>
        </p:nvSpPr>
        <p:spPr bwMode="auto">
          <a:xfrm>
            <a:off x="6197601" y="53403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Oval 102"/>
          <p:cNvSpPr/>
          <p:nvPr/>
        </p:nvSpPr>
        <p:spPr bwMode="auto">
          <a:xfrm>
            <a:off x="5994401" y="51435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>
            <a:off x="5861051" y="51593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Oval 104"/>
          <p:cNvSpPr/>
          <p:nvPr/>
        </p:nvSpPr>
        <p:spPr bwMode="auto">
          <a:xfrm>
            <a:off x="5876926" y="50800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Oval 105"/>
          <p:cNvSpPr/>
          <p:nvPr/>
        </p:nvSpPr>
        <p:spPr bwMode="auto">
          <a:xfrm>
            <a:off x="5842001" y="5019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/>
          <p:cNvSpPr/>
          <p:nvPr/>
        </p:nvSpPr>
        <p:spPr bwMode="auto">
          <a:xfrm>
            <a:off x="5711826" y="4975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Oval 107"/>
          <p:cNvSpPr/>
          <p:nvPr/>
        </p:nvSpPr>
        <p:spPr bwMode="auto">
          <a:xfrm>
            <a:off x="5591176" y="48990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Oval 108"/>
          <p:cNvSpPr/>
          <p:nvPr/>
        </p:nvSpPr>
        <p:spPr bwMode="auto">
          <a:xfrm>
            <a:off x="5657851" y="48101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Oval 109"/>
          <p:cNvSpPr/>
          <p:nvPr/>
        </p:nvSpPr>
        <p:spPr bwMode="auto">
          <a:xfrm>
            <a:off x="5794376" y="48355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Oval 110"/>
          <p:cNvSpPr/>
          <p:nvPr/>
        </p:nvSpPr>
        <p:spPr bwMode="auto">
          <a:xfrm>
            <a:off x="5908676" y="47402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Oval 111"/>
          <p:cNvSpPr/>
          <p:nvPr/>
        </p:nvSpPr>
        <p:spPr bwMode="auto">
          <a:xfrm>
            <a:off x="5988051" y="4664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Oval 112"/>
          <p:cNvSpPr/>
          <p:nvPr/>
        </p:nvSpPr>
        <p:spPr bwMode="auto">
          <a:xfrm>
            <a:off x="5867401" y="45942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Oval 113"/>
          <p:cNvSpPr/>
          <p:nvPr/>
        </p:nvSpPr>
        <p:spPr bwMode="auto">
          <a:xfrm>
            <a:off x="5765801" y="4692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Oval 114"/>
          <p:cNvSpPr/>
          <p:nvPr/>
        </p:nvSpPr>
        <p:spPr bwMode="auto">
          <a:xfrm>
            <a:off x="5670551" y="46386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Oval 115"/>
          <p:cNvSpPr/>
          <p:nvPr/>
        </p:nvSpPr>
        <p:spPr bwMode="auto">
          <a:xfrm>
            <a:off x="5441951" y="48768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Oval 116"/>
          <p:cNvSpPr/>
          <p:nvPr/>
        </p:nvSpPr>
        <p:spPr bwMode="auto">
          <a:xfrm>
            <a:off x="5435601" y="47339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Oval 117"/>
          <p:cNvSpPr/>
          <p:nvPr/>
        </p:nvSpPr>
        <p:spPr bwMode="auto">
          <a:xfrm>
            <a:off x="5337176" y="48831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Oval 118"/>
          <p:cNvSpPr/>
          <p:nvPr/>
        </p:nvSpPr>
        <p:spPr bwMode="auto">
          <a:xfrm>
            <a:off x="5737226" y="52006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Oval 119"/>
          <p:cNvSpPr/>
          <p:nvPr/>
        </p:nvSpPr>
        <p:spPr bwMode="auto">
          <a:xfrm>
            <a:off x="5800726" y="5321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Oval 120"/>
          <p:cNvSpPr/>
          <p:nvPr/>
        </p:nvSpPr>
        <p:spPr bwMode="auto">
          <a:xfrm>
            <a:off x="5905501" y="54102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Oval 121"/>
          <p:cNvSpPr/>
          <p:nvPr/>
        </p:nvSpPr>
        <p:spPr bwMode="auto">
          <a:xfrm>
            <a:off x="5984876" y="53467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Oval 122"/>
          <p:cNvSpPr/>
          <p:nvPr/>
        </p:nvSpPr>
        <p:spPr bwMode="auto">
          <a:xfrm>
            <a:off x="5797551" y="55118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4" name="Oval 123"/>
          <p:cNvSpPr/>
          <p:nvPr/>
        </p:nvSpPr>
        <p:spPr bwMode="auto">
          <a:xfrm>
            <a:off x="5683251" y="5441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5" name="Oval 124"/>
          <p:cNvSpPr/>
          <p:nvPr/>
        </p:nvSpPr>
        <p:spPr bwMode="auto">
          <a:xfrm>
            <a:off x="5629276" y="53054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6" name="Oval 125"/>
          <p:cNvSpPr/>
          <p:nvPr/>
        </p:nvSpPr>
        <p:spPr bwMode="auto">
          <a:xfrm>
            <a:off x="5521326" y="54387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Oval 126"/>
          <p:cNvSpPr/>
          <p:nvPr/>
        </p:nvSpPr>
        <p:spPr bwMode="auto">
          <a:xfrm>
            <a:off x="5438776" y="54102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Oval 127"/>
          <p:cNvSpPr/>
          <p:nvPr/>
        </p:nvSpPr>
        <p:spPr bwMode="auto">
          <a:xfrm>
            <a:off x="5343526" y="55562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9" name="Oval 128"/>
          <p:cNvSpPr/>
          <p:nvPr/>
        </p:nvSpPr>
        <p:spPr bwMode="auto">
          <a:xfrm>
            <a:off x="5451476" y="56070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0" name="Oval 129"/>
          <p:cNvSpPr/>
          <p:nvPr/>
        </p:nvSpPr>
        <p:spPr bwMode="auto">
          <a:xfrm>
            <a:off x="5572126" y="555307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1" name="Oval 130"/>
          <p:cNvSpPr/>
          <p:nvPr/>
        </p:nvSpPr>
        <p:spPr bwMode="auto">
          <a:xfrm>
            <a:off x="5711826" y="5648325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2" name="Oval 131"/>
          <p:cNvSpPr/>
          <p:nvPr/>
        </p:nvSpPr>
        <p:spPr bwMode="auto">
          <a:xfrm>
            <a:off x="5848351" y="56959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Oval 132"/>
          <p:cNvSpPr/>
          <p:nvPr/>
        </p:nvSpPr>
        <p:spPr bwMode="auto">
          <a:xfrm>
            <a:off x="5870576" y="367030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4" name="Oval 133"/>
          <p:cNvSpPr/>
          <p:nvPr/>
        </p:nvSpPr>
        <p:spPr bwMode="auto">
          <a:xfrm>
            <a:off x="5749926" y="3765550"/>
            <a:ext cx="88900" cy="88900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5" name="Oval 134"/>
          <p:cNvSpPr/>
          <p:nvPr/>
        </p:nvSpPr>
        <p:spPr bwMode="auto">
          <a:xfrm>
            <a:off x="1870076" y="351472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6" name="Oval 135"/>
          <p:cNvSpPr/>
          <p:nvPr/>
        </p:nvSpPr>
        <p:spPr bwMode="auto">
          <a:xfrm>
            <a:off x="841376" y="449897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7" name="Oval 136"/>
          <p:cNvSpPr/>
          <p:nvPr/>
        </p:nvSpPr>
        <p:spPr bwMode="auto">
          <a:xfrm>
            <a:off x="1114426" y="47815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8" name="Oval 137"/>
          <p:cNvSpPr/>
          <p:nvPr/>
        </p:nvSpPr>
        <p:spPr bwMode="auto">
          <a:xfrm>
            <a:off x="1092201" y="50609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9" name="Oval 138"/>
          <p:cNvSpPr/>
          <p:nvPr/>
        </p:nvSpPr>
        <p:spPr bwMode="auto">
          <a:xfrm>
            <a:off x="908051" y="524510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0" name="Oval 139"/>
          <p:cNvSpPr/>
          <p:nvPr/>
        </p:nvSpPr>
        <p:spPr bwMode="auto">
          <a:xfrm>
            <a:off x="654051" y="4997450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1" name="Oval 140"/>
          <p:cNvSpPr/>
          <p:nvPr/>
        </p:nvSpPr>
        <p:spPr bwMode="auto">
          <a:xfrm>
            <a:off x="889001" y="4765675"/>
            <a:ext cx="123824" cy="123824"/>
          </a:xfrm>
          <a:prstGeom prst="ellipse">
            <a:avLst/>
          </a:prstGeom>
          <a:solidFill>
            <a:srgbClr val="FF0000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25400">
              <a:srgbClr val="FF0000">
                <a:alpha val="75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2" name="Picture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176" y="2374899"/>
            <a:ext cx="82550" cy="8255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1" y="2346324"/>
            <a:ext cx="82550" cy="8255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851" y="2270124"/>
            <a:ext cx="82550" cy="82550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701" y="2308224"/>
            <a:ext cx="82550" cy="8255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476" y="2374899"/>
            <a:ext cx="82550" cy="82550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0601" y="2454274"/>
            <a:ext cx="82550" cy="82550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3801" y="2536824"/>
            <a:ext cx="82550" cy="82550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51" y="2994024"/>
            <a:ext cx="82550" cy="82550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1" y="3432174"/>
            <a:ext cx="82550" cy="82550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5751" y="3717924"/>
            <a:ext cx="82550" cy="82550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1" y="3863974"/>
            <a:ext cx="82550" cy="82550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1" y="3476624"/>
            <a:ext cx="82550" cy="82550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751" y="3654424"/>
            <a:ext cx="82550" cy="8255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601" y="3686174"/>
            <a:ext cx="82550" cy="82550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901" y="3222624"/>
            <a:ext cx="82550" cy="8255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1" y="3108324"/>
            <a:ext cx="82550" cy="82550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701" y="2803524"/>
            <a:ext cx="82550" cy="82550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01" y="2555874"/>
            <a:ext cx="82550" cy="82550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1" y="2352674"/>
            <a:ext cx="82550" cy="8255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5551" y="2200274"/>
            <a:ext cx="82550" cy="82550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51" y="2022474"/>
            <a:ext cx="82550" cy="82550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3451" y="2181224"/>
            <a:ext cx="82550" cy="82550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101" y="2276474"/>
            <a:ext cx="82550" cy="82550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4051" y="2143124"/>
            <a:ext cx="82550" cy="82550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701" y="2289174"/>
            <a:ext cx="82550" cy="82550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851" y="2733674"/>
            <a:ext cx="82550" cy="82550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1" y="2162174"/>
            <a:ext cx="82550" cy="8255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1" y="2041524"/>
            <a:ext cx="82550" cy="82550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1" y="2187574"/>
            <a:ext cx="82550" cy="82550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1" y="2193924"/>
            <a:ext cx="82550" cy="82550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551" y="2632074"/>
            <a:ext cx="82550" cy="82550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1" y="2854324"/>
            <a:ext cx="82550" cy="82550"/>
          </a:xfrm>
          <a:prstGeom prst="rect">
            <a:avLst/>
          </a:prstGeom>
        </p:spPr>
      </p:pic>
      <p:sp>
        <p:nvSpPr>
          <p:cNvPr id="29709" name="Text Box 75"/>
          <p:cNvSpPr txBox="1">
            <a:spLocks noChangeArrowheads="1"/>
          </p:cNvSpPr>
          <p:nvPr/>
        </p:nvSpPr>
        <p:spPr bwMode="auto">
          <a:xfrm>
            <a:off x="655638" y="3500438"/>
            <a:ext cx="10477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Infected</a:t>
            </a:r>
            <a:br>
              <a:rPr lang="en-US" sz="1200" b="1">
                <a:solidFill>
                  <a:srgbClr val="000000"/>
                </a:solidFill>
                <a:latin typeface="Arial" pitchFamily="-109" charset="0"/>
              </a:rPr>
            </a:b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founder</a:t>
            </a:r>
            <a:br>
              <a:rPr lang="en-US" sz="1200" b="1">
                <a:solidFill>
                  <a:srgbClr val="000000"/>
                </a:solidFill>
                <a:latin typeface="Arial" pitchFamily="-109" charset="0"/>
              </a:rPr>
            </a:br>
            <a:r>
              <a:rPr lang="en-US" sz="1200" b="1">
                <a:solidFill>
                  <a:srgbClr val="000000"/>
                </a:solidFill>
                <a:latin typeface="Arial" pitchFamily="-109" charset="0"/>
              </a:rPr>
              <a:t>population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48301" y="1968500"/>
            <a:ext cx="965200" cy="209550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9900" y="1968500"/>
            <a:ext cx="3454399" cy="358140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200">
              <a:solidFill>
                <a:srgbClr val="FFFFFF"/>
              </a:solidFill>
            </a:endParaRPr>
          </a:p>
        </p:txBody>
      </p:sp>
      <p:pic>
        <p:nvPicPr>
          <p:cNvPr id="175" name="Picture 1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101" y="2206624"/>
            <a:ext cx="82550" cy="82550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251" y="2619374"/>
            <a:ext cx="82550" cy="8255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01" y="2339974"/>
            <a:ext cx="82550" cy="82550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551" y="2092324"/>
            <a:ext cx="82550" cy="82550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01" y="2117724"/>
            <a:ext cx="82550" cy="82550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1" y="1990724"/>
            <a:ext cx="82550" cy="82550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651" y="1939924"/>
            <a:ext cx="82550" cy="82550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751" y="1889124"/>
            <a:ext cx="82550" cy="82550"/>
          </a:xfrm>
          <a:prstGeom prst="rect">
            <a:avLst/>
          </a:prstGeom>
        </p:spPr>
      </p:pic>
      <p:sp>
        <p:nvSpPr>
          <p:cNvPr id="185" name="Text Box 75"/>
          <p:cNvSpPr txBox="1">
            <a:spLocks noChangeArrowheads="1"/>
          </p:cNvSpPr>
          <p:nvPr/>
        </p:nvSpPr>
        <p:spPr bwMode="auto">
          <a:xfrm>
            <a:off x="698500" y="6026150"/>
            <a:ext cx="353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Recruitment and infection of new</a:t>
            </a:r>
            <a:br>
              <a:rPr lang="en-US" dirty="0" smtClean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186" name="Text Box 75"/>
          <p:cNvSpPr txBox="1">
            <a:spLocks noChangeArrowheads="1"/>
          </p:cNvSpPr>
          <p:nvPr/>
        </p:nvSpPr>
        <p:spPr bwMode="auto">
          <a:xfrm>
            <a:off x="5848350" y="6026150"/>
            <a:ext cx="2679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Infection of resident</a:t>
            </a:r>
            <a:br>
              <a:rPr lang="en-US" dirty="0" smtClean="0">
                <a:solidFill>
                  <a:srgbClr val="0000FF"/>
                </a:solidFill>
                <a:latin typeface="Arial" pitchFamily="-109" charset="0"/>
              </a:rPr>
            </a:br>
            <a:r>
              <a:rPr lang="en-US" dirty="0" smtClean="0">
                <a:solidFill>
                  <a:srgbClr val="0000FF"/>
                </a:solidFill>
                <a:latin typeface="Arial" pitchFamily="-109" charset="0"/>
              </a:rPr>
              <a:t>CD4 </a:t>
            </a:r>
            <a:r>
              <a:rPr lang="en-US" dirty="0">
                <a:solidFill>
                  <a:srgbClr val="0000FF"/>
                </a:solidFill>
                <a:latin typeface="Arial" pitchFamily="-109" charset="0"/>
              </a:rPr>
              <a:t>T cell targets</a:t>
            </a:r>
          </a:p>
        </p:txBody>
      </p:sp>
      <p:sp>
        <p:nvSpPr>
          <p:cNvPr id="187" name="Text Box 69"/>
          <p:cNvSpPr txBox="1">
            <a:spLocks noChangeArrowheads="1"/>
          </p:cNvSpPr>
          <p:nvPr/>
        </p:nvSpPr>
        <p:spPr bwMode="auto">
          <a:xfrm>
            <a:off x="0" y="76201"/>
            <a:ext cx="9144000" cy="48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000" dirty="0" smtClean="0">
                <a:solidFill>
                  <a:srgbClr val="003399"/>
                </a:solidFill>
                <a:latin typeface="Arial" pitchFamily="-109" charset="0"/>
              </a:rPr>
              <a:t>Window of Therapeutic Opportunity</a:t>
            </a:r>
            <a:endParaRPr lang="en-US" sz="4000" dirty="0">
              <a:solidFill>
                <a:srgbClr val="003399"/>
              </a:solidFill>
              <a:latin typeface="Arial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9751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1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0" y="30163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j-lt"/>
                <a:ea typeface="ＭＳ Ｐゴシック" pitchFamily="-109" charset="-128"/>
                <a:cs typeface="ＭＳ Ｐゴシック" pitchFamily="-109" charset="-128"/>
              </a:rPr>
              <a:t>Consequences of </a:t>
            </a:r>
            <a:r>
              <a:rPr lang="en-US" sz="3600" dirty="0" smtClean="0">
                <a:solidFill>
                  <a:srgbClr val="003399"/>
                </a:solidFill>
              </a:rPr>
              <a:t>Epithelial Barrier Damage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j-lt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9" name="Line 2"/>
          <p:cNvSpPr>
            <a:spLocks noChangeShapeType="1"/>
          </p:cNvSpPr>
          <p:nvPr/>
        </p:nvSpPr>
        <p:spPr bwMode="auto">
          <a:xfrm>
            <a:off x="0" y="698500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 descr="Picture 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13" y="809626"/>
            <a:ext cx="4386948" cy="33401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auto">
          <a:xfrm>
            <a:off x="114300" y="800100"/>
            <a:ext cx="4394200" cy="3346450"/>
          </a:xfrm>
          <a:prstGeom prst="rect">
            <a:avLst/>
          </a:prstGeom>
          <a:noFill/>
          <a:ln w="9525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88" y="4225296"/>
            <a:ext cx="3796763" cy="2611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>
              <a:lnSpc>
                <a:spcPct val="90000"/>
              </a:lnSpc>
              <a:spcAft>
                <a:spcPts val="1200"/>
              </a:spcAft>
              <a:defRPr/>
            </a:pPr>
            <a:r>
              <a:rPr lang="en-US" dirty="0" smtClean="0">
                <a:solidFill>
                  <a:srgbClr val="008000"/>
                </a:solidFill>
              </a:rPr>
              <a:t>		Healthy Gut</a:t>
            </a:r>
          </a:p>
          <a:p>
            <a:pPr marL="114300" indent="-114300">
              <a:lnSpc>
                <a:spcPct val="90000"/>
              </a:lnSpc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</a:rPr>
              <a:t>Tight epithelial junctions, mucus</a:t>
            </a:r>
          </a:p>
          <a:p>
            <a:pPr marL="114300" indent="-114300">
              <a:lnSpc>
                <a:spcPct val="90000"/>
              </a:lnSpc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</a:rPr>
              <a:t>Anti-microbial peptides</a:t>
            </a:r>
          </a:p>
          <a:p>
            <a:pPr marL="114300" indent="-114300">
              <a:lnSpc>
                <a:spcPct val="90000"/>
              </a:lnSpc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</a:rPr>
              <a:t>Secreted antibodies</a:t>
            </a:r>
          </a:p>
          <a:p>
            <a:pPr marL="114300" indent="-114300">
              <a:lnSpc>
                <a:spcPct val="90000"/>
              </a:lnSpc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</a:rPr>
              <a:t>Phagocytes, neutrophils, T cells</a:t>
            </a:r>
          </a:p>
          <a:p>
            <a:pPr marL="114300" indent="-114300">
              <a:lnSpc>
                <a:spcPct val="90000"/>
              </a:lnSpc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</a:rPr>
              <a:t>Cross-talk between microbes and epithelial cells and immune cells</a:t>
            </a:r>
          </a:p>
        </p:txBody>
      </p:sp>
      <p:sp>
        <p:nvSpPr>
          <p:cNvPr id="36" name="Freeform 35"/>
          <p:cNvSpPr/>
          <p:nvPr/>
        </p:nvSpPr>
        <p:spPr bwMode="auto">
          <a:xfrm>
            <a:off x="136526" y="1021822"/>
            <a:ext cx="4365625" cy="2626783"/>
          </a:xfrm>
          <a:custGeom>
            <a:avLst/>
            <a:gdLst>
              <a:gd name="connsiteX0" fmla="*/ 0 w 4365625"/>
              <a:gd name="connsiteY0" fmla="*/ 2184929 h 2626783"/>
              <a:gd name="connsiteX1" fmla="*/ 95250 w 4365625"/>
              <a:gd name="connsiteY1" fmla="*/ 2188104 h 2626783"/>
              <a:gd name="connsiteX2" fmla="*/ 158750 w 4365625"/>
              <a:gd name="connsiteY2" fmla="*/ 2143654 h 2626783"/>
              <a:gd name="connsiteX3" fmla="*/ 225425 w 4365625"/>
              <a:gd name="connsiteY3" fmla="*/ 2073804 h 2626783"/>
              <a:gd name="connsiteX4" fmla="*/ 288925 w 4365625"/>
              <a:gd name="connsiteY4" fmla="*/ 1956329 h 2626783"/>
              <a:gd name="connsiteX5" fmla="*/ 358775 w 4365625"/>
              <a:gd name="connsiteY5" fmla="*/ 1676929 h 2626783"/>
              <a:gd name="connsiteX6" fmla="*/ 409575 w 4365625"/>
              <a:gd name="connsiteY6" fmla="*/ 1435629 h 2626783"/>
              <a:gd name="connsiteX7" fmla="*/ 457200 w 4365625"/>
              <a:gd name="connsiteY7" fmla="*/ 1187979 h 2626783"/>
              <a:gd name="connsiteX8" fmla="*/ 488950 w 4365625"/>
              <a:gd name="connsiteY8" fmla="*/ 968904 h 2626783"/>
              <a:gd name="connsiteX9" fmla="*/ 517525 w 4365625"/>
              <a:gd name="connsiteY9" fmla="*/ 733954 h 2626783"/>
              <a:gd name="connsiteX10" fmla="*/ 555625 w 4365625"/>
              <a:gd name="connsiteY10" fmla="*/ 479954 h 2626783"/>
              <a:gd name="connsiteX11" fmla="*/ 600075 w 4365625"/>
              <a:gd name="connsiteY11" fmla="*/ 311679 h 2626783"/>
              <a:gd name="connsiteX12" fmla="*/ 647700 w 4365625"/>
              <a:gd name="connsiteY12" fmla="*/ 216429 h 2626783"/>
              <a:gd name="connsiteX13" fmla="*/ 742950 w 4365625"/>
              <a:gd name="connsiteY13" fmla="*/ 89429 h 2626783"/>
              <a:gd name="connsiteX14" fmla="*/ 873125 w 4365625"/>
              <a:gd name="connsiteY14" fmla="*/ 16404 h 2626783"/>
              <a:gd name="connsiteX15" fmla="*/ 1047750 w 4365625"/>
              <a:gd name="connsiteY15" fmla="*/ 3704 h 2626783"/>
              <a:gd name="connsiteX16" fmla="*/ 1165225 w 4365625"/>
              <a:gd name="connsiteY16" fmla="*/ 38629 h 2626783"/>
              <a:gd name="connsiteX17" fmla="*/ 1257300 w 4365625"/>
              <a:gd name="connsiteY17" fmla="*/ 73554 h 2626783"/>
              <a:gd name="connsiteX18" fmla="*/ 1320800 w 4365625"/>
              <a:gd name="connsiteY18" fmla="*/ 127529 h 2626783"/>
              <a:gd name="connsiteX19" fmla="*/ 1384300 w 4365625"/>
              <a:gd name="connsiteY19" fmla="*/ 213254 h 2626783"/>
              <a:gd name="connsiteX20" fmla="*/ 1397000 w 4365625"/>
              <a:gd name="connsiteY20" fmla="*/ 241829 h 2626783"/>
              <a:gd name="connsiteX21" fmla="*/ 1428750 w 4365625"/>
              <a:gd name="connsiteY21" fmla="*/ 397404 h 2626783"/>
              <a:gd name="connsiteX22" fmla="*/ 1438275 w 4365625"/>
              <a:gd name="connsiteY22" fmla="*/ 575204 h 2626783"/>
              <a:gd name="connsiteX23" fmla="*/ 1470025 w 4365625"/>
              <a:gd name="connsiteY23" fmla="*/ 746654 h 2626783"/>
              <a:gd name="connsiteX24" fmla="*/ 1476375 w 4365625"/>
              <a:gd name="connsiteY24" fmla="*/ 886354 h 2626783"/>
              <a:gd name="connsiteX25" fmla="*/ 1485900 w 4365625"/>
              <a:gd name="connsiteY25" fmla="*/ 1070504 h 2626783"/>
              <a:gd name="connsiteX26" fmla="*/ 1482725 w 4365625"/>
              <a:gd name="connsiteY26" fmla="*/ 1318154 h 2626783"/>
              <a:gd name="connsiteX27" fmla="*/ 1489075 w 4365625"/>
              <a:gd name="connsiteY27" fmla="*/ 1686454 h 2626783"/>
              <a:gd name="connsiteX28" fmla="*/ 1485900 w 4365625"/>
              <a:gd name="connsiteY28" fmla="*/ 1965854 h 2626783"/>
              <a:gd name="connsiteX29" fmla="*/ 1489075 w 4365625"/>
              <a:gd name="connsiteY29" fmla="*/ 2162704 h 2626783"/>
              <a:gd name="connsiteX30" fmla="*/ 1498600 w 4365625"/>
              <a:gd name="connsiteY30" fmla="*/ 2375429 h 2626783"/>
              <a:gd name="connsiteX31" fmla="*/ 1558925 w 4365625"/>
              <a:gd name="connsiteY31" fmla="*/ 2537354 h 2626783"/>
              <a:gd name="connsiteX32" fmla="*/ 1609725 w 4365625"/>
              <a:gd name="connsiteY32" fmla="*/ 2600854 h 2626783"/>
              <a:gd name="connsiteX33" fmla="*/ 1711325 w 4365625"/>
              <a:gd name="connsiteY33" fmla="*/ 2626254 h 2626783"/>
              <a:gd name="connsiteX34" fmla="*/ 1806575 w 4365625"/>
              <a:gd name="connsiteY34" fmla="*/ 2604029 h 2626783"/>
              <a:gd name="connsiteX35" fmla="*/ 1876425 w 4365625"/>
              <a:gd name="connsiteY35" fmla="*/ 2511954 h 2626783"/>
              <a:gd name="connsiteX36" fmla="*/ 1952625 w 4365625"/>
              <a:gd name="connsiteY36" fmla="*/ 2372254 h 2626783"/>
              <a:gd name="connsiteX37" fmla="*/ 2016125 w 4365625"/>
              <a:gd name="connsiteY37" fmla="*/ 2172229 h 2626783"/>
              <a:gd name="connsiteX38" fmla="*/ 2066925 w 4365625"/>
              <a:gd name="connsiteY38" fmla="*/ 2032529 h 2626783"/>
              <a:gd name="connsiteX39" fmla="*/ 2139950 w 4365625"/>
              <a:gd name="connsiteY39" fmla="*/ 1873779 h 2626783"/>
              <a:gd name="connsiteX40" fmla="*/ 2206625 w 4365625"/>
              <a:gd name="connsiteY40" fmla="*/ 1753129 h 2626783"/>
              <a:gd name="connsiteX41" fmla="*/ 2292350 w 4365625"/>
              <a:gd name="connsiteY41" fmla="*/ 1622954 h 2626783"/>
              <a:gd name="connsiteX42" fmla="*/ 2374900 w 4365625"/>
              <a:gd name="connsiteY42" fmla="*/ 1521354 h 2626783"/>
              <a:gd name="connsiteX43" fmla="*/ 2470150 w 4365625"/>
              <a:gd name="connsiteY43" fmla="*/ 1416579 h 2626783"/>
              <a:gd name="connsiteX44" fmla="*/ 2581275 w 4365625"/>
              <a:gd name="connsiteY44" fmla="*/ 1318154 h 2626783"/>
              <a:gd name="connsiteX45" fmla="*/ 2740025 w 4365625"/>
              <a:gd name="connsiteY45" fmla="*/ 1210204 h 2626783"/>
              <a:gd name="connsiteX46" fmla="*/ 2895600 w 4365625"/>
              <a:gd name="connsiteY46" fmla="*/ 1140354 h 2626783"/>
              <a:gd name="connsiteX47" fmla="*/ 3035300 w 4365625"/>
              <a:gd name="connsiteY47" fmla="*/ 1089554 h 2626783"/>
              <a:gd name="connsiteX48" fmla="*/ 3200400 w 4365625"/>
              <a:gd name="connsiteY48" fmla="*/ 1051454 h 2626783"/>
              <a:gd name="connsiteX49" fmla="*/ 3349625 w 4365625"/>
              <a:gd name="connsiteY49" fmla="*/ 1041929 h 2626783"/>
              <a:gd name="connsiteX50" fmla="*/ 3514725 w 4365625"/>
              <a:gd name="connsiteY50" fmla="*/ 1064154 h 2626783"/>
              <a:gd name="connsiteX51" fmla="*/ 3683000 w 4365625"/>
              <a:gd name="connsiteY51" fmla="*/ 1089554 h 2626783"/>
              <a:gd name="connsiteX52" fmla="*/ 3825875 w 4365625"/>
              <a:gd name="connsiteY52" fmla="*/ 1137179 h 2626783"/>
              <a:gd name="connsiteX53" fmla="*/ 3943350 w 4365625"/>
              <a:gd name="connsiteY53" fmla="*/ 1181629 h 2626783"/>
              <a:gd name="connsiteX54" fmla="*/ 4054475 w 4365625"/>
              <a:gd name="connsiteY54" fmla="*/ 1235604 h 2626783"/>
              <a:gd name="connsiteX55" fmla="*/ 4156075 w 4365625"/>
              <a:gd name="connsiteY55" fmla="*/ 1289579 h 2626783"/>
              <a:gd name="connsiteX56" fmla="*/ 4235450 w 4365625"/>
              <a:gd name="connsiteY56" fmla="*/ 1330854 h 2626783"/>
              <a:gd name="connsiteX57" fmla="*/ 4346575 w 4365625"/>
              <a:gd name="connsiteY57" fmla="*/ 1400704 h 2626783"/>
              <a:gd name="connsiteX58" fmla="*/ 4349750 w 4365625"/>
              <a:gd name="connsiteY58" fmla="*/ 1397529 h 2626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365625" h="2626783">
                <a:moveTo>
                  <a:pt x="0" y="2184929"/>
                </a:moveTo>
                <a:cubicBezTo>
                  <a:pt x="34396" y="2189956"/>
                  <a:pt x="68792" y="2194983"/>
                  <a:pt x="95250" y="2188104"/>
                </a:cubicBezTo>
                <a:cubicBezTo>
                  <a:pt x="121708" y="2181225"/>
                  <a:pt x="137054" y="2162704"/>
                  <a:pt x="158750" y="2143654"/>
                </a:cubicBezTo>
                <a:cubicBezTo>
                  <a:pt x="180446" y="2124604"/>
                  <a:pt x="203729" y="2105025"/>
                  <a:pt x="225425" y="2073804"/>
                </a:cubicBezTo>
                <a:cubicBezTo>
                  <a:pt x="247121" y="2042583"/>
                  <a:pt x="266700" y="2022475"/>
                  <a:pt x="288925" y="1956329"/>
                </a:cubicBezTo>
                <a:cubicBezTo>
                  <a:pt x="311150" y="1890183"/>
                  <a:pt x="338667" y="1763712"/>
                  <a:pt x="358775" y="1676929"/>
                </a:cubicBezTo>
                <a:cubicBezTo>
                  <a:pt x="378883" y="1590146"/>
                  <a:pt x="393171" y="1517121"/>
                  <a:pt x="409575" y="1435629"/>
                </a:cubicBezTo>
                <a:cubicBezTo>
                  <a:pt x="425979" y="1354137"/>
                  <a:pt x="443971" y="1265766"/>
                  <a:pt x="457200" y="1187979"/>
                </a:cubicBezTo>
                <a:cubicBezTo>
                  <a:pt x="470429" y="1110192"/>
                  <a:pt x="478896" y="1044575"/>
                  <a:pt x="488950" y="968904"/>
                </a:cubicBezTo>
                <a:cubicBezTo>
                  <a:pt x="499004" y="893233"/>
                  <a:pt x="506413" y="815446"/>
                  <a:pt x="517525" y="733954"/>
                </a:cubicBezTo>
                <a:cubicBezTo>
                  <a:pt x="528638" y="652462"/>
                  <a:pt x="541867" y="550333"/>
                  <a:pt x="555625" y="479954"/>
                </a:cubicBezTo>
                <a:cubicBezTo>
                  <a:pt x="569383" y="409575"/>
                  <a:pt x="584729" y="355600"/>
                  <a:pt x="600075" y="311679"/>
                </a:cubicBezTo>
                <a:cubicBezTo>
                  <a:pt x="615421" y="267758"/>
                  <a:pt x="623888" y="253471"/>
                  <a:pt x="647700" y="216429"/>
                </a:cubicBezTo>
                <a:cubicBezTo>
                  <a:pt x="671512" y="179387"/>
                  <a:pt x="705379" y="122766"/>
                  <a:pt x="742950" y="89429"/>
                </a:cubicBezTo>
                <a:cubicBezTo>
                  <a:pt x="780521" y="56092"/>
                  <a:pt x="822325" y="30691"/>
                  <a:pt x="873125" y="16404"/>
                </a:cubicBezTo>
                <a:cubicBezTo>
                  <a:pt x="923925" y="2117"/>
                  <a:pt x="999067" y="0"/>
                  <a:pt x="1047750" y="3704"/>
                </a:cubicBezTo>
                <a:cubicBezTo>
                  <a:pt x="1096433" y="7408"/>
                  <a:pt x="1130300" y="26987"/>
                  <a:pt x="1165225" y="38629"/>
                </a:cubicBezTo>
                <a:cubicBezTo>
                  <a:pt x="1200150" y="50271"/>
                  <a:pt x="1231371" y="58737"/>
                  <a:pt x="1257300" y="73554"/>
                </a:cubicBezTo>
                <a:cubicBezTo>
                  <a:pt x="1283229" y="88371"/>
                  <a:pt x="1299633" y="104246"/>
                  <a:pt x="1320800" y="127529"/>
                </a:cubicBezTo>
                <a:cubicBezTo>
                  <a:pt x="1341967" y="150812"/>
                  <a:pt x="1371600" y="194204"/>
                  <a:pt x="1384300" y="213254"/>
                </a:cubicBezTo>
                <a:cubicBezTo>
                  <a:pt x="1397000" y="232304"/>
                  <a:pt x="1389592" y="211137"/>
                  <a:pt x="1397000" y="241829"/>
                </a:cubicBezTo>
                <a:cubicBezTo>
                  <a:pt x="1404408" y="272521"/>
                  <a:pt x="1421871" y="341842"/>
                  <a:pt x="1428750" y="397404"/>
                </a:cubicBezTo>
                <a:cubicBezTo>
                  <a:pt x="1435629" y="452966"/>
                  <a:pt x="1431396" y="516996"/>
                  <a:pt x="1438275" y="575204"/>
                </a:cubicBezTo>
                <a:cubicBezTo>
                  <a:pt x="1445154" y="633412"/>
                  <a:pt x="1463675" y="694796"/>
                  <a:pt x="1470025" y="746654"/>
                </a:cubicBezTo>
                <a:cubicBezTo>
                  <a:pt x="1476375" y="798512"/>
                  <a:pt x="1473729" y="832379"/>
                  <a:pt x="1476375" y="886354"/>
                </a:cubicBezTo>
                <a:cubicBezTo>
                  <a:pt x="1479021" y="940329"/>
                  <a:pt x="1484842" y="998537"/>
                  <a:pt x="1485900" y="1070504"/>
                </a:cubicBezTo>
                <a:cubicBezTo>
                  <a:pt x="1486958" y="1142471"/>
                  <a:pt x="1482196" y="1215496"/>
                  <a:pt x="1482725" y="1318154"/>
                </a:cubicBezTo>
                <a:cubicBezTo>
                  <a:pt x="1483254" y="1420812"/>
                  <a:pt x="1488546" y="1578504"/>
                  <a:pt x="1489075" y="1686454"/>
                </a:cubicBezTo>
                <a:cubicBezTo>
                  <a:pt x="1489604" y="1794404"/>
                  <a:pt x="1485900" y="1886479"/>
                  <a:pt x="1485900" y="1965854"/>
                </a:cubicBezTo>
                <a:cubicBezTo>
                  <a:pt x="1485900" y="2045229"/>
                  <a:pt x="1486958" y="2094442"/>
                  <a:pt x="1489075" y="2162704"/>
                </a:cubicBezTo>
                <a:cubicBezTo>
                  <a:pt x="1491192" y="2230966"/>
                  <a:pt x="1486958" y="2312987"/>
                  <a:pt x="1498600" y="2375429"/>
                </a:cubicBezTo>
                <a:cubicBezTo>
                  <a:pt x="1510242" y="2437871"/>
                  <a:pt x="1540404" y="2499783"/>
                  <a:pt x="1558925" y="2537354"/>
                </a:cubicBezTo>
                <a:cubicBezTo>
                  <a:pt x="1577446" y="2574925"/>
                  <a:pt x="1584325" y="2586037"/>
                  <a:pt x="1609725" y="2600854"/>
                </a:cubicBezTo>
                <a:cubicBezTo>
                  <a:pt x="1635125" y="2615671"/>
                  <a:pt x="1678517" y="2625725"/>
                  <a:pt x="1711325" y="2626254"/>
                </a:cubicBezTo>
                <a:cubicBezTo>
                  <a:pt x="1744133" y="2626783"/>
                  <a:pt x="1779058" y="2623079"/>
                  <a:pt x="1806575" y="2604029"/>
                </a:cubicBezTo>
                <a:cubicBezTo>
                  <a:pt x="1834092" y="2584979"/>
                  <a:pt x="1852083" y="2550583"/>
                  <a:pt x="1876425" y="2511954"/>
                </a:cubicBezTo>
                <a:cubicBezTo>
                  <a:pt x="1900767" y="2473325"/>
                  <a:pt x="1929342" y="2428875"/>
                  <a:pt x="1952625" y="2372254"/>
                </a:cubicBezTo>
                <a:cubicBezTo>
                  <a:pt x="1975908" y="2315633"/>
                  <a:pt x="1997075" y="2228850"/>
                  <a:pt x="2016125" y="2172229"/>
                </a:cubicBezTo>
                <a:cubicBezTo>
                  <a:pt x="2035175" y="2115608"/>
                  <a:pt x="2046288" y="2082271"/>
                  <a:pt x="2066925" y="2032529"/>
                </a:cubicBezTo>
                <a:cubicBezTo>
                  <a:pt x="2087562" y="1982787"/>
                  <a:pt x="2116667" y="1920346"/>
                  <a:pt x="2139950" y="1873779"/>
                </a:cubicBezTo>
                <a:cubicBezTo>
                  <a:pt x="2163233" y="1827212"/>
                  <a:pt x="2181225" y="1794933"/>
                  <a:pt x="2206625" y="1753129"/>
                </a:cubicBezTo>
                <a:cubicBezTo>
                  <a:pt x="2232025" y="1711325"/>
                  <a:pt x="2264304" y="1661583"/>
                  <a:pt x="2292350" y="1622954"/>
                </a:cubicBezTo>
                <a:cubicBezTo>
                  <a:pt x="2320396" y="1584325"/>
                  <a:pt x="2345267" y="1555750"/>
                  <a:pt x="2374900" y="1521354"/>
                </a:cubicBezTo>
                <a:cubicBezTo>
                  <a:pt x="2404533" y="1486958"/>
                  <a:pt x="2435754" y="1450446"/>
                  <a:pt x="2470150" y="1416579"/>
                </a:cubicBezTo>
                <a:cubicBezTo>
                  <a:pt x="2504546" y="1382712"/>
                  <a:pt x="2536296" y="1352550"/>
                  <a:pt x="2581275" y="1318154"/>
                </a:cubicBezTo>
                <a:cubicBezTo>
                  <a:pt x="2626254" y="1283758"/>
                  <a:pt x="2687638" y="1239837"/>
                  <a:pt x="2740025" y="1210204"/>
                </a:cubicBezTo>
                <a:cubicBezTo>
                  <a:pt x="2792412" y="1180571"/>
                  <a:pt x="2846388" y="1160462"/>
                  <a:pt x="2895600" y="1140354"/>
                </a:cubicBezTo>
                <a:cubicBezTo>
                  <a:pt x="2944813" y="1120246"/>
                  <a:pt x="2984500" y="1104371"/>
                  <a:pt x="3035300" y="1089554"/>
                </a:cubicBezTo>
                <a:cubicBezTo>
                  <a:pt x="3086100" y="1074737"/>
                  <a:pt x="3148013" y="1059391"/>
                  <a:pt x="3200400" y="1051454"/>
                </a:cubicBezTo>
                <a:cubicBezTo>
                  <a:pt x="3252787" y="1043517"/>
                  <a:pt x="3297238" y="1039812"/>
                  <a:pt x="3349625" y="1041929"/>
                </a:cubicBezTo>
                <a:cubicBezTo>
                  <a:pt x="3402012" y="1044046"/>
                  <a:pt x="3514725" y="1064154"/>
                  <a:pt x="3514725" y="1064154"/>
                </a:cubicBezTo>
                <a:cubicBezTo>
                  <a:pt x="3570287" y="1072091"/>
                  <a:pt x="3631142" y="1077383"/>
                  <a:pt x="3683000" y="1089554"/>
                </a:cubicBezTo>
                <a:cubicBezTo>
                  <a:pt x="3734858" y="1101725"/>
                  <a:pt x="3782483" y="1121833"/>
                  <a:pt x="3825875" y="1137179"/>
                </a:cubicBezTo>
                <a:cubicBezTo>
                  <a:pt x="3869267" y="1152525"/>
                  <a:pt x="3905250" y="1165225"/>
                  <a:pt x="3943350" y="1181629"/>
                </a:cubicBezTo>
                <a:cubicBezTo>
                  <a:pt x="3981450" y="1198033"/>
                  <a:pt x="4019021" y="1217612"/>
                  <a:pt x="4054475" y="1235604"/>
                </a:cubicBezTo>
                <a:cubicBezTo>
                  <a:pt x="4089929" y="1253596"/>
                  <a:pt x="4156075" y="1289579"/>
                  <a:pt x="4156075" y="1289579"/>
                </a:cubicBezTo>
                <a:cubicBezTo>
                  <a:pt x="4186237" y="1305454"/>
                  <a:pt x="4203700" y="1312333"/>
                  <a:pt x="4235450" y="1330854"/>
                </a:cubicBezTo>
                <a:cubicBezTo>
                  <a:pt x="4267200" y="1349375"/>
                  <a:pt x="4327525" y="1389592"/>
                  <a:pt x="4346575" y="1400704"/>
                </a:cubicBezTo>
                <a:cubicBezTo>
                  <a:pt x="4365625" y="1411816"/>
                  <a:pt x="4349750" y="1397529"/>
                  <a:pt x="4349750" y="1397529"/>
                </a:cubicBezTo>
              </a:path>
            </a:pathLst>
          </a:custGeom>
          <a:noFill/>
          <a:ln w="57150" cap="flat" cmpd="sng" algn="ctr">
            <a:solidFill>
              <a:srgbClr val="FFCC66">
                <a:alpha val="44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27202" y="2387600"/>
            <a:ext cx="5246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Mucus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Helvetica"/>
              <a:cs typeface="Helvetica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0800000" flipV="1">
            <a:off x="1651000" y="2581276"/>
            <a:ext cx="177800" cy="101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47"/>
          <p:cNvGrpSpPr/>
          <p:nvPr/>
        </p:nvGrpSpPr>
        <p:grpSpPr>
          <a:xfrm>
            <a:off x="4635501" y="800100"/>
            <a:ext cx="4400923" cy="6036679"/>
            <a:chOff x="4635500" y="800100"/>
            <a:chExt cx="4400923" cy="6036679"/>
          </a:xfrm>
        </p:grpSpPr>
        <p:grpSp>
          <p:nvGrpSpPr>
            <p:cNvPr id="3" name="Group 25"/>
            <p:cNvGrpSpPr/>
            <p:nvPr/>
          </p:nvGrpSpPr>
          <p:grpSpPr>
            <a:xfrm>
              <a:off x="4635500" y="800100"/>
              <a:ext cx="4400923" cy="6036679"/>
              <a:chOff x="4635500" y="800100"/>
              <a:chExt cx="4400923" cy="6036679"/>
            </a:xfrm>
          </p:grpSpPr>
          <p:pic>
            <p:nvPicPr>
              <p:cNvPr id="23" name="Picture 22" descr="Picture 9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36520" y="809625"/>
                <a:ext cx="4332753" cy="3340100"/>
              </a:xfrm>
              <a:prstGeom prst="rect">
                <a:avLst/>
              </a:prstGeom>
            </p:spPr>
          </p:pic>
          <p:sp>
            <p:nvSpPr>
              <p:cNvPr id="30" name="Rectangle 29"/>
              <p:cNvSpPr/>
              <p:nvPr/>
            </p:nvSpPr>
            <p:spPr bwMode="auto">
              <a:xfrm>
                <a:off x="4635500" y="800100"/>
                <a:ext cx="4330700" cy="3346450"/>
              </a:xfrm>
              <a:prstGeom prst="rect">
                <a:avLst/>
              </a:prstGeom>
              <a:noFill/>
              <a:ln w="9525" cap="flat" cmpd="sng" algn="ctr">
                <a:solidFill>
                  <a:srgbClr val="59595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118638" y="4225295"/>
                <a:ext cx="3917785" cy="26114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defRPr/>
                </a:pPr>
                <a:r>
                  <a:rPr lang="en-US" sz="1800" dirty="0" smtClean="0">
                    <a:solidFill>
                      <a:srgbClr val="FF0000"/>
                    </a:solidFill>
                  </a:rPr>
                  <a:t>		       HIV-Infected Gut</a:t>
                </a:r>
              </a:p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buFont typeface="Arial"/>
                  <a:buChar char="•"/>
                  <a:defRPr/>
                </a:pPr>
                <a:r>
                  <a:rPr lang="en-US" dirty="0" smtClean="0">
                    <a:solidFill>
                      <a:srgbClr val="0000FF"/>
                    </a:solidFill>
                  </a:rPr>
                  <a:t>Enteropathy</a:t>
                </a:r>
              </a:p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buFont typeface="Arial"/>
                  <a:buChar char="•"/>
                  <a:defRPr/>
                </a:pPr>
                <a:r>
                  <a:rPr lang="en-US" dirty="0" smtClean="0">
                    <a:solidFill>
                      <a:srgbClr val="0000FF"/>
                    </a:solidFill>
                  </a:rPr>
                  <a:t>Massive </a:t>
                </a:r>
                <a:r>
                  <a:rPr lang="en-US" sz="1800" dirty="0" smtClean="0">
                    <a:solidFill>
                      <a:srgbClr val="0000FF"/>
                    </a:solidFill>
                  </a:rPr>
                  <a:t>loss of CD4 T cells</a:t>
                </a:r>
              </a:p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buFont typeface="Arial"/>
                  <a:buChar char="•"/>
                  <a:defRPr/>
                </a:pPr>
                <a:r>
                  <a:rPr lang="en-US" sz="1800" dirty="0" smtClean="0">
                    <a:solidFill>
                      <a:srgbClr val="0000FF"/>
                    </a:solidFill>
                  </a:rPr>
                  <a:t>Preferential loss of Th17 cells</a:t>
                </a:r>
              </a:p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buFont typeface="Arial"/>
                  <a:buChar char="•"/>
                  <a:defRPr/>
                </a:pPr>
                <a:r>
                  <a:rPr lang="en-US" sz="1800" dirty="0" smtClean="0">
                    <a:solidFill>
                      <a:srgbClr val="0000FF"/>
                    </a:solidFill>
                  </a:rPr>
                  <a:t>2-10x increased permeability</a:t>
                </a:r>
              </a:p>
              <a:p>
                <a:pPr marL="114300" indent="-114300">
                  <a:lnSpc>
                    <a:spcPct val="90000"/>
                  </a:lnSpc>
                  <a:spcAft>
                    <a:spcPts val="1200"/>
                  </a:spcAft>
                  <a:buFont typeface="Arial"/>
                  <a:buChar char="•"/>
                  <a:defRPr/>
                </a:pPr>
                <a:r>
                  <a:rPr lang="en-US" sz="1800" dirty="0" smtClean="0">
                    <a:solidFill>
                      <a:srgbClr val="0000FF"/>
                    </a:solidFill>
                  </a:rPr>
                  <a:t>Translocation of microbial products and s</a:t>
                </a:r>
                <a:r>
                  <a:rPr lang="en-US" dirty="0" smtClean="0">
                    <a:solidFill>
                      <a:srgbClr val="0000FF"/>
                    </a:solidFill>
                  </a:rPr>
                  <a:t>ystemic immune activation</a:t>
                </a:r>
                <a:endParaRPr lang="en-US" sz="1800" dirty="0" smtClean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81950" y="3200400"/>
                <a:ext cx="9565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>
                    <a:latin typeface="Arial"/>
                    <a:cs typeface="Arial"/>
                  </a:rPr>
                  <a:t>CD4 T cell loss</a:t>
                </a:r>
                <a:endParaRPr lang="en-US" sz="900" dirty="0">
                  <a:latin typeface="Arial"/>
                  <a:cs typeface="Arial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642100" y="825500"/>
                <a:ext cx="129458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>
                    <a:latin typeface="Arial"/>
                    <a:cs typeface="Arial"/>
                  </a:rPr>
                  <a:t>Loss of tight junctions</a:t>
                </a:r>
                <a:endParaRPr lang="en-US" sz="900" dirty="0">
                  <a:latin typeface="Arial"/>
                  <a:cs typeface="Arial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807200" y="3403600"/>
                <a:ext cx="12625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>
                    <a:latin typeface="Arial"/>
                    <a:cs typeface="Arial"/>
                  </a:rPr>
                  <a:t>Enterocyte apoptosis</a:t>
                </a:r>
                <a:endParaRPr lang="en-US" sz="900" dirty="0">
                  <a:latin typeface="Arial"/>
                  <a:cs typeface="Arial"/>
                </a:endParaRPr>
              </a:p>
            </p:txBody>
          </p:sp>
          <p:cxnSp>
            <p:nvCxnSpPr>
              <p:cNvPr id="37" name="Straight Connector 36"/>
              <p:cNvCxnSpPr/>
              <p:nvPr/>
            </p:nvCxnSpPr>
            <p:spPr bwMode="auto">
              <a:xfrm rot="16200000" flipV="1">
                <a:off x="7809113" y="2884287"/>
                <a:ext cx="603250" cy="357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rot="16200000" flipV="1">
                <a:off x="6432550" y="2781300"/>
                <a:ext cx="1073150" cy="22225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 rot="16200000" flipH="1">
                <a:off x="6985000" y="1130300"/>
                <a:ext cx="565150" cy="33655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7" name="TextBox 16"/>
              <p:cNvSpPr txBox="1"/>
              <p:nvPr/>
            </p:nvSpPr>
            <p:spPr>
              <a:xfrm>
                <a:off x="4743449" y="3257550"/>
                <a:ext cx="112118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>
                    <a:latin typeface="Arial"/>
                    <a:cs typeface="Arial"/>
                  </a:rPr>
                  <a:t>Microbial products</a:t>
                </a:r>
                <a:endParaRPr lang="en-US" sz="900" dirty="0">
                  <a:latin typeface="Arial"/>
                  <a:cs typeface="Arial"/>
                </a:endParaRPr>
              </a:p>
            </p:txBody>
          </p:sp>
          <p:cxnSp>
            <p:nvCxnSpPr>
              <p:cNvPr id="20" name="Straight Connector 19"/>
              <p:cNvCxnSpPr/>
              <p:nvPr/>
            </p:nvCxnSpPr>
            <p:spPr bwMode="auto">
              <a:xfrm rot="5400000" flipH="1" flipV="1">
                <a:off x="5016500" y="2667000"/>
                <a:ext cx="889000" cy="3683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7" name="Freeform 46"/>
            <p:cNvSpPr/>
            <p:nvPr/>
          </p:nvSpPr>
          <p:spPr bwMode="auto">
            <a:xfrm>
              <a:off x="4673600" y="1235604"/>
              <a:ext cx="4257675" cy="2665413"/>
            </a:xfrm>
            <a:custGeom>
              <a:avLst/>
              <a:gdLst>
                <a:gd name="connsiteX0" fmla="*/ 0 w 4257675"/>
                <a:gd name="connsiteY0" fmla="*/ 1345671 h 2665413"/>
                <a:gd name="connsiteX1" fmla="*/ 57150 w 4257675"/>
                <a:gd name="connsiteY1" fmla="*/ 1352021 h 2665413"/>
                <a:gd name="connsiteX2" fmla="*/ 130175 w 4257675"/>
                <a:gd name="connsiteY2" fmla="*/ 1320271 h 2665413"/>
                <a:gd name="connsiteX3" fmla="*/ 174625 w 4257675"/>
                <a:gd name="connsiteY3" fmla="*/ 1275821 h 2665413"/>
                <a:gd name="connsiteX4" fmla="*/ 203200 w 4257675"/>
                <a:gd name="connsiteY4" fmla="*/ 1225021 h 2665413"/>
                <a:gd name="connsiteX5" fmla="*/ 244475 w 4257675"/>
                <a:gd name="connsiteY5" fmla="*/ 1155171 h 2665413"/>
                <a:gd name="connsiteX6" fmla="*/ 295275 w 4257675"/>
                <a:gd name="connsiteY6" fmla="*/ 983721 h 2665413"/>
                <a:gd name="connsiteX7" fmla="*/ 320675 w 4257675"/>
                <a:gd name="connsiteY7" fmla="*/ 850371 h 2665413"/>
                <a:gd name="connsiteX8" fmla="*/ 358775 w 4257675"/>
                <a:gd name="connsiteY8" fmla="*/ 704321 h 2665413"/>
                <a:gd name="connsiteX9" fmla="*/ 377825 w 4257675"/>
                <a:gd name="connsiteY9" fmla="*/ 599546 h 2665413"/>
                <a:gd name="connsiteX10" fmla="*/ 403225 w 4257675"/>
                <a:gd name="connsiteY10" fmla="*/ 472546 h 2665413"/>
                <a:gd name="connsiteX11" fmla="*/ 450850 w 4257675"/>
                <a:gd name="connsiteY11" fmla="*/ 342371 h 2665413"/>
                <a:gd name="connsiteX12" fmla="*/ 495300 w 4257675"/>
                <a:gd name="connsiteY12" fmla="*/ 256646 h 2665413"/>
                <a:gd name="connsiteX13" fmla="*/ 574675 w 4257675"/>
                <a:gd name="connsiteY13" fmla="*/ 135996 h 2665413"/>
                <a:gd name="connsiteX14" fmla="*/ 669925 w 4257675"/>
                <a:gd name="connsiteY14" fmla="*/ 72496 h 2665413"/>
                <a:gd name="connsiteX15" fmla="*/ 762000 w 4257675"/>
                <a:gd name="connsiteY15" fmla="*/ 21696 h 2665413"/>
                <a:gd name="connsiteX16" fmla="*/ 879475 w 4257675"/>
                <a:gd name="connsiteY16" fmla="*/ 2646 h 2665413"/>
                <a:gd name="connsiteX17" fmla="*/ 949325 w 4257675"/>
                <a:gd name="connsiteY17" fmla="*/ 5821 h 2665413"/>
                <a:gd name="connsiteX18" fmla="*/ 1044575 w 4257675"/>
                <a:gd name="connsiteY18" fmla="*/ 24871 h 2665413"/>
                <a:gd name="connsiteX19" fmla="*/ 1114425 w 4257675"/>
                <a:gd name="connsiteY19" fmla="*/ 66146 h 2665413"/>
                <a:gd name="connsiteX20" fmla="*/ 1171575 w 4257675"/>
                <a:gd name="connsiteY20" fmla="*/ 110596 h 2665413"/>
                <a:gd name="connsiteX21" fmla="*/ 1225550 w 4257675"/>
                <a:gd name="connsiteY21" fmla="*/ 174096 h 2665413"/>
                <a:gd name="connsiteX22" fmla="*/ 1285875 w 4257675"/>
                <a:gd name="connsiteY22" fmla="*/ 291571 h 2665413"/>
                <a:gd name="connsiteX23" fmla="*/ 1362075 w 4257675"/>
                <a:gd name="connsiteY23" fmla="*/ 491596 h 2665413"/>
                <a:gd name="connsiteX24" fmla="*/ 1377950 w 4257675"/>
                <a:gd name="connsiteY24" fmla="*/ 558271 h 2665413"/>
                <a:gd name="connsiteX25" fmla="*/ 1400175 w 4257675"/>
                <a:gd name="connsiteY25" fmla="*/ 659871 h 2665413"/>
                <a:gd name="connsiteX26" fmla="*/ 1416050 w 4257675"/>
                <a:gd name="connsiteY26" fmla="*/ 723371 h 2665413"/>
                <a:gd name="connsiteX27" fmla="*/ 1438275 w 4257675"/>
                <a:gd name="connsiteY27" fmla="*/ 910696 h 2665413"/>
                <a:gd name="connsiteX28" fmla="*/ 1447800 w 4257675"/>
                <a:gd name="connsiteY28" fmla="*/ 1024996 h 2665413"/>
                <a:gd name="connsiteX29" fmla="*/ 1466850 w 4257675"/>
                <a:gd name="connsiteY29" fmla="*/ 1199621 h 2665413"/>
                <a:gd name="connsiteX30" fmla="*/ 1485900 w 4257675"/>
                <a:gd name="connsiteY30" fmla="*/ 1440921 h 2665413"/>
                <a:gd name="connsiteX31" fmla="*/ 1501775 w 4257675"/>
                <a:gd name="connsiteY31" fmla="*/ 1644121 h 2665413"/>
                <a:gd name="connsiteX32" fmla="*/ 1508125 w 4257675"/>
                <a:gd name="connsiteY32" fmla="*/ 1793346 h 2665413"/>
                <a:gd name="connsiteX33" fmla="*/ 1511300 w 4257675"/>
                <a:gd name="connsiteY33" fmla="*/ 1964796 h 2665413"/>
                <a:gd name="connsiteX34" fmla="*/ 1527175 w 4257675"/>
                <a:gd name="connsiteY34" fmla="*/ 2104496 h 2665413"/>
                <a:gd name="connsiteX35" fmla="*/ 1536700 w 4257675"/>
                <a:gd name="connsiteY35" fmla="*/ 2225146 h 2665413"/>
                <a:gd name="connsiteX36" fmla="*/ 1549400 w 4257675"/>
                <a:gd name="connsiteY36" fmla="*/ 2348971 h 2665413"/>
                <a:gd name="connsiteX37" fmla="*/ 1571625 w 4257675"/>
                <a:gd name="connsiteY37" fmla="*/ 2488671 h 2665413"/>
                <a:gd name="connsiteX38" fmla="*/ 1616075 w 4257675"/>
                <a:gd name="connsiteY38" fmla="*/ 2615671 h 2665413"/>
                <a:gd name="connsiteX39" fmla="*/ 1695450 w 4257675"/>
                <a:gd name="connsiteY39" fmla="*/ 2660121 h 2665413"/>
                <a:gd name="connsiteX40" fmla="*/ 1755775 w 4257675"/>
                <a:gd name="connsiteY40" fmla="*/ 2647421 h 2665413"/>
                <a:gd name="connsiteX41" fmla="*/ 1822450 w 4257675"/>
                <a:gd name="connsiteY41" fmla="*/ 2555346 h 2665413"/>
                <a:gd name="connsiteX42" fmla="*/ 1835150 w 4257675"/>
                <a:gd name="connsiteY42" fmla="*/ 2472796 h 2665413"/>
                <a:gd name="connsiteX43" fmla="*/ 1870075 w 4257675"/>
                <a:gd name="connsiteY43" fmla="*/ 2307696 h 2665413"/>
                <a:gd name="connsiteX44" fmla="*/ 1882775 w 4257675"/>
                <a:gd name="connsiteY44" fmla="*/ 2123546 h 2665413"/>
                <a:gd name="connsiteX45" fmla="*/ 1892300 w 4257675"/>
                <a:gd name="connsiteY45" fmla="*/ 1933046 h 2665413"/>
                <a:gd name="connsiteX46" fmla="*/ 1901825 w 4257675"/>
                <a:gd name="connsiteY46" fmla="*/ 1815571 h 2665413"/>
                <a:gd name="connsiteX47" fmla="*/ 1901825 w 4257675"/>
                <a:gd name="connsiteY47" fmla="*/ 1704446 h 2665413"/>
                <a:gd name="connsiteX48" fmla="*/ 1914525 w 4257675"/>
                <a:gd name="connsiteY48" fmla="*/ 1602846 h 2665413"/>
                <a:gd name="connsiteX49" fmla="*/ 1936750 w 4257675"/>
                <a:gd name="connsiteY49" fmla="*/ 1469496 h 2665413"/>
                <a:gd name="connsiteX50" fmla="*/ 1962150 w 4257675"/>
                <a:gd name="connsiteY50" fmla="*/ 1367896 h 2665413"/>
                <a:gd name="connsiteX51" fmla="*/ 1990725 w 4257675"/>
                <a:gd name="connsiteY51" fmla="*/ 1263121 h 2665413"/>
                <a:gd name="connsiteX52" fmla="*/ 2012950 w 4257675"/>
                <a:gd name="connsiteY52" fmla="*/ 1196446 h 2665413"/>
                <a:gd name="connsiteX53" fmla="*/ 2076450 w 4257675"/>
                <a:gd name="connsiteY53" fmla="*/ 1018646 h 2665413"/>
                <a:gd name="connsiteX54" fmla="*/ 2139950 w 4257675"/>
                <a:gd name="connsiteY54" fmla="*/ 897996 h 2665413"/>
                <a:gd name="connsiteX55" fmla="*/ 2228850 w 4257675"/>
                <a:gd name="connsiteY55" fmla="*/ 755121 h 2665413"/>
                <a:gd name="connsiteX56" fmla="*/ 2314575 w 4257675"/>
                <a:gd name="connsiteY56" fmla="*/ 650346 h 2665413"/>
                <a:gd name="connsiteX57" fmla="*/ 2422525 w 4257675"/>
                <a:gd name="connsiteY57" fmla="*/ 545571 h 2665413"/>
                <a:gd name="connsiteX58" fmla="*/ 2540000 w 4257675"/>
                <a:gd name="connsiteY58" fmla="*/ 450321 h 2665413"/>
                <a:gd name="connsiteX59" fmla="*/ 2714625 w 4257675"/>
                <a:gd name="connsiteY59" fmla="*/ 339196 h 2665413"/>
                <a:gd name="connsiteX60" fmla="*/ 2841625 w 4257675"/>
                <a:gd name="connsiteY60" fmla="*/ 288396 h 2665413"/>
                <a:gd name="connsiteX61" fmla="*/ 3048000 w 4257675"/>
                <a:gd name="connsiteY61" fmla="*/ 231246 h 2665413"/>
                <a:gd name="connsiteX62" fmla="*/ 3181350 w 4257675"/>
                <a:gd name="connsiteY62" fmla="*/ 212196 h 2665413"/>
                <a:gd name="connsiteX63" fmla="*/ 3232150 w 4257675"/>
                <a:gd name="connsiteY63" fmla="*/ 199496 h 2665413"/>
                <a:gd name="connsiteX64" fmla="*/ 3429000 w 4257675"/>
                <a:gd name="connsiteY64" fmla="*/ 218546 h 2665413"/>
                <a:gd name="connsiteX65" fmla="*/ 3559175 w 4257675"/>
                <a:gd name="connsiteY65" fmla="*/ 234421 h 2665413"/>
                <a:gd name="connsiteX66" fmla="*/ 3676650 w 4257675"/>
                <a:gd name="connsiteY66" fmla="*/ 266171 h 2665413"/>
                <a:gd name="connsiteX67" fmla="*/ 3775075 w 4257675"/>
                <a:gd name="connsiteY67" fmla="*/ 297921 h 2665413"/>
                <a:gd name="connsiteX68" fmla="*/ 3908425 w 4257675"/>
                <a:gd name="connsiteY68" fmla="*/ 348721 h 2665413"/>
                <a:gd name="connsiteX69" fmla="*/ 4051300 w 4257675"/>
                <a:gd name="connsiteY69" fmla="*/ 418571 h 2665413"/>
                <a:gd name="connsiteX70" fmla="*/ 4127500 w 4257675"/>
                <a:gd name="connsiteY70" fmla="*/ 466196 h 2665413"/>
                <a:gd name="connsiteX71" fmla="*/ 4257675 w 4257675"/>
                <a:gd name="connsiteY71" fmla="*/ 542396 h 266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257675" h="2665413">
                  <a:moveTo>
                    <a:pt x="0" y="1345671"/>
                  </a:moveTo>
                  <a:cubicBezTo>
                    <a:pt x="17727" y="1350962"/>
                    <a:pt x="35454" y="1356254"/>
                    <a:pt x="57150" y="1352021"/>
                  </a:cubicBezTo>
                  <a:cubicBezTo>
                    <a:pt x="78846" y="1347788"/>
                    <a:pt x="110596" y="1332971"/>
                    <a:pt x="130175" y="1320271"/>
                  </a:cubicBezTo>
                  <a:cubicBezTo>
                    <a:pt x="149754" y="1307571"/>
                    <a:pt x="162454" y="1291696"/>
                    <a:pt x="174625" y="1275821"/>
                  </a:cubicBezTo>
                  <a:cubicBezTo>
                    <a:pt x="186796" y="1259946"/>
                    <a:pt x="191558" y="1245129"/>
                    <a:pt x="203200" y="1225021"/>
                  </a:cubicBezTo>
                  <a:cubicBezTo>
                    <a:pt x="214842" y="1204913"/>
                    <a:pt x="229129" y="1195388"/>
                    <a:pt x="244475" y="1155171"/>
                  </a:cubicBezTo>
                  <a:cubicBezTo>
                    <a:pt x="259821" y="1114954"/>
                    <a:pt x="282575" y="1034521"/>
                    <a:pt x="295275" y="983721"/>
                  </a:cubicBezTo>
                  <a:cubicBezTo>
                    <a:pt x="307975" y="932921"/>
                    <a:pt x="310092" y="896938"/>
                    <a:pt x="320675" y="850371"/>
                  </a:cubicBezTo>
                  <a:cubicBezTo>
                    <a:pt x="331258" y="803804"/>
                    <a:pt x="349250" y="746125"/>
                    <a:pt x="358775" y="704321"/>
                  </a:cubicBezTo>
                  <a:cubicBezTo>
                    <a:pt x="368300" y="662517"/>
                    <a:pt x="370417" y="638175"/>
                    <a:pt x="377825" y="599546"/>
                  </a:cubicBezTo>
                  <a:cubicBezTo>
                    <a:pt x="385233" y="560917"/>
                    <a:pt x="391054" y="515408"/>
                    <a:pt x="403225" y="472546"/>
                  </a:cubicBezTo>
                  <a:cubicBezTo>
                    <a:pt x="415396" y="429684"/>
                    <a:pt x="435504" y="378354"/>
                    <a:pt x="450850" y="342371"/>
                  </a:cubicBezTo>
                  <a:cubicBezTo>
                    <a:pt x="466196" y="306388"/>
                    <a:pt x="474663" y="291042"/>
                    <a:pt x="495300" y="256646"/>
                  </a:cubicBezTo>
                  <a:cubicBezTo>
                    <a:pt x="515937" y="222250"/>
                    <a:pt x="545571" y="166688"/>
                    <a:pt x="574675" y="135996"/>
                  </a:cubicBezTo>
                  <a:cubicBezTo>
                    <a:pt x="603779" y="105304"/>
                    <a:pt x="638704" y="91546"/>
                    <a:pt x="669925" y="72496"/>
                  </a:cubicBezTo>
                  <a:cubicBezTo>
                    <a:pt x="701146" y="53446"/>
                    <a:pt x="727075" y="33338"/>
                    <a:pt x="762000" y="21696"/>
                  </a:cubicBezTo>
                  <a:cubicBezTo>
                    <a:pt x="796925" y="10054"/>
                    <a:pt x="848254" y="5292"/>
                    <a:pt x="879475" y="2646"/>
                  </a:cubicBezTo>
                  <a:cubicBezTo>
                    <a:pt x="910696" y="0"/>
                    <a:pt x="921808" y="2117"/>
                    <a:pt x="949325" y="5821"/>
                  </a:cubicBezTo>
                  <a:cubicBezTo>
                    <a:pt x="976842" y="9525"/>
                    <a:pt x="1017058" y="14817"/>
                    <a:pt x="1044575" y="24871"/>
                  </a:cubicBezTo>
                  <a:cubicBezTo>
                    <a:pt x="1072092" y="34925"/>
                    <a:pt x="1093258" y="51859"/>
                    <a:pt x="1114425" y="66146"/>
                  </a:cubicBezTo>
                  <a:cubicBezTo>
                    <a:pt x="1135592" y="80434"/>
                    <a:pt x="1153054" y="92604"/>
                    <a:pt x="1171575" y="110596"/>
                  </a:cubicBezTo>
                  <a:cubicBezTo>
                    <a:pt x="1190096" y="128588"/>
                    <a:pt x="1206500" y="143934"/>
                    <a:pt x="1225550" y="174096"/>
                  </a:cubicBezTo>
                  <a:cubicBezTo>
                    <a:pt x="1244600" y="204259"/>
                    <a:pt x="1263121" y="238654"/>
                    <a:pt x="1285875" y="291571"/>
                  </a:cubicBezTo>
                  <a:cubicBezTo>
                    <a:pt x="1308629" y="344488"/>
                    <a:pt x="1346729" y="447146"/>
                    <a:pt x="1362075" y="491596"/>
                  </a:cubicBezTo>
                  <a:cubicBezTo>
                    <a:pt x="1377421" y="536046"/>
                    <a:pt x="1371600" y="530225"/>
                    <a:pt x="1377950" y="558271"/>
                  </a:cubicBezTo>
                  <a:cubicBezTo>
                    <a:pt x="1384300" y="586317"/>
                    <a:pt x="1393825" y="632354"/>
                    <a:pt x="1400175" y="659871"/>
                  </a:cubicBezTo>
                  <a:cubicBezTo>
                    <a:pt x="1406525" y="687388"/>
                    <a:pt x="1409700" y="681567"/>
                    <a:pt x="1416050" y="723371"/>
                  </a:cubicBezTo>
                  <a:cubicBezTo>
                    <a:pt x="1422400" y="765175"/>
                    <a:pt x="1432983" y="860425"/>
                    <a:pt x="1438275" y="910696"/>
                  </a:cubicBezTo>
                  <a:cubicBezTo>
                    <a:pt x="1443567" y="960967"/>
                    <a:pt x="1443038" y="976842"/>
                    <a:pt x="1447800" y="1024996"/>
                  </a:cubicBezTo>
                  <a:cubicBezTo>
                    <a:pt x="1452562" y="1073150"/>
                    <a:pt x="1460500" y="1130300"/>
                    <a:pt x="1466850" y="1199621"/>
                  </a:cubicBezTo>
                  <a:cubicBezTo>
                    <a:pt x="1473200" y="1268942"/>
                    <a:pt x="1480079" y="1366838"/>
                    <a:pt x="1485900" y="1440921"/>
                  </a:cubicBezTo>
                  <a:cubicBezTo>
                    <a:pt x="1491721" y="1515004"/>
                    <a:pt x="1498071" y="1585384"/>
                    <a:pt x="1501775" y="1644121"/>
                  </a:cubicBezTo>
                  <a:cubicBezTo>
                    <a:pt x="1505479" y="1702858"/>
                    <a:pt x="1506538" y="1739900"/>
                    <a:pt x="1508125" y="1793346"/>
                  </a:cubicBezTo>
                  <a:cubicBezTo>
                    <a:pt x="1509712" y="1846792"/>
                    <a:pt x="1508125" y="1912938"/>
                    <a:pt x="1511300" y="1964796"/>
                  </a:cubicBezTo>
                  <a:cubicBezTo>
                    <a:pt x="1514475" y="2016654"/>
                    <a:pt x="1522942" y="2061104"/>
                    <a:pt x="1527175" y="2104496"/>
                  </a:cubicBezTo>
                  <a:cubicBezTo>
                    <a:pt x="1531408" y="2147888"/>
                    <a:pt x="1532996" y="2184400"/>
                    <a:pt x="1536700" y="2225146"/>
                  </a:cubicBezTo>
                  <a:cubicBezTo>
                    <a:pt x="1540404" y="2265892"/>
                    <a:pt x="1543579" y="2305050"/>
                    <a:pt x="1549400" y="2348971"/>
                  </a:cubicBezTo>
                  <a:cubicBezTo>
                    <a:pt x="1555221" y="2392892"/>
                    <a:pt x="1560512" y="2444221"/>
                    <a:pt x="1571625" y="2488671"/>
                  </a:cubicBezTo>
                  <a:cubicBezTo>
                    <a:pt x="1582738" y="2533121"/>
                    <a:pt x="1595438" y="2587096"/>
                    <a:pt x="1616075" y="2615671"/>
                  </a:cubicBezTo>
                  <a:cubicBezTo>
                    <a:pt x="1636712" y="2644246"/>
                    <a:pt x="1672167" y="2654829"/>
                    <a:pt x="1695450" y="2660121"/>
                  </a:cubicBezTo>
                  <a:cubicBezTo>
                    <a:pt x="1718733" y="2665413"/>
                    <a:pt x="1734608" y="2664883"/>
                    <a:pt x="1755775" y="2647421"/>
                  </a:cubicBezTo>
                  <a:cubicBezTo>
                    <a:pt x="1776942" y="2629959"/>
                    <a:pt x="1809221" y="2584450"/>
                    <a:pt x="1822450" y="2555346"/>
                  </a:cubicBezTo>
                  <a:cubicBezTo>
                    <a:pt x="1835679" y="2526242"/>
                    <a:pt x="1827213" y="2514071"/>
                    <a:pt x="1835150" y="2472796"/>
                  </a:cubicBezTo>
                  <a:cubicBezTo>
                    <a:pt x="1843087" y="2431521"/>
                    <a:pt x="1862138" y="2365904"/>
                    <a:pt x="1870075" y="2307696"/>
                  </a:cubicBezTo>
                  <a:cubicBezTo>
                    <a:pt x="1878012" y="2249488"/>
                    <a:pt x="1879071" y="2185988"/>
                    <a:pt x="1882775" y="2123546"/>
                  </a:cubicBezTo>
                  <a:cubicBezTo>
                    <a:pt x="1886479" y="2061104"/>
                    <a:pt x="1889125" y="1984375"/>
                    <a:pt x="1892300" y="1933046"/>
                  </a:cubicBezTo>
                  <a:cubicBezTo>
                    <a:pt x="1895475" y="1881717"/>
                    <a:pt x="1900237" y="1853671"/>
                    <a:pt x="1901825" y="1815571"/>
                  </a:cubicBezTo>
                  <a:cubicBezTo>
                    <a:pt x="1903413" y="1777471"/>
                    <a:pt x="1899708" y="1739900"/>
                    <a:pt x="1901825" y="1704446"/>
                  </a:cubicBezTo>
                  <a:cubicBezTo>
                    <a:pt x="1903942" y="1668992"/>
                    <a:pt x="1908704" y="1642004"/>
                    <a:pt x="1914525" y="1602846"/>
                  </a:cubicBezTo>
                  <a:cubicBezTo>
                    <a:pt x="1920346" y="1563688"/>
                    <a:pt x="1928813" y="1508654"/>
                    <a:pt x="1936750" y="1469496"/>
                  </a:cubicBezTo>
                  <a:cubicBezTo>
                    <a:pt x="1944687" y="1430338"/>
                    <a:pt x="1953154" y="1402292"/>
                    <a:pt x="1962150" y="1367896"/>
                  </a:cubicBezTo>
                  <a:cubicBezTo>
                    <a:pt x="1971146" y="1333500"/>
                    <a:pt x="1982258" y="1291696"/>
                    <a:pt x="1990725" y="1263121"/>
                  </a:cubicBezTo>
                  <a:cubicBezTo>
                    <a:pt x="1999192" y="1234546"/>
                    <a:pt x="1998663" y="1237192"/>
                    <a:pt x="2012950" y="1196446"/>
                  </a:cubicBezTo>
                  <a:cubicBezTo>
                    <a:pt x="2027237" y="1155700"/>
                    <a:pt x="2055283" y="1068388"/>
                    <a:pt x="2076450" y="1018646"/>
                  </a:cubicBezTo>
                  <a:cubicBezTo>
                    <a:pt x="2097617" y="968904"/>
                    <a:pt x="2114550" y="941917"/>
                    <a:pt x="2139950" y="897996"/>
                  </a:cubicBezTo>
                  <a:cubicBezTo>
                    <a:pt x="2165350" y="854075"/>
                    <a:pt x="2199746" y="796396"/>
                    <a:pt x="2228850" y="755121"/>
                  </a:cubicBezTo>
                  <a:cubicBezTo>
                    <a:pt x="2257954" y="713846"/>
                    <a:pt x="2282296" y="685271"/>
                    <a:pt x="2314575" y="650346"/>
                  </a:cubicBezTo>
                  <a:cubicBezTo>
                    <a:pt x="2346854" y="615421"/>
                    <a:pt x="2384954" y="578908"/>
                    <a:pt x="2422525" y="545571"/>
                  </a:cubicBezTo>
                  <a:cubicBezTo>
                    <a:pt x="2460096" y="512234"/>
                    <a:pt x="2491317" y="484717"/>
                    <a:pt x="2540000" y="450321"/>
                  </a:cubicBezTo>
                  <a:cubicBezTo>
                    <a:pt x="2588683" y="415925"/>
                    <a:pt x="2664354" y="366184"/>
                    <a:pt x="2714625" y="339196"/>
                  </a:cubicBezTo>
                  <a:cubicBezTo>
                    <a:pt x="2764896" y="312208"/>
                    <a:pt x="2786063" y="306388"/>
                    <a:pt x="2841625" y="288396"/>
                  </a:cubicBezTo>
                  <a:cubicBezTo>
                    <a:pt x="2897187" y="270404"/>
                    <a:pt x="2991379" y="243946"/>
                    <a:pt x="3048000" y="231246"/>
                  </a:cubicBezTo>
                  <a:cubicBezTo>
                    <a:pt x="3104621" y="218546"/>
                    <a:pt x="3150658" y="217488"/>
                    <a:pt x="3181350" y="212196"/>
                  </a:cubicBezTo>
                  <a:cubicBezTo>
                    <a:pt x="3212042" y="206904"/>
                    <a:pt x="3190875" y="198438"/>
                    <a:pt x="3232150" y="199496"/>
                  </a:cubicBezTo>
                  <a:cubicBezTo>
                    <a:pt x="3273425" y="200554"/>
                    <a:pt x="3374496" y="212725"/>
                    <a:pt x="3429000" y="218546"/>
                  </a:cubicBezTo>
                  <a:cubicBezTo>
                    <a:pt x="3483504" y="224367"/>
                    <a:pt x="3517900" y="226484"/>
                    <a:pt x="3559175" y="234421"/>
                  </a:cubicBezTo>
                  <a:cubicBezTo>
                    <a:pt x="3600450" y="242358"/>
                    <a:pt x="3640667" y="255588"/>
                    <a:pt x="3676650" y="266171"/>
                  </a:cubicBezTo>
                  <a:cubicBezTo>
                    <a:pt x="3712633" y="276754"/>
                    <a:pt x="3736446" y="284163"/>
                    <a:pt x="3775075" y="297921"/>
                  </a:cubicBezTo>
                  <a:cubicBezTo>
                    <a:pt x="3813704" y="311679"/>
                    <a:pt x="3862388" y="328613"/>
                    <a:pt x="3908425" y="348721"/>
                  </a:cubicBezTo>
                  <a:cubicBezTo>
                    <a:pt x="3954462" y="368829"/>
                    <a:pt x="4014788" y="398992"/>
                    <a:pt x="4051300" y="418571"/>
                  </a:cubicBezTo>
                  <a:cubicBezTo>
                    <a:pt x="4087813" y="438150"/>
                    <a:pt x="4093104" y="445559"/>
                    <a:pt x="4127500" y="466196"/>
                  </a:cubicBezTo>
                  <a:cubicBezTo>
                    <a:pt x="4161896" y="486833"/>
                    <a:pt x="4257675" y="542396"/>
                    <a:pt x="4257675" y="542396"/>
                  </a:cubicBezTo>
                </a:path>
              </a:pathLst>
            </a:custGeom>
            <a:noFill/>
            <a:ln w="38100" cap="flat" cmpd="sng" algn="ctr">
              <a:solidFill>
                <a:srgbClr val="FFCC66">
                  <a:alpha val="2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6" name="Picture 2" descr="24037 D14 Colon LPS Core 40x#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5128204" y="315379"/>
            <a:ext cx="3344810" cy="431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45793" y="4196834"/>
            <a:ext cx="246864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SIV</a:t>
            </a:r>
            <a:r>
              <a:rPr lang="en-US" dirty="0">
                <a:solidFill>
                  <a:srgbClr val="FF0000"/>
                </a:solidFill>
              </a:rPr>
              <a:t>-Infected </a:t>
            </a:r>
            <a:r>
              <a:rPr lang="en-US" dirty="0" smtClean="0">
                <a:solidFill>
                  <a:srgbClr val="FF0000"/>
                </a:solidFill>
              </a:rPr>
              <a:t>Gut  d14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2590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 bwMode="auto">
          <a:xfrm rot="19788170">
            <a:off x="5665152" y="4167049"/>
            <a:ext cx="175673" cy="8584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795" name="AutoShape 3"/>
          <p:cNvSpPr>
            <a:spLocks noChangeArrowheads="1"/>
          </p:cNvSpPr>
          <p:nvPr/>
        </p:nvSpPr>
        <p:spPr bwMode="auto">
          <a:xfrm>
            <a:off x="4110648" y="2538272"/>
            <a:ext cx="838439" cy="838439"/>
          </a:xfrm>
          <a:prstGeom prst="sun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4268334" y="2794001"/>
            <a:ext cx="55461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FFFFFF"/>
                </a:solidFill>
                <a:latin typeface="Arial" charset="0"/>
              </a:rPr>
              <a:t>HIV</a:t>
            </a:r>
          </a:p>
        </p:txBody>
      </p:sp>
      <p:sp>
        <p:nvSpPr>
          <p:cNvPr id="1540101" name="AutoShape 5"/>
          <p:cNvSpPr>
            <a:spLocks noChangeArrowheads="1"/>
          </p:cNvSpPr>
          <p:nvPr/>
        </p:nvSpPr>
        <p:spPr bwMode="auto">
          <a:xfrm rot="8195397" flipH="1" flipV="1">
            <a:off x="2679306" y="2368427"/>
            <a:ext cx="2399530" cy="1346492"/>
          </a:xfrm>
          <a:custGeom>
            <a:avLst/>
            <a:gdLst>
              <a:gd name="T0" fmla="*/ 173721665 w 21600"/>
              <a:gd name="T1" fmla="*/ 199013820 h 21600"/>
              <a:gd name="T2" fmla="*/ 337672592 w 21600"/>
              <a:gd name="T3" fmla="*/ 207359374 h 21600"/>
              <a:gd name="T4" fmla="*/ 188986712 w 21600"/>
              <a:gd name="T5" fmla="*/ 190334147 h 21600"/>
              <a:gd name="T6" fmla="*/ -20603166 w 21600"/>
              <a:gd name="T7" fmla="*/ 176307073 h 21600"/>
              <a:gd name="T8" fmla="*/ 11425374 w 21600"/>
              <a:gd name="T9" fmla="*/ 132918323 h 21600"/>
              <a:gd name="T10" fmla="*/ 149216458 w 21600"/>
              <a:gd name="T11" fmla="*/ 1430037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489" y="15975"/>
                </a:moveTo>
                <a:cubicBezTo>
                  <a:pt x="4276" y="18846"/>
                  <a:pt x="7418" y="20590"/>
                  <a:pt x="10800" y="20590"/>
                </a:cubicBezTo>
                <a:cubicBezTo>
                  <a:pt x="10805" y="20590"/>
                  <a:pt x="10811" y="20590"/>
                  <a:pt x="10817" y="20590"/>
                </a:cubicBezTo>
                <a:lnTo>
                  <a:pt x="10818" y="21599"/>
                </a:lnTo>
                <a:cubicBezTo>
                  <a:pt x="10812" y="21599"/>
                  <a:pt x="10806" y="21599"/>
                  <a:pt x="10800" y="21599"/>
                </a:cubicBezTo>
                <a:cubicBezTo>
                  <a:pt x="7070" y="21599"/>
                  <a:pt x="3604" y="19675"/>
                  <a:pt x="1632" y="16509"/>
                </a:cubicBezTo>
                <a:lnTo>
                  <a:pt x="-660" y="17936"/>
                </a:lnTo>
                <a:lnTo>
                  <a:pt x="366" y="13522"/>
                </a:lnTo>
                <a:lnTo>
                  <a:pt x="4780" y="14548"/>
                </a:lnTo>
                <a:lnTo>
                  <a:pt x="2489" y="1597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283307" y="3852315"/>
            <a:ext cx="1665897" cy="883355"/>
            <a:chOff x="3687" y="3006"/>
            <a:chExt cx="1669" cy="885"/>
          </a:xfrm>
          <a:effectLst/>
        </p:grpSpPr>
        <p:sp>
          <p:nvSpPr>
            <p:cNvPr id="1540103" name="Oval 7"/>
            <p:cNvSpPr>
              <a:spLocks noChangeArrowheads="1"/>
            </p:cNvSpPr>
            <p:nvPr/>
          </p:nvSpPr>
          <p:spPr bwMode="auto">
            <a:xfrm>
              <a:off x="3687" y="3027"/>
              <a:ext cx="1669" cy="86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161833" name="Text Box 8"/>
            <p:cNvSpPr txBox="1">
              <a:spLocks noChangeArrowheads="1"/>
            </p:cNvSpPr>
            <p:nvPr/>
          </p:nvSpPr>
          <p:spPr bwMode="auto">
            <a:xfrm>
              <a:off x="3760" y="3006"/>
              <a:ext cx="1582" cy="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Arial" charset="0"/>
                </a:rPr>
                <a:t>immune activation</a:t>
              </a:r>
            </a:p>
          </p:txBody>
        </p:sp>
      </p:grpSp>
      <p:sp>
        <p:nvSpPr>
          <p:cNvPr id="1540105" name="AutoShape 9"/>
          <p:cNvSpPr>
            <a:spLocks noChangeArrowheads="1"/>
          </p:cNvSpPr>
          <p:nvPr/>
        </p:nvSpPr>
        <p:spPr bwMode="auto">
          <a:xfrm rot="16200000">
            <a:off x="4021814" y="1746958"/>
            <a:ext cx="1016106" cy="230570"/>
          </a:xfrm>
          <a:prstGeom prst="rightArrow">
            <a:avLst>
              <a:gd name="adj1" fmla="val 50000"/>
              <a:gd name="adj2" fmla="val 11017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11386" y="659554"/>
            <a:ext cx="995146" cy="544990"/>
            <a:chOff x="4011386" y="708134"/>
            <a:chExt cx="995146" cy="544990"/>
          </a:xfrm>
        </p:grpSpPr>
        <p:sp>
          <p:nvSpPr>
            <p:cNvPr id="1540107" name="Oval 11"/>
            <p:cNvSpPr>
              <a:spLocks noChangeArrowheads="1"/>
            </p:cNvSpPr>
            <p:nvPr/>
          </p:nvSpPr>
          <p:spPr bwMode="auto">
            <a:xfrm>
              <a:off x="4011386" y="766027"/>
              <a:ext cx="995146" cy="487097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161831" name="Text Box 12"/>
            <p:cNvSpPr txBox="1">
              <a:spLocks noChangeArrowheads="1"/>
            </p:cNvSpPr>
            <p:nvPr/>
          </p:nvSpPr>
          <p:spPr bwMode="auto">
            <a:xfrm>
              <a:off x="4114194" y="708134"/>
              <a:ext cx="756590" cy="52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rgbClr val="804000"/>
                  </a:solidFill>
                  <a:latin typeface="Arial" charset="0"/>
                </a:rPr>
                <a:t>gut</a:t>
              </a:r>
            </a:p>
          </p:txBody>
        </p:sp>
      </p:grpSp>
      <p:sp>
        <p:nvSpPr>
          <p:cNvPr id="1540109" name="Text Box 13"/>
          <p:cNvSpPr txBox="1">
            <a:spLocks noChangeArrowheads="1"/>
          </p:cNvSpPr>
          <p:nvPr/>
        </p:nvSpPr>
        <p:spPr bwMode="auto">
          <a:xfrm>
            <a:off x="3618363" y="1729356"/>
            <a:ext cx="1855809" cy="646331"/>
          </a:xfrm>
          <a:prstGeom prst="rect">
            <a:avLst/>
          </a:prstGeom>
          <a:solidFill>
            <a:schemeClr val="bg1">
              <a:alpha val="5490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</a:rPr>
              <a:t>CD4 depletion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enteropathy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40110" name="AutoShape 14"/>
          <p:cNvSpPr>
            <a:spLocks noChangeArrowheads="1"/>
          </p:cNvSpPr>
          <p:nvPr/>
        </p:nvSpPr>
        <p:spPr bwMode="auto">
          <a:xfrm rot="2870144">
            <a:off x="4706306" y="3536395"/>
            <a:ext cx="910304" cy="230570"/>
          </a:xfrm>
          <a:prstGeom prst="rightArrow">
            <a:avLst>
              <a:gd name="adj1" fmla="val 50000"/>
              <a:gd name="adj2" fmla="val 9870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631325" y="860752"/>
            <a:ext cx="3886761" cy="3897741"/>
            <a:chOff x="920" y="108"/>
            <a:chExt cx="3894" cy="3905"/>
          </a:xfrm>
        </p:grpSpPr>
        <p:sp>
          <p:nvSpPr>
            <p:cNvPr id="161828" name="AutoShape 16"/>
            <p:cNvSpPr>
              <a:spLocks noChangeArrowheads="1"/>
            </p:cNvSpPr>
            <p:nvPr/>
          </p:nvSpPr>
          <p:spPr bwMode="auto">
            <a:xfrm rot="4719086">
              <a:off x="952" y="176"/>
              <a:ext cx="3805" cy="3869"/>
            </a:xfrm>
            <a:custGeom>
              <a:avLst/>
              <a:gdLst>
                <a:gd name="T0" fmla="*/ 226 w 21600"/>
                <a:gd name="T1" fmla="*/ 19 h 21600"/>
                <a:gd name="T2" fmla="*/ 56 w 21600"/>
                <a:gd name="T3" fmla="*/ 181 h 21600"/>
                <a:gd name="T4" fmla="*/ 234 w 21600"/>
                <a:gd name="T5" fmla="*/ 45 h 21600"/>
                <a:gd name="T6" fmla="*/ 492 w 21600"/>
                <a:gd name="T7" fmla="*/ -55 h 21600"/>
                <a:gd name="T8" fmla="*/ 545 w 21600"/>
                <a:gd name="T9" fmla="*/ 75 h 21600"/>
                <a:gd name="T10" fmla="*/ 419 w 21600"/>
                <a:gd name="T11" fmla="*/ 13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4519" y="1567"/>
                  </a:moveTo>
                  <a:cubicBezTo>
                    <a:pt x="13337" y="1090"/>
                    <a:pt x="12074" y="845"/>
                    <a:pt x="10800" y="845"/>
                  </a:cubicBezTo>
                  <a:cubicBezTo>
                    <a:pt x="7237" y="845"/>
                    <a:pt x="3947" y="2749"/>
                    <a:pt x="2171" y="5837"/>
                  </a:cubicBezTo>
                  <a:lnTo>
                    <a:pt x="1437" y="5415"/>
                  </a:lnTo>
                  <a:cubicBezTo>
                    <a:pt x="3364" y="2065"/>
                    <a:pt x="6934" y="-1"/>
                    <a:pt x="10800" y="-1"/>
                  </a:cubicBezTo>
                  <a:cubicBezTo>
                    <a:pt x="12183" y="-1"/>
                    <a:pt x="13553" y="265"/>
                    <a:pt x="14836" y="782"/>
                  </a:cubicBezTo>
                  <a:lnTo>
                    <a:pt x="15845" y="-1722"/>
                  </a:lnTo>
                  <a:lnTo>
                    <a:pt x="17574" y="2341"/>
                  </a:lnTo>
                  <a:lnTo>
                    <a:pt x="13510" y="4071"/>
                  </a:lnTo>
                  <a:lnTo>
                    <a:pt x="14519" y="1567"/>
                  </a:lnTo>
                  <a:close/>
                </a:path>
              </a:pathLst>
            </a:cu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9" name="WordArt 17"/>
            <p:cNvSpPr>
              <a:spLocks noChangeArrowheads="1" noChangeShapeType="1" noTextEdit="1"/>
            </p:cNvSpPr>
            <p:nvPr/>
          </p:nvSpPr>
          <p:spPr bwMode="auto">
            <a:xfrm rot="3579976">
              <a:off x="2265" y="555"/>
              <a:ext cx="2996" cy="210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947371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2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microbial translocation</a:t>
              </a:r>
            </a:p>
          </p:txBody>
        </p:sp>
      </p:grpSp>
      <p:sp>
        <p:nvSpPr>
          <p:cNvPr id="1540116" name="AutoShape 20"/>
          <p:cNvSpPr>
            <a:spLocks noChangeArrowheads="1"/>
          </p:cNvSpPr>
          <p:nvPr/>
        </p:nvSpPr>
        <p:spPr bwMode="auto">
          <a:xfrm rot="8195397">
            <a:off x="1927122" y="3324623"/>
            <a:ext cx="2708405" cy="1519817"/>
          </a:xfrm>
          <a:custGeom>
            <a:avLst/>
            <a:gdLst>
              <a:gd name="T0" fmla="*/ 181057715 w 21600"/>
              <a:gd name="T1" fmla="*/ 200262258 h 21600"/>
              <a:gd name="T2" fmla="*/ 353593132 w 21600"/>
              <a:gd name="T3" fmla="*/ 207231576 h 21600"/>
              <a:gd name="T4" fmla="*/ 195635995 w 21600"/>
              <a:gd name="T5" fmla="*/ 191464601 h 21600"/>
              <a:gd name="T6" fmla="*/ -20603166 w 21600"/>
              <a:gd name="T7" fmla="*/ 176307073 h 21600"/>
              <a:gd name="T8" fmla="*/ 11425374 w 21600"/>
              <a:gd name="T9" fmla="*/ 132918323 h 21600"/>
              <a:gd name="T10" fmla="*/ 149216458 w 21600"/>
              <a:gd name="T11" fmla="*/ 1430037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489" y="15975"/>
                </a:moveTo>
                <a:cubicBezTo>
                  <a:pt x="4276" y="18846"/>
                  <a:pt x="7418" y="20590"/>
                  <a:pt x="10800" y="20590"/>
                </a:cubicBezTo>
                <a:cubicBezTo>
                  <a:pt x="10967" y="20590"/>
                  <a:pt x="11134" y="20586"/>
                  <a:pt x="11301" y="20578"/>
                </a:cubicBezTo>
                <a:lnTo>
                  <a:pt x="11353" y="21585"/>
                </a:lnTo>
                <a:cubicBezTo>
                  <a:pt x="11169" y="21595"/>
                  <a:pt x="10984" y="21599"/>
                  <a:pt x="10800" y="21599"/>
                </a:cubicBezTo>
                <a:cubicBezTo>
                  <a:pt x="7070" y="21599"/>
                  <a:pt x="3604" y="19675"/>
                  <a:pt x="1632" y="16509"/>
                </a:cubicBezTo>
                <a:lnTo>
                  <a:pt x="-660" y="17936"/>
                </a:lnTo>
                <a:lnTo>
                  <a:pt x="366" y="13522"/>
                </a:lnTo>
                <a:lnTo>
                  <a:pt x="4780" y="14548"/>
                </a:lnTo>
                <a:lnTo>
                  <a:pt x="2489" y="1597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22655" y="1142991"/>
            <a:ext cx="3499111" cy="3945539"/>
            <a:chOff x="2722655" y="1191571"/>
            <a:chExt cx="3499111" cy="3945539"/>
          </a:xfrm>
        </p:grpSpPr>
        <p:sp>
          <p:nvSpPr>
            <p:cNvPr id="161826" name="AutoShape 22"/>
            <p:cNvSpPr>
              <a:spLocks noChangeArrowheads="1"/>
            </p:cNvSpPr>
            <p:nvPr/>
          </p:nvSpPr>
          <p:spPr bwMode="auto">
            <a:xfrm rot="11566039">
              <a:off x="2722655" y="1191571"/>
              <a:ext cx="3499111" cy="3670464"/>
            </a:xfrm>
            <a:custGeom>
              <a:avLst/>
              <a:gdLst>
                <a:gd name="T0" fmla="*/ 251 w 21600"/>
                <a:gd name="T1" fmla="*/ 11 h 21600"/>
                <a:gd name="T2" fmla="*/ 124 w 21600"/>
                <a:gd name="T3" fmla="*/ 98 h 21600"/>
                <a:gd name="T4" fmla="*/ 258 w 21600"/>
                <a:gd name="T5" fmla="*/ 41 h 21600"/>
                <a:gd name="T6" fmla="*/ 423 w 21600"/>
                <a:gd name="T7" fmla="*/ -77 h 21600"/>
                <a:gd name="T8" fmla="*/ 499 w 21600"/>
                <a:gd name="T9" fmla="*/ 44 h 21600"/>
                <a:gd name="T10" fmla="*/ 382 w 21600"/>
                <a:gd name="T11" fmla="*/ 123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871" y="1180"/>
                  </a:moveTo>
                  <a:cubicBezTo>
                    <a:pt x="12191" y="1033"/>
                    <a:pt x="11496" y="959"/>
                    <a:pt x="10800" y="959"/>
                  </a:cubicBezTo>
                  <a:cubicBezTo>
                    <a:pt x="8409" y="959"/>
                    <a:pt x="6101" y="1829"/>
                    <a:pt x="4305" y="3407"/>
                  </a:cubicBezTo>
                  <a:lnTo>
                    <a:pt x="3672" y="2686"/>
                  </a:lnTo>
                  <a:cubicBezTo>
                    <a:pt x="5643" y="954"/>
                    <a:pt x="8176" y="-1"/>
                    <a:pt x="10800" y="-1"/>
                  </a:cubicBezTo>
                  <a:cubicBezTo>
                    <a:pt x="11564" y="-1"/>
                    <a:pt x="12326" y="81"/>
                    <a:pt x="13074" y="242"/>
                  </a:cubicBezTo>
                  <a:lnTo>
                    <a:pt x="13642" y="-2398"/>
                  </a:lnTo>
                  <a:lnTo>
                    <a:pt x="16081" y="1380"/>
                  </a:lnTo>
                  <a:lnTo>
                    <a:pt x="12303" y="3820"/>
                  </a:lnTo>
                  <a:lnTo>
                    <a:pt x="12871" y="118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861541" y="4801735"/>
              <a:ext cx="1213739" cy="33537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2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target cells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2783366" y="3978098"/>
            <a:ext cx="430199" cy="407241"/>
            <a:chOff x="1293" y="2966"/>
            <a:chExt cx="431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24" name="Oval 25"/>
            <p:cNvSpPr>
              <a:spLocks noChangeArrowheads="1"/>
            </p:cNvSpPr>
            <p:nvPr/>
          </p:nvSpPr>
          <p:spPr bwMode="auto">
            <a:xfrm>
              <a:off x="1293" y="2966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5" name="Text Box 26"/>
            <p:cNvSpPr txBox="1">
              <a:spLocks noChangeArrowheads="1"/>
            </p:cNvSpPr>
            <p:nvPr/>
          </p:nvSpPr>
          <p:spPr bwMode="auto">
            <a:xfrm>
              <a:off x="1310" y="3002"/>
              <a:ext cx="41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000000"/>
                  </a:solidFill>
                  <a:latin typeface="Arial" charset="0"/>
                </a:rPr>
                <a:t>Tcm</a:t>
              </a:r>
              <a:endParaRPr lang="en-US" sz="12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2639158" y="4248489"/>
            <a:ext cx="422215" cy="407242"/>
            <a:chOff x="1165" y="3206"/>
            <a:chExt cx="423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22" name="Oval 28"/>
            <p:cNvSpPr>
              <a:spLocks noChangeArrowheads="1"/>
            </p:cNvSpPr>
            <p:nvPr/>
          </p:nvSpPr>
          <p:spPr bwMode="auto">
            <a:xfrm>
              <a:off x="1165" y="3206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3" name="Text Box 29"/>
            <p:cNvSpPr txBox="1">
              <a:spLocks noChangeArrowheads="1"/>
            </p:cNvSpPr>
            <p:nvPr/>
          </p:nvSpPr>
          <p:spPr bwMode="auto">
            <a:xfrm>
              <a:off x="1174" y="3246"/>
              <a:ext cx="41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000000"/>
                  </a:solidFill>
                  <a:latin typeface="Arial" charset="0"/>
                </a:rPr>
                <a:t>Tcm</a:t>
              </a:r>
              <a:endParaRPr lang="en-US" sz="12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2720275" y="3631099"/>
            <a:ext cx="446170" cy="411234"/>
            <a:chOff x="1237" y="2658"/>
            <a:chExt cx="447" cy="41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20" name="Oval 31"/>
            <p:cNvSpPr>
              <a:spLocks noChangeArrowheads="1"/>
            </p:cNvSpPr>
            <p:nvPr/>
          </p:nvSpPr>
          <p:spPr bwMode="auto">
            <a:xfrm>
              <a:off x="1237" y="2662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21" name="Text Box 32"/>
            <p:cNvSpPr txBox="1">
              <a:spLocks noChangeArrowheads="1"/>
            </p:cNvSpPr>
            <p:nvPr/>
          </p:nvSpPr>
          <p:spPr bwMode="auto">
            <a:xfrm>
              <a:off x="1258" y="265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2440448" y="3692645"/>
            <a:ext cx="430200" cy="407241"/>
            <a:chOff x="986" y="2714"/>
            <a:chExt cx="431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18" name="Oval 34"/>
            <p:cNvSpPr>
              <a:spLocks noChangeArrowheads="1"/>
            </p:cNvSpPr>
            <p:nvPr/>
          </p:nvSpPr>
          <p:spPr bwMode="auto">
            <a:xfrm>
              <a:off x="1009" y="2714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19" name="Text Box 35"/>
            <p:cNvSpPr txBox="1">
              <a:spLocks noChangeArrowheads="1"/>
            </p:cNvSpPr>
            <p:nvPr/>
          </p:nvSpPr>
          <p:spPr bwMode="auto">
            <a:xfrm>
              <a:off x="986" y="271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10" name="Group 36"/>
          <p:cNvGrpSpPr>
            <a:grpSpLocks/>
          </p:cNvGrpSpPr>
          <p:nvPr/>
        </p:nvGrpSpPr>
        <p:grpSpPr bwMode="auto">
          <a:xfrm>
            <a:off x="2321736" y="3922994"/>
            <a:ext cx="425208" cy="419219"/>
            <a:chOff x="778" y="2898"/>
            <a:chExt cx="426" cy="42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16" name="Oval 37"/>
            <p:cNvSpPr>
              <a:spLocks noChangeArrowheads="1"/>
            </p:cNvSpPr>
            <p:nvPr/>
          </p:nvSpPr>
          <p:spPr bwMode="auto">
            <a:xfrm>
              <a:off x="789" y="2910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17" name="Text Box 38"/>
            <p:cNvSpPr txBox="1">
              <a:spLocks noChangeArrowheads="1"/>
            </p:cNvSpPr>
            <p:nvPr/>
          </p:nvSpPr>
          <p:spPr bwMode="auto">
            <a:xfrm>
              <a:off x="778" y="2898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11" name="Group 39"/>
          <p:cNvGrpSpPr>
            <a:grpSpLocks/>
          </p:cNvGrpSpPr>
          <p:nvPr/>
        </p:nvGrpSpPr>
        <p:grpSpPr bwMode="auto">
          <a:xfrm>
            <a:off x="2320708" y="4180892"/>
            <a:ext cx="425209" cy="407242"/>
            <a:chOff x="930" y="3102"/>
            <a:chExt cx="426" cy="40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1814" name="Oval 40"/>
            <p:cNvSpPr>
              <a:spLocks noChangeArrowheads="1"/>
            </p:cNvSpPr>
            <p:nvPr/>
          </p:nvSpPr>
          <p:spPr bwMode="auto">
            <a:xfrm>
              <a:off x="933" y="3102"/>
              <a:ext cx="408" cy="40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815" name="Text Box 41"/>
            <p:cNvSpPr txBox="1">
              <a:spLocks noChangeArrowheads="1"/>
            </p:cNvSpPr>
            <p:nvPr/>
          </p:nvSpPr>
          <p:spPr bwMode="auto">
            <a:xfrm>
              <a:off x="930" y="3150"/>
              <a:ext cx="42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 charset="0"/>
                </a:rPr>
                <a:t>Tem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326828" y="1008870"/>
            <a:ext cx="3916197" cy="3797927"/>
            <a:chOff x="2326828" y="1057450"/>
            <a:chExt cx="3916197" cy="3797927"/>
          </a:xfrm>
        </p:grpSpPr>
        <p:sp>
          <p:nvSpPr>
            <p:cNvPr id="1540115" name="WordArt 19"/>
            <p:cNvSpPr>
              <a:spLocks noChangeArrowheads="1" noChangeShapeType="1" noTextEdit="1"/>
            </p:cNvSpPr>
            <p:nvPr/>
          </p:nvSpPr>
          <p:spPr bwMode="auto">
            <a:xfrm rot="17389946">
              <a:off x="1685311" y="1919427"/>
              <a:ext cx="2219866" cy="936831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707730"/>
                </a:avLst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Helvetica"/>
                  <a:ea typeface="Arial"/>
                  <a:cs typeface="Helvetica"/>
                </a:rPr>
                <a:t>Immune deficiency</a:t>
              </a:r>
              <a:endParaRPr 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Helvetica"/>
                <a:ea typeface="Arial"/>
                <a:cs typeface="Helvetica"/>
              </a:endParaRPr>
            </a:p>
          </p:txBody>
        </p:sp>
        <p:sp>
          <p:nvSpPr>
            <p:cNvPr id="60" name="AutoShape 16"/>
            <p:cNvSpPr>
              <a:spLocks noChangeArrowheads="1"/>
            </p:cNvSpPr>
            <p:nvPr/>
          </p:nvSpPr>
          <p:spPr bwMode="auto">
            <a:xfrm rot="18464562">
              <a:off x="2413158" y="1025510"/>
              <a:ext cx="3797927" cy="3861807"/>
            </a:xfrm>
            <a:custGeom>
              <a:avLst/>
              <a:gdLst>
                <a:gd name="T0" fmla="*/ 226 w 21600"/>
                <a:gd name="T1" fmla="*/ 19 h 21600"/>
                <a:gd name="T2" fmla="*/ 56 w 21600"/>
                <a:gd name="T3" fmla="*/ 181 h 21600"/>
                <a:gd name="T4" fmla="*/ 234 w 21600"/>
                <a:gd name="T5" fmla="*/ 45 h 21600"/>
                <a:gd name="T6" fmla="*/ 492 w 21600"/>
                <a:gd name="T7" fmla="*/ -55 h 21600"/>
                <a:gd name="T8" fmla="*/ 545 w 21600"/>
                <a:gd name="T9" fmla="*/ 75 h 21600"/>
                <a:gd name="T10" fmla="*/ 419 w 21600"/>
                <a:gd name="T11" fmla="*/ 13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5 h 21600"/>
                <a:gd name="T20" fmla="*/ 18438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4519" y="1567"/>
                  </a:moveTo>
                  <a:cubicBezTo>
                    <a:pt x="13337" y="1090"/>
                    <a:pt x="12074" y="845"/>
                    <a:pt x="10800" y="845"/>
                  </a:cubicBezTo>
                  <a:cubicBezTo>
                    <a:pt x="7237" y="845"/>
                    <a:pt x="3947" y="2749"/>
                    <a:pt x="2171" y="5837"/>
                  </a:cubicBezTo>
                  <a:lnTo>
                    <a:pt x="1437" y="5415"/>
                  </a:lnTo>
                  <a:cubicBezTo>
                    <a:pt x="3364" y="2065"/>
                    <a:pt x="6934" y="-1"/>
                    <a:pt x="10800" y="-1"/>
                  </a:cubicBezTo>
                  <a:cubicBezTo>
                    <a:pt x="12183" y="-1"/>
                    <a:pt x="13553" y="265"/>
                    <a:pt x="14836" y="782"/>
                  </a:cubicBezTo>
                  <a:lnTo>
                    <a:pt x="15845" y="-1722"/>
                  </a:lnTo>
                  <a:lnTo>
                    <a:pt x="17574" y="2341"/>
                  </a:lnTo>
                  <a:lnTo>
                    <a:pt x="13510" y="4071"/>
                  </a:lnTo>
                  <a:lnTo>
                    <a:pt x="14519" y="1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011386" y="659554"/>
            <a:ext cx="995146" cy="544990"/>
            <a:chOff x="4011386" y="708134"/>
            <a:chExt cx="995146" cy="544990"/>
          </a:xfrm>
          <a:solidFill>
            <a:srgbClr val="FF6600"/>
          </a:solidFill>
        </p:grpSpPr>
        <p:sp>
          <p:nvSpPr>
            <p:cNvPr id="69" name="Oval 11"/>
            <p:cNvSpPr>
              <a:spLocks noChangeArrowheads="1"/>
            </p:cNvSpPr>
            <p:nvPr/>
          </p:nvSpPr>
          <p:spPr bwMode="auto">
            <a:xfrm>
              <a:off x="4011386" y="766027"/>
              <a:ext cx="995146" cy="487097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itchFamily="-110" charset="0"/>
              </a:endParaRPr>
            </a:p>
          </p:txBody>
        </p:sp>
        <p:sp>
          <p:nvSpPr>
            <p:cNvPr id="70" name="Text Box 12"/>
            <p:cNvSpPr txBox="1">
              <a:spLocks noChangeArrowheads="1"/>
            </p:cNvSpPr>
            <p:nvPr/>
          </p:nvSpPr>
          <p:spPr bwMode="auto">
            <a:xfrm>
              <a:off x="4114194" y="708134"/>
              <a:ext cx="756590" cy="52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rgbClr val="804000"/>
                  </a:solidFill>
                  <a:latin typeface="Arial" charset="0"/>
                </a:rPr>
                <a:t>gut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08241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40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4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4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4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01" grpId="0" animBg="1"/>
      <p:bldP spid="1540105" grpId="0" animBg="1"/>
      <p:bldP spid="1540109" grpId="0" animBg="1"/>
      <p:bldP spid="1540110" grpId="0" animBg="1"/>
      <p:bldP spid="15401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4.2|6.9|5.: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Default Design">
  <a:themeElements>
    <a:clrScheme name="Default Design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Brisa">
  <a:themeElements>
    <a:clrScheme name="Brisa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a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isa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9_Blank Presentation">
  <a:themeElements>
    <a:clrScheme name="">
      <a:dk1>
        <a:srgbClr val="000000"/>
      </a:dk1>
      <a:lt1>
        <a:srgbClr val="FFFFFF"/>
      </a:lt1>
      <a:dk2>
        <a:srgbClr val="006B61"/>
      </a:dk2>
      <a:lt2>
        <a:srgbClr val="EDD703"/>
      </a:lt2>
      <a:accent1>
        <a:srgbClr val="FF8203"/>
      </a:accent1>
      <a:accent2>
        <a:srgbClr val="62D6AC"/>
      </a:accent2>
      <a:accent3>
        <a:srgbClr val="AABAB7"/>
      </a:accent3>
      <a:accent4>
        <a:srgbClr val="DADADA"/>
      </a:accent4>
      <a:accent5>
        <a:srgbClr val="FFC1AA"/>
      </a:accent5>
      <a:accent6>
        <a:srgbClr val="58C29B"/>
      </a:accent6>
      <a:hlink>
        <a:srgbClr val="00DFCA"/>
      </a:hlink>
      <a:folHlink>
        <a:srgbClr val="618FFD"/>
      </a:folHlink>
    </a:clrScheme>
    <a:fontScheme name="4_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18032</TotalTime>
  <Words>1468</Words>
  <Application>Microsoft Macintosh PowerPoint</Application>
  <PresentationFormat>On-screen Show (4:3)</PresentationFormat>
  <Paragraphs>321</Paragraphs>
  <Slides>27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3_Default Design</vt:lpstr>
      <vt:lpstr>Default Design</vt:lpstr>
      <vt:lpstr>5_Office Theme</vt:lpstr>
      <vt:lpstr>4_Default Design</vt:lpstr>
      <vt:lpstr>5_Default Design</vt:lpstr>
      <vt:lpstr>32_Blank Presentation</vt:lpstr>
      <vt:lpstr>Brisa</vt:lpstr>
      <vt:lpstr>39_Blank Presentation</vt:lpstr>
      <vt:lpstr>Prism Project</vt:lpstr>
      <vt:lpstr>PowerPoint Presentation</vt:lpstr>
      <vt:lpstr>What We Talk About When We Talk About Immune Activation</vt:lpstr>
      <vt:lpstr>What We Talk About When We Talk About Immune Activation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Markers of Inflammation and GI Dysfunction Predict Mortality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Studies on Inflammation and Persistence</vt:lpstr>
      <vt:lpstr>Thanks For The Memories</vt:lpstr>
    </vt:vector>
  </TitlesOfParts>
  <Company>NIH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Netanya Sandler</dc:creator>
  <cp:lastModifiedBy>Danny</cp:lastModifiedBy>
  <cp:revision>325</cp:revision>
  <dcterms:created xsi:type="dcterms:W3CDTF">2012-03-15T18:58:01Z</dcterms:created>
  <dcterms:modified xsi:type="dcterms:W3CDTF">2013-01-10T13:13:04Z</dcterms:modified>
</cp:coreProperties>
</file>