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sldIdLst>
    <p:sldId id="277" r:id="rId2"/>
    <p:sldId id="283" r:id="rId3"/>
    <p:sldId id="285" r:id="rId4"/>
    <p:sldId id="326" r:id="rId5"/>
    <p:sldId id="296" r:id="rId6"/>
    <p:sldId id="324" r:id="rId7"/>
    <p:sldId id="307" r:id="rId8"/>
    <p:sldId id="309" r:id="rId9"/>
    <p:sldId id="321" r:id="rId10"/>
    <p:sldId id="325" r:id="rId11"/>
    <p:sldId id="301" r:id="rId12"/>
    <p:sldId id="295" r:id="rId13"/>
    <p:sldId id="278" r:id="rId14"/>
    <p:sldId id="314" r:id="rId15"/>
    <p:sldId id="316" r:id="rId16"/>
    <p:sldId id="319" r:id="rId17"/>
    <p:sldId id="320" r:id="rId18"/>
    <p:sldId id="318" r:id="rId19"/>
    <p:sldId id="300" r:id="rId20"/>
    <p:sldId id="308" r:id="rId21"/>
    <p:sldId id="313" r:id="rId22"/>
    <p:sldId id="279" r:id="rId23"/>
    <p:sldId id="260" r:id="rId24"/>
    <p:sldId id="32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olfes" initials="W" lastIdx="11" clrIdx="0"/>
  <p:cmAuthor id="1" name="RangsimaL" initials="R"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FF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387" autoAdjust="0"/>
  </p:normalViewPr>
  <p:slideViewPr>
    <p:cSldViewPr>
      <p:cViewPr varScale="1">
        <p:scale>
          <a:sx n="70" d="100"/>
          <a:sy n="70" d="100"/>
        </p:scale>
        <p:origin x="-1572"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2FFA6A-A6EB-4B9D-87E7-16E91A115BB7}" type="datetimeFigureOut">
              <a:rPr lang="en-US" smtClean="0"/>
              <a:pPr/>
              <a:t>1/2/2013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D53B15-FC6D-4C26-AB96-A642889596BF}" type="slidenum">
              <a:rPr lang="en-US" smtClean="0"/>
              <a:pPr/>
              <a:t>‹#›</a:t>
            </a:fld>
            <a:endParaRPr lang="en-US"/>
          </a:p>
        </p:txBody>
      </p:sp>
    </p:spTree>
    <p:extLst>
      <p:ext uri="{BB962C8B-B14F-4D97-AF65-F5344CB8AC3E}">
        <p14:creationId xmlns="" xmlns:p14="http://schemas.microsoft.com/office/powerpoint/2010/main" val="261928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endParaRPr lang="en-US" dirty="0" smtClean="0"/>
          </a:p>
          <a:p>
            <a:r>
              <a:rPr lang="en-US" dirty="0" smtClean="0"/>
              <a:t>From </a:t>
            </a:r>
            <a:r>
              <a:rPr lang="en-US" dirty="0" err="1" smtClean="0"/>
              <a:t>ped</a:t>
            </a:r>
            <a:r>
              <a:rPr lang="en-US" dirty="0" smtClean="0"/>
              <a:t> HIVQUAL data, 76% of HIV-infected children/youth</a:t>
            </a:r>
            <a:r>
              <a:rPr lang="en-US" baseline="0" dirty="0" smtClean="0"/>
              <a:t> receiving care in </a:t>
            </a:r>
            <a:r>
              <a:rPr lang="en-US" baseline="0" dirty="0" err="1" smtClean="0"/>
              <a:t>ped</a:t>
            </a:r>
            <a:r>
              <a:rPr lang="en-US" baseline="0" dirty="0" smtClean="0"/>
              <a:t> HIV clinic were 10 years or older</a:t>
            </a:r>
          </a:p>
          <a:p>
            <a:r>
              <a:rPr lang="en-US" dirty="0" smtClean="0"/>
              <a:t>(2). Most of them have been taking ARV medications for most of their lives. Some of them may face the challenges including fatigue with taking ARV medicines, poor ARV drug adherence, developing ARV drug resistance, low self-esteem due to HIV or being orphaned. As these youth become sexually active, transmission of ARV resistant strains is also a risk. </a:t>
            </a:r>
          </a:p>
          <a:p>
            <a:endParaRPr lang="en-US" dirty="0"/>
          </a:p>
        </p:txBody>
      </p:sp>
      <p:sp>
        <p:nvSpPr>
          <p:cNvPr id="4" name="Slide Number Placeholder 3"/>
          <p:cNvSpPr>
            <a:spLocks noGrp="1"/>
          </p:cNvSpPr>
          <p:nvPr>
            <p:ph type="sldNum" sz="quarter" idx="10"/>
          </p:nvPr>
        </p:nvSpPr>
        <p:spPr/>
        <p:txBody>
          <a:bodyPr/>
          <a:lstStyle/>
          <a:p>
            <a:fld id="{EAD53B15-FC6D-4C26-AB96-A642889596BF}" type="slidenum">
              <a:rPr lang="en-US" smtClean="0"/>
              <a:pPr/>
              <a:t>5</a:t>
            </a:fld>
            <a:endParaRPr lang="en-US"/>
          </a:p>
        </p:txBody>
      </p:sp>
    </p:spTree>
    <p:extLst>
      <p:ext uri="{BB962C8B-B14F-4D97-AF65-F5344CB8AC3E}">
        <p14:creationId xmlns="" xmlns:p14="http://schemas.microsoft.com/office/powerpoint/2010/main" val="446519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8F580F6F-2BF6-429E-99C3-37A14A37221A}" type="slidenum">
              <a:rPr lang="en-US" smtClean="0">
                <a:latin typeface="Arial" pitchFamily="34" charset="0"/>
              </a:rPr>
              <a:pPr/>
              <a:t>6</a:t>
            </a:fld>
            <a:endParaRPr lang="th-TH" smtClean="0">
              <a:latin typeface="Arial" pitchFamily="34"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Data on knowledge, attitudes, and practices (KAP) on ARV management, reproductive health, sexually transmitted infections (STIs), and risk behaviors among HIV-infected youth in Thailand </a:t>
            </a:r>
            <a:endParaRPr lang="en-US" dirty="0"/>
          </a:p>
        </p:txBody>
      </p:sp>
      <p:sp>
        <p:nvSpPr>
          <p:cNvPr id="4" name="Slide Number Placeholder 3"/>
          <p:cNvSpPr>
            <a:spLocks noGrp="1"/>
          </p:cNvSpPr>
          <p:nvPr>
            <p:ph type="sldNum" sz="quarter" idx="10"/>
          </p:nvPr>
        </p:nvSpPr>
        <p:spPr/>
        <p:txBody>
          <a:bodyPr/>
          <a:lstStyle/>
          <a:p>
            <a:fld id="{EAD53B15-FC6D-4C26-AB96-A642889596BF}" type="slidenum">
              <a:rPr lang="en-US" smtClean="0"/>
              <a:pPr/>
              <a:t>7</a:t>
            </a:fld>
            <a:endParaRPr lang="en-US"/>
          </a:p>
        </p:txBody>
      </p:sp>
    </p:spTree>
    <p:extLst>
      <p:ext uri="{BB962C8B-B14F-4D97-AF65-F5344CB8AC3E}">
        <p14:creationId xmlns="" xmlns:p14="http://schemas.microsoft.com/office/powerpoint/2010/main" val="446519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pitchFamily="34" charset="0"/>
                <a:cs typeface="Angsana New" pitchFamily="18" charset="-34"/>
              </a:defRPr>
            </a:lvl1pPr>
            <a:lvl2pPr marL="742950" indent="-285750" eaLnBrk="0" hangingPunct="0">
              <a:defRPr sz="2800">
                <a:solidFill>
                  <a:schemeClr val="tx1"/>
                </a:solidFill>
                <a:latin typeface="Arial" pitchFamily="34" charset="0"/>
                <a:cs typeface="Angsana New" pitchFamily="18" charset="-34"/>
              </a:defRPr>
            </a:lvl2pPr>
            <a:lvl3pPr marL="1143000" indent="-228600" eaLnBrk="0" hangingPunct="0">
              <a:defRPr sz="2800">
                <a:solidFill>
                  <a:schemeClr val="tx1"/>
                </a:solidFill>
                <a:latin typeface="Arial" pitchFamily="34" charset="0"/>
                <a:cs typeface="Angsana New" pitchFamily="18" charset="-34"/>
              </a:defRPr>
            </a:lvl3pPr>
            <a:lvl4pPr marL="1600200" indent="-228600" eaLnBrk="0" hangingPunct="0">
              <a:defRPr sz="2800">
                <a:solidFill>
                  <a:schemeClr val="tx1"/>
                </a:solidFill>
                <a:latin typeface="Arial" pitchFamily="34" charset="0"/>
                <a:cs typeface="Angsana New" pitchFamily="18" charset="-34"/>
              </a:defRPr>
            </a:lvl4pPr>
            <a:lvl5pPr marL="2057400" indent="-228600" eaLnBrk="0" hangingPunct="0">
              <a:defRPr sz="2800">
                <a:solidFill>
                  <a:schemeClr val="tx1"/>
                </a:solidFill>
                <a:latin typeface="Arial" pitchFamily="34" charset="0"/>
                <a:cs typeface="Angsana New" pitchFamily="18" charset="-34"/>
              </a:defRPr>
            </a:lvl5pPr>
            <a:lvl6pPr marL="2514600" indent="-228600" algn="ctr" eaLnBrk="0" fontAlgn="base" hangingPunct="0">
              <a:spcBef>
                <a:spcPct val="0"/>
              </a:spcBef>
              <a:spcAft>
                <a:spcPct val="0"/>
              </a:spcAft>
              <a:defRPr sz="2800">
                <a:solidFill>
                  <a:schemeClr val="tx1"/>
                </a:solidFill>
                <a:latin typeface="Arial" pitchFamily="34" charset="0"/>
                <a:cs typeface="Angsana New" pitchFamily="18" charset="-34"/>
              </a:defRPr>
            </a:lvl6pPr>
            <a:lvl7pPr marL="2971800" indent="-228600" algn="ctr" eaLnBrk="0" fontAlgn="base" hangingPunct="0">
              <a:spcBef>
                <a:spcPct val="0"/>
              </a:spcBef>
              <a:spcAft>
                <a:spcPct val="0"/>
              </a:spcAft>
              <a:defRPr sz="2800">
                <a:solidFill>
                  <a:schemeClr val="tx1"/>
                </a:solidFill>
                <a:latin typeface="Arial" pitchFamily="34" charset="0"/>
                <a:cs typeface="Angsana New" pitchFamily="18" charset="-34"/>
              </a:defRPr>
            </a:lvl7pPr>
            <a:lvl8pPr marL="3429000" indent="-228600" algn="ctr" eaLnBrk="0" fontAlgn="base" hangingPunct="0">
              <a:spcBef>
                <a:spcPct val="0"/>
              </a:spcBef>
              <a:spcAft>
                <a:spcPct val="0"/>
              </a:spcAft>
              <a:defRPr sz="2800">
                <a:solidFill>
                  <a:schemeClr val="tx1"/>
                </a:solidFill>
                <a:latin typeface="Arial" pitchFamily="34" charset="0"/>
                <a:cs typeface="Angsana New" pitchFamily="18" charset="-34"/>
              </a:defRPr>
            </a:lvl8pPr>
            <a:lvl9pPr marL="3886200" indent="-228600" algn="ctr" eaLnBrk="0" fontAlgn="base" hangingPunct="0">
              <a:spcBef>
                <a:spcPct val="0"/>
              </a:spcBef>
              <a:spcAft>
                <a:spcPct val="0"/>
              </a:spcAft>
              <a:defRPr sz="2800">
                <a:solidFill>
                  <a:schemeClr val="tx1"/>
                </a:solidFill>
                <a:latin typeface="Arial" pitchFamily="34" charset="0"/>
                <a:cs typeface="Angsana New" pitchFamily="18" charset="-34"/>
              </a:defRPr>
            </a:lvl9pPr>
          </a:lstStyle>
          <a:p>
            <a:pPr eaLnBrk="1" hangingPunct="1"/>
            <a:fld id="{EF8BD4DA-A4F1-4466-BEED-4DDB1140AF92}" type="slidenum">
              <a:rPr lang="en-US" sz="1200" smtClean="0"/>
              <a:pPr eaLnBrk="1" hangingPunct="1"/>
              <a:t>11</a:t>
            </a:fld>
            <a:endParaRPr lang="th-TH" sz="1200"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smtClean="0">
                <a:latin typeface="Arial" pitchFamily="34" charset="0"/>
              </a:rPr>
              <a:t>1. HIV/AIDS and HIV transmission</a:t>
            </a:r>
          </a:p>
          <a:p>
            <a:pPr eaLnBrk="1" hangingPunct="1"/>
            <a:r>
              <a:rPr lang="en-US" dirty="0" smtClean="0">
                <a:latin typeface="Arial" pitchFamily="34" charset="0"/>
              </a:rPr>
              <a:t>Opportunistic Infections</a:t>
            </a:r>
          </a:p>
          <a:p>
            <a:pPr eaLnBrk="1" hangingPunct="1"/>
            <a:r>
              <a:rPr lang="en-US" dirty="0" smtClean="0">
                <a:latin typeface="Arial" pitchFamily="34" charset="0"/>
              </a:rPr>
              <a:t>ARV therapy, ART adherence and adverse</a:t>
            </a:r>
          </a:p>
          <a:p>
            <a:pPr eaLnBrk="1" hangingPunct="1"/>
            <a:r>
              <a:rPr lang="en-US" dirty="0" smtClean="0">
                <a:latin typeface="Arial" pitchFamily="34" charset="0"/>
              </a:rPr>
              <a:t>Physical growth and emotional maturity in adolescents</a:t>
            </a:r>
          </a:p>
          <a:p>
            <a:pPr eaLnBrk="1" hangingPunct="1"/>
            <a:r>
              <a:rPr lang="en-US" dirty="0" smtClean="0">
                <a:latin typeface="Arial" pitchFamily="34" charset="0"/>
              </a:rPr>
              <a:t>Health promotion such as nutritious diet and exercise</a:t>
            </a:r>
          </a:p>
          <a:p>
            <a:pPr eaLnBrk="1" hangingPunct="1"/>
            <a:r>
              <a:rPr lang="en-US" dirty="0" smtClean="0">
                <a:latin typeface="Arial" pitchFamily="34" charset="0"/>
              </a:rPr>
              <a:t>HIV transmission and prevention</a:t>
            </a:r>
          </a:p>
          <a:p>
            <a:pPr eaLnBrk="1" hangingPunct="1"/>
            <a:r>
              <a:rPr lang="en-US" dirty="0" smtClean="0">
                <a:latin typeface="Arial" pitchFamily="34" charset="0"/>
              </a:rPr>
              <a:t>2.</a:t>
            </a:r>
          </a:p>
          <a:p>
            <a:pPr eaLnBrk="1" hangingPunct="1"/>
            <a:r>
              <a:rPr lang="en-US" dirty="0" smtClean="0">
                <a:latin typeface="Arial" pitchFamily="34" charset="0"/>
              </a:rPr>
              <a:t>3. Assess adolescents’ attitudes on friendship and dating.</a:t>
            </a:r>
          </a:p>
          <a:p>
            <a:pPr eaLnBrk="1" hangingPunct="1"/>
            <a:r>
              <a:rPr lang="en-US" dirty="0" smtClean="0">
                <a:latin typeface="Arial" pitchFamily="34" charset="0"/>
              </a:rPr>
              <a:t>Encourage abstinence when not ready for sex.</a:t>
            </a:r>
          </a:p>
          <a:p>
            <a:pPr eaLnBrk="1" hangingPunct="1"/>
            <a:r>
              <a:rPr lang="en-US" dirty="0" smtClean="0">
                <a:latin typeface="Arial" pitchFamily="34" charset="0"/>
              </a:rPr>
              <a:t>In sexual active adolescents, encourage safe sex.</a:t>
            </a:r>
          </a:p>
          <a:p>
            <a:pPr eaLnBrk="1" hangingPunct="1"/>
            <a:r>
              <a:rPr lang="en-US" dirty="0" smtClean="0">
                <a:latin typeface="Arial" pitchFamily="34" charset="0"/>
              </a:rPr>
              <a:t>4. Educate on communication and negotiation skills.</a:t>
            </a:r>
          </a:p>
          <a:p>
            <a:pPr eaLnBrk="1" hangingPunct="1"/>
            <a:r>
              <a:rPr lang="en-US" dirty="0" smtClean="0">
                <a:latin typeface="Arial" pitchFamily="34" charset="0"/>
              </a:rPr>
              <a:t>Advice on avoidance of activities leading to risk behaviors; for example, online chat room, gambling, substance use, etc.</a:t>
            </a:r>
          </a:p>
          <a:p>
            <a:pPr eaLnBrk="1" hangingPunct="1"/>
            <a:endParaRPr lang="en-US" dirty="0"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 motivation is she dreamed that she will graduate from a university, have a bachelor degree and get better job.</a:t>
            </a:r>
          </a:p>
          <a:p>
            <a:endParaRPr lang="en-US" dirty="0"/>
          </a:p>
        </p:txBody>
      </p:sp>
      <p:sp>
        <p:nvSpPr>
          <p:cNvPr id="4" name="Slide Number Placeholder 3"/>
          <p:cNvSpPr>
            <a:spLocks noGrp="1"/>
          </p:cNvSpPr>
          <p:nvPr>
            <p:ph type="sldNum" sz="quarter" idx="10"/>
          </p:nvPr>
        </p:nvSpPr>
        <p:spPr/>
        <p:txBody>
          <a:bodyPr/>
          <a:lstStyle/>
          <a:p>
            <a:fld id="{EAD53B15-FC6D-4C26-AB96-A642889596BF}" type="slidenum">
              <a:rPr lang="en-US" smtClean="0"/>
              <a:pPr/>
              <a:t>15</a:t>
            </a:fld>
            <a:endParaRPr lang="en-US"/>
          </a:p>
        </p:txBody>
      </p:sp>
    </p:spTree>
    <p:extLst>
      <p:ext uri="{BB962C8B-B14F-4D97-AF65-F5344CB8AC3E}">
        <p14:creationId xmlns="" xmlns:p14="http://schemas.microsoft.com/office/powerpoint/2010/main" val="1943816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1. Building Rapport and Developing the Counseling Session Agreement: This is the step of building rapport in order that the client will develop the feeling of trust, get familiarized, feel warm, develop a good feeling towards and have confidence in the counselor. This would lead to the disclosure of problems and real feelings through the various skills used, such as the greeting, conducting a conversation in general (a small talk), showing attentiveness towards client (the attending skills), opening the counseling issue, and developing a counseling session agreement (to reach a mutual understanding in common about all the components of the counseling such as the duration, topic, role, and confidentiality). This will make the counseling go in the direction towards the clarification of understanding about the problems, the causes, and the actual needs. </a:t>
            </a:r>
          </a:p>
          <a:p>
            <a:r>
              <a:rPr lang="en-US" dirty="0" smtClean="0"/>
              <a:t>2. Exploring and Assessing the Problems of Client: In this step, the counselor gives opportunity for the client to tell about his problems so that the client himself can learn about his thoughts, emotions, feelings and behaviors. It is self-exploration to identify the actual problems. The counselor works together with client in making a sorting order of and make a link between the information obtained through the exploration of problems so that the client can understand about the causes and his actual needs, which are utilizable in the process of problem solving.</a:t>
            </a:r>
          </a:p>
          <a:p>
            <a:r>
              <a:rPr lang="en-US" dirty="0" smtClean="0"/>
              <a:t>3. Making a Plan for Problem Solving: This is the step for setting the priority of problems.  The most important and urgent problems of client are then identified and a plan can be made for solving in line with the characteristics of each problem. </a:t>
            </a:r>
          </a:p>
          <a:p>
            <a:r>
              <a:rPr lang="en-US" dirty="0" smtClean="0"/>
              <a:t>4. Terminating the Counseling: This is referred to the termination of the counseling at each session and the termination for ending the entire counseling process for each case of clients. In this step, the counselor and client work together in examining the mutual understanding between both parties about everything they have discussed about, defining a practice guideline, making an appointment, ensuring an opportunity for the client to come back for the service continuously, and making a referral as needed. (4)</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AD53B15-FC6D-4C26-AB96-A642889596BF}" type="slidenum">
              <a:rPr lang="en-US" smtClean="0"/>
              <a:pPr/>
              <a:t>17</a:t>
            </a:fld>
            <a:endParaRPr lang="en-US"/>
          </a:p>
        </p:txBody>
      </p:sp>
    </p:spTree>
    <p:extLst>
      <p:ext uri="{BB962C8B-B14F-4D97-AF65-F5344CB8AC3E}">
        <p14:creationId xmlns="" xmlns:p14="http://schemas.microsoft.com/office/powerpoint/2010/main" val="25697346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100356"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pitchFamily="34" charset="0"/>
                <a:cs typeface="Angsana New" pitchFamily="18" charset="-34"/>
              </a:defRPr>
            </a:lvl1pPr>
            <a:lvl2pPr marL="742950" indent="-285750" eaLnBrk="0" hangingPunct="0">
              <a:defRPr sz="2800">
                <a:solidFill>
                  <a:schemeClr val="tx1"/>
                </a:solidFill>
                <a:latin typeface="Arial" pitchFamily="34" charset="0"/>
                <a:cs typeface="Angsana New" pitchFamily="18" charset="-34"/>
              </a:defRPr>
            </a:lvl2pPr>
            <a:lvl3pPr marL="1143000" indent="-228600" eaLnBrk="0" hangingPunct="0">
              <a:defRPr sz="2800">
                <a:solidFill>
                  <a:schemeClr val="tx1"/>
                </a:solidFill>
                <a:latin typeface="Arial" pitchFamily="34" charset="0"/>
                <a:cs typeface="Angsana New" pitchFamily="18" charset="-34"/>
              </a:defRPr>
            </a:lvl3pPr>
            <a:lvl4pPr marL="1600200" indent="-228600" eaLnBrk="0" hangingPunct="0">
              <a:defRPr sz="2800">
                <a:solidFill>
                  <a:schemeClr val="tx1"/>
                </a:solidFill>
                <a:latin typeface="Arial" pitchFamily="34" charset="0"/>
                <a:cs typeface="Angsana New" pitchFamily="18" charset="-34"/>
              </a:defRPr>
            </a:lvl4pPr>
            <a:lvl5pPr marL="2057400" indent="-228600" eaLnBrk="0" hangingPunct="0">
              <a:defRPr sz="2800">
                <a:solidFill>
                  <a:schemeClr val="tx1"/>
                </a:solidFill>
                <a:latin typeface="Arial" pitchFamily="34" charset="0"/>
                <a:cs typeface="Angsana New" pitchFamily="18" charset="-34"/>
              </a:defRPr>
            </a:lvl5pPr>
            <a:lvl6pPr marL="2514600" indent="-228600" eaLnBrk="0" fontAlgn="base" hangingPunct="0">
              <a:spcBef>
                <a:spcPct val="0"/>
              </a:spcBef>
              <a:spcAft>
                <a:spcPct val="0"/>
              </a:spcAft>
              <a:defRPr sz="2800">
                <a:solidFill>
                  <a:schemeClr val="tx1"/>
                </a:solidFill>
                <a:latin typeface="Arial" pitchFamily="34" charset="0"/>
                <a:cs typeface="Angsana New" pitchFamily="18" charset="-34"/>
              </a:defRPr>
            </a:lvl6pPr>
            <a:lvl7pPr marL="2971800" indent="-228600" eaLnBrk="0" fontAlgn="base" hangingPunct="0">
              <a:spcBef>
                <a:spcPct val="0"/>
              </a:spcBef>
              <a:spcAft>
                <a:spcPct val="0"/>
              </a:spcAft>
              <a:defRPr sz="2800">
                <a:solidFill>
                  <a:schemeClr val="tx1"/>
                </a:solidFill>
                <a:latin typeface="Arial" pitchFamily="34" charset="0"/>
                <a:cs typeface="Angsana New" pitchFamily="18" charset="-34"/>
              </a:defRPr>
            </a:lvl7pPr>
            <a:lvl8pPr marL="3429000" indent="-228600" eaLnBrk="0" fontAlgn="base" hangingPunct="0">
              <a:spcBef>
                <a:spcPct val="0"/>
              </a:spcBef>
              <a:spcAft>
                <a:spcPct val="0"/>
              </a:spcAft>
              <a:defRPr sz="2800">
                <a:solidFill>
                  <a:schemeClr val="tx1"/>
                </a:solidFill>
                <a:latin typeface="Arial" pitchFamily="34" charset="0"/>
                <a:cs typeface="Angsana New" pitchFamily="18" charset="-34"/>
              </a:defRPr>
            </a:lvl8pPr>
            <a:lvl9pPr marL="3886200" indent="-228600" eaLnBrk="0" fontAlgn="base" hangingPunct="0">
              <a:spcBef>
                <a:spcPct val="0"/>
              </a:spcBef>
              <a:spcAft>
                <a:spcPct val="0"/>
              </a:spcAft>
              <a:defRPr sz="2800">
                <a:solidFill>
                  <a:schemeClr val="tx1"/>
                </a:solidFill>
                <a:latin typeface="Arial" pitchFamily="34" charset="0"/>
                <a:cs typeface="Angsana New" pitchFamily="18" charset="-34"/>
              </a:defRPr>
            </a:lvl9pPr>
          </a:lstStyle>
          <a:p>
            <a:pPr eaLnBrk="1" hangingPunct="1"/>
            <a:fld id="{801F4D9B-4A75-4AA8-BDD3-2DB7C9DC47A2}" type="slidenum">
              <a:rPr lang="en-US" sz="1200" smtClean="0"/>
              <a:pPr eaLnBrk="1" hangingPunct="1"/>
              <a:t>20</a:t>
            </a:fld>
            <a:endParaRPr lang="th-TH" sz="12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ln/>
        </p:spPr>
      </p:sp>
      <p:sp>
        <p:nvSpPr>
          <p:cNvPr id="9933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ndParaRPr>
          </a:p>
        </p:txBody>
      </p:sp>
      <p:sp>
        <p:nvSpPr>
          <p:cNvPr id="99332"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pitchFamily="34" charset="0"/>
                <a:cs typeface="Angsana New" pitchFamily="18" charset="-34"/>
              </a:defRPr>
            </a:lvl1pPr>
            <a:lvl2pPr marL="742950" indent="-285750" eaLnBrk="0" hangingPunct="0">
              <a:defRPr sz="2800">
                <a:solidFill>
                  <a:schemeClr val="tx1"/>
                </a:solidFill>
                <a:latin typeface="Arial" pitchFamily="34" charset="0"/>
                <a:cs typeface="Angsana New" pitchFamily="18" charset="-34"/>
              </a:defRPr>
            </a:lvl2pPr>
            <a:lvl3pPr marL="1143000" indent="-228600" eaLnBrk="0" hangingPunct="0">
              <a:defRPr sz="2800">
                <a:solidFill>
                  <a:schemeClr val="tx1"/>
                </a:solidFill>
                <a:latin typeface="Arial" pitchFamily="34" charset="0"/>
                <a:cs typeface="Angsana New" pitchFamily="18" charset="-34"/>
              </a:defRPr>
            </a:lvl3pPr>
            <a:lvl4pPr marL="1600200" indent="-228600" eaLnBrk="0" hangingPunct="0">
              <a:defRPr sz="2800">
                <a:solidFill>
                  <a:schemeClr val="tx1"/>
                </a:solidFill>
                <a:latin typeface="Arial" pitchFamily="34" charset="0"/>
                <a:cs typeface="Angsana New" pitchFamily="18" charset="-34"/>
              </a:defRPr>
            </a:lvl4pPr>
            <a:lvl5pPr marL="2057400" indent="-228600" eaLnBrk="0" hangingPunct="0">
              <a:defRPr sz="2800">
                <a:solidFill>
                  <a:schemeClr val="tx1"/>
                </a:solidFill>
                <a:latin typeface="Arial" pitchFamily="34" charset="0"/>
                <a:cs typeface="Angsana New" pitchFamily="18" charset="-34"/>
              </a:defRPr>
            </a:lvl5pPr>
            <a:lvl6pPr marL="2514600" indent="-228600" eaLnBrk="0" fontAlgn="base" hangingPunct="0">
              <a:spcBef>
                <a:spcPct val="0"/>
              </a:spcBef>
              <a:spcAft>
                <a:spcPct val="0"/>
              </a:spcAft>
              <a:defRPr sz="2800">
                <a:solidFill>
                  <a:schemeClr val="tx1"/>
                </a:solidFill>
                <a:latin typeface="Arial" pitchFamily="34" charset="0"/>
                <a:cs typeface="Angsana New" pitchFamily="18" charset="-34"/>
              </a:defRPr>
            </a:lvl6pPr>
            <a:lvl7pPr marL="2971800" indent="-228600" eaLnBrk="0" fontAlgn="base" hangingPunct="0">
              <a:spcBef>
                <a:spcPct val="0"/>
              </a:spcBef>
              <a:spcAft>
                <a:spcPct val="0"/>
              </a:spcAft>
              <a:defRPr sz="2800">
                <a:solidFill>
                  <a:schemeClr val="tx1"/>
                </a:solidFill>
                <a:latin typeface="Arial" pitchFamily="34" charset="0"/>
                <a:cs typeface="Angsana New" pitchFamily="18" charset="-34"/>
              </a:defRPr>
            </a:lvl7pPr>
            <a:lvl8pPr marL="3429000" indent="-228600" eaLnBrk="0" fontAlgn="base" hangingPunct="0">
              <a:spcBef>
                <a:spcPct val="0"/>
              </a:spcBef>
              <a:spcAft>
                <a:spcPct val="0"/>
              </a:spcAft>
              <a:defRPr sz="2800">
                <a:solidFill>
                  <a:schemeClr val="tx1"/>
                </a:solidFill>
                <a:latin typeface="Arial" pitchFamily="34" charset="0"/>
                <a:cs typeface="Angsana New" pitchFamily="18" charset="-34"/>
              </a:defRPr>
            </a:lvl8pPr>
            <a:lvl9pPr marL="3886200" indent="-228600" eaLnBrk="0" fontAlgn="base" hangingPunct="0">
              <a:spcBef>
                <a:spcPct val="0"/>
              </a:spcBef>
              <a:spcAft>
                <a:spcPct val="0"/>
              </a:spcAft>
              <a:defRPr sz="2800">
                <a:solidFill>
                  <a:schemeClr val="tx1"/>
                </a:solidFill>
                <a:latin typeface="Arial" pitchFamily="34" charset="0"/>
                <a:cs typeface="Angsana New" pitchFamily="18" charset="-34"/>
              </a:defRPr>
            </a:lvl9pPr>
          </a:lstStyle>
          <a:p>
            <a:pPr eaLnBrk="1" hangingPunct="1"/>
            <a:fld id="{F7AE46EB-AF23-4D6E-A345-A2BFAC96A933}" type="slidenum">
              <a:rPr lang="en-US" sz="1200" smtClean="0"/>
              <a:pPr eaLnBrk="1" hangingPunct="1"/>
              <a:t>21</a:t>
            </a:fld>
            <a:endParaRPr lang="th-TH" sz="12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42BBC5-478D-4D69-8D3F-403CB4EB0995}" type="slidenum">
              <a:rPr lang="en-US"/>
              <a:pPr/>
              <a:t>24</a:t>
            </a:fld>
            <a:endParaRPr lang="th-TH"/>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r>
              <a:rPr lang="en-US"/>
              <a:t>I’d like to acknowledge the following organizations for their supports in this model development and expansion.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E87E8B6-ACC5-4529-B398-632A0DEEC7AA}" type="datetimeFigureOut">
              <a:rPr lang="en-US" smtClean="0"/>
              <a:pPr/>
              <a:t>1/2/2013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6B81359-026D-471D-BE55-A370F00E159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87E8B6-ACC5-4529-B398-632A0DEEC7AA}" type="datetimeFigureOut">
              <a:rPr lang="en-US" smtClean="0"/>
              <a:pPr/>
              <a:t>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B81359-026D-471D-BE55-A370F00E159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87E8B6-ACC5-4529-B398-632A0DEEC7AA}" type="datetimeFigureOut">
              <a:rPr lang="en-US" smtClean="0"/>
              <a:pPr/>
              <a:t>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B81359-026D-471D-BE55-A370F00E15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87E8B6-ACC5-4529-B398-632A0DEEC7AA}" type="datetimeFigureOut">
              <a:rPr lang="en-US" smtClean="0"/>
              <a:pPr/>
              <a:t>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B81359-026D-471D-BE55-A370F00E159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E87E8B6-ACC5-4529-B398-632A0DEEC7AA}" type="datetimeFigureOut">
              <a:rPr lang="en-US" smtClean="0"/>
              <a:pPr/>
              <a:t>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B81359-026D-471D-BE55-A370F00E159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E87E8B6-ACC5-4529-B398-632A0DEEC7AA}" type="datetimeFigureOut">
              <a:rPr lang="en-US" smtClean="0"/>
              <a:pPr/>
              <a:t>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B81359-026D-471D-BE55-A370F00E15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E87E8B6-ACC5-4529-B398-632A0DEEC7AA}" type="datetimeFigureOut">
              <a:rPr lang="en-US" smtClean="0"/>
              <a:pPr/>
              <a:t>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B81359-026D-471D-BE55-A370F00E159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E87E8B6-ACC5-4529-B398-632A0DEEC7AA}" type="datetimeFigureOut">
              <a:rPr lang="en-US" smtClean="0"/>
              <a:pPr/>
              <a:t>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B81359-026D-471D-BE55-A370F00E159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87E8B6-ACC5-4529-B398-632A0DEEC7AA}" type="datetimeFigureOut">
              <a:rPr lang="en-US" smtClean="0"/>
              <a:pPr/>
              <a:t>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B81359-026D-471D-BE55-A370F00E159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E87E8B6-ACC5-4529-B398-632A0DEEC7AA}" type="datetimeFigureOut">
              <a:rPr lang="en-US" smtClean="0"/>
              <a:pPr/>
              <a:t>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B81359-026D-471D-BE55-A370F00E159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E87E8B6-ACC5-4529-B398-632A0DEEC7AA}" type="datetimeFigureOut">
              <a:rPr lang="en-US" smtClean="0"/>
              <a:pPr/>
              <a:t>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6B81359-026D-471D-BE55-A370F00E159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E87E8B6-ACC5-4529-B398-632A0DEEC7AA}" type="datetimeFigureOut">
              <a:rPr lang="en-US" smtClean="0"/>
              <a:pPr/>
              <a:t>1/2/2013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6B81359-026D-471D-BE55-A370F00E159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aidsinfo.nih.gov/Guidelines/GuidelineDetail.aspx?GuidelineID=7"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44575"/>
            <a:ext cx="7772400" cy="1470025"/>
          </a:xfrm>
        </p:spPr>
        <p:txBody>
          <a:bodyPr>
            <a:normAutofit fontScale="90000"/>
          </a:bodyPr>
          <a:lstStyle/>
          <a:p>
            <a:r>
              <a:rPr lang="en-US" dirty="0" smtClean="0"/>
              <a:t>Case 5: Behavioral Issues of HIV-Infected Adolescents</a:t>
            </a:r>
            <a:endParaRPr lang="en-US" dirty="0"/>
          </a:p>
        </p:txBody>
      </p:sp>
      <p:sp>
        <p:nvSpPr>
          <p:cNvPr id="3" name="Subtitle 2"/>
          <p:cNvSpPr>
            <a:spLocks noGrp="1"/>
          </p:cNvSpPr>
          <p:nvPr>
            <p:ph type="subTitle" idx="1"/>
          </p:nvPr>
        </p:nvSpPr>
        <p:spPr>
          <a:xfrm>
            <a:off x="76200" y="3657600"/>
            <a:ext cx="8534400" cy="2819400"/>
          </a:xfrm>
        </p:spPr>
        <p:txBody>
          <a:bodyPr>
            <a:normAutofit/>
          </a:bodyPr>
          <a:lstStyle/>
          <a:p>
            <a:r>
              <a:rPr lang="en-US" sz="2800" dirty="0" err="1" smtClean="0">
                <a:solidFill>
                  <a:schemeClr val="tx1"/>
                </a:solidFill>
              </a:rPr>
              <a:t>Rangsima</a:t>
            </a:r>
            <a:r>
              <a:rPr lang="en-US" sz="2800" dirty="0" smtClean="0">
                <a:solidFill>
                  <a:schemeClr val="tx1"/>
                </a:solidFill>
              </a:rPr>
              <a:t> </a:t>
            </a:r>
            <a:r>
              <a:rPr lang="en-US" sz="2800" dirty="0" err="1" smtClean="0">
                <a:solidFill>
                  <a:schemeClr val="tx1"/>
                </a:solidFill>
              </a:rPr>
              <a:t>Lolekha</a:t>
            </a:r>
            <a:r>
              <a:rPr lang="en-US" sz="2800" dirty="0" smtClean="0">
                <a:solidFill>
                  <a:schemeClr val="tx1"/>
                </a:solidFill>
              </a:rPr>
              <a:t>, MD</a:t>
            </a:r>
          </a:p>
          <a:p>
            <a:r>
              <a:rPr lang="en-US" sz="2800" dirty="0" smtClean="0">
                <a:solidFill>
                  <a:schemeClr val="tx1"/>
                </a:solidFill>
              </a:rPr>
              <a:t>Chief, PMTCT </a:t>
            </a:r>
            <a:r>
              <a:rPr lang="en-US" sz="2800" dirty="0">
                <a:solidFill>
                  <a:schemeClr val="tx1"/>
                </a:solidFill>
              </a:rPr>
              <a:t>and Pediatrics Section </a:t>
            </a:r>
          </a:p>
          <a:p>
            <a:r>
              <a:rPr lang="en-US" sz="2800" dirty="0">
                <a:solidFill>
                  <a:schemeClr val="tx1"/>
                </a:solidFill>
              </a:rPr>
              <a:t>Global AIDS Program Asia Regional Office, Thailand </a:t>
            </a:r>
          </a:p>
          <a:p>
            <a:r>
              <a:rPr lang="en-US" sz="2800" dirty="0">
                <a:solidFill>
                  <a:schemeClr val="tx1"/>
                </a:solidFill>
              </a:rPr>
              <a:t>CDC Southeast Asia Regional Office</a:t>
            </a:r>
          </a:p>
          <a:p>
            <a:endParaRPr lang="en-US" sz="2800" dirty="0">
              <a:solidFill>
                <a:schemeClr val="tx1"/>
              </a:solidFill>
            </a:endParaRPr>
          </a:p>
        </p:txBody>
      </p:sp>
    </p:spTree>
    <p:extLst>
      <p:ext uri="{BB962C8B-B14F-4D97-AF65-F5344CB8AC3E}">
        <p14:creationId xmlns="" xmlns:p14="http://schemas.microsoft.com/office/powerpoint/2010/main" val="39706582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914400"/>
            <a:ext cx="8686800" cy="1143000"/>
          </a:xfrm>
        </p:spPr>
        <p:txBody>
          <a:bodyPr>
            <a:noAutofit/>
          </a:bodyPr>
          <a:lstStyle/>
          <a:p>
            <a:pPr algn="ctr"/>
            <a:r>
              <a:rPr lang="en-US" sz="2800" b="1" dirty="0" smtClean="0"/>
              <a:t>Practices on risk behaviors of HIV+ youth, Thailand</a:t>
            </a:r>
            <a:r>
              <a:rPr lang="en-US" sz="2800" b="1" dirty="0"/>
              <a:t>, </a:t>
            </a:r>
            <a:r>
              <a:rPr lang="en-US" sz="2800" b="1" dirty="0" smtClean="0"/>
              <a:t/>
            </a:r>
            <a:br>
              <a:rPr lang="en-US" sz="2800" b="1" dirty="0" smtClean="0"/>
            </a:br>
            <a:r>
              <a:rPr lang="en-US" sz="2800" b="1" dirty="0" smtClean="0"/>
              <a:t>2010-2011</a:t>
            </a:r>
            <a:r>
              <a:rPr lang="en-US" sz="2800" b="1" dirty="0"/>
              <a:t/>
            </a:r>
            <a:br>
              <a:rPr lang="en-US" sz="2800" b="1" dirty="0"/>
            </a:br>
            <a:endParaRPr lang="en-US" sz="2800" b="1" dirty="0"/>
          </a:p>
        </p:txBody>
      </p:sp>
      <p:sp>
        <p:nvSpPr>
          <p:cNvPr id="3" name="Content Placeholder 2"/>
          <p:cNvSpPr>
            <a:spLocks noGrp="1"/>
          </p:cNvSpPr>
          <p:nvPr>
            <p:ph idx="1"/>
          </p:nvPr>
        </p:nvSpPr>
        <p:spPr>
          <a:xfrm>
            <a:off x="152400" y="1905000"/>
            <a:ext cx="8991600" cy="5410200"/>
          </a:xfrm>
        </p:spPr>
        <p:txBody>
          <a:bodyPr>
            <a:noAutofit/>
          </a:bodyPr>
          <a:lstStyle/>
          <a:p>
            <a:pPr marL="0" indent="0">
              <a:buNone/>
            </a:pPr>
            <a:r>
              <a:rPr lang="en-US" sz="2400" b="1" dirty="0" smtClean="0"/>
              <a:t>Sexual risk behaviors</a:t>
            </a:r>
            <a:endParaRPr lang="en-US" sz="2400" b="1" dirty="0"/>
          </a:p>
          <a:p>
            <a:r>
              <a:rPr lang="en-US" sz="2400" dirty="0" smtClean="0"/>
              <a:t>58/197 </a:t>
            </a:r>
            <a:r>
              <a:rPr lang="en-US" sz="2400" dirty="0"/>
              <a:t>(29%) youth had a boyfriend/girlfriend. </a:t>
            </a:r>
            <a:endParaRPr lang="en-US" sz="2400" dirty="0" smtClean="0"/>
          </a:p>
          <a:p>
            <a:pPr lvl="1"/>
            <a:r>
              <a:rPr lang="en-US" dirty="0" smtClean="0"/>
              <a:t>Of these, </a:t>
            </a:r>
          </a:p>
          <a:p>
            <a:pPr lvl="2"/>
            <a:r>
              <a:rPr lang="en-US" sz="2400" dirty="0" smtClean="0"/>
              <a:t>40% </a:t>
            </a:r>
            <a:r>
              <a:rPr lang="en-US" sz="2400" dirty="0"/>
              <a:t>ever hugged or kissed their </a:t>
            </a:r>
            <a:r>
              <a:rPr lang="en-US" sz="2400" dirty="0" smtClean="0"/>
              <a:t>boyfriend/girlfriend.</a:t>
            </a:r>
          </a:p>
          <a:p>
            <a:r>
              <a:rPr lang="en-US" sz="2400" dirty="0" smtClean="0"/>
              <a:t>10 </a:t>
            </a:r>
            <a:r>
              <a:rPr lang="en-US" sz="2400" dirty="0"/>
              <a:t>youth (5%) reported ever had had sexual </a:t>
            </a:r>
            <a:r>
              <a:rPr lang="en-US" sz="2400" dirty="0" smtClean="0"/>
              <a:t>intercourse. </a:t>
            </a:r>
          </a:p>
          <a:p>
            <a:pPr lvl="1"/>
            <a:r>
              <a:rPr lang="en-US" dirty="0" smtClean="0"/>
              <a:t>Only 50% used condoms at last sex.</a:t>
            </a:r>
          </a:p>
          <a:p>
            <a:pPr lvl="1"/>
            <a:r>
              <a:rPr lang="en-US" dirty="0" smtClean="0"/>
              <a:t>20% </a:t>
            </a:r>
            <a:r>
              <a:rPr lang="en-US" dirty="0"/>
              <a:t>disclosed HIV status to their </a:t>
            </a:r>
            <a:r>
              <a:rPr lang="en-US" dirty="0" smtClean="0"/>
              <a:t>boyfriend/girlfriend.</a:t>
            </a:r>
          </a:p>
          <a:p>
            <a:pPr lvl="1"/>
            <a:r>
              <a:rPr lang="en-US" dirty="0" smtClean="0"/>
              <a:t>20% </a:t>
            </a:r>
            <a:r>
              <a:rPr lang="en-US" dirty="0"/>
              <a:t>had been pregnant or gotten someone </a:t>
            </a:r>
            <a:r>
              <a:rPr lang="en-US" dirty="0" smtClean="0"/>
              <a:t>pregnant.</a:t>
            </a:r>
          </a:p>
          <a:p>
            <a:pPr lvl="1"/>
            <a:r>
              <a:rPr lang="en-US" dirty="0" smtClean="0"/>
              <a:t>30% </a:t>
            </a:r>
            <a:r>
              <a:rPr lang="en-US" dirty="0"/>
              <a:t>ever had STI </a:t>
            </a:r>
            <a:r>
              <a:rPr lang="en-US" dirty="0" smtClean="0"/>
              <a:t>symptoms.</a:t>
            </a:r>
            <a:endParaRPr lang="en-US" dirty="0"/>
          </a:p>
        </p:txBody>
      </p:sp>
    </p:spTree>
    <p:extLst>
      <p:ext uri="{BB962C8B-B14F-4D97-AF65-F5344CB8AC3E}">
        <p14:creationId xmlns="" xmlns:p14="http://schemas.microsoft.com/office/powerpoint/2010/main" val="41960212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76200"/>
            <a:ext cx="8229600" cy="1770888"/>
          </a:xfrm>
          <a:gradFill rotWithShape="1">
            <a:gsLst>
              <a:gs pos="0">
                <a:srgbClr val="CCFFFF"/>
              </a:gs>
              <a:gs pos="100000">
                <a:schemeClr val="bg1"/>
              </a:gs>
            </a:gsLst>
            <a:lin ang="5400000" scaled="1"/>
          </a:gradFill>
        </p:spPr>
        <p:txBody>
          <a:bodyPr>
            <a:normAutofit fontScale="90000"/>
          </a:bodyPr>
          <a:lstStyle/>
          <a:p>
            <a:pPr eaLnBrk="1" hangingPunct="1"/>
            <a:r>
              <a:rPr lang="en-US" sz="5400" b="1" dirty="0" smtClean="0">
                <a:latin typeface="Cordia New" pitchFamily="34" charset="-34"/>
                <a:cs typeface="Cordia New" pitchFamily="34" charset="-34"/>
              </a:rPr>
              <a:t>4 main strategies for promoting self-care, risk reduction in HIV-infected youth</a:t>
            </a:r>
            <a:endParaRPr lang="th-TH" sz="5400" b="1" dirty="0" smtClean="0">
              <a:latin typeface="Cordia New" pitchFamily="34" charset="-34"/>
              <a:cs typeface="Cordia New" pitchFamily="34" charset="-34"/>
            </a:endParaRPr>
          </a:p>
        </p:txBody>
      </p:sp>
      <p:sp>
        <p:nvSpPr>
          <p:cNvPr id="12291" name="Rectangle 3"/>
          <p:cNvSpPr>
            <a:spLocks noGrp="1" noChangeArrowheads="1"/>
          </p:cNvSpPr>
          <p:nvPr>
            <p:ph sz="half" idx="1"/>
          </p:nvPr>
        </p:nvSpPr>
        <p:spPr>
          <a:xfrm>
            <a:off x="381000" y="1951037"/>
            <a:ext cx="4186237" cy="4525963"/>
          </a:xfrm>
        </p:spPr>
        <p:txBody>
          <a:bodyPr>
            <a:noAutofit/>
          </a:bodyPr>
          <a:lstStyle/>
          <a:p>
            <a:pPr marL="514350" indent="-514350" eaLnBrk="1" hangingPunct="1">
              <a:lnSpc>
                <a:spcPct val="110000"/>
              </a:lnSpc>
              <a:buClr>
                <a:srgbClr val="FF0000"/>
              </a:buClr>
              <a:buFont typeface="+mj-lt"/>
              <a:buAutoNum type="arabicPeriod"/>
            </a:pPr>
            <a:r>
              <a:rPr lang="en-US" dirty="0" smtClean="0">
                <a:latin typeface="Calibri" pitchFamily="34" charset="0"/>
                <a:cs typeface="Calibri" pitchFamily="34" charset="0"/>
              </a:rPr>
              <a:t>Adolescents health, reproductive health, HIV transmission, ART adherence</a:t>
            </a:r>
            <a:endParaRPr lang="th-TH" dirty="0" smtClean="0">
              <a:latin typeface="Calibri" pitchFamily="34" charset="0"/>
              <a:cs typeface="Calibri" pitchFamily="34" charset="0"/>
            </a:endParaRPr>
          </a:p>
          <a:p>
            <a:pPr marL="514350" indent="-514350" eaLnBrk="1" hangingPunct="1">
              <a:lnSpc>
                <a:spcPct val="110000"/>
              </a:lnSpc>
              <a:buClr>
                <a:srgbClr val="FF0000"/>
              </a:buClr>
              <a:buFont typeface="+mj-lt"/>
              <a:buAutoNum type="arabicPeriod"/>
            </a:pPr>
            <a:r>
              <a:rPr lang="en-US" dirty="0" smtClean="0">
                <a:latin typeface="Calibri" pitchFamily="34" charset="0"/>
                <a:cs typeface="Calibri" pitchFamily="34" charset="0"/>
              </a:rPr>
              <a:t>Self esteem and stress management</a:t>
            </a:r>
            <a:endParaRPr lang="th-TH" dirty="0" smtClean="0">
              <a:latin typeface="Calibri" pitchFamily="34" charset="0"/>
              <a:cs typeface="Calibri" pitchFamily="34" charset="0"/>
            </a:endParaRPr>
          </a:p>
          <a:p>
            <a:pPr marL="514350" indent="-514350" eaLnBrk="1" hangingPunct="1">
              <a:lnSpc>
                <a:spcPct val="110000"/>
              </a:lnSpc>
              <a:buClr>
                <a:srgbClr val="FF0000"/>
              </a:buClr>
              <a:buFont typeface="+mj-lt"/>
              <a:buAutoNum type="arabicPeriod"/>
            </a:pPr>
            <a:r>
              <a:rPr lang="en-US" dirty="0" smtClean="0">
                <a:latin typeface="Calibri" pitchFamily="34" charset="0"/>
                <a:cs typeface="Calibri" pitchFamily="34" charset="0"/>
              </a:rPr>
              <a:t>Sex education and risk behavior reduction</a:t>
            </a:r>
            <a:endParaRPr lang="th-TH" dirty="0" smtClean="0">
              <a:latin typeface="Calibri" pitchFamily="34" charset="0"/>
              <a:cs typeface="Calibri" pitchFamily="34" charset="0"/>
            </a:endParaRPr>
          </a:p>
          <a:p>
            <a:pPr marL="514350" indent="-514350" eaLnBrk="1" hangingPunct="1">
              <a:lnSpc>
                <a:spcPct val="110000"/>
              </a:lnSpc>
              <a:buClr>
                <a:srgbClr val="FF0000"/>
              </a:buClr>
              <a:buFont typeface="+mj-lt"/>
              <a:buAutoNum type="arabicPeriod"/>
            </a:pPr>
            <a:r>
              <a:rPr lang="en-US" dirty="0" smtClean="0">
                <a:latin typeface="Calibri" pitchFamily="34" charset="0"/>
                <a:cs typeface="Calibri" pitchFamily="34" charset="0"/>
              </a:rPr>
              <a:t>Encouragement of life skills and responsibilities</a:t>
            </a:r>
            <a:endParaRPr lang="th-TH" dirty="0" smtClean="0">
              <a:latin typeface="Calibri" pitchFamily="34" charset="0"/>
              <a:cs typeface="Calibri" pitchFamily="34" charset="0"/>
            </a:endParaRPr>
          </a:p>
        </p:txBody>
      </p:sp>
      <p:pic>
        <p:nvPicPr>
          <p:cNvPr id="12292" name="Picture 6" descr="Picture1"/>
          <p:cNvPicPr>
            <a:picLocks noGrp="1" noChangeAspect="1" noChangeArrowheads="1"/>
          </p:cNvPicPr>
          <p:nvPr>
            <p:ph sz="half" idx="2"/>
          </p:nvPr>
        </p:nvPicPr>
        <p:blipFill>
          <a:blip r:embed="rId3" cstate="print">
            <a:extLst>
              <a:ext uri="{28A0092B-C50C-407E-A947-70E740481C1C}">
                <a14:useLocalDpi xmlns="" xmlns:a14="http://schemas.microsoft.com/office/drawing/2010/main" val="0"/>
              </a:ext>
            </a:extLst>
          </a:blip>
          <a:stretch>
            <a:fillRect/>
          </a:stretch>
        </p:blipFill>
        <p:spPr>
          <a:xfrm>
            <a:off x="4805966" y="1920875"/>
            <a:ext cx="3723067" cy="4433888"/>
          </a:xfrm>
          <a:noFill/>
        </p:spPr>
      </p:pic>
    </p:spTree>
    <p:extLst>
      <p:ext uri="{BB962C8B-B14F-4D97-AF65-F5344CB8AC3E}">
        <p14:creationId xmlns="" xmlns:p14="http://schemas.microsoft.com/office/powerpoint/2010/main" val="671121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Box 2"/>
          <p:cNvSpPr txBox="1">
            <a:spLocks noChangeArrowheads="1"/>
          </p:cNvSpPr>
          <p:nvPr/>
        </p:nvSpPr>
        <p:spPr bwMode="auto">
          <a:xfrm>
            <a:off x="381000" y="103353"/>
            <a:ext cx="5972175" cy="4958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64291" tIns="32146" rIns="64291" bIns="32146">
            <a:spAutoFit/>
          </a:bodyPr>
          <a:lstStyle>
            <a:lvl1pPr eaLnBrk="0" hangingPunct="0">
              <a:defRPr sz="2800">
                <a:solidFill>
                  <a:schemeClr val="tx1"/>
                </a:solidFill>
                <a:latin typeface="Arial" pitchFamily="34" charset="0"/>
                <a:cs typeface="Angsana New" pitchFamily="18" charset="-34"/>
              </a:defRPr>
            </a:lvl1pPr>
            <a:lvl2pPr marL="742950" indent="-285750" eaLnBrk="0" hangingPunct="0">
              <a:defRPr sz="2800">
                <a:solidFill>
                  <a:schemeClr val="tx1"/>
                </a:solidFill>
                <a:latin typeface="Arial" pitchFamily="34" charset="0"/>
                <a:cs typeface="Angsana New" pitchFamily="18" charset="-34"/>
              </a:defRPr>
            </a:lvl2pPr>
            <a:lvl3pPr marL="1143000" indent="-228600" eaLnBrk="0" hangingPunct="0">
              <a:defRPr sz="2800">
                <a:solidFill>
                  <a:schemeClr val="tx1"/>
                </a:solidFill>
                <a:latin typeface="Arial" pitchFamily="34" charset="0"/>
                <a:cs typeface="Angsana New" pitchFamily="18" charset="-34"/>
              </a:defRPr>
            </a:lvl3pPr>
            <a:lvl4pPr marL="1600200" indent="-228600" eaLnBrk="0" hangingPunct="0">
              <a:defRPr sz="2800">
                <a:solidFill>
                  <a:schemeClr val="tx1"/>
                </a:solidFill>
                <a:latin typeface="Arial" pitchFamily="34" charset="0"/>
                <a:cs typeface="Angsana New" pitchFamily="18" charset="-34"/>
              </a:defRPr>
            </a:lvl4pPr>
            <a:lvl5pPr marL="2057400" indent="-228600" eaLnBrk="0" hangingPunct="0">
              <a:defRPr sz="2800">
                <a:solidFill>
                  <a:schemeClr val="tx1"/>
                </a:solidFill>
                <a:latin typeface="Arial" pitchFamily="34" charset="0"/>
                <a:cs typeface="Angsana New" pitchFamily="18" charset="-34"/>
              </a:defRPr>
            </a:lvl5pPr>
            <a:lvl6pPr marL="2514600" indent="-228600" algn="ctr" eaLnBrk="0" fontAlgn="base" hangingPunct="0">
              <a:spcBef>
                <a:spcPct val="0"/>
              </a:spcBef>
              <a:spcAft>
                <a:spcPct val="0"/>
              </a:spcAft>
              <a:defRPr sz="2800">
                <a:solidFill>
                  <a:schemeClr val="tx1"/>
                </a:solidFill>
                <a:latin typeface="Arial" pitchFamily="34" charset="0"/>
                <a:cs typeface="Angsana New" pitchFamily="18" charset="-34"/>
              </a:defRPr>
            </a:lvl6pPr>
            <a:lvl7pPr marL="2971800" indent="-228600" algn="ctr" eaLnBrk="0" fontAlgn="base" hangingPunct="0">
              <a:spcBef>
                <a:spcPct val="0"/>
              </a:spcBef>
              <a:spcAft>
                <a:spcPct val="0"/>
              </a:spcAft>
              <a:defRPr sz="2800">
                <a:solidFill>
                  <a:schemeClr val="tx1"/>
                </a:solidFill>
                <a:latin typeface="Arial" pitchFamily="34" charset="0"/>
                <a:cs typeface="Angsana New" pitchFamily="18" charset="-34"/>
              </a:defRPr>
            </a:lvl7pPr>
            <a:lvl8pPr marL="3429000" indent="-228600" algn="ctr" eaLnBrk="0" fontAlgn="base" hangingPunct="0">
              <a:spcBef>
                <a:spcPct val="0"/>
              </a:spcBef>
              <a:spcAft>
                <a:spcPct val="0"/>
              </a:spcAft>
              <a:defRPr sz="2800">
                <a:solidFill>
                  <a:schemeClr val="tx1"/>
                </a:solidFill>
                <a:latin typeface="Arial" pitchFamily="34" charset="0"/>
                <a:cs typeface="Angsana New" pitchFamily="18" charset="-34"/>
              </a:defRPr>
            </a:lvl8pPr>
            <a:lvl9pPr marL="3886200" indent="-228600" algn="ctr" eaLnBrk="0" fontAlgn="base" hangingPunct="0">
              <a:spcBef>
                <a:spcPct val="0"/>
              </a:spcBef>
              <a:spcAft>
                <a:spcPct val="0"/>
              </a:spcAft>
              <a:defRPr sz="2800">
                <a:solidFill>
                  <a:schemeClr val="tx1"/>
                </a:solidFill>
                <a:latin typeface="Arial" pitchFamily="34" charset="0"/>
                <a:cs typeface="Angsana New" pitchFamily="18" charset="-34"/>
              </a:defRPr>
            </a:lvl9pPr>
          </a:lstStyle>
          <a:p>
            <a:pPr eaLnBrk="1" hangingPunct="1"/>
            <a:r>
              <a:rPr lang="en-US" b="1" dirty="0" smtClean="0"/>
              <a:t>YSC (Y</a:t>
            </a:r>
            <a:r>
              <a:rPr lang="en-US" dirty="0" smtClean="0"/>
              <a:t>outh </a:t>
            </a:r>
            <a:r>
              <a:rPr lang="en-US" b="1" dirty="0"/>
              <a:t>S</a:t>
            </a:r>
            <a:r>
              <a:rPr lang="en-US" dirty="0"/>
              <a:t>creening </a:t>
            </a:r>
            <a:r>
              <a:rPr lang="en-US" b="1" dirty="0" smtClean="0"/>
              <a:t>C</a:t>
            </a:r>
            <a:r>
              <a:rPr lang="en-US" dirty="0" smtClean="0"/>
              <a:t>hecklist)</a:t>
            </a:r>
            <a:endParaRPr lang="en-US" dirty="0"/>
          </a:p>
        </p:txBody>
      </p:sp>
      <p:pic>
        <p:nvPicPr>
          <p:cNvPr id="614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505200" y="609600"/>
            <a:ext cx="5638800" cy="607784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81000" y="1143000"/>
            <a:ext cx="2819400" cy="4893647"/>
          </a:xfrm>
          <a:prstGeom prst="rect">
            <a:avLst/>
          </a:prstGeom>
          <a:noFill/>
        </p:spPr>
        <p:txBody>
          <a:bodyPr wrap="square" rtlCol="0">
            <a:spAutoFit/>
          </a:bodyPr>
          <a:lstStyle/>
          <a:p>
            <a:r>
              <a:rPr lang="en-US" sz="2400" dirty="0"/>
              <a:t>These questions are used to explore your needs and feelings. Your answers will only be used for the purpose of counseling only, and will be kept confidential. Thinking of the past few months, please fill in the blanks below.</a:t>
            </a:r>
          </a:p>
        </p:txBody>
      </p:sp>
    </p:spTree>
    <p:extLst>
      <p:ext uri="{BB962C8B-B14F-4D97-AF65-F5344CB8AC3E}">
        <p14:creationId xmlns="" xmlns:p14="http://schemas.microsoft.com/office/powerpoint/2010/main" val="141649814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6248400"/>
          </a:xfrm>
        </p:spPr>
        <p:txBody>
          <a:bodyPr>
            <a:normAutofit/>
          </a:bodyPr>
          <a:lstStyle/>
          <a:p>
            <a:r>
              <a:rPr lang="en-US" dirty="0" err="1" smtClean="0"/>
              <a:t>Mukda</a:t>
            </a:r>
            <a:r>
              <a:rPr lang="en-US" dirty="0" smtClean="0"/>
              <a:t> had good HIV and HIV transmission knowledge, as well as good self-esteem. </a:t>
            </a:r>
          </a:p>
          <a:p>
            <a:r>
              <a:rPr lang="en-US" dirty="0"/>
              <a:t>She studied in the </a:t>
            </a:r>
            <a:r>
              <a:rPr lang="en-US" dirty="0" smtClean="0"/>
              <a:t>non-formal education system and works </a:t>
            </a:r>
            <a:r>
              <a:rPr lang="en-US" dirty="0"/>
              <a:t>as a singer in a nightclub. </a:t>
            </a:r>
          </a:p>
          <a:p>
            <a:r>
              <a:rPr lang="en-US" dirty="0"/>
              <a:t>She reported that she is able to manage her ARV adherence due to her grandmother </a:t>
            </a:r>
            <a:r>
              <a:rPr lang="en-US" dirty="0" smtClean="0"/>
              <a:t>urging her to do so. </a:t>
            </a:r>
            <a:endParaRPr lang="en-US" dirty="0"/>
          </a:p>
          <a:p>
            <a:r>
              <a:rPr lang="en-US" dirty="0" smtClean="0"/>
              <a:t>She reported that she has had sexual intercourse with her boyfriend for a few months and used condom sometimes.  She didn’t have any STI symptoms.</a:t>
            </a:r>
          </a:p>
          <a:p>
            <a:r>
              <a:rPr lang="en-US" dirty="0"/>
              <a:t>She has not disclosed her HIV status to her boyfriend.</a:t>
            </a:r>
          </a:p>
          <a:p>
            <a:r>
              <a:rPr lang="en-US" dirty="0" smtClean="0"/>
              <a:t>She sometimes drinks alcohol with guests at the nightclub. Many guests asked her out on a date but she has never had sex with them.</a:t>
            </a:r>
          </a:p>
        </p:txBody>
      </p:sp>
    </p:spTree>
    <p:extLst>
      <p:ext uri="{BB962C8B-B14F-4D97-AF65-F5344CB8AC3E}">
        <p14:creationId xmlns="" xmlns:p14="http://schemas.microsoft.com/office/powerpoint/2010/main" val="7078918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primary management for this case at this visit?</a:t>
            </a:r>
            <a:endParaRPr lang="en-US" dirty="0"/>
          </a:p>
        </p:txBody>
      </p:sp>
      <p:sp>
        <p:nvSpPr>
          <p:cNvPr id="3" name="Content Placeholder 2"/>
          <p:cNvSpPr>
            <a:spLocks noGrp="1"/>
          </p:cNvSpPr>
          <p:nvPr>
            <p:ph idx="1"/>
          </p:nvPr>
        </p:nvSpPr>
        <p:spPr>
          <a:xfrm>
            <a:off x="457200" y="2179637"/>
            <a:ext cx="8229600" cy="4525963"/>
          </a:xfrm>
        </p:spPr>
        <p:txBody>
          <a:bodyPr>
            <a:normAutofit/>
          </a:bodyPr>
          <a:lstStyle/>
          <a:p>
            <a:pPr marL="514350" indent="-514350">
              <a:buFont typeface="+mj-lt"/>
              <a:buAutoNum type="alphaUcPeriod"/>
            </a:pPr>
            <a:r>
              <a:rPr lang="en-US" dirty="0" smtClean="0"/>
              <a:t>Give short prevention messages and sex education to </a:t>
            </a:r>
            <a:r>
              <a:rPr lang="en-US" dirty="0" err="1" smtClean="0"/>
              <a:t>Mukda</a:t>
            </a:r>
            <a:r>
              <a:rPr lang="en-US" dirty="0" smtClean="0"/>
              <a:t>.</a:t>
            </a:r>
          </a:p>
          <a:p>
            <a:pPr marL="514350" indent="-514350">
              <a:buFont typeface="+mj-lt"/>
              <a:buAutoNum type="alphaUcPeriod"/>
            </a:pPr>
            <a:r>
              <a:rPr lang="en-US" dirty="0" smtClean="0"/>
              <a:t>Provide risk reduction counseling. </a:t>
            </a:r>
          </a:p>
          <a:p>
            <a:pPr marL="514350" indent="-514350">
              <a:buFont typeface="+mj-lt"/>
              <a:buAutoNum type="alphaUcPeriod"/>
            </a:pPr>
            <a:r>
              <a:rPr lang="en-US" dirty="0" smtClean="0"/>
              <a:t>Tell </a:t>
            </a:r>
            <a:r>
              <a:rPr lang="en-US" dirty="0" err="1" smtClean="0"/>
              <a:t>Mukda</a:t>
            </a:r>
            <a:r>
              <a:rPr lang="en-US" dirty="0" smtClean="0"/>
              <a:t> to disclose HIV status to her partner. </a:t>
            </a:r>
          </a:p>
          <a:p>
            <a:pPr marL="514350" indent="-514350">
              <a:buFont typeface="+mj-lt"/>
              <a:buAutoNum type="alphaUcPeriod"/>
            </a:pPr>
            <a:r>
              <a:rPr lang="en-US" dirty="0" smtClean="0"/>
              <a:t>Refer </a:t>
            </a:r>
            <a:r>
              <a:rPr lang="en-US" dirty="0" err="1" smtClean="0"/>
              <a:t>Mukda</a:t>
            </a:r>
            <a:r>
              <a:rPr lang="en-US" dirty="0" smtClean="0"/>
              <a:t> for STI screening and PAP screening.</a:t>
            </a:r>
          </a:p>
          <a:p>
            <a:pPr marL="514350" indent="-514350">
              <a:buFont typeface="+mj-lt"/>
              <a:buAutoNum type="alphaUcPeriod"/>
            </a:pPr>
            <a:r>
              <a:rPr lang="en-US" dirty="0" smtClean="0"/>
              <a:t>A and B are correct.</a:t>
            </a:r>
          </a:p>
        </p:txBody>
      </p:sp>
    </p:spTree>
    <p:extLst>
      <p:ext uri="{BB962C8B-B14F-4D97-AF65-F5344CB8AC3E}">
        <p14:creationId xmlns="" xmlns:p14="http://schemas.microsoft.com/office/powerpoint/2010/main" val="17568002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Management: 3 steps</a:t>
            </a:r>
            <a:endParaRPr lang="en-US" dirty="0"/>
          </a:p>
        </p:txBody>
      </p:sp>
      <p:sp>
        <p:nvSpPr>
          <p:cNvPr id="3" name="Content Placeholder 2"/>
          <p:cNvSpPr>
            <a:spLocks noGrp="1"/>
          </p:cNvSpPr>
          <p:nvPr>
            <p:ph idx="1"/>
          </p:nvPr>
        </p:nvSpPr>
        <p:spPr>
          <a:xfrm>
            <a:off x="457200" y="1600200"/>
            <a:ext cx="8229600" cy="4389120"/>
          </a:xfrm>
        </p:spPr>
        <p:txBody>
          <a:bodyPr>
            <a:normAutofit lnSpcReduction="10000"/>
          </a:bodyPr>
          <a:lstStyle/>
          <a:p>
            <a:r>
              <a:rPr lang="en-US" dirty="0" smtClean="0"/>
              <a:t>Primary management and counseling: </a:t>
            </a:r>
          </a:p>
          <a:p>
            <a:pPr lvl="1"/>
            <a:r>
              <a:rPr lang="en-US" dirty="0" smtClean="0"/>
              <a:t>Listen to youth and caretakers, assist them identify causes of problems, motivate problem solving, plan for behavior change</a:t>
            </a:r>
          </a:p>
          <a:p>
            <a:pPr lvl="1"/>
            <a:r>
              <a:rPr lang="en-US" dirty="0" smtClean="0"/>
              <a:t>Provide ongoing risk reduction, disclosure counseling</a:t>
            </a:r>
            <a:endParaRPr lang="th-TH" dirty="0"/>
          </a:p>
          <a:p>
            <a:r>
              <a:rPr lang="en-US" dirty="0" smtClean="0"/>
              <a:t>Primary management by team:</a:t>
            </a:r>
          </a:p>
          <a:p>
            <a:pPr lvl="1"/>
            <a:r>
              <a:rPr lang="en-US" dirty="0" smtClean="0"/>
              <a:t>Need coordination in team e.g. STI screening, pap test</a:t>
            </a:r>
          </a:p>
          <a:p>
            <a:pPr lvl="1"/>
            <a:r>
              <a:rPr lang="en-US" dirty="0" smtClean="0"/>
              <a:t>Home visit as needed</a:t>
            </a:r>
          </a:p>
          <a:p>
            <a:pPr lvl="1"/>
            <a:r>
              <a:rPr lang="en-US" dirty="0" smtClean="0"/>
              <a:t>Psychosocial support</a:t>
            </a:r>
          </a:p>
          <a:p>
            <a:r>
              <a:rPr lang="en-US" dirty="0" smtClean="0"/>
              <a:t>Consultation and referral: for complicated cases that need special care</a:t>
            </a:r>
            <a:r>
              <a:rPr lang="th-TH" dirty="0"/>
              <a:t>	</a:t>
            </a:r>
            <a:endParaRPr lang="en-US" dirty="0"/>
          </a:p>
        </p:txBody>
      </p:sp>
    </p:spTree>
    <p:extLst>
      <p:ext uri="{BB962C8B-B14F-4D97-AF65-F5344CB8AC3E}">
        <p14:creationId xmlns="" xmlns:p14="http://schemas.microsoft.com/office/powerpoint/2010/main" val="31412092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04088"/>
            <a:ext cx="8686800" cy="1143000"/>
          </a:xfrm>
        </p:spPr>
        <p:txBody>
          <a:bodyPr>
            <a:normAutofit fontScale="90000"/>
          </a:bodyPr>
          <a:lstStyle/>
          <a:p>
            <a:r>
              <a:rPr lang="en-US" dirty="0" smtClean="0"/>
              <a:t>Why short prevention message/education are not enough?</a:t>
            </a:r>
            <a:endParaRPr lang="en-US" dirty="0"/>
          </a:p>
        </p:txBody>
      </p:sp>
      <p:sp>
        <p:nvSpPr>
          <p:cNvPr id="3" name="Content Placeholder 2"/>
          <p:cNvSpPr>
            <a:spLocks noGrp="1"/>
          </p:cNvSpPr>
          <p:nvPr>
            <p:ph idx="1"/>
          </p:nvPr>
        </p:nvSpPr>
        <p:spPr>
          <a:xfrm>
            <a:off x="457200" y="2316480"/>
            <a:ext cx="8229600" cy="2026920"/>
          </a:xfrm>
        </p:spPr>
        <p:txBody>
          <a:bodyPr>
            <a:normAutofit/>
          </a:bodyPr>
          <a:lstStyle/>
          <a:p>
            <a:r>
              <a:rPr lang="en-US" dirty="0" smtClean="0"/>
              <a:t>Because  sexual risk reduction, and HIV disclosure/partner testing involve </a:t>
            </a:r>
            <a:r>
              <a:rPr lang="en-US" dirty="0"/>
              <a:t>a change in </a:t>
            </a:r>
            <a:r>
              <a:rPr lang="en-US" dirty="0" smtClean="0"/>
              <a:t>behavior. Giving </a:t>
            </a:r>
            <a:r>
              <a:rPr lang="en-US" dirty="0"/>
              <a:t>the information alone is insufficient to help a person change </a:t>
            </a:r>
            <a:r>
              <a:rPr lang="en-US" dirty="0" smtClean="0"/>
              <a:t>his/her </a:t>
            </a:r>
            <a:r>
              <a:rPr lang="en-US" dirty="0"/>
              <a:t>behavior. </a:t>
            </a:r>
          </a:p>
          <a:p>
            <a:endParaRPr lang="en-US" dirty="0"/>
          </a:p>
        </p:txBody>
      </p:sp>
    </p:spTree>
    <p:extLst>
      <p:ext uri="{BB962C8B-B14F-4D97-AF65-F5344CB8AC3E}">
        <p14:creationId xmlns="" xmlns:p14="http://schemas.microsoft.com/office/powerpoint/2010/main" val="3119907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normAutofit fontScale="90000"/>
          </a:bodyPr>
          <a:lstStyle/>
          <a:p>
            <a:r>
              <a:rPr lang="en-US" dirty="0"/>
              <a:t>Counseling </a:t>
            </a:r>
            <a:r>
              <a:rPr lang="en-US" dirty="0" smtClean="0"/>
              <a:t>process </a:t>
            </a:r>
            <a:r>
              <a:rPr lang="en-US" dirty="0"/>
              <a:t>consists of the following 4 key </a:t>
            </a:r>
            <a:r>
              <a:rPr lang="en-US" dirty="0" smtClean="0"/>
              <a:t>steps:</a:t>
            </a:r>
            <a:endParaRPr lang="en-US" dirty="0"/>
          </a:p>
        </p:txBody>
      </p:sp>
      <p:sp>
        <p:nvSpPr>
          <p:cNvPr id="3" name="Content Placeholder 2"/>
          <p:cNvSpPr>
            <a:spLocks noGrp="1"/>
          </p:cNvSpPr>
          <p:nvPr>
            <p:ph idx="1"/>
          </p:nvPr>
        </p:nvSpPr>
        <p:spPr>
          <a:xfrm>
            <a:off x="457200" y="2636837"/>
            <a:ext cx="8229600" cy="4525963"/>
          </a:xfrm>
        </p:spPr>
        <p:txBody>
          <a:bodyPr>
            <a:normAutofit/>
          </a:bodyPr>
          <a:lstStyle/>
          <a:p>
            <a:pPr marL="514350" indent="-514350">
              <a:buFont typeface="+mj-lt"/>
              <a:buAutoNum type="arabicPeriod"/>
            </a:pPr>
            <a:r>
              <a:rPr lang="en-US" dirty="0" smtClean="0"/>
              <a:t>Building Rapport </a:t>
            </a:r>
            <a:r>
              <a:rPr lang="en-US" dirty="0"/>
              <a:t>and </a:t>
            </a:r>
            <a:r>
              <a:rPr lang="en-US" dirty="0" smtClean="0"/>
              <a:t>Developing </a:t>
            </a:r>
            <a:r>
              <a:rPr lang="en-US" dirty="0"/>
              <a:t>the </a:t>
            </a:r>
            <a:r>
              <a:rPr lang="en-US" dirty="0" smtClean="0"/>
              <a:t>Counseling Session Agreement</a:t>
            </a:r>
          </a:p>
          <a:p>
            <a:pPr marL="514350" indent="-514350">
              <a:buFont typeface="+mj-lt"/>
              <a:buAutoNum type="arabicPeriod"/>
            </a:pPr>
            <a:r>
              <a:rPr lang="en-US" dirty="0" smtClean="0"/>
              <a:t>Exploring </a:t>
            </a:r>
            <a:r>
              <a:rPr lang="en-US" dirty="0"/>
              <a:t>and </a:t>
            </a:r>
            <a:r>
              <a:rPr lang="en-US" dirty="0" smtClean="0"/>
              <a:t>Assessing </a:t>
            </a:r>
            <a:r>
              <a:rPr lang="en-US" dirty="0"/>
              <a:t>the </a:t>
            </a:r>
            <a:r>
              <a:rPr lang="en-US" dirty="0" smtClean="0"/>
              <a:t>Problems </a:t>
            </a:r>
            <a:r>
              <a:rPr lang="en-US" dirty="0"/>
              <a:t>of </a:t>
            </a:r>
            <a:r>
              <a:rPr lang="en-US" dirty="0" smtClean="0"/>
              <a:t>Client</a:t>
            </a:r>
          </a:p>
          <a:p>
            <a:pPr marL="514350" indent="-514350">
              <a:buFont typeface="+mj-lt"/>
              <a:buAutoNum type="arabicPeriod"/>
            </a:pPr>
            <a:r>
              <a:rPr lang="en-US" dirty="0" smtClean="0"/>
              <a:t>Making </a:t>
            </a:r>
            <a:r>
              <a:rPr lang="en-US" dirty="0"/>
              <a:t>a </a:t>
            </a:r>
            <a:r>
              <a:rPr lang="en-US" dirty="0" smtClean="0"/>
              <a:t>Plan </a:t>
            </a:r>
            <a:r>
              <a:rPr lang="en-US" dirty="0"/>
              <a:t>for </a:t>
            </a:r>
            <a:r>
              <a:rPr lang="en-US" dirty="0" smtClean="0"/>
              <a:t>Problem Solving</a:t>
            </a:r>
          </a:p>
          <a:p>
            <a:pPr marL="514350" indent="-514350">
              <a:buFont typeface="+mj-lt"/>
              <a:buAutoNum type="arabicPeriod"/>
            </a:pPr>
            <a:r>
              <a:rPr lang="en-US" dirty="0" smtClean="0"/>
              <a:t>Ending </a:t>
            </a:r>
            <a:r>
              <a:rPr lang="en-US" dirty="0"/>
              <a:t>the </a:t>
            </a:r>
            <a:r>
              <a:rPr lang="en-US" dirty="0" smtClean="0"/>
              <a:t>Counseling and wrap-up</a:t>
            </a:r>
            <a:endParaRPr lang="en-US" dirty="0"/>
          </a:p>
        </p:txBody>
      </p:sp>
    </p:spTree>
    <p:extLst>
      <p:ext uri="{BB962C8B-B14F-4D97-AF65-F5344CB8AC3E}">
        <p14:creationId xmlns="" xmlns:p14="http://schemas.microsoft.com/office/powerpoint/2010/main" val="6655393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Identify causes of problem</a:t>
            </a:r>
            <a:endParaRPr lang="en-US" dirty="0"/>
          </a:p>
        </p:txBody>
      </p:sp>
      <p:sp>
        <p:nvSpPr>
          <p:cNvPr id="3" name="Content Placeholder 2"/>
          <p:cNvSpPr>
            <a:spLocks noGrp="1"/>
          </p:cNvSpPr>
          <p:nvPr>
            <p:ph idx="1"/>
          </p:nvPr>
        </p:nvSpPr>
        <p:spPr>
          <a:xfrm>
            <a:off x="762000" y="3779837"/>
            <a:ext cx="7391400" cy="2620963"/>
          </a:xfrm>
          <a:solidFill>
            <a:schemeClr val="accent5">
              <a:lumMod val="20000"/>
              <a:lumOff val="80000"/>
            </a:schemeClr>
          </a:solidFill>
        </p:spPr>
        <p:txBody>
          <a:bodyPr>
            <a:noAutofit/>
          </a:bodyPr>
          <a:lstStyle/>
          <a:p>
            <a:r>
              <a:rPr lang="en-US" sz="2000" b="1" dirty="0" smtClean="0"/>
              <a:t>Caretakers:</a:t>
            </a:r>
          </a:p>
          <a:p>
            <a:pPr lvl="1"/>
            <a:r>
              <a:rPr lang="en-US" sz="2000" dirty="0" smtClean="0"/>
              <a:t>Family relationship</a:t>
            </a:r>
          </a:p>
          <a:p>
            <a:pPr lvl="1"/>
            <a:r>
              <a:rPr lang="en-US" sz="2000" dirty="0" smtClean="0"/>
              <a:t>Communication skills</a:t>
            </a:r>
          </a:p>
          <a:p>
            <a:pPr lvl="1"/>
            <a:r>
              <a:rPr lang="en-US" sz="2000" dirty="0" smtClean="0"/>
              <a:t>Understanding about youth development</a:t>
            </a:r>
          </a:p>
          <a:p>
            <a:pPr lvl="1"/>
            <a:r>
              <a:rPr lang="en-US" sz="2000" dirty="0" smtClean="0"/>
              <a:t>Level of empowerment, advice, support in family</a:t>
            </a:r>
          </a:p>
          <a:p>
            <a:pPr lvl="1"/>
            <a:r>
              <a:rPr lang="en-US" sz="2000" dirty="0" smtClean="0"/>
              <a:t>Discipline</a:t>
            </a:r>
          </a:p>
          <a:p>
            <a:pPr lvl="1"/>
            <a:r>
              <a:rPr lang="en-US" sz="2000" dirty="0" smtClean="0"/>
              <a:t>Psychosocial aspect and personality of caretakers</a:t>
            </a:r>
            <a:r>
              <a:rPr lang="th-TH" sz="2000" dirty="0"/>
              <a:t>	</a:t>
            </a:r>
            <a:endParaRPr lang="en-US" sz="2000" dirty="0" smtClean="0"/>
          </a:p>
        </p:txBody>
      </p:sp>
      <p:sp>
        <p:nvSpPr>
          <p:cNvPr id="4" name="Content Placeholder 2"/>
          <p:cNvSpPr txBox="1">
            <a:spLocks/>
          </p:cNvSpPr>
          <p:nvPr/>
        </p:nvSpPr>
        <p:spPr>
          <a:xfrm>
            <a:off x="228600" y="1143000"/>
            <a:ext cx="4876800" cy="2590800"/>
          </a:xfrm>
          <a:prstGeom prst="rect">
            <a:avLst/>
          </a:prstGeom>
          <a:solidFill>
            <a:schemeClr val="accent6">
              <a:lumMod val="40000"/>
              <a:lumOff val="60000"/>
            </a:schemeClr>
          </a:soli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b="1" dirty="0" smtClean="0"/>
              <a:t>Youth:</a:t>
            </a:r>
          </a:p>
          <a:p>
            <a:pPr lvl="1"/>
            <a:r>
              <a:rPr lang="en-US" sz="2000" dirty="0" smtClean="0"/>
              <a:t>IQ, cognitive function</a:t>
            </a:r>
          </a:p>
          <a:p>
            <a:pPr lvl="1"/>
            <a:r>
              <a:rPr lang="en-US" sz="2000" dirty="0" smtClean="0"/>
              <a:t>Personality</a:t>
            </a:r>
          </a:p>
          <a:p>
            <a:pPr lvl="1"/>
            <a:r>
              <a:rPr lang="en-US" sz="2000" dirty="0" smtClean="0"/>
              <a:t>Age and youth psycho development</a:t>
            </a:r>
          </a:p>
          <a:p>
            <a:pPr lvl="1"/>
            <a:r>
              <a:rPr lang="en-US" sz="2000" dirty="0" smtClean="0"/>
              <a:t>Health status</a:t>
            </a:r>
          </a:p>
          <a:p>
            <a:pPr lvl="1"/>
            <a:r>
              <a:rPr lang="en-US" sz="2000" dirty="0" smtClean="0"/>
              <a:t>Psychosocial aspect: self-esteem, life skills</a:t>
            </a:r>
          </a:p>
          <a:p>
            <a:pPr marL="457200" lvl="1" indent="0">
              <a:buFont typeface="Arial" pitchFamily="34" charset="0"/>
              <a:buNone/>
            </a:pPr>
            <a:endParaRPr lang="th-TH" sz="2000" dirty="0" smtClean="0"/>
          </a:p>
        </p:txBody>
      </p:sp>
      <p:sp>
        <p:nvSpPr>
          <p:cNvPr id="5" name="Content Placeholder 2"/>
          <p:cNvSpPr txBox="1">
            <a:spLocks/>
          </p:cNvSpPr>
          <p:nvPr/>
        </p:nvSpPr>
        <p:spPr>
          <a:xfrm>
            <a:off x="5105400" y="1143000"/>
            <a:ext cx="3886200" cy="2590800"/>
          </a:xfrm>
          <a:prstGeom prst="rect">
            <a:avLst/>
          </a:prstGeom>
          <a:solidFill>
            <a:srgbClr val="FFFF99"/>
          </a:soli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b="1" dirty="0" smtClean="0"/>
              <a:t>Other factors:</a:t>
            </a:r>
          </a:p>
          <a:p>
            <a:pPr lvl="1"/>
            <a:r>
              <a:rPr lang="en-US" sz="2000" dirty="0" smtClean="0"/>
              <a:t>Problems at school</a:t>
            </a:r>
          </a:p>
          <a:p>
            <a:pPr lvl="1"/>
            <a:r>
              <a:rPr lang="en-US" sz="2000" dirty="0" smtClean="0"/>
              <a:t>Peer influence</a:t>
            </a:r>
          </a:p>
          <a:p>
            <a:pPr lvl="1"/>
            <a:r>
              <a:rPr lang="en-US" sz="2000" dirty="0" smtClean="0"/>
              <a:t>Housing and environment that lead to risk behaviors</a:t>
            </a:r>
          </a:p>
          <a:p>
            <a:pPr lvl="1"/>
            <a:r>
              <a:rPr lang="en-US" sz="2000" dirty="0" smtClean="0"/>
              <a:t>Other supportive system</a:t>
            </a:r>
          </a:p>
          <a:p>
            <a:endParaRPr lang="en-US" sz="2000" dirty="0"/>
          </a:p>
        </p:txBody>
      </p:sp>
    </p:spTree>
    <p:extLst>
      <p:ext uri="{BB962C8B-B14F-4D97-AF65-F5344CB8AC3E}">
        <p14:creationId xmlns="" xmlns:p14="http://schemas.microsoft.com/office/powerpoint/2010/main" val="17276257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fontScale="90000"/>
          </a:bodyPr>
          <a:lstStyle/>
          <a:p>
            <a:r>
              <a:rPr lang="en-US" dirty="0" smtClean="0"/>
              <a:t>What contraceptive method would you recommend for </a:t>
            </a:r>
            <a:r>
              <a:rPr lang="en-US" dirty="0" err="1" smtClean="0"/>
              <a:t>Mukda</a:t>
            </a:r>
            <a:r>
              <a:rPr lang="en-US" dirty="0" smtClean="0"/>
              <a:t>?</a:t>
            </a:r>
            <a:endParaRPr lang="en-US" dirty="0"/>
          </a:p>
        </p:txBody>
      </p:sp>
      <p:sp>
        <p:nvSpPr>
          <p:cNvPr id="3" name="Content Placeholder 2"/>
          <p:cNvSpPr>
            <a:spLocks noGrp="1"/>
          </p:cNvSpPr>
          <p:nvPr>
            <p:ph idx="1"/>
          </p:nvPr>
        </p:nvSpPr>
        <p:spPr>
          <a:xfrm>
            <a:off x="457200" y="2743200"/>
            <a:ext cx="8229600" cy="3382963"/>
          </a:xfrm>
        </p:spPr>
        <p:txBody>
          <a:bodyPr>
            <a:normAutofit/>
          </a:bodyPr>
          <a:lstStyle/>
          <a:p>
            <a:pPr marL="514350" indent="-514350">
              <a:buFont typeface="+mj-lt"/>
              <a:buAutoNum type="alphaUcPeriod"/>
            </a:pPr>
            <a:r>
              <a:rPr lang="en-US" dirty="0" smtClean="0"/>
              <a:t>Condom only</a:t>
            </a:r>
          </a:p>
          <a:p>
            <a:pPr marL="514350" indent="-514350">
              <a:buFont typeface="+mj-lt"/>
              <a:buAutoNum type="alphaUcPeriod"/>
            </a:pPr>
            <a:r>
              <a:rPr lang="en-US" dirty="0" smtClean="0"/>
              <a:t>Condom + oral contraceptive pill</a:t>
            </a:r>
          </a:p>
          <a:p>
            <a:pPr marL="514350" indent="-514350">
              <a:buFont typeface="+mj-lt"/>
              <a:buAutoNum type="alphaUcPeriod"/>
            </a:pPr>
            <a:r>
              <a:rPr lang="en-US" dirty="0" smtClean="0"/>
              <a:t>Condom + injectable hormone</a:t>
            </a:r>
          </a:p>
          <a:p>
            <a:pPr marL="514350" indent="-514350">
              <a:buFont typeface="+mj-lt"/>
              <a:buAutoNum type="alphaUcPeriod"/>
            </a:pPr>
            <a:r>
              <a:rPr lang="en-US" dirty="0" smtClean="0"/>
              <a:t>Condom + IUD</a:t>
            </a:r>
          </a:p>
          <a:p>
            <a:pPr marL="514350" indent="-514350">
              <a:buFont typeface="+mj-lt"/>
              <a:buAutoNum type="alphaUcPeriod"/>
            </a:pPr>
            <a:r>
              <a:rPr lang="en-US" dirty="0" smtClean="0"/>
              <a:t>Condom + sterilization</a:t>
            </a:r>
          </a:p>
        </p:txBody>
      </p:sp>
    </p:spTree>
    <p:extLst>
      <p:ext uri="{BB962C8B-B14F-4D97-AF65-F5344CB8AC3E}">
        <p14:creationId xmlns="" xmlns:p14="http://schemas.microsoft.com/office/powerpoint/2010/main" val="34968114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41437"/>
            <a:ext cx="8839200" cy="4525963"/>
          </a:xfrm>
        </p:spPr>
        <p:txBody>
          <a:bodyPr>
            <a:normAutofit/>
          </a:bodyPr>
          <a:lstStyle/>
          <a:p>
            <a:r>
              <a:rPr lang="en-US" dirty="0" err="1" smtClean="0"/>
              <a:t>Mukda</a:t>
            </a:r>
            <a:r>
              <a:rPr lang="en-US" dirty="0" smtClean="0"/>
              <a:t>, a </a:t>
            </a:r>
            <a:r>
              <a:rPr lang="en-US" dirty="0" smtClean="0"/>
              <a:t>17-year-old </a:t>
            </a:r>
            <a:r>
              <a:rPr lang="en-US" dirty="0" smtClean="0"/>
              <a:t>perinatally HIV-infected girl</a:t>
            </a:r>
          </a:p>
          <a:p>
            <a:r>
              <a:rPr lang="en-US" dirty="0" smtClean="0"/>
              <a:t>Living with her grandmother </a:t>
            </a:r>
          </a:p>
          <a:p>
            <a:r>
              <a:rPr lang="en-US" dirty="0" smtClean="0"/>
              <a:t>Diagnosed </a:t>
            </a:r>
            <a:r>
              <a:rPr lang="en-US" dirty="0"/>
              <a:t> </a:t>
            </a:r>
            <a:r>
              <a:rPr lang="en-US" dirty="0" smtClean="0"/>
              <a:t>with HIV infection: 5 years old  </a:t>
            </a:r>
          </a:p>
          <a:p>
            <a:r>
              <a:rPr lang="en-US" dirty="0" smtClean="0"/>
              <a:t>Aware of her HIV status and initiated HAART: 11 years old  </a:t>
            </a:r>
            <a:endParaRPr lang="en-US" dirty="0"/>
          </a:p>
          <a:p>
            <a:r>
              <a:rPr lang="en-US" dirty="0" smtClean="0"/>
              <a:t>Current ARV regimen: TDF+3TC+LPV/r</a:t>
            </a:r>
          </a:p>
          <a:p>
            <a:r>
              <a:rPr lang="en-US" dirty="0" smtClean="0"/>
              <a:t>Good ARV adherence</a:t>
            </a:r>
          </a:p>
          <a:p>
            <a:r>
              <a:rPr lang="en-US" dirty="0" smtClean="0"/>
              <a:t>Recent CD4 </a:t>
            </a:r>
            <a:r>
              <a:rPr lang="en-US" dirty="0"/>
              <a:t>count </a:t>
            </a:r>
            <a:r>
              <a:rPr lang="en-US" dirty="0" smtClean="0"/>
              <a:t>= 630 cells/mm</a:t>
            </a:r>
            <a:r>
              <a:rPr lang="en-US" baseline="30000" dirty="0" smtClean="0"/>
              <a:t>3 </a:t>
            </a:r>
          </a:p>
          <a:p>
            <a:r>
              <a:rPr lang="en-US" dirty="0" smtClean="0"/>
              <a:t>Recent viral load &lt;40 copies/mL</a:t>
            </a:r>
          </a:p>
          <a:p>
            <a:r>
              <a:rPr lang="en-US" dirty="0" smtClean="0"/>
              <a:t>She presented at the clinic for routine follow-up </a:t>
            </a:r>
          </a:p>
          <a:p>
            <a:endParaRPr lang="en-US" dirty="0"/>
          </a:p>
        </p:txBody>
      </p:sp>
    </p:spTree>
    <p:extLst>
      <p:ext uri="{BB962C8B-B14F-4D97-AF65-F5344CB8AC3E}">
        <p14:creationId xmlns="" xmlns:p14="http://schemas.microsoft.com/office/powerpoint/2010/main" val="2437578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idx="1"/>
          </p:nvPr>
        </p:nvSpPr>
        <p:spPr/>
        <p:txBody>
          <a:bodyPr/>
          <a:lstStyle/>
          <a:p>
            <a:pPr eaLnBrk="1" hangingPunct="1"/>
            <a:endParaRPr lang="en-US" smtClean="0"/>
          </a:p>
        </p:txBody>
      </p:sp>
      <p:sp>
        <p:nvSpPr>
          <p:cNvPr id="44035" name="Rectangle 3"/>
          <p:cNvSpPr>
            <a:spLocks noChangeArrowheads="1"/>
          </p:cNvSpPr>
          <p:nvPr/>
        </p:nvSpPr>
        <p:spPr bwMode="auto">
          <a:xfrm>
            <a:off x="12700" y="627063"/>
            <a:ext cx="9120188" cy="0"/>
          </a:xfrm>
          <a:prstGeom prst="rect">
            <a:avLst/>
          </a:prstGeom>
          <a:solidFill>
            <a:srgbClr val="40406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329778" name="Group 50"/>
          <p:cNvGraphicFramePr>
            <a:graphicFrameLocks noGrp="1"/>
          </p:cNvGraphicFramePr>
          <p:nvPr/>
        </p:nvGraphicFramePr>
        <p:xfrm>
          <a:off x="12700" y="1295400"/>
          <a:ext cx="9120188" cy="5603875"/>
        </p:xfrm>
        <a:graphic>
          <a:graphicData uri="http://schemas.openxmlformats.org/drawingml/2006/table">
            <a:tbl>
              <a:tblPr/>
              <a:tblGrid>
                <a:gridCol w="9120188"/>
              </a:tblGrid>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Arial" charset="0"/>
                          <a:cs typeface="Times New Roman" pitchFamily="18" charset="0"/>
                        </a:rPr>
                        <a:t>Table 1. Interactions between Antiretroviral Agents and Oral Contraceptives</a:t>
                      </a:r>
                      <a:endParaRPr kumimoji="0" lang="en-US" sz="1000" b="0" i="0" u="none" strike="noStrike" cap="none" normalizeH="0" baseline="0" smtClean="0">
                        <a:ln>
                          <a:noFill/>
                        </a:ln>
                        <a:solidFill>
                          <a:schemeClr val="tx1"/>
                        </a:solidFill>
                        <a:effectLst/>
                        <a:latin typeface="Arial" charset="0"/>
                        <a:cs typeface="Arial" charset="0"/>
                      </a:endParaRPr>
                    </a:p>
                  </a:txBody>
                  <a:tcPr horzOverflow="overflow">
                    <a:lnL cap="flat">
                      <a:noFill/>
                    </a:lnL>
                    <a:lnR cap="flat">
                      <a:noFill/>
                    </a:lnR>
                    <a:lnT cap="flat">
                      <a:noFill/>
                    </a:lnT>
                    <a:lnB>
                      <a:noFill/>
                    </a:lnB>
                    <a:lnTlToBr>
                      <a:noFill/>
                    </a:lnTlToBr>
                    <a:lnBlToTr>
                      <a:noFill/>
                    </a:lnBlToTr>
                    <a:noFill/>
                  </a:tcPr>
                </a:tc>
              </a:tr>
              <a:tr h="4657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000" b="0" i="0" u="none" strike="noStrike" cap="none" normalizeH="0" baseline="0" smtClean="0">
                        <a:ln>
                          <a:noFill/>
                        </a:ln>
                        <a:solidFill>
                          <a:schemeClr val="bg1"/>
                        </a:solidFill>
                        <a:effectLst/>
                        <a:latin typeface="Lucida Sans Unicode" pitchFamily="34" charset="0"/>
                        <a:cs typeface="Lucida Sans Unicode" pitchFamily="34" charset="0"/>
                      </a:endParaRPr>
                    </a:p>
                  </a:txBody>
                  <a:tcPr horzOverflow="overflow">
                    <a:lnL cap="flat">
                      <a:noFill/>
                    </a:lnL>
                    <a:lnR cap="flat">
                      <a:noFill/>
                    </a:lnR>
                    <a:lnT>
                      <a:noFill/>
                    </a:lnT>
                    <a:lnB>
                      <a:noFill/>
                    </a:lnB>
                    <a:lnTlToBr>
                      <a:noFill/>
                    </a:lnTlToBr>
                    <a:lnBlToTr>
                      <a:noFill/>
                    </a:lnBlToTr>
                    <a:solidFill>
                      <a:srgbClr val="404061"/>
                    </a:solidFill>
                  </a:tcPr>
                </a:tc>
              </a:tr>
              <a:tr h="701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Key to abbreviations: EE = ethinyl estradiol; NE = norethindrone; AUC = area under the curve (drug concentration); C </a:t>
                      </a:r>
                      <a:r>
                        <a:rPr kumimoji="0" lang="en-US" sz="1000" b="0" i="0" u="none" strike="noStrike" cap="none" normalizeH="0" baseline="-30000" smtClean="0">
                          <a:ln>
                            <a:noFill/>
                          </a:ln>
                          <a:solidFill>
                            <a:srgbClr val="000000"/>
                          </a:solidFill>
                          <a:effectLst/>
                          <a:latin typeface="Arial" charset="0"/>
                          <a:cs typeface="Times New Roman" pitchFamily="18" charset="0"/>
                        </a:rPr>
                        <a:t>min</a:t>
                      </a:r>
                      <a:r>
                        <a:rPr kumimoji="0" lang="en-US" sz="1000" b="0" i="0" u="none" strike="noStrike" cap="none" normalizeH="0" baseline="0" smtClean="0">
                          <a:ln>
                            <a:noFill/>
                          </a:ln>
                          <a:solidFill>
                            <a:srgbClr val="000000"/>
                          </a:solidFill>
                          <a:effectLst/>
                          <a:latin typeface="Arial" charset="0"/>
                          <a:cs typeface="Times New Roman" pitchFamily="18" charset="0"/>
                        </a:rPr>
                        <a:t> = minimum concentration; C </a:t>
                      </a:r>
                      <a:r>
                        <a:rPr kumimoji="0" lang="en-US" sz="1000" b="0" i="0" u="none" strike="noStrike" cap="none" normalizeH="0" baseline="-30000" smtClean="0">
                          <a:ln>
                            <a:noFill/>
                          </a:ln>
                          <a:solidFill>
                            <a:srgbClr val="000000"/>
                          </a:solidFill>
                          <a:effectLst/>
                          <a:latin typeface="Arial" charset="0"/>
                          <a:cs typeface="Times New Roman" pitchFamily="18" charset="0"/>
                        </a:rPr>
                        <a:t>max</a:t>
                      </a:r>
                      <a:r>
                        <a:rPr kumimoji="0" lang="en-US" sz="1000" b="0" i="0" u="none" strike="noStrike" cap="none" normalizeH="0" baseline="0" smtClean="0">
                          <a:ln>
                            <a:noFill/>
                          </a:ln>
                          <a:solidFill>
                            <a:srgbClr val="000000"/>
                          </a:solidFill>
                          <a:effectLst/>
                          <a:latin typeface="Arial" charset="0"/>
                          <a:cs typeface="Times New Roman" pitchFamily="18" charset="0"/>
                        </a:rPr>
                        <a:t> = maximum concentration. </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Adapted from U.S. Department of Health and Human Services. </a:t>
                      </a:r>
                      <a:r>
                        <a:rPr kumimoji="0" lang="en-US" sz="1000" b="0" i="1" u="none" strike="noStrike" cap="none" normalizeH="0" baseline="0" smtClean="0">
                          <a:ln>
                            <a:noFill/>
                          </a:ln>
                          <a:solidFill>
                            <a:srgbClr val="333366"/>
                          </a:solidFill>
                          <a:effectLst/>
                          <a:latin typeface="Arial" charset="0"/>
                          <a:cs typeface="Times New Roman" pitchFamily="18" charset="0"/>
                          <a:hlinkClick r:id="rId3"/>
                        </a:rPr>
                        <a:t>Guidelines for the Use of Antiretroviral Agents in HIV-1-Infected Adults and Adolescents</a:t>
                      </a:r>
                      <a:r>
                        <a:rPr kumimoji="0" lang="en-US" sz="1000" b="0" i="0" u="none" strike="noStrike" cap="none" normalizeH="0" baseline="0" smtClean="0">
                          <a:ln>
                            <a:noFill/>
                          </a:ln>
                          <a:solidFill>
                            <a:srgbClr val="000000"/>
                          </a:solidFill>
                          <a:effectLst/>
                          <a:latin typeface="Arial" charset="0"/>
                          <a:cs typeface="Times New Roman" pitchFamily="18" charset="0"/>
                        </a:rPr>
                        <a:t> . October 10, 2006. </a:t>
                      </a:r>
                      <a:endParaRPr kumimoji="0" lang="en-US" sz="1000" b="0" i="0" u="none" strike="noStrike" cap="none" normalizeH="0" baseline="0" smtClean="0">
                        <a:ln>
                          <a:noFill/>
                        </a:ln>
                        <a:solidFill>
                          <a:schemeClr val="tx1"/>
                        </a:solidFill>
                        <a:effectLst/>
                        <a:latin typeface="Arial" charset="0"/>
                        <a:cs typeface="Arial" charset="0"/>
                      </a:endParaRPr>
                    </a:p>
                  </a:txBody>
                  <a:tcPr horzOverflow="overflow">
                    <a:lnL cap="flat">
                      <a:noFill/>
                    </a:lnL>
                    <a:lnR cap="flat">
                      <a:noFill/>
                    </a:lnR>
                    <a:lnT>
                      <a:noFill/>
                    </a:lnT>
                    <a:lnB cap="flat">
                      <a:noFill/>
                    </a:lnB>
                    <a:lnTlToBr>
                      <a:noFill/>
                    </a:lnTlToBr>
                    <a:lnBlToTr>
                      <a:noFill/>
                    </a:lnBlToTr>
                    <a:solidFill>
                      <a:srgbClr val="FFFFFF"/>
                    </a:solidFill>
                  </a:tcPr>
                </a:tc>
              </a:tr>
            </a:tbl>
          </a:graphicData>
        </a:graphic>
      </p:graphicFrame>
      <p:graphicFrame>
        <p:nvGraphicFramePr>
          <p:cNvPr id="329776" name="Group 48"/>
          <p:cNvGraphicFramePr>
            <a:graphicFrameLocks noGrp="1"/>
          </p:cNvGraphicFramePr>
          <p:nvPr/>
        </p:nvGraphicFramePr>
        <p:xfrm>
          <a:off x="22225" y="0"/>
          <a:ext cx="9099550" cy="6230935"/>
        </p:xfrm>
        <a:graphic>
          <a:graphicData uri="http://schemas.openxmlformats.org/drawingml/2006/table">
            <a:tbl>
              <a:tblPr/>
              <a:tblGrid>
                <a:gridCol w="1936750"/>
                <a:gridCol w="2854325"/>
                <a:gridCol w="4308475"/>
              </a:tblGrid>
              <a:tr h="4969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Lucida Sans Unicode" pitchFamily="34" charset="0"/>
                          <a:cs typeface="Times New Roman" pitchFamily="18" charset="0"/>
                        </a:rPr>
                        <a:t>Antiretroviral Agent</a:t>
                      </a:r>
                      <a:endParaRPr kumimoji="0" lang="en-US" sz="1200" b="0" i="0" u="none" strike="noStrike" cap="none" normalizeH="0" baseline="0" dirty="0" smtClean="0">
                        <a:ln>
                          <a:noFill/>
                        </a:ln>
                        <a:solidFill>
                          <a:schemeClr val="tx1"/>
                        </a:solidFill>
                        <a:effectLst/>
                        <a:latin typeface="Lucida Sans Unicode" pitchFamily="34" charset="0"/>
                        <a:cs typeface="Arial" charset="0"/>
                      </a:endParaRPr>
                    </a:p>
                  </a:txBody>
                  <a:tcPr marT="45722" marB="45722" anchor="ctr" horzOverflow="overflow">
                    <a:lnL cap="flat">
                      <a:noFill/>
                    </a:lnL>
                    <a:lnR>
                      <a:noFill/>
                    </a:lnR>
                    <a:lnT cap="flat">
                      <a:noFill/>
                    </a:lnT>
                    <a:lnB>
                      <a:noFill/>
                    </a:lnB>
                    <a:lnTlToBr>
                      <a:noFill/>
                    </a:lnTlToBr>
                    <a:lnBlToTr>
                      <a:noFill/>
                    </a:lnBlToTr>
                    <a:solidFill>
                      <a:srgbClr val="CCCC6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Lucida Sans Unicode" pitchFamily="34" charset="0"/>
                          <a:cs typeface="Times New Roman" pitchFamily="18" charset="0"/>
                        </a:rPr>
                        <a:t>Pharmacokinetic Changes with Oral Contraceptives</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anchor="ctr" horzOverflow="overflow">
                    <a:lnL>
                      <a:noFill/>
                    </a:lnL>
                    <a:lnR>
                      <a:noFill/>
                    </a:lnR>
                    <a:lnT cap="flat">
                      <a:noFill/>
                    </a:lnT>
                    <a:lnB>
                      <a:noFill/>
                    </a:lnB>
                    <a:lnTlToBr>
                      <a:noFill/>
                    </a:lnTlToBr>
                    <a:lnBlToTr>
                      <a:noFill/>
                    </a:lnBlToTr>
                    <a:solidFill>
                      <a:srgbClr val="CCCC6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Lucida Sans Unicode" pitchFamily="34" charset="0"/>
                          <a:cs typeface="Times New Roman" pitchFamily="18" charset="0"/>
                        </a:rPr>
                        <a:t>Comments</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anchor="ctr" horzOverflow="overflow">
                    <a:lnL>
                      <a:noFill/>
                    </a:lnL>
                    <a:lnR cap="flat">
                      <a:noFill/>
                    </a:lnR>
                    <a:lnT cap="flat">
                      <a:noFill/>
                    </a:lnT>
                    <a:lnB>
                      <a:noFill/>
                    </a:lnB>
                    <a:lnTlToBr>
                      <a:noFill/>
                    </a:lnTlToBr>
                    <a:lnBlToTr>
                      <a:noFill/>
                    </a:lnBlToTr>
                    <a:solidFill>
                      <a:srgbClr val="CCCC66"/>
                    </a:solidFill>
                  </a:tcPr>
                </a:tc>
              </a:tr>
              <a:tr h="296878">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Lucida Sans Unicode" pitchFamily="34" charset="0"/>
                          <a:cs typeface="Times New Roman" pitchFamily="18" charset="0"/>
                        </a:rPr>
                        <a:t>Protease Inhibitors</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anchor="ctr" horzOverflow="overflow">
                    <a:lnL cap="flat">
                      <a:noFill/>
                    </a:lnL>
                    <a:lnR cap="flat">
                      <a:noFill/>
                    </a:lnR>
                    <a:lnT>
                      <a:noFill/>
                    </a:lnT>
                    <a:lnB>
                      <a:noFill/>
                    </a:lnB>
                    <a:lnTlToBr>
                      <a:noFill/>
                    </a:lnTlToBr>
                    <a:lnBlToTr>
                      <a:noFill/>
                    </a:lnBlToTr>
                    <a:solidFill>
                      <a:srgbClr val="CCCC99"/>
                    </a:solidFill>
                  </a:tcPr>
                </a:tc>
                <a:tc hMerge="1">
                  <a:txBody>
                    <a:bodyPr/>
                    <a:lstStyle/>
                    <a:p>
                      <a:endParaRPr lang="en-US"/>
                    </a:p>
                  </a:txBody>
                  <a:tcPr/>
                </a:tc>
                <a:tc hMerge="1">
                  <a:txBody>
                    <a:bodyPr/>
                    <a:lstStyle/>
                    <a:p>
                      <a:endParaRPr lang="en-US"/>
                    </a:p>
                  </a:txBody>
                  <a:tcPr/>
                </a:tc>
              </a:tr>
              <a:tr h="89222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Atazanavir (ATV, TAZ, Reyataz)</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cap="flat">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EE AUC increased 48% </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NE AUC increased 110%</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Use lowest effective dose of each OC component and monitor for adverse effects. </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Consider alternative methods of contraception to avoid OC adverse effects.</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a:noFill/>
                    </a:lnL>
                    <a:lnR cap="flat">
                      <a:noFill/>
                    </a:lnR>
                    <a:lnT>
                      <a:noFill/>
                    </a:lnT>
                    <a:lnB>
                      <a:noFill/>
                    </a:lnB>
                    <a:lnTlToBr>
                      <a:noFill/>
                    </a:lnTlToBr>
                    <a:lnBlToTr>
                      <a:noFill/>
                    </a:lnBlToTr>
                    <a:solidFill>
                      <a:srgbClr val="FFFFFF"/>
                    </a:solidFill>
                  </a:tcPr>
                </a:tc>
              </a:tr>
              <a:tr h="4969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Indinavir (IDV, Crixivan)</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cap="flat">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EE AUC increased 24% </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NE AUC increased 26%</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Blip>
                          <a:blip r:embed="rId4"/>
                        </a:buBlip>
                        <a:tabLst>
                          <a:tab pos="457200" algn="l"/>
                        </a:tabLst>
                      </a:pPr>
                      <a:r>
                        <a:rPr kumimoji="0" lang="en-US" sz="1200" b="0" i="0" u="none" strike="noStrike" cap="none" normalizeH="0" baseline="0" dirty="0" smtClean="0">
                          <a:ln>
                            <a:noFill/>
                          </a:ln>
                          <a:solidFill>
                            <a:schemeClr val="tx1"/>
                          </a:solidFill>
                          <a:effectLst/>
                          <a:latin typeface="Lucida Sans Unicode" pitchFamily="34" charset="0"/>
                          <a:cs typeface="Times New Roman" pitchFamily="18" charset="0"/>
                        </a:rPr>
                        <a:t>No dose adjustment is recommended.</a:t>
                      </a:r>
                      <a:endParaRPr kumimoji="0" lang="en-US" sz="1200" b="0" i="0" u="none" strike="noStrike" cap="none" normalizeH="0" baseline="0" dirty="0" smtClean="0">
                        <a:ln>
                          <a:noFill/>
                        </a:ln>
                        <a:solidFill>
                          <a:schemeClr val="tx1"/>
                        </a:solidFill>
                        <a:effectLst/>
                        <a:latin typeface="Lucida Sans Unicode" pitchFamily="34" charset="0"/>
                        <a:cs typeface="Arial" charset="0"/>
                      </a:endParaRPr>
                    </a:p>
                  </a:txBody>
                  <a:tcPr marT="45722" marB="45722" horzOverflow="overflow">
                    <a:lnL>
                      <a:noFill/>
                    </a:lnL>
                    <a:lnR cap="flat">
                      <a:noFill/>
                    </a:lnR>
                    <a:lnT>
                      <a:noFill/>
                    </a:lnT>
                    <a:lnB>
                      <a:noFill/>
                    </a:lnB>
                    <a:lnTlToBr>
                      <a:noFill/>
                    </a:lnTlToBr>
                    <a:lnBlToTr>
                      <a:noFill/>
                    </a:lnBlToTr>
                    <a:solidFill>
                      <a:srgbClr val="FFFFFF"/>
                    </a:solidFill>
                  </a:tcPr>
                </a:tc>
              </a:tr>
              <a:tr h="495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Lopinavir/ritonavir (LPV/r, Kaletra)</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cap="flat">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Blip>
                          <a:blip r:embed="rId4"/>
                        </a:buBlip>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EE AUC decreased 42% </a:t>
                      </a:r>
                    </a:p>
                    <a:p>
                      <a:pPr marL="0" marR="0" lvl="0" indent="0" algn="l" defTabSz="914400" rtl="0" eaLnBrk="0" fontAlgn="base" latinLnBrk="0" hangingPunct="0">
                        <a:lnSpc>
                          <a:spcPct val="100000"/>
                        </a:lnSpc>
                        <a:spcBef>
                          <a:spcPct val="0"/>
                        </a:spcBef>
                        <a:spcAft>
                          <a:spcPct val="0"/>
                        </a:spcAft>
                        <a:buClrTx/>
                        <a:buSzTx/>
                        <a:buFontTx/>
                        <a:buBlip>
                          <a:blip r:embed="rId4"/>
                        </a:buBlip>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NE AUC decreased 17% </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Blip>
                          <a:blip r:embed="rId4"/>
                        </a:buBlip>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Use of alternative or additional method of contraception is recommended.</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a:noFill/>
                    </a:lnL>
                    <a:lnR cap="flat">
                      <a:noFill/>
                    </a:lnR>
                    <a:lnT>
                      <a:noFill/>
                    </a:lnT>
                    <a:lnB>
                      <a:noFill/>
                    </a:lnB>
                    <a:lnTlToBr>
                      <a:noFill/>
                    </a:lnTlToBr>
                    <a:lnBlToTr>
                      <a:noFill/>
                    </a:lnBlToTr>
                    <a:solidFill>
                      <a:srgbClr val="FFFFFF"/>
                    </a:solidFill>
                  </a:tcPr>
                </a:tc>
              </a:tr>
              <a:tr h="64011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Nelfinavir (NFV, Viracept)</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cap="flat">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Blip>
                          <a:blip r:embed="rId4"/>
                        </a:buBlip>
                        <a:tabLst>
                          <a:tab pos="457200" algn="l"/>
                        </a:tabLst>
                      </a:pPr>
                      <a:r>
                        <a:rPr kumimoji="0" lang="en-US" sz="1200" b="0" i="0" u="none" strike="noStrike" cap="none" normalizeH="0" baseline="0" dirty="0" smtClean="0">
                          <a:ln>
                            <a:noFill/>
                          </a:ln>
                          <a:solidFill>
                            <a:schemeClr val="tx1"/>
                          </a:solidFill>
                          <a:effectLst/>
                          <a:latin typeface="Lucida Sans Unicode" pitchFamily="34" charset="0"/>
                          <a:cs typeface="Times New Roman" pitchFamily="18" charset="0"/>
                        </a:rPr>
                        <a:t>EE AUC decreased 47% </a:t>
                      </a:r>
                    </a:p>
                    <a:p>
                      <a:pPr marL="0" marR="0" lvl="0" indent="0" algn="l" defTabSz="914400" rtl="0" eaLnBrk="0" fontAlgn="base" latinLnBrk="0" hangingPunct="0">
                        <a:lnSpc>
                          <a:spcPct val="100000"/>
                        </a:lnSpc>
                        <a:spcBef>
                          <a:spcPct val="0"/>
                        </a:spcBef>
                        <a:spcAft>
                          <a:spcPct val="0"/>
                        </a:spcAft>
                        <a:buClrTx/>
                        <a:buSzTx/>
                        <a:buFontTx/>
                        <a:buBlip>
                          <a:blip r:embed="rId4"/>
                        </a:buBlip>
                        <a:tabLst>
                          <a:tab pos="457200" algn="l"/>
                        </a:tabLst>
                      </a:pPr>
                      <a:r>
                        <a:rPr kumimoji="0" lang="en-US" sz="1200" b="0" i="0" u="none" strike="noStrike" cap="none" normalizeH="0" baseline="0" dirty="0" smtClean="0">
                          <a:ln>
                            <a:noFill/>
                          </a:ln>
                          <a:solidFill>
                            <a:schemeClr val="tx1"/>
                          </a:solidFill>
                          <a:effectLst/>
                          <a:latin typeface="Lucida Sans Unicode" pitchFamily="34" charset="0"/>
                          <a:cs typeface="Times New Roman" pitchFamily="18" charset="0"/>
                        </a:rPr>
                        <a:t>NE AUC decreased 18% </a:t>
                      </a:r>
                      <a:endParaRPr kumimoji="0" lang="en-US" sz="1200" b="0" i="0" u="none" strike="noStrike" cap="none" normalizeH="0" baseline="0" dirty="0" smtClean="0">
                        <a:ln>
                          <a:noFill/>
                        </a:ln>
                        <a:solidFill>
                          <a:schemeClr val="tx1"/>
                        </a:solidFill>
                        <a:effectLst/>
                        <a:latin typeface="Lucida Sans Unicode" pitchFamily="34" charset="0"/>
                        <a:cs typeface="Arial" charset="0"/>
                      </a:endParaRPr>
                    </a:p>
                  </a:txBody>
                  <a:tcPr marT="45722" marB="45722"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Blip>
                          <a:blip r:embed="rId4"/>
                        </a:buBlip>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Use of alternative or additional method of contraception is recommended to avoid contraceptive failure.</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a:noFill/>
                    </a:lnL>
                    <a:lnR cap="flat">
                      <a:noFill/>
                    </a:lnR>
                    <a:lnT>
                      <a:noFill/>
                    </a:lnT>
                    <a:lnB>
                      <a:noFill/>
                    </a:lnB>
                    <a:lnTlToBr>
                      <a:noFill/>
                    </a:lnTlToBr>
                    <a:lnBlToTr>
                      <a:noFill/>
                    </a:lnBlToTr>
                    <a:solidFill>
                      <a:srgbClr val="FFFFFF"/>
                    </a:solidFill>
                  </a:tcPr>
                </a:tc>
              </a:tr>
              <a:tr h="64011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Ritonavir (RTV, Norvir)</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cap="flat">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Blip>
                          <a:blip r:embed="rId4"/>
                        </a:buBlip>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EE AUC decreased 40%</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Use of alternative or additional method of contraception is recommended to avoid contraceptive failure.</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a:noFill/>
                    </a:lnL>
                    <a:lnR cap="flat">
                      <a:noFill/>
                    </a:lnR>
                    <a:lnT>
                      <a:noFill/>
                    </a:lnT>
                    <a:lnB>
                      <a:noFill/>
                    </a:lnB>
                    <a:lnTlToBr>
                      <a:noFill/>
                    </a:lnTlToBr>
                    <a:lnBlToTr>
                      <a:noFill/>
                    </a:lnBlToTr>
                    <a:solidFill>
                      <a:srgbClr val="FFFFFF"/>
                    </a:solidFill>
                  </a:tcPr>
                </a:tc>
              </a:tr>
              <a:tr h="69377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Saquinavir (SQV, Invirase, Fortovase)</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cap="flat">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No data available regarding effect of SQV on EE or NE levels </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SQV kinetics not affected by OC</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Until more data are available alternative methods of contraception is recommended.</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a:noFill/>
                    </a:lnL>
                    <a:lnR cap="flat">
                      <a:noFill/>
                    </a:lnR>
                    <a:lnT>
                      <a:noFill/>
                    </a:lnT>
                    <a:lnB>
                      <a:noFill/>
                    </a:lnB>
                    <a:lnTlToBr>
                      <a:noFill/>
                    </a:lnTlToBr>
                    <a:lnBlToTr>
                      <a:noFill/>
                    </a:lnBlToTr>
                    <a:solidFill>
                      <a:srgbClr val="FFFFFF"/>
                    </a:solidFill>
                  </a:tcPr>
                </a:tc>
              </a:tr>
              <a:tr h="298465">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Lucida Sans Unicode" pitchFamily="34" charset="0"/>
                          <a:cs typeface="Times New Roman" pitchFamily="18" charset="0"/>
                        </a:rPr>
                        <a:t>Nonnucleoside Reverse Transcriptase Inhibitors</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anchor="ctr" horzOverflow="overflow">
                    <a:lnL cap="flat">
                      <a:noFill/>
                    </a:lnL>
                    <a:lnR cap="flat">
                      <a:noFill/>
                    </a:lnR>
                    <a:lnT>
                      <a:noFill/>
                    </a:lnT>
                    <a:lnB>
                      <a:noFill/>
                    </a:lnB>
                    <a:lnTlToBr>
                      <a:noFill/>
                    </a:lnTlToBr>
                    <a:lnBlToTr>
                      <a:noFill/>
                    </a:lnBlToTr>
                    <a:solidFill>
                      <a:srgbClr val="CCCC99"/>
                    </a:solidFill>
                  </a:tcPr>
                </a:tc>
                <a:tc hMerge="1">
                  <a:txBody>
                    <a:bodyPr/>
                    <a:lstStyle/>
                    <a:p>
                      <a:endParaRPr lang="en-US"/>
                    </a:p>
                  </a:txBody>
                  <a:tcPr/>
                </a:tc>
                <a:tc hMerge="1">
                  <a:txBody>
                    <a:bodyPr/>
                    <a:lstStyle/>
                    <a:p>
                      <a:endParaRPr lang="en-US"/>
                    </a:p>
                  </a:txBody>
                  <a:tcPr/>
                </a:tc>
              </a:tr>
              <a:tr h="64011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Efavirenz (EFV, Sustiva)</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cap="flat">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Blip>
                          <a:blip r:embed="rId4"/>
                        </a:buBlip>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EE levels increased 37% </a:t>
                      </a:r>
                    </a:p>
                    <a:p>
                      <a:pPr marL="0" marR="0" lvl="0" indent="0" algn="l" defTabSz="914400" rtl="0" eaLnBrk="0" fontAlgn="base" latinLnBrk="0" hangingPunct="0">
                        <a:lnSpc>
                          <a:spcPct val="100000"/>
                        </a:lnSpc>
                        <a:spcBef>
                          <a:spcPct val="0"/>
                        </a:spcBef>
                        <a:spcAft>
                          <a:spcPct val="0"/>
                        </a:spcAft>
                        <a:buClrTx/>
                        <a:buSzTx/>
                        <a:buFontTx/>
                        <a:buBlip>
                          <a:blip r:embed="rId4"/>
                        </a:buBlip>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No data available on NE component</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Blip>
                          <a:blip r:embed="rId4"/>
                        </a:buBlip>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Use of alternative method of contraception is recommended to avoid OC side effects.</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a:noFill/>
                    </a:lnL>
                    <a:lnR cap="flat">
                      <a:noFill/>
                    </a:lnR>
                    <a:lnT>
                      <a:noFill/>
                    </a:lnT>
                    <a:lnB>
                      <a:noFill/>
                    </a:lnB>
                    <a:lnTlToBr>
                      <a:noFill/>
                    </a:lnTlToBr>
                    <a:lnBlToTr>
                      <a:noFill/>
                    </a:lnBlToTr>
                    <a:solidFill>
                      <a:srgbClr val="FFFFFF"/>
                    </a:solidFill>
                  </a:tcPr>
                </a:tc>
              </a:tr>
              <a:tr h="64011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Nevirapine (NVP, Viramune)</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cap="flat">
                      <a:noFill/>
                    </a:lnL>
                    <a:lnR>
                      <a:noFill/>
                    </a:lnR>
                    <a:lnT>
                      <a:noFill/>
                    </a:lnT>
                    <a:lnB cap="flat">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Blip>
                          <a:blip r:embed="rId4"/>
                        </a:buBlip>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EE AUC decreased 20% </a:t>
                      </a:r>
                    </a:p>
                    <a:p>
                      <a:pPr marL="0" marR="0" lvl="0" indent="0" algn="l" defTabSz="914400" rtl="0" eaLnBrk="0" fontAlgn="base" latinLnBrk="0" hangingPunct="0">
                        <a:lnSpc>
                          <a:spcPct val="100000"/>
                        </a:lnSpc>
                        <a:spcBef>
                          <a:spcPct val="0"/>
                        </a:spcBef>
                        <a:spcAft>
                          <a:spcPct val="0"/>
                        </a:spcAft>
                        <a:buClrTx/>
                        <a:buSzTx/>
                        <a:buFontTx/>
                        <a:buBlip>
                          <a:blip r:embed="rId4"/>
                        </a:buBlip>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NE AUC decreased 20%</a:t>
                      </a:r>
                      <a:endParaRPr kumimoji="0" lang="en-US" sz="1200" b="0" i="0" u="none" strike="noStrike" cap="none" normalizeH="0" baseline="0" smtClean="0">
                        <a:ln>
                          <a:noFill/>
                        </a:ln>
                        <a:solidFill>
                          <a:schemeClr val="tx1"/>
                        </a:solidFill>
                        <a:effectLst/>
                        <a:latin typeface="Lucida Sans Unicode" pitchFamily="34" charset="0"/>
                        <a:cs typeface="Arial" charset="0"/>
                      </a:endParaRPr>
                    </a:p>
                  </a:txBody>
                  <a:tcPr marT="45722" marB="45722" horzOverflow="overflow">
                    <a:lnL>
                      <a:noFill/>
                    </a:lnL>
                    <a:lnR>
                      <a:noFill/>
                    </a:lnR>
                    <a:lnT>
                      <a:noFill/>
                    </a:lnT>
                    <a:lnB cap="flat">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Blip>
                          <a:blip r:embed="rId4"/>
                        </a:buBlip>
                        <a:tabLst>
                          <a:tab pos="457200" algn="l"/>
                        </a:tabLst>
                      </a:pPr>
                      <a:r>
                        <a:rPr kumimoji="0" lang="en-US" sz="1200" b="0" i="0" u="none" strike="noStrike" cap="none" normalizeH="0" baseline="0" smtClean="0">
                          <a:ln>
                            <a:noFill/>
                          </a:ln>
                          <a:solidFill>
                            <a:schemeClr val="tx1"/>
                          </a:solidFill>
                          <a:effectLst/>
                          <a:latin typeface="Lucida Sans Unicode" pitchFamily="34" charset="0"/>
                          <a:cs typeface="Times New Roman" pitchFamily="18" charset="0"/>
                        </a:rPr>
                        <a:t>Use of alternative or additional method of contraception is recommended to avoid contraceptive failure.</a:t>
                      </a:r>
                    </a:p>
                  </a:txBody>
                  <a:tcPr marT="45722" marB="45722" horzOverflow="overflow">
                    <a:lnL>
                      <a:noFill/>
                    </a:lnL>
                    <a:lnR cap="flat">
                      <a:noFill/>
                    </a:lnR>
                    <a:lnT>
                      <a:noFill/>
                    </a:lnT>
                    <a:lnB cap="flat">
                      <a:noFill/>
                    </a:lnB>
                    <a:lnTlToBr>
                      <a:noFill/>
                    </a:lnTlToBr>
                    <a:lnBlToTr>
                      <a:noFill/>
                    </a:lnBlToTr>
                    <a:solidFill>
                      <a:srgbClr val="FFFFFF"/>
                    </a:solidFill>
                  </a:tcPr>
                </a:tc>
              </a:tr>
            </a:tbl>
          </a:graphicData>
        </a:graphic>
      </p:graphicFrame>
    </p:spTree>
    <p:extLst>
      <p:ext uri="{BB962C8B-B14F-4D97-AF65-F5344CB8AC3E}">
        <p14:creationId xmlns="" xmlns:p14="http://schemas.microsoft.com/office/powerpoint/2010/main" val="36476718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04800" y="533400"/>
            <a:ext cx="8686800" cy="1143000"/>
          </a:xfrm>
        </p:spPr>
        <p:txBody>
          <a:bodyPr/>
          <a:lstStyle/>
          <a:p>
            <a:pPr eaLnBrk="1" hangingPunct="1"/>
            <a:r>
              <a:rPr lang="en-US" sz="3200" smtClean="0">
                <a:cs typeface="Times New Roman" pitchFamily="18" charset="0"/>
              </a:rPr>
              <a:t>Contraceptive choices for PLHAs</a:t>
            </a:r>
            <a:br>
              <a:rPr lang="en-US" sz="3200" smtClean="0">
                <a:cs typeface="Times New Roman" pitchFamily="18" charset="0"/>
              </a:rPr>
            </a:br>
            <a:endParaRPr lang="en-US" sz="3200" smtClean="0">
              <a:cs typeface="Times New Roman" pitchFamily="18" charset="0"/>
            </a:endParaRPr>
          </a:p>
        </p:txBody>
      </p:sp>
      <p:sp>
        <p:nvSpPr>
          <p:cNvPr id="43011" name="Rectangle 3"/>
          <p:cNvSpPr>
            <a:spLocks noGrp="1" noChangeArrowheads="1"/>
          </p:cNvSpPr>
          <p:nvPr>
            <p:ph idx="1"/>
          </p:nvPr>
        </p:nvSpPr>
        <p:spPr>
          <a:xfrm>
            <a:off x="457200" y="1295400"/>
            <a:ext cx="5334000" cy="4525963"/>
          </a:xfrm>
        </p:spPr>
        <p:txBody>
          <a:bodyPr>
            <a:normAutofit/>
          </a:bodyPr>
          <a:lstStyle/>
          <a:p>
            <a:pPr eaLnBrk="1" hangingPunct="1">
              <a:lnSpc>
                <a:spcPct val="150000"/>
              </a:lnSpc>
              <a:buFontTx/>
              <a:buNone/>
            </a:pPr>
            <a:endParaRPr lang="th-TH" dirty="0" smtClean="0">
              <a:cs typeface="Times New Roman" pitchFamily="18" charset="0"/>
            </a:endParaRPr>
          </a:p>
          <a:p>
            <a:pPr eaLnBrk="1" hangingPunct="1">
              <a:lnSpc>
                <a:spcPct val="150000"/>
              </a:lnSpc>
            </a:pPr>
            <a:r>
              <a:rPr lang="en-US" dirty="0" smtClean="0">
                <a:cs typeface="Times New Roman" pitchFamily="18" charset="0"/>
              </a:rPr>
              <a:t>Family planning</a:t>
            </a:r>
            <a:endParaRPr lang="th-TH" dirty="0" smtClean="0"/>
          </a:p>
          <a:p>
            <a:pPr lvl="1" eaLnBrk="1" hangingPunct="1">
              <a:lnSpc>
                <a:spcPct val="150000"/>
              </a:lnSpc>
            </a:pPr>
            <a:r>
              <a:rPr lang="en-US" dirty="0" smtClean="0"/>
              <a:t>Sterilization</a:t>
            </a:r>
            <a:endParaRPr lang="th-TH" dirty="0" smtClean="0"/>
          </a:p>
          <a:p>
            <a:pPr lvl="1" eaLnBrk="1" hangingPunct="1">
              <a:lnSpc>
                <a:spcPct val="150000"/>
              </a:lnSpc>
            </a:pPr>
            <a:r>
              <a:rPr lang="en-US" dirty="0" smtClean="0"/>
              <a:t>Hormonal implantation</a:t>
            </a:r>
            <a:endParaRPr lang="th-TH" dirty="0" smtClean="0"/>
          </a:p>
          <a:p>
            <a:pPr lvl="1" eaLnBrk="1" hangingPunct="1">
              <a:lnSpc>
                <a:spcPct val="150000"/>
              </a:lnSpc>
            </a:pPr>
            <a:r>
              <a:rPr lang="en-US" dirty="0" smtClean="0"/>
              <a:t>Hormonal injection</a:t>
            </a:r>
            <a:endParaRPr lang="th-TH" dirty="0" smtClean="0"/>
          </a:p>
          <a:p>
            <a:pPr lvl="1" eaLnBrk="1" hangingPunct="1">
              <a:lnSpc>
                <a:spcPct val="150000"/>
              </a:lnSpc>
            </a:pPr>
            <a:r>
              <a:rPr lang="en-US" dirty="0" smtClean="0"/>
              <a:t>IUD (high CD4, low VL)</a:t>
            </a:r>
          </a:p>
        </p:txBody>
      </p:sp>
      <p:sp>
        <p:nvSpPr>
          <p:cNvPr id="43012" name="Text Box 4"/>
          <p:cNvSpPr txBox="1">
            <a:spLocks noChangeArrowheads="1"/>
          </p:cNvSpPr>
          <p:nvPr/>
        </p:nvSpPr>
        <p:spPr bwMode="auto">
          <a:xfrm>
            <a:off x="6584950" y="3302000"/>
            <a:ext cx="1644650" cy="519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Arial" pitchFamily="34" charset="0"/>
                <a:cs typeface="Angsana New" pitchFamily="18" charset="-34"/>
              </a:defRPr>
            </a:lvl1pPr>
            <a:lvl2pPr marL="742950" indent="-285750" eaLnBrk="0" hangingPunct="0">
              <a:defRPr sz="2800">
                <a:solidFill>
                  <a:schemeClr val="tx1"/>
                </a:solidFill>
                <a:latin typeface="Arial" pitchFamily="34" charset="0"/>
                <a:cs typeface="Angsana New" pitchFamily="18" charset="-34"/>
              </a:defRPr>
            </a:lvl2pPr>
            <a:lvl3pPr marL="1143000" indent="-228600" eaLnBrk="0" hangingPunct="0">
              <a:defRPr sz="2800">
                <a:solidFill>
                  <a:schemeClr val="tx1"/>
                </a:solidFill>
                <a:latin typeface="Arial" pitchFamily="34" charset="0"/>
                <a:cs typeface="Angsana New" pitchFamily="18" charset="-34"/>
              </a:defRPr>
            </a:lvl3pPr>
            <a:lvl4pPr marL="1600200" indent="-228600" eaLnBrk="0" hangingPunct="0">
              <a:defRPr sz="2800">
                <a:solidFill>
                  <a:schemeClr val="tx1"/>
                </a:solidFill>
                <a:latin typeface="Arial" pitchFamily="34" charset="0"/>
                <a:cs typeface="Angsana New" pitchFamily="18" charset="-34"/>
              </a:defRPr>
            </a:lvl4pPr>
            <a:lvl5pPr marL="2057400" indent="-228600" eaLnBrk="0" hangingPunct="0">
              <a:defRPr sz="2800">
                <a:solidFill>
                  <a:schemeClr val="tx1"/>
                </a:solidFill>
                <a:latin typeface="Arial" pitchFamily="34" charset="0"/>
                <a:cs typeface="Angsana New" pitchFamily="18" charset="-34"/>
              </a:defRPr>
            </a:lvl5pPr>
            <a:lvl6pPr marL="2514600" indent="-228600" eaLnBrk="0" fontAlgn="base" hangingPunct="0">
              <a:spcBef>
                <a:spcPct val="0"/>
              </a:spcBef>
              <a:spcAft>
                <a:spcPct val="0"/>
              </a:spcAft>
              <a:defRPr sz="2800">
                <a:solidFill>
                  <a:schemeClr val="tx1"/>
                </a:solidFill>
                <a:latin typeface="Arial" pitchFamily="34" charset="0"/>
                <a:cs typeface="Angsana New" pitchFamily="18" charset="-34"/>
              </a:defRPr>
            </a:lvl6pPr>
            <a:lvl7pPr marL="2971800" indent="-228600" eaLnBrk="0" fontAlgn="base" hangingPunct="0">
              <a:spcBef>
                <a:spcPct val="0"/>
              </a:spcBef>
              <a:spcAft>
                <a:spcPct val="0"/>
              </a:spcAft>
              <a:defRPr sz="2800">
                <a:solidFill>
                  <a:schemeClr val="tx1"/>
                </a:solidFill>
                <a:latin typeface="Arial" pitchFamily="34" charset="0"/>
                <a:cs typeface="Angsana New" pitchFamily="18" charset="-34"/>
              </a:defRPr>
            </a:lvl7pPr>
            <a:lvl8pPr marL="3429000" indent="-228600" eaLnBrk="0" fontAlgn="base" hangingPunct="0">
              <a:spcBef>
                <a:spcPct val="0"/>
              </a:spcBef>
              <a:spcAft>
                <a:spcPct val="0"/>
              </a:spcAft>
              <a:defRPr sz="2800">
                <a:solidFill>
                  <a:schemeClr val="tx1"/>
                </a:solidFill>
                <a:latin typeface="Arial" pitchFamily="34" charset="0"/>
                <a:cs typeface="Angsana New" pitchFamily="18" charset="-34"/>
              </a:defRPr>
            </a:lvl8pPr>
            <a:lvl9pPr marL="3886200" indent="-228600" eaLnBrk="0" fontAlgn="base" hangingPunct="0">
              <a:spcBef>
                <a:spcPct val="0"/>
              </a:spcBef>
              <a:spcAft>
                <a:spcPct val="0"/>
              </a:spcAft>
              <a:defRPr sz="2800">
                <a:solidFill>
                  <a:schemeClr val="tx1"/>
                </a:solidFill>
                <a:latin typeface="Arial" pitchFamily="34" charset="0"/>
                <a:cs typeface="Angsana New" pitchFamily="18" charset="-34"/>
              </a:defRPr>
            </a:lvl9pPr>
          </a:lstStyle>
          <a:p>
            <a:pPr eaLnBrk="1" hangingPunct="1"/>
            <a:r>
              <a:rPr lang="en-US" dirty="0">
                <a:latin typeface="Lucida Sans Unicode" pitchFamily="34" charset="0"/>
                <a:cs typeface="Cordia New" pitchFamily="34" charset="-34"/>
              </a:rPr>
              <a:t>Condom</a:t>
            </a:r>
          </a:p>
        </p:txBody>
      </p:sp>
      <p:sp>
        <p:nvSpPr>
          <p:cNvPr id="43013" name="Text Box 5"/>
          <p:cNvSpPr txBox="1">
            <a:spLocks noChangeArrowheads="1"/>
          </p:cNvSpPr>
          <p:nvPr/>
        </p:nvSpPr>
        <p:spPr bwMode="auto">
          <a:xfrm>
            <a:off x="5365750" y="2976563"/>
            <a:ext cx="911225" cy="1189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Arial" pitchFamily="34" charset="0"/>
                <a:cs typeface="Angsana New" pitchFamily="18" charset="-34"/>
              </a:defRPr>
            </a:lvl1pPr>
            <a:lvl2pPr marL="742950" indent="-285750" eaLnBrk="0" hangingPunct="0">
              <a:defRPr sz="2800">
                <a:solidFill>
                  <a:schemeClr val="tx1"/>
                </a:solidFill>
                <a:latin typeface="Arial" pitchFamily="34" charset="0"/>
                <a:cs typeface="Angsana New" pitchFamily="18" charset="-34"/>
              </a:defRPr>
            </a:lvl2pPr>
            <a:lvl3pPr marL="1143000" indent="-228600" eaLnBrk="0" hangingPunct="0">
              <a:defRPr sz="2800">
                <a:solidFill>
                  <a:schemeClr val="tx1"/>
                </a:solidFill>
                <a:latin typeface="Arial" pitchFamily="34" charset="0"/>
                <a:cs typeface="Angsana New" pitchFamily="18" charset="-34"/>
              </a:defRPr>
            </a:lvl3pPr>
            <a:lvl4pPr marL="1600200" indent="-228600" eaLnBrk="0" hangingPunct="0">
              <a:defRPr sz="2800">
                <a:solidFill>
                  <a:schemeClr val="tx1"/>
                </a:solidFill>
                <a:latin typeface="Arial" pitchFamily="34" charset="0"/>
                <a:cs typeface="Angsana New" pitchFamily="18" charset="-34"/>
              </a:defRPr>
            </a:lvl4pPr>
            <a:lvl5pPr marL="2057400" indent="-228600" eaLnBrk="0" hangingPunct="0">
              <a:defRPr sz="2800">
                <a:solidFill>
                  <a:schemeClr val="tx1"/>
                </a:solidFill>
                <a:latin typeface="Arial" pitchFamily="34" charset="0"/>
                <a:cs typeface="Angsana New" pitchFamily="18" charset="-34"/>
              </a:defRPr>
            </a:lvl5pPr>
            <a:lvl6pPr marL="2514600" indent="-228600" eaLnBrk="0" fontAlgn="base" hangingPunct="0">
              <a:spcBef>
                <a:spcPct val="0"/>
              </a:spcBef>
              <a:spcAft>
                <a:spcPct val="0"/>
              </a:spcAft>
              <a:defRPr sz="2800">
                <a:solidFill>
                  <a:schemeClr val="tx1"/>
                </a:solidFill>
                <a:latin typeface="Arial" pitchFamily="34" charset="0"/>
                <a:cs typeface="Angsana New" pitchFamily="18" charset="-34"/>
              </a:defRPr>
            </a:lvl6pPr>
            <a:lvl7pPr marL="2971800" indent="-228600" eaLnBrk="0" fontAlgn="base" hangingPunct="0">
              <a:spcBef>
                <a:spcPct val="0"/>
              </a:spcBef>
              <a:spcAft>
                <a:spcPct val="0"/>
              </a:spcAft>
              <a:defRPr sz="2800">
                <a:solidFill>
                  <a:schemeClr val="tx1"/>
                </a:solidFill>
                <a:latin typeface="Arial" pitchFamily="34" charset="0"/>
                <a:cs typeface="Angsana New" pitchFamily="18" charset="-34"/>
              </a:defRPr>
            </a:lvl7pPr>
            <a:lvl8pPr marL="3429000" indent="-228600" eaLnBrk="0" fontAlgn="base" hangingPunct="0">
              <a:spcBef>
                <a:spcPct val="0"/>
              </a:spcBef>
              <a:spcAft>
                <a:spcPct val="0"/>
              </a:spcAft>
              <a:defRPr sz="2800">
                <a:solidFill>
                  <a:schemeClr val="tx1"/>
                </a:solidFill>
                <a:latin typeface="Arial" pitchFamily="34" charset="0"/>
                <a:cs typeface="Angsana New" pitchFamily="18" charset="-34"/>
              </a:defRPr>
            </a:lvl8pPr>
            <a:lvl9pPr marL="3886200" indent="-228600" eaLnBrk="0" fontAlgn="base" hangingPunct="0">
              <a:spcBef>
                <a:spcPct val="0"/>
              </a:spcBef>
              <a:spcAft>
                <a:spcPct val="0"/>
              </a:spcAft>
              <a:defRPr sz="2800">
                <a:solidFill>
                  <a:schemeClr val="tx1"/>
                </a:solidFill>
                <a:latin typeface="Arial" pitchFamily="34" charset="0"/>
                <a:cs typeface="Angsana New" pitchFamily="18" charset="-34"/>
              </a:defRPr>
            </a:lvl9pPr>
          </a:lstStyle>
          <a:p>
            <a:pPr eaLnBrk="1" hangingPunct="1"/>
            <a:r>
              <a:rPr lang="en-US" sz="7200" dirty="0">
                <a:latin typeface="Lucida Sans Unicode" pitchFamily="34" charset="0"/>
                <a:cs typeface="Cordia New" pitchFamily="34" charset="-34"/>
              </a:rPr>
              <a:t>+</a:t>
            </a:r>
          </a:p>
        </p:txBody>
      </p:sp>
    </p:spTree>
    <p:extLst>
      <p:ext uri="{BB962C8B-B14F-4D97-AF65-F5344CB8AC3E}">
        <p14:creationId xmlns="" xmlns:p14="http://schemas.microsoft.com/office/powerpoint/2010/main" val="36886411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Update</a:t>
            </a:r>
            <a:endParaRPr lang="en-US" dirty="0"/>
          </a:p>
        </p:txBody>
      </p:sp>
      <p:sp>
        <p:nvSpPr>
          <p:cNvPr id="3" name="Content Placeholder 2"/>
          <p:cNvSpPr>
            <a:spLocks noGrp="1"/>
          </p:cNvSpPr>
          <p:nvPr>
            <p:ph idx="1"/>
          </p:nvPr>
        </p:nvSpPr>
        <p:spPr>
          <a:xfrm>
            <a:off x="457200" y="1935480"/>
            <a:ext cx="8229600" cy="2179320"/>
          </a:xfrm>
        </p:spPr>
        <p:txBody>
          <a:bodyPr>
            <a:normAutofit fontScale="92500" lnSpcReduction="10000"/>
          </a:bodyPr>
          <a:lstStyle/>
          <a:p>
            <a:r>
              <a:rPr lang="en-US" dirty="0" err="1" smtClean="0"/>
              <a:t>Mukda</a:t>
            </a:r>
            <a:r>
              <a:rPr lang="en-US" dirty="0" smtClean="0"/>
              <a:t> </a:t>
            </a:r>
            <a:r>
              <a:rPr lang="en-US" dirty="0" smtClean="0"/>
              <a:t>is </a:t>
            </a:r>
            <a:r>
              <a:rPr lang="en-US" dirty="0" smtClean="0"/>
              <a:t>studying </a:t>
            </a:r>
            <a:r>
              <a:rPr lang="en-US" dirty="0" smtClean="0"/>
              <a:t>at a University in Bangkok and </a:t>
            </a:r>
            <a:r>
              <a:rPr lang="en-US" dirty="0" smtClean="0"/>
              <a:t>is working part time </a:t>
            </a:r>
            <a:r>
              <a:rPr lang="en-US" dirty="0" smtClean="0"/>
              <a:t>at one department store in Bangkok. Recently</a:t>
            </a:r>
            <a:r>
              <a:rPr lang="en-US" dirty="0" smtClean="0"/>
              <a:t>, </a:t>
            </a:r>
            <a:r>
              <a:rPr lang="en-US" dirty="0" err="1" smtClean="0"/>
              <a:t>Mukda</a:t>
            </a:r>
            <a:r>
              <a:rPr lang="en-US" dirty="0" smtClean="0"/>
              <a:t> brought her boyfriend to see a counselor. She disclosed her HIV status to her boyfriend (</a:t>
            </a:r>
            <a:r>
              <a:rPr lang="en-US" dirty="0" err="1" smtClean="0"/>
              <a:t>seronegative</a:t>
            </a:r>
            <a:r>
              <a:rPr lang="en-US" dirty="0" smtClean="0"/>
              <a:t>). Her boyfriend reassured her that he loves her so much and he wants to live/marry with her</a:t>
            </a:r>
            <a:r>
              <a:rPr lang="en-US" dirty="0" smtClean="0"/>
              <a:t>. </a:t>
            </a:r>
            <a:endParaRPr lang="en-US" dirty="0" smtClean="0"/>
          </a:p>
          <a:p>
            <a:endParaRPr lang="en-US" dirty="0" smtClean="0"/>
          </a:p>
        </p:txBody>
      </p:sp>
      <p:sp>
        <p:nvSpPr>
          <p:cNvPr id="4" name="TextBox 3"/>
          <p:cNvSpPr txBox="1"/>
          <p:nvPr/>
        </p:nvSpPr>
        <p:spPr>
          <a:xfrm>
            <a:off x="685801" y="4419600"/>
            <a:ext cx="7924800" cy="1384995"/>
          </a:xfrm>
          <a:prstGeom prst="rect">
            <a:avLst/>
          </a:prstGeom>
          <a:solidFill>
            <a:schemeClr val="bg2"/>
          </a:solidFill>
        </p:spPr>
        <p:txBody>
          <a:bodyPr wrap="square" rtlCol="0">
            <a:spAutoFit/>
          </a:bodyPr>
          <a:lstStyle/>
          <a:p>
            <a:pPr algn="ctr"/>
            <a:r>
              <a:rPr lang="en-US" sz="2800" dirty="0" err="1"/>
              <a:t>Mukda</a:t>
            </a:r>
            <a:r>
              <a:rPr lang="en-US" sz="2800" dirty="0"/>
              <a:t> want to consult the counselor how </a:t>
            </a:r>
            <a:r>
              <a:rPr lang="en-US" sz="2800" dirty="0" smtClean="0"/>
              <a:t>she and her boyfriend </a:t>
            </a:r>
            <a:r>
              <a:rPr lang="en-US" sz="2800" dirty="0"/>
              <a:t>can live together safely and happily ever after! </a:t>
            </a:r>
          </a:p>
        </p:txBody>
      </p:sp>
    </p:spTree>
    <p:extLst>
      <p:ext uri="{BB962C8B-B14F-4D97-AF65-F5344CB8AC3E}">
        <p14:creationId xmlns="" xmlns:p14="http://schemas.microsoft.com/office/powerpoint/2010/main" val="38016407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229600" cy="1143000"/>
          </a:xfrm>
        </p:spPr>
        <p:txBody>
          <a:bodyPr/>
          <a:lstStyle/>
          <a:p>
            <a:r>
              <a:rPr lang="en-AU" b="1" dirty="0" smtClean="0"/>
              <a:t>Conclusions:</a:t>
            </a:r>
            <a:endParaRPr lang="en-US" dirty="0"/>
          </a:p>
        </p:txBody>
      </p:sp>
      <p:sp>
        <p:nvSpPr>
          <p:cNvPr id="3" name="Content Placeholder 2"/>
          <p:cNvSpPr>
            <a:spLocks noGrp="1"/>
          </p:cNvSpPr>
          <p:nvPr>
            <p:ph idx="1"/>
          </p:nvPr>
        </p:nvSpPr>
        <p:spPr>
          <a:xfrm>
            <a:off x="152400" y="960437"/>
            <a:ext cx="8915400" cy="4525963"/>
          </a:xfrm>
        </p:spPr>
        <p:txBody>
          <a:bodyPr>
            <a:noAutofit/>
          </a:bodyPr>
          <a:lstStyle/>
          <a:p>
            <a:r>
              <a:rPr lang="en-AU" sz="2400" dirty="0" smtClean="0"/>
              <a:t>HIV-infected </a:t>
            </a:r>
            <a:r>
              <a:rPr lang="en-AU" sz="2400" dirty="0"/>
              <a:t>youth had low knowledge of reproductive health and STI. </a:t>
            </a:r>
            <a:endParaRPr lang="en-AU" sz="2400" dirty="0" smtClean="0"/>
          </a:p>
          <a:p>
            <a:r>
              <a:rPr lang="en-AU" sz="2400" dirty="0" smtClean="0"/>
              <a:t>Some youth </a:t>
            </a:r>
            <a:r>
              <a:rPr lang="en-AU" sz="2400" dirty="0"/>
              <a:t>were sexually active and had sexual risk </a:t>
            </a:r>
            <a:r>
              <a:rPr lang="en-AU" sz="2400" dirty="0" err="1" smtClean="0"/>
              <a:t>behaviors</a:t>
            </a:r>
            <a:r>
              <a:rPr lang="en-AU" sz="2400" dirty="0" smtClean="0"/>
              <a:t>.</a:t>
            </a:r>
            <a:r>
              <a:rPr lang="en-US" sz="2400" dirty="0" smtClean="0"/>
              <a:t> </a:t>
            </a:r>
          </a:p>
          <a:p>
            <a:r>
              <a:rPr lang="en-US" sz="2400" dirty="0" smtClean="0"/>
              <a:t>HIV, STI, reproductive health knowledge should be provided to all HIV-infected youth</a:t>
            </a:r>
          </a:p>
          <a:p>
            <a:r>
              <a:rPr lang="en-US" sz="2400" dirty="0" smtClean="0"/>
              <a:t>Self-esteem, risk behaviors, ARV </a:t>
            </a:r>
            <a:r>
              <a:rPr lang="en-US" sz="2400" dirty="0" smtClean="0"/>
              <a:t>adherence, career and education plan </a:t>
            </a:r>
            <a:r>
              <a:rPr lang="en-US" sz="2400" dirty="0" smtClean="0"/>
              <a:t>should be assessed during routine clinical visit.</a:t>
            </a:r>
          </a:p>
          <a:p>
            <a:r>
              <a:rPr lang="en-US" sz="2400" dirty="0" smtClean="0"/>
              <a:t>HIV status disclosure to partners and condom use should be assessed and promoted as strategies to reduce risk of HIV transmission to partners among youth engage in sexual risk behaviors.</a:t>
            </a:r>
            <a:endParaRPr lang="en-AU" sz="2400" dirty="0" smtClean="0"/>
          </a:p>
          <a:p>
            <a:r>
              <a:rPr lang="en-AU" sz="2400" dirty="0" smtClean="0"/>
              <a:t>Interventions to improve reproductive </a:t>
            </a:r>
            <a:r>
              <a:rPr lang="en-AU" sz="2400" dirty="0"/>
              <a:t>health and STI knowledge </a:t>
            </a:r>
            <a:r>
              <a:rPr lang="en-AU" sz="2400" dirty="0" smtClean="0"/>
              <a:t>of perinatally HIV-infected youth should be identified.</a:t>
            </a:r>
            <a:endParaRPr lang="en-US" sz="2400" dirty="0"/>
          </a:p>
          <a:p>
            <a:pPr>
              <a:buNone/>
            </a:pPr>
            <a:endParaRPr lang="en-US"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t>Acknowledgements</a:t>
            </a:r>
            <a:endParaRPr lang="th-TH"/>
          </a:p>
        </p:txBody>
      </p:sp>
      <p:sp>
        <p:nvSpPr>
          <p:cNvPr id="60419" name="Rectangle 3"/>
          <p:cNvSpPr>
            <a:spLocks noGrp="1" noChangeArrowheads="1"/>
          </p:cNvSpPr>
          <p:nvPr>
            <p:ph type="body" idx="1"/>
          </p:nvPr>
        </p:nvSpPr>
        <p:spPr/>
        <p:txBody>
          <a:bodyPr>
            <a:normAutofit lnSpcReduction="10000"/>
          </a:bodyPr>
          <a:lstStyle/>
          <a:p>
            <a:pPr>
              <a:lnSpc>
                <a:spcPct val="130000"/>
              </a:lnSpc>
            </a:pPr>
            <a:r>
              <a:rPr lang="en-US" dirty="0" err="1" smtClean="0"/>
              <a:t>Yuitiang</a:t>
            </a:r>
            <a:r>
              <a:rPr lang="en-US" dirty="0" smtClean="0"/>
              <a:t> </a:t>
            </a:r>
            <a:r>
              <a:rPr lang="en-US" dirty="0" err="1" smtClean="0"/>
              <a:t>Durier</a:t>
            </a:r>
            <a:endParaRPr lang="en-US" dirty="0" smtClean="0"/>
          </a:p>
          <a:p>
            <a:pPr>
              <a:lnSpc>
                <a:spcPct val="130000"/>
              </a:lnSpc>
            </a:pPr>
            <a:r>
              <a:rPr lang="en-US" dirty="0" smtClean="0"/>
              <a:t>Prof. Dr. Kulkanya </a:t>
            </a:r>
            <a:r>
              <a:rPr lang="en-US" dirty="0" err="1" smtClean="0"/>
              <a:t>Chokepaibulkit</a:t>
            </a:r>
            <a:endParaRPr lang="en-US" dirty="0" smtClean="0"/>
          </a:p>
          <a:p>
            <a:pPr>
              <a:lnSpc>
                <a:spcPct val="130000"/>
              </a:lnSpc>
            </a:pPr>
            <a:r>
              <a:rPr lang="en-US" dirty="0" smtClean="0"/>
              <a:t>Prof. Dr. Vitharon </a:t>
            </a:r>
            <a:r>
              <a:rPr lang="en-US" dirty="0" err="1" smtClean="0"/>
              <a:t>Boonyasidhi</a:t>
            </a:r>
            <a:endParaRPr lang="en-US" dirty="0" smtClean="0"/>
          </a:p>
          <a:p>
            <a:pPr>
              <a:lnSpc>
                <a:spcPct val="130000"/>
              </a:lnSpc>
            </a:pPr>
            <a:r>
              <a:rPr lang="en-US" dirty="0" smtClean="0"/>
              <a:t>All staff of the comprehensive positive youth project  </a:t>
            </a:r>
          </a:p>
          <a:p>
            <a:pPr lvl="1">
              <a:lnSpc>
                <a:spcPct val="130000"/>
              </a:lnSpc>
            </a:pPr>
            <a:r>
              <a:rPr lang="en-US" dirty="0" smtClean="0"/>
              <a:t>Pediatric Department, </a:t>
            </a:r>
            <a:r>
              <a:rPr lang="en-US" dirty="0" err="1" smtClean="0"/>
              <a:t>Siriraj</a:t>
            </a:r>
            <a:r>
              <a:rPr lang="en-US" dirty="0" smtClean="0"/>
              <a:t> Hospital </a:t>
            </a:r>
          </a:p>
          <a:p>
            <a:pPr lvl="1">
              <a:lnSpc>
                <a:spcPct val="130000"/>
              </a:lnSpc>
            </a:pPr>
            <a:r>
              <a:rPr lang="en-US" dirty="0" smtClean="0"/>
              <a:t>Queen </a:t>
            </a:r>
            <a:r>
              <a:rPr lang="en-US" dirty="0" err="1" smtClean="0"/>
              <a:t>Sirikit</a:t>
            </a:r>
            <a:r>
              <a:rPr lang="en-US" dirty="0" smtClean="0"/>
              <a:t> National Institute of Child Health</a:t>
            </a:r>
            <a:endParaRPr lang="en-US" dirty="0"/>
          </a:p>
          <a:p>
            <a:pPr lvl="1">
              <a:lnSpc>
                <a:spcPct val="130000"/>
              </a:lnSpc>
            </a:pPr>
            <a:r>
              <a:rPr lang="en-US" dirty="0" smtClean="0"/>
              <a:t>PMTCT and Pediatrics </a:t>
            </a:r>
            <a:r>
              <a:rPr lang="en-US" dirty="0"/>
              <a:t>Section, GAP, Thailand MOPH-US.CDC collaboration</a:t>
            </a:r>
          </a:p>
          <a:p>
            <a:pPr lvl="1">
              <a:lnSpc>
                <a:spcPct val="130000"/>
              </a:lnSpc>
            </a:pPr>
            <a:endParaRPr lang="en-GB" dirty="0"/>
          </a:p>
          <a:p>
            <a:pPr>
              <a:lnSpc>
                <a:spcPct val="130000"/>
              </a:lnSpc>
            </a:pPr>
            <a:endParaRPr lang="th-TH" dirty="0">
              <a:solidFill>
                <a:schemeClr val="tx1"/>
              </a:solidFill>
            </a:endParaRPr>
          </a:p>
          <a:p>
            <a:pPr>
              <a:lnSpc>
                <a:spcPct val="130000"/>
              </a:lnSpc>
            </a:pPr>
            <a:endParaRPr lang="th-TH" dirty="0"/>
          </a:p>
        </p:txBody>
      </p:sp>
    </p:spTree>
    <p:extLst>
      <p:ext uri="{BB962C8B-B14F-4D97-AF65-F5344CB8AC3E}">
        <p14:creationId xmlns="" xmlns:p14="http://schemas.microsoft.com/office/powerpoint/2010/main" val="41027613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62200"/>
            <a:ext cx="8229600" cy="1143000"/>
          </a:xfrm>
        </p:spPr>
        <p:txBody>
          <a:bodyPr>
            <a:noAutofit/>
          </a:bodyPr>
          <a:lstStyle/>
          <a:p>
            <a:r>
              <a:rPr lang="en-US" sz="3200" dirty="0"/>
              <a:t>In your practice, </a:t>
            </a:r>
            <a:r>
              <a:rPr lang="en-US" sz="3200" dirty="0" smtClean="0"/>
              <a:t>besides monitoring clinical status, ARV adherence, and treatment outcomes for HIV-infected youth, what other information do you routinely assess for HIV-infected youth?</a:t>
            </a:r>
            <a:r>
              <a:rPr lang="en-US" sz="3200" dirty="0"/>
              <a:t/>
            </a:r>
            <a:br>
              <a:rPr lang="en-US" sz="3200" dirty="0"/>
            </a:br>
            <a:endParaRPr lang="en-US" sz="3200" dirty="0"/>
          </a:p>
        </p:txBody>
      </p:sp>
      <p:sp>
        <p:nvSpPr>
          <p:cNvPr id="3" name="Content Placeholder 2"/>
          <p:cNvSpPr>
            <a:spLocks noGrp="1"/>
          </p:cNvSpPr>
          <p:nvPr>
            <p:ph idx="1"/>
          </p:nvPr>
        </p:nvSpPr>
        <p:spPr>
          <a:xfrm>
            <a:off x="457200" y="3246437"/>
            <a:ext cx="8686800" cy="4525963"/>
          </a:xfrm>
        </p:spPr>
        <p:txBody>
          <a:bodyPr>
            <a:normAutofit/>
          </a:bodyPr>
          <a:lstStyle/>
          <a:p>
            <a:pPr marL="514350" indent="-514350">
              <a:buAutoNum type="alphaUcPeriod"/>
            </a:pPr>
            <a:r>
              <a:rPr lang="en-US" sz="2800" dirty="0" smtClean="0"/>
              <a:t>HIV, reproductive health, STI knowledge </a:t>
            </a:r>
          </a:p>
          <a:p>
            <a:pPr marL="514350" indent="-514350">
              <a:buAutoNum type="alphaUcPeriod"/>
            </a:pPr>
            <a:r>
              <a:rPr lang="en-US" sz="2800" dirty="0" smtClean="0"/>
              <a:t>STI symptoms and risk behaviors including sexual risks, substance use, alcohol</a:t>
            </a:r>
          </a:p>
          <a:p>
            <a:pPr marL="514350" indent="-514350">
              <a:buAutoNum type="alphaUcPeriod"/>
            </a:pPr>
            <a:r>
              <a:rPr lang="en-US" sz="2800" dirty="0" smtClean="0"/>
              <a:t>Self-esteem and life skills</a:t>
            </a:r>
          </a:p>
          <a:p>
            <a:pPr marL="514350" indent="-514350">
              <a:buAutoNum type="alphaUcPeriod"/>
            </a:pPr>
            <a:r>
              <a:rPr lang="en-US" sz="2800" dirty="0" smtClean="0"/>
              <a:t>All of above</a:t>
            </a:r>
          </a:p>
          <a:p>
            <a:pPr marL="514350" indent="-514350">
              <a:buAutoNum type="alphaUcPeriod"/>
            </a:pPr>
            <a:r>
              <a:rPr lang="en-US" sz="2800" dirty="0" smtClean="0"/>
              <a:t>None of above. I usually monitor only clinical HIV status, adverse events, and treatment outcomes.</a:t>
            </a:r>
          </a:p>
          <a:p>
            <a:pPr marL="514350" indent="-514350">
              <a:buAutoNum type="alphaUcPeriod"/>
            </a:pPr>
            <a:endParaRPr lang="en-US" sz="2800" dirty="0" smtClean="0"/>
          </a:p>
        </p:txBody>
      </p:sp>
    </p:spTree>
    <p:extLst>
      <p:ext uri="{BB962C8B-B14F-4D97-AF65-F5344CB8AC3E}">
        <p14:creationId xmlns="" xmlns:p14="http://schemas.microsoft.com/office/powerpoint/2010/main" val="26308632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Autofit/>
          </a:bodyPr>
          <a:lstStyle/>
          <a:p>
            <a:r>
              <a:rPr lang="en-US" sz="2800" dirty="0" smtClean="0"/>
              <a:t>From your experience, how many percents of perinatally HIV-infected youth (age</a:t>
            </a:r>
            <a:r>
              <a:rPr lang="en-US" sz="2800" u="sng" dirty="0" smtClean="0"/>
              <a:t>&gt;</a:t>
            </a:r>
            <a:r>
              <a:rPr lang="en-US" sz="2800" dirty="0" smtClean="0"/>
              <a:t>12 years) in your clinic have had sexual intercourse?</a:t>
            </a:r>
            <a:endParaRPr lang="en-US" sz="2800" dirty="0"/>
          </a:p>
        </p:txBody>
      </p:sp>
      <p:sp>
        <p:nvSpPr>
          <p:cNvPr id="3" name="Content Placeholder 2"/>
          <p:cNvSpPr>
            <a:spLocks noGrp="1"/>
          </p:cNvSpPr>
          <p:nvPr>
            <p:ph idx="1"/>
          </p:nvPr>
        </p:nvSpPr>
        <p:spPr>
          <a:xfrm>
            <a:off x="457200" y="2773680"/>
            <a:ext cx="8229600" cy="4389120"/>
          </a:xfrm>
        </p:spPr>
        <p:txBody>
          <a:bodyPr/>
          <a:lstStyle/>
          <a:p>
            <a:pPr marL="514350" indent="-514350">
              <a:buAutoNum type="alphaUcPeriod"/>
            </a:pPr>
            <a:r>
              <a:rPr lang="en-US" dirty="0" smtClean="0"/>
              <a:t>&lt;5%</a:t>
            </a:r>
          </a:p>
          <a:p>
            <a:pPr marL="514350" indent="-514350">
              <a:buAutoNum type="alphaUcPeriod"/>
            </a:pPr>
            <a:r>
              <a:rPr lang="en-US" dirty="0" smtClean="0"/>
              <a:t>5-9%</a:t>
            </a:r>
          </a:p>
          <a:p>
            <a:pPr marL="514350" indent="-514350">
              <a:buAutoNum type="alphaUcPeriod"/>
            </a:pPr>
            <a:r>
              <a:rPr lang="en-US" dirty="0" smtClean="0"/>
              <a:t>10-20%</a:t>
            </a:r>
          </a:p>
          <a:p>
            <a:pPr marL="514350" indent="-514350">
              <a:buAutoNum type="alphaUcPeriod"/>
            </a:pPr>
            <a:r>
              <a:rPr lang="en-US" dirty="0" smtClean="0"/>
              <a:t>&gt;20%</a:t>
            </a:r>
          </a:p>
          <a:p>
            <a:pPr marL="514350" indent="-514350">
              <a:buAutoNum type="alphaUcPeriod"/>
            </a:pPr>
            <a:r>
              <a:rPr lang="en-US" dirty="0" smtClean="0"/>
              <a:t>I don’t know</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a:bodyPr>
          <a:lstStyle/>
          <a:p>
            <a:r>
              <a:rPr lang="en-US" sz="3200" dirty="0" smtClean="0"/>
              <a:t>Why HIV+ youth need services to promote self-care and risk reduction </a:t>
            </a:r>
            <a:endParaRPr lang="en-US" sz="3200" dirty="0"/>
          </a:p>
        </p:txBody>
      </p:sp>
      <p:sp>
        <p:nvSpPr>
          <p:cNvPr id="3" name="Content Placeholder 2"/>
          <p:cNvSpPr>
            <a:spLocks noGrp="1"/>
          </p:cNvSpPr>
          <p:nvPr>
            <p:ph idx="1"/>
          </p:nvPr>
        </p:nvSpPr>
        <p:spPr>
          <a:xfrm>
            <a:off x="304800" y="2057400"/>
            <a:ext cx="8534400" cy="4876800"/>
          </a:xfrm>
        </p:spPr>
        <p:txBody>
          <a:bodyPr>
            <a:noAutofit/>
          </a:bodyPr>
          <a:lstStyle/>
          <a:p>
            <a:r>
              <a:rPr lang="en-US" sz="2200" dirty="0" smtClean="0"/>
              <a:t>Perinatally </a:t>
            </a:r>
            <a:r>
              <a:rPr lang="en-US" sz="2200" dirty="0"/>
              <a:t>HIV-infected </a:t>
            </a:r>
            <a:r>
              <a:rPr lang="en-US" sz="2200" dirty="0" smtClean="0"/>
              <a:t>children:</a:t>
            </a:r>
          </a:p>
          <a:p>
            <a:pPr lvl="1"/>
            <a:r>
              <a:rPr lang="en-US" sz="2000" dirty="0" smtClean="0"/>
              <a:t>Aging </a:t>
            </a:r>
            <a:r>
              <a:rPr lang="en-US" sz="2000" dirty="0"/>
              <a:t>into </a:t>
            </a:r>
            <a:r>
              <a:rPr lang="en-US" sz="2000" dirty="0" smtClean="0"/>
              <a:t>adolescence </a:t>
            </a:r>
          </a:p>
          <a:p>
            <a:pPr lvl="1"/>
            <a:r>
              <a:rPr lang="en-US" sz="2000" dirty="0" smtClean="0"/>
              <a:t>Risk </a:t>
            </a:r>
            <a:r>
              <a:rPr lang="en-US" sz="2000" dirty="0"/>
              <a:t>group for mental health and behavioral </a:t>
            </a:r>
            <a:r>
              <a:rPr lang="en-US" sz="2000" dirty="0" smtClean="0"/>
              <a:t>difficulties</a:t>
            </a:r>
          </a:p>
          <a:p>
            <a:r>
              <a:rPr lang="en-US" sz="2200" dirty="0" smtClean="0"/>
              <a:t>Some perinatally HIV-infected youth may have:</a:t>
            </a:r>
          </a:p>
          <a:p>
            <a:pPr lvl="1"/>
            <a:r>
              <a:rPr lang="en-US" sz="2000" dirty="0" smtClean="0"/>
              <a:t>poor ARV adherence.</a:t>
            </a:r>
          </a:p>
          <a:p>
            <a:pPr lvl="1"/>
            <a:r>
              <a:rPr lang="en-US" sz="2000" dirty="0" smtClean="0"/>
              <a:t>engagement in sexual risk behaviors </a:t>
            </a:r>
            <a:r>
              <a:rPr lang="en-US" sz="2000" dirty="0" smtClean="0">
                <a:sym typeface="Wingdings" pitchFamily="2" charset="2"/>
              </a:rPr>
              <a:t> HIV transmission to partners.</a:t>
            </a:r>
            <a:endParaRPr lang="en-US" sz="2000" dirty="0" smtClean="0"/>
          </a:p>
          <a:p>
            <a:r>
              <a:rPr lang="en-US" sz="2200" dirty="0" smtClean="0"/>
              <a:t>In clinic settings where HIV-infected youth visit regularly for ART, </a:t>
            </a:r>
            <a:r>
              <a:rPr lang="en-US" sz="2000" dirty="0" smtClean="0"/>
              <a:t>providers can:</a:t>
            </a:r>
          </a:p>
          <a:p>
            <a:pPr lvl="1"/>
            <a:r>
              <a:rPr lang="en-US" sz="2000" dirty="0" smtClean="0"/>
              <a:t> </a:t>
            </a:r>
            <a:r>
              <a:rPr lang="en-US" sz="2000" dirty="0"/>
              <a:t>reach significant numbers of </a:t>
            </a:r>
            <a:r>
              <a:rPr lang="en-US" sz="2000" dirty="0" smtClean="0"/>
              <a:t>PLHA.</a:t>
            </a:r>
          </a:p>
          <a:p>
            <a:pPr lvl="1"/>
            <a:r>
              <a:rPr lang="en-US" sz="2000" dirty="0"/>
              <a:t>assess their risk behavior, self-esteem, HIV </a:t>
            </a:r>
            <a:r>
              <a:rPr lang="en-US" sz="2000" dirty="0" smtClean="0"/>
              <a:t>knowledge.</a:t>
            </a:r>
            <a:endParaRPr lang="en-US" sz="2000" dirty="0"/>
          </a:p>
          <a:p>
            <a:pPr lvl="1"/>
            <a:r>
              <a:rPr lang="en-US" sz="2000" dirty="0" smtClean="0"/>
              <a:t>provide </a:t>
            </a:r>
            <a:r>
              <a:rPr lang="en-US" sz="2000" dirty="0"/>
              <a:t>consistent, </a:t>
            </a:r>
            <a:r>
              <a:rPr lang="en-US" sz="2000" dirty="0" smtClean="0"/>
              <a:t>target </a:t>
            </a:r>
            <a:r>
              <a:rPr lang="en-US" sz="2000" dirty="0"/>
              <a:t>prevention messages and strategies to </a:t>
            </a:r>
            <a:r>
              <a:rPr lang="en-US" sz="2000" dirty="0" smtClean="0"/>
              <a:t>clients </a:t>
            </a:r>
            <a:r>
              <a:rPr lang="en-US" sz="2000" dirty="0"/>
              <a:t>during routine clinic </a:t>
            </a:r>
            <a:r>
              <a:rPr lang="en-US" sz="2000" dirty="0" smtClean="0"/>
              <a:t>visits. </a:t>
            </a:r>
            <a:endParaRPr lang="en-US" sz="2000" dirty="0"/>
          </a:p>
          <a:p>
            <a:endParaRPr lang="en-US" sz="2200" dirty="0"/>
          </a:p>
        </p:txBody>
      </p:sp>
    </p:spTree>
    <p:extLst>
      <p:ext uri="{BB962C8B-B14F-4D97-AF65-F5344CB8AC3E}">
        <p14:creationId xmlns="" xmlns:p14="http://schemas.microsoft.com/office/powerpoint/2010/main" val="30357562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3" descr="IMG_0096"/>
          <p:cNvPicPr>
            <a:picLocks noChangeAspect="1" noChangeArrowheads="1"/>
          </p:cNvPicPr>
          <p:nvPr/>
        </p:nvPicPr>
        <p:blipFill>
          <a:blip r:embed="rId3" cstate="print">
            <a:lum bright="-6000" contrast="12000"/>
          </a:blip>
          <a:srcRect/>
          <a:stretch>
            <a:fillRect/>
          </a:stretch>
        </p:blipFill>
        <p:spPr bwMode="auto">
          <a:xfrm>
            <a:off x="853750" y="3886200"/>
            <a:ext cx="2422849" cy="2895600"/>
          </a:xfrm>
          <a:prstGeom prst="rect">
            <a:avLst/>
          </a:prstGeom>
          <a:noFill/>
          <a:ln w="9525">
            <a:noFill/>
            <a:miter lim="800000"/>
            <a:headEnd/>
            <a:tailEnd/>
          </a:ln>
        </p:spPr>
      </p:pic>
      <p:sp>
        <p:nvSpPr>
          <p:cNvPr id="25604" name="Text Box 5"/>
          <p:cNvSpPr txBox="1">
            <a:spLocks noChangeArrowheads="1"/>
          </p:cNvSpPr>
          <p:nvPr/>
        </p:nvSpPr>
        <p:spPr bwMode="auto">
          <a:xfrm>
            <a:off x="685800" y="1577876"/>
            <a:ext cx="7772400" cy="2308324"/>
          </a:xfrm>
          <a:prstGeom prst="rect">
            <a:avLst/>
          </a:prstGeom>
          <a:noFill/>
          <a:ln w="76200" cmpd="tri" algn="ctr">
            <a:noFill/>
            <a:miter lim="800000"/>
            <a:headEnd/>
            <a:tailEnd/>
          </a:ln>
        </p:spPr>
        <p:txBody>
          <a:bodyPr>
            <a:spAutoFit/>
          </a:bodyPr>
          <a:lstStyle/>
          <a:p>
            <a:r>
              <a:rPr lang="en-US" sz="2400" dirty="0" smtClean="0"/>
              <a:t>HIV-infected youth aged </a:t>
            </a:r>
            <a:r>
              <a:rPr lang="en-US" sz="2400" u="sng" dirty="0" smtClean="0"/>
              <a:t>&gt;</a:t>
            </a:r>
            <a:r>
              <a:rPr lang="en-US" sz="2400" dirty="0" smtClean="0"/>
              <a:t>12 years receiving care at 2 tertiary care hospitals in Bangkok and an orphanage in </a:t>
            </a:r>
            <a:r>
              <a:rPr lang="en-US" sz="2400" dirty="0" err="1" smtClean="0"/>
              <a:t>Lopburi</a:t>
            </a:r>
            <a:r>
              <a:rPr lang="en-US" sz="2400" dirty="0" smtClean="0"/>
              <a:t> were invited to participate in an audio computer-assisted self-interview </a:t>
            </a:r>
            <a:r>
              <a:rPr lang="en-AU" sz="2400" dirty="0" smtClean="0"/>
              <a:t>to assess KAP on ARV management, reproductive health, STIs, and risk </a:t>
            </a:r>
            <a:r>
              <a:rPr lang="en-AU" sz="2400" dirty="0" err="1" smtClean="0"/>
              <a:t>behaviors</a:t>
            </a:r>
            <a:r>
              <a:rPr lang="en-US" sz="2400" dirty="0" smtClean="0"/>
              <a:t> during October 2010-July 2011</a:t>
            </a:r>
            <a:r>
              <a:rPr lang="en-AU" sz="2400" dirty="0" smtClean="0"/>
              <a:t>. </a:t>
            </a:r>
          </a:p>
        </p:txBody>
      </p:sp>
      <p:pic>
        <p:nvPicPr>
          <p:cNvPr id="1026" name="Picture 2"/>
          <p:cNvPicPr>
            <a:picLocks noChangeAspect="1" noChangeArrowheads="1"/>
          </p:cNvPicPr>
          <p:nvPr/>
        </p:nvPicPr>
        <p:blipFill>
          <a:blip r:embed="rId4" cstate="print"/>
          <a:srcRect/>
          <a:stretch>
            <a:fillRect/>
          </a:stretch>
        </p:blipFill>
        <p:spPr bwMode="auto">
          <a:xfrm>
            <a:off x="3505200" y="3886200"/>
            <a:ext cx="4886960" cy="2819400"/>
          </a:xfrm>
          <a:prstGeom prst="rect">
            <a:avLst/>
          </a:prstGeom>
          <a:noFill/>
          <a:ln w="9525">
            <a:noFill/>
            <a:miter lim="800000"/>
            <a:headEnd/>
            <a:tailEnd/>
          </a:ln>
          <a:effectLst/>
        </p:spPr>
      </p:pic>
      <p:sp>
        <p:nvSpPr>
          <p:cNvPr id="7" name="Title 1"/>
          <p:cNvSpPr>
            <a:spLocks noGrp="1"/>
          </p:cNvSpPr>
          <p:nvPr>
            <p:ph type="title"/>
          </p:nvPr>
        </p:nvSpPr>
        <p:spPr>
          <a:xfrm>
            <a:off x="685800" y="304800"/>
            <a:ext cx="8229600" cy="1143000"/>
          </a:xfrm>
        </p:spPr>
        <p:txBody>
          <a:bodyPr>
            <a:noAutofit/>
          </a:bodyPr>
          <a:lstStyle/>
          <a:p>
            <a:r>
              <a:rPr lang="en-US" sz="2800" dirty="0" smtClean="0"/>
              <a:t>Knowledge, Attitudes, and Practices on ARV Management, Reproductive Health, STI and Risk Behaviors, 2010-2011</a:t>
            </a:r>
            <a:endParaRPr lang="en-US" sz="2800"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p:cNvGraphicFramePr>
          <p:nvPr>
            <p:extLst>
              <p:ext uri="{D42A27DB-BD31-4B8C-83A1-F6EECF244321}">
                <p14:modId xmlns="" xmlns:p14="http://schemas.microsoft.com/office/powerpoint/2010/main" val="1413686902"/>
              </p:ext>
            </p:extLst>
          </p:nvPr>
        </p:nvGraphicFramePr>
        <p:xfrm>
          <a:off x="533400" y="1828800"/>
          <a:ext cx="8001000" cy="3505200"/>
        </p:xfrm>
        <a:graphic>
          <a:graphicData uri="http://schemas.openxmlformats.org/presentationml/2006/ole">
            <p:oleObj spid="_x0000_s5161" name="Worksheet" r:id="rId4" imgW="6867430" imgH="2447877" progId="Excel.Sheet.8">
              <p:embed/>
            </p:oleObj>
          </a:graphicData>
        </a:graphic>
      </p:graphicFrame>
      <p:sp>
        <p:nvSpPr>
          <p:cNvPr id="6" name="Title 1"/>
          <p:cNvSpPr txBox="1">
            <a:spLocks/>
          </p:cNvSpPr>
          <p:nvPr/>
        </p:nvSpPr>
        <p:spPr>
          <a:xfrm>
            <a:off x="76200" y="533400"/>
            <a:ext cx="8991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b"/>
            <a:r>
              <a:rPr lang="en-US" sz="2000" b="1" dirty="0" smtClean="0">
                <a:solidFill>
                  <a:srgbClr val="000000"/>
                </a:solidFill>
              </a:rPr>
              <a:t>Knowledge scores of perinatally HIV-infected youth attending two tertiary care centers in Bangkok and an orphanage in </a:t>
            </a:r>
            <a:r>
              <a:rPr lang="en-US" sz="2000" b="1" dirty="0" err="1" smtClean="0">
                <a:solidFill>
                  <a:srgbClr val="000000"/>
                </a:solidFill>
              </a:rPr>
              <a:t>Lopburi</a:t>
            </a:r>
            <a:r>
              <a:rPr lang="en-US" sz="2000" b="1" dirty="0" smtClean="0">
                <a:solidFill>
                  <a:srgbClr val="000000"/>
                </a:solidFill>
              </a:rPr>
              <a:t> province, Thailand, 2010- 2011</a:t>
            </a:r>
          </a:p>
          <a:p>
            <a:pPr fontAlgn="b"/>
            <a:r>
              <a:rPr lang="en-US" sz="2000" b="1" dirty="0" smtClean="0">
                <a:solidFill>
                  <a:srgbClr val="000000"/>
                </a:solidFill>
              </a:rPr>
              <a:t>(N =197)</a:t>
            </a:r>
            <a:endParaRPr lang="en-US" sz="2000" b="1" dirty="0">
              <a:solidFill>
                <a:srgbClr val="000000"/>
              </a:solidFill>
            </a:endParaRPr>
          </a:p>
        </p:txBody>
      </p:sp>
      <p:sp>
        <p:nvSpPr>
          <p:cNvPr id="5" name="Rectangle 4"/>
          <p:cNvSpPr/>
          <p:nvPr/>
        </p:nvSpPr>
        <p:spPr>
          <a:xfrm>
            <a:off x="838200" y="5638800"/>
            <a:ext cx="5791200" cy="646331"/>
          </a:xfrm>
          <a:prstGeom prst="rect">
            <a:avLst/>
          </a:prstGeom>
        </p:spPr>
        <p:txBody>
          <a:bodyPr wrap="square">
            <a:spAutoFit/>
          </a:bodyPr>
          <a:lstStyle/>
          <a:p>
            <a:pPr marL="342900" indent="-342900">
              <a:buFont typeface="Arial" pitchFamily="34" charset="0"/>
              <a:buChar char="•"/>
            </a:pPr>
            <a:r>
              <a:rPr lang="en-US" dirty="0" smtClean="0"/>
              <a:t>Median age was 14 years (range: 11-18 years) </a:t>
            </a:r>
          </a:p>
          <a:p>
            <a:pPr marL="342900" indent="-342900">
              <a:buFont typeface="Arial" pitchFamily="34" charset="0"/>
              <a:buChar char="•"/>
            </a:pPr>
            <a:r>
              <a:rPr lang="en-US" dirty="0" smtClean="0"/>
              <a:t>56% were female</a:t>
            </a:r>
          </a:p>
        </p:txBody>
      </p:sp>
    </p:spTree>
    <p:extLst>
      <p:ext uri="{BB962C8B-B14F-4D97-AF65-F5344CB8AC3E}">
        <p14:creationId xmlns="" xmlns:p14="http://schemas.microsoft.com/office/powerpoint/2010/main" val="32740439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540603"/>
            <a:ext cx="8610600" cy="830997"/>
          </a:xfrm>
          <a:prstGeom prst="rect">
            <a:avLst/>
          </a:prstGeom>
        </p:spPr>
        <p:txBody>
          <a:bodyPr wrap="square">
            <a:spAutoFit/>
          </a:bodyPr>
          <a:lstStyle/>
          <a:p>
            <a:r>
              <a:rPr lang="en-US" sz="2400" b="1" dirty="0" smtClean="0"/>
              <a:t>Attitudes </a:t>
            </a:r>
            <a:r>
              <a:rPr lang="en-US" sz="2400" b="1" dirty="0"/>
              <a:t>in </a:t>
            </a:r>
            <a:r>
              <a:rPr lang="en-US" sz="2400" b="1" dirty="0" smtClean="0"/>
              <a:t>self-care</a:t>
            </a:r>
            <a:r>
              <a:rPr lang="en-US" sz="2400" b="1" dirty="0"/>
              <a:t>, ARV management and risk behaviors of 197 perinatally HIV-infected </a:t>
            </a:r>
            <a:r>
              <a:rPr lang="en-US" sz="2400" b="1" dirty="0" smtClean="0"/>
              <a:t>youth, </a:t>
            </a:r>
            <a:r>
              <a:rPr lang="en-US" sz="2400" b="1" dirty="0"/>
              <a:t>Thailand, 2010-2011</a:t>
            </a:r>
          </a:p>
        </p:txBody>
      </p:sp>
      <p:sp>
        <p:nvSpPr>
          <p:cNvPr id="6" name="Content Placeholder 5"/>
          <p:cNvSpPr>
            <a:spLocks noGrp="1"/>
          </p:cNvSpPr>
          <p:nvPr>
            <p:ph idx="1"/>
          </p:nvPr>
        </p:nvSpPr>
        <p:spPr>
          <a:xfrm>
            <a:off x="457200" y="1486634"/>
            <a:ext cx="8229600" cy="5066566"/>
          </a:xfrm>
        </p:spPr>
        <p:txBody>
          <a:bodyPr>
            <a:noAutofit/>
          </a:bodyPr>
          <a:lstStyle/>
          <a:p>
            <a:r>
              <a:rPr lang="en-US" sz="2400" dirty="0" smtClean="0"/>
              <a:t>&gt;80%: easy to take ARV on time, talk with doctors and caretakers about their health. </a:t>
            </a:r>
          </a:p>
          <a:p>
            <a:r>
              <a:rPr lang="en-US" sz="2400" dirty="0" smtClean="0"/>
              <a:t>&gt;50%: </a:t>
            </a:r>
            <a:r>
              <a:rPr lang="en-US" sz="2400" dirty="0"/>
              <a:t>hugging or kissing a girlfriend/boyfriend without having sex is not </a:t>
            </a:r>
            <a:r>
              <a:rPr lang="en-US" sz="2400" dirty="0" smtClean="0"/>
              <a:t>wrong.</a:t>
            </a:r>
          </a:p>
          <a:p>
            <a:r>
              <a:rPr lang="en-US" sz="2400" dirty="0" smtClean="0"/>
              <a:t>&gt;50%: people </a:t>
            </a:r>
            <a:r>
              <a:rPr lang="en-US" sz="2400" dirty="0"/>
              <a:t>who have HIV should not have </a:t>
            </a:r>
            <a:r>
              <a:rPr lang="en-US" sz="2400" dirty="0" smtClean="0"/>
              <a:t>sex. </a:t>
            </a:r>
            <a:endParaRPr lang="en-US" sz="2400" dirty="0"/>
          </a:p>
          <a:p>
            <a:r>
              <a:rPr lang="en-US" sz="2400" dirty="0" smtClean="0"/>
              <a:t>60%: difficult </a:t>
            </a:r>
            <a:r>
              <a:rPr lang="en-US" sz="2400" dirty="0"/>
              <a:t>to get birth control pills if they need </a:t>
            </a:r>
            <a:r>
              <a:rPr lang="en-US" sz="2400" dirty="0" smtClean="0"/>
              <a:t>them.</a:t>
            </a:r>
          </a:p>
          <a:p>
            <a:r>
              <a:rPr lang="en-US" sz="2400" dirty="0" smtClean="0"/>
              <a:t>45%: difficult </a:t>
            </a:r>
            <a:r>
              <a:rPr lang="en-US" sz="2400" dirty="0"/>
              <a:t>to talk with their boyfriend/girlfriend to stay abstinence until they get </a:t>
            </a:r>
            <a:r>
              <a:rPr lang="en-US" sz="2400" dirty="0" smtClean="0"/>
              <a:t>married.</a:t>
            </a:r>
            <a:endParaRPr lang="en-US" sz="2400" dirty="0"/>
          </a:p>
          <a:p>
            <a:r>
              <a:rPr lang="en-US" sz="2400" dirty="0" smtClean="0"/>
              <a:t>&gt;40%: difficult </a:t>
            </a:r>
            <a:r>
              <a:rPr lang="en-US" sz="2400" dirty="0"/>
              <a:t>to say no to their friends or boyfriend/girlfriend when they were asked to </a:t>
            </a:r>
            <a:r>
              <a:rPr lang="en-US" sz="2400" dirty="0" smtClean="0"/>
              <a:t>be involved </a:t>
            </a:r>
            <a:r>
              <a:rPr lang="en-US" sz="2400" dirty="0"/>
              <a:t>in substance use and sexual risk </a:t>
            </a:r>
            <a:r>
              <a:rPr lang="en-US" sz="2400" dirty="0" smtClean="0"/>
              <a:t>behaviors.</a:t>
            </a:r>
            <a:endParaRPr lang="en-US" sz="2400" dirty="0"/>
          </a:p>
        </p:txBody>
      </p:sp>
    </p:spTree>
    <p:extLst>
      <p:ext uri="{BB962C8B-B14F-4D97-AF65-F5344CB8AC3E}">
        <p14:creationId xmlns="" xmlns:p14="http://schemas.microsoft.com/office/powerpoint/2010/main" val="4283588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990600"/>
            <a:ext cx="8686800" cy="1143000"/>
          </a:xfrm>
        </p:spPr>
        <p:txBody>
          <a:bodyPr>
            <a:noAutofit/>
          </a:bodyPr>
          <a:lstStyle/>
          <a:p>
            <a:r>
              <a:rPr lang="en-US" sz="2800" b="1" dirty="0" smtClean="0"/>
              <a:t>Practices on self-care of HIV+ youth, Thailand</a:t>
            </a:r>
            <a:r>
              <a:rPr lang="en-US" sz="2800" b="1" dirty="0"/>
              <a:t>, 2010-2011</a:t>
            </a:r>
            <a:br>
              <a:rPr lang="en-US" sz="2800" b="1" dirty="0"/>
            </a:br>
            <a:endParaRPr lang="en-US" sz="2800" b="1" dirty="0"/>
          </a:p>
        </p:txBody>
      </p:sp>
      <p:sp>
        <p:nvSpPr>
          <p:cNvPr id="3" name="Content Placeholder 2"/>
          <p:cNvSpPr>
            <a:spLocks noGrp="1"/>
          </p:cNvSpPr>
          <p:nvPr>
            <p:ph idx="1"/>
          </p:nvPr>
        </p:nvSpPr>
        <p:spPr>
          <a:xfrm>
            <a:off x="457200" y="1981200"/>
            <a:ext cx="7467600" cy="2895600"/>
          </a:xfrm>
        </p:spPr>
        <p:txBody>
          <a:bodyPr>
            <a:noAutofit/>
          </a:bodyPr>
          <a:lstStyle/>
          <a:p>
            <a:pPr marL="0" indent="0">
              <a:buNone/>
            </a:pPr>
            <a:r>
              <a:rPr lang="en-US" sz="2400" b="1" dirty="0" smtClean="0"/>
              <a:t>Self-care and substance use</a:t>
            </a:r>
          </a:p>
          <a:p>
            <a:r>
              <a:rPr lang="en-US" sz="2400" dirty="0"/>
              <a:t>&lt;</a:t>
            </a:r>
            <a:r>
              <a:rPr lang="en-US" sz="2400" dirty="0" smtClean="0"/>
              <a:t>10% </a:t>
            </a:r>
            <a:r>
              <a:rPr lang="en-US" sz="2400" dirty="0"/>
              <a:t>know and remember their latest CD4 and viral load test </a:t>
            </a:r>
            <a:r>
              <a:rPr lang="en-US" sz="2400" dirty="0" smtClean="0"/>
              <a:t>results.</a:t>
            </a:r>
          </a:p>
          <a:p>
            <a:r>
              <a:rPr lang="en-US" sz="2400" dirty="0" smtClean="0"/>
              <a:t>85% reported good ARV adherence.  </a:t>
            </a:r>
          </a:p>
          <a:p>
            <a:r>
              <a:rPr lang="en-US" sz="2400" dirty="0" smtClean="0"/>
              <a:t>2% reported ever used additive substances. </a:t>
            </a:r>
            <a:endParaRPr lang="en-US" sz="2400" dirty="0"/>
          </a:p>
          <a:p>
            <a:r>
              <a:rPr lang="en-US" sz="2400" dirty="0" smtClean="0"/>
              <a:t>30% reported ever </a:t>
            </a:r>
            <a:r>
              <a:rPr lang="en-US" sz="2400" dirty="0"/>
              <a:t>had an alcoholic </a:t>
            </a:r>
            <a:r>
              <a:rPr lang="en-US" sz="2400" dirty="0" smtClean="0"/>
              <a:t>beverage. </a:t>
            </a:r>
            <a:endParaRPr lang="en-US" sz="2400" dirty="0"/>
          </a:p>
        </p:txBody>
      </p:sp>
    </p:spTree>
    <p:extLst>
      <p:ext uri="{BB962C8B-B14F-4D97-AF65-F5344CB8AC3E}">
        <p14:creationId xmlns="" xmlns:p14="http://schemas.microsoft.com/office/powerpoint/2010/main" val="419602124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1458</TotalTime>
  <Words>2410</Words>
  <Application>Microsoft Office PowerPoint</Application>
  <PresentationFormat>On-screen Show (4:3)</PresentationFormat>
  <Paragraphs>227</Paragraphs>
  <Slides>24</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Flow</vt:lpstr>
      <vt:lpstr>Worksheet</vt:lpstr>
      <vt:lpstr>Case 5: Behavioral Issues of HIV-Infected Adolescents</vt:lpstr>
      <vt:lpstr>Slide 2</vt:lpstr>
      <vt:lpstr>In your practice, besides monitoring clinical status, ARV adherence, and treatment outcomes for HIV-infected youth, what other information do you routinely assess for HIV-infected youth? </vt:lpstr>
      <vt:lpstr>From your experience, how many percents of perinatally HIV-infected youth (age&gt;12 years) in your clinic have had sexual intercourse?</vt:lpstr>
      <vt:lpstr>Why HIV+ youth need services to promote self-care and risk reduction </vt:lpstr>
      <vt:lpstr>Knowledge, Attitudes, and Practices on ARV Management, Reproductive Health, STI and Risk Behaviors, 2010-2011</vt:lpstr>
      <vt:lpstr>Slide 7</vt:lpstr>
      <vt:lpstr>Slide 8</vt:lpstr>
      <vt:lpstr>Practices on self-care of HIV+ youth, Thailand, 2010-2011 </vt:lpstr>
      <vt:lpstr>Practices on risk behaviors of HIV+ youth, Thailand,  2010-2011 </vt:lpstr>
      <vt:lpstr>4 main strategies for promoting self-care, risk reduction in HIV-infected youth</vt:lpstr>
      <vt:lpstr>Slide 12</vt:lpstr>
      <vt:lpstr>Slide 13</vt:lpstr>
      <vt:lpstr>What is the primary management for this case at this visit?</vt:lpstr>
      <vt:lpstr>Management: 3 steps</vt:lpstr>
      <vt:lpstr>Why short prevention message/education are not enough?</vt:lpstr>
      <vt:lpstr>Counseling process consists of the following 4 key steps:</vt:lpstr>
      <vt:lpstr>Identify causes of problem</vt:lpstr>
      <vt:lpstr>What contraceptive method would you recommend for Mukda?</vt:lpstr>
      <vt:lpstr>Slide 20</vt:lpstr>
      <vt:lpstr>Contraceptive choices for PLHAs </vt:lpstr>
      <vt:lpstr>Update</vt:lpstr>
      <vt:lpstr>Conclusions:</vt:lpstr>
      <vt:lpstr>Acknowledgements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attitudes, and practices on antiretroviral management, reproductive health, and sexual risk behavior among perinatally HIV-infected youth in Thailand</dc:title>
  <dc:creator>RangsimaL</dc:creator>
  <cp:lastModifiedBy>RangsimaL</cp:lastModifiedBy>
  <cp:revision>150</cp:revision>
  <dcterms:created xsi:type="dcterms:W3CDTF">2012-06-08T02:13:30Z</dcterms:created>
  <dcterms:modified xsi:type="dcterms:W3CDTF">2013-01-02T09:54:15Z</dcterms:modified>
</cp:coreProperties>
</file>