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handoutMasterIdLst>
    <p:handoutMasterId r:id="rId20"/>
  </p:handoutMasterIdLst>
  <p:sldIdLst>
    <p:sldId id="257" r:id="rId3"/>
    <p:sldId id="263" r:id="rId4"/>
    <p:sldId id="265" r:id="rId5"/>
    <p:sldId id="258" r:id="rId6"/>
    <p:sldId id="262" r:id="rId7"/>
    <p:sldId id="264" r:id="rId8"/>
    <p:sldId id="266" r:id="rId9"/>
    <p:sldId id="268" r:id="rId10"/>
    <p:sldId id="267" r:id="rId11"/>
    <p:sldId id="270" r:id="rId12"/>
    <p:sldId id="269" r:id="rId13"/>
    <p:sldId id="271" r:id="rId14"/>
    <p:sldId id="260" r:id="rId15"/>
    <p:sldId id="273" r:id="rId16"/>
    <p:sldId id="259" r:id="rId17"/>
    <p:sldId id="272"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352" autoAdjust="0"/>
  </p:normalViewPr>
  <p:slideViewPr>
    <p:cSldViewPr>
      <p:cViewPr varScale="1">
        <p:scale>
          <a:sx n="38" d="100"/>
          <a:sy n="38" d="100"/>
        </p:scale>
        <p:origin x="-229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353C519-588E-4615-B67E-F0820D2B1033}" type="datetimeFigureOut">
              <a:rPr lang="en-GB" smtClean="0"/>
              <a:t>23/02/2015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A86040E-C487-41FA-BEEF-8A997D4C62FB}" type="slidenum">
              <a:rPr lang="en-GB" smtClean="0"/>
              <a:t>‹#›</a:t>
            </a:fld>
            <a:endParaRPr lang="en-GB"/>
          </a:p>
        </p:txBody>
      </p:sp>
    </p:spTree>
    <p:extLst>
      <p:ext uri="{BB962C8B-B14F-4D97-AF65-F5344CB8AC3E}">
        <p14:creationId xmlns:p14="http://schemas.microsoft.com/office/powerpoint/2010/main" val="1490172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0951595-CD50-4A08-BAF3-F10F0EDAC372}" type="datetimeFigureOut">
              <a:rPr lang="en-US" smtClean="0"/>
              <a:t>23/02/2015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D78722A-A740-4BEC-80FF-4A95DD9912DD}" type="slidenum">
              <a:rPr lang="en-US" smtClean="0"/>
              <a:t>‹#›</a:t>
            </a:fld>
            <a:endParaRPr lang="en-US"/>
          </a:p>
        </p:txBody>
      </p:sp>
    </p:spTree>
    <p:extLst>
      <p:ext uri="{BB962C8B-B14F-4D97-AF65-F5344CB8AC3E}">
        <p14:creationId xmlns:p14="http://schemas.microsoft.com/office/powerpoint/2010/main" val="72284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8722A-A740-4BEC-80FF-4A95DD9912DD}" type="slidenum">
              <a:rPr lang="en-US" smtClean="0"/>
              <a:t>1</a:t>
            </a:fld>
            <a:endParaRPr lang="en-US"/>
          </a:p>
        </p:txBody>
      </p:sp>
    </p:spTree>
    <p:extLst>
      <p:ext uri="{BB962C8B-B14F-4D97-AF65-F5344CB8AC3E}">
        <p14:creationId xmlns:p14="http://schemas.microsoft.com/office/powerpoint/2010/main" val="3048752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Laos Red Cross – As part of ‘Warm</a:t>
            </a:r>
            <a:r>
              <a:rPr lang="en-US" baseline="0" dirty="0" smtClean="0"/>
              <a:t> for Winter’ campaign late last year (2014) – distributed donated clothing and also took the opportunity to do a hand </a:t>
            </a:r>
            <a:r>
              <a:rPr lang="en-US" baseline="0" dirty="0" err="1" smtClean="0"/>
              <a:t>wasking</a:t>
            </a:r>
            <a:r>
              <a:rPr lang="en-US" baseline="0" dirty="0" smtClean="0"/>
              <a:t>/sanitation training with communities</a:t>
            </a:r>
            <a:endParaRPr lang="en-US" dirty="0"/>
          </a:p>
        </p:txBody>
      </p:sp>
      <p:sp>
        <p:nvSpPr>
          <p:cNvPr id="4" name="Slide Number Placeholder 3"/>
          <p:cNvSpPr>
            <a:spLocks noGrp="1"/>
          </p:cNvSpPr>
          <p:nvPr>
            <p:ph type="sldNum" sz="quarter" idx="10"/>
          </p:nvPr>
        </p:nvSpPr>
        <p:spPr/>
        <p:txBody>
          <a:bodyPr/>
          <a:lstStyle/>
          <a:p>
            <a:fld id="{ED78722A-A740-4BEC-80FF-4A95DD9912DD}" type="slidenum">
              <a:rPr lang="en-US" smtClean="0"/>
              <a:t>10</a:t>
            </a:fld>
            <a:endParaRPr lang="en-US"/>
          </a:p>
        </p:txBody>
      </p:sp>
    </p:spTree>
    <p:extLst>
      <p:ext uri="{BB962C8B-B14F-4D97-AF65-F5344CB8AC3E}">
        <p14:creationId xmlns:p14="http://schemas.microsoft.com/office/powerpoint/2010/main" val="117756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Planting mangroves in Indonesia.</a:t>
            </a:r>
            <a:r>
              <a:rPr lang="en-US" baseline="0" dirty="0" smtClean="0"/>
              <a:t> Mangrove forests provide essential functions and services to coastal communities.</a:t>
            </a:r>
          </a:p>
          <a:p>
            <a:r>
              <a:rPr lang="en-US" baseline="0" dirty="0" smtClean="0"/>
              <a:t>These include acting as carbon sinks (mitigating the effects of climate change), providing nutrients for marine life, and enhancing protection</a:t>
            </a:r>
          </a:p>
          <a:p>
            <a:r>
              <a:rPr lang="en-US" baseline="0" dirty="0" smtClean="0"/>
              <a:t>to coastal communities from associated storm surges and erosion</a:t>
            </a:r>
            <a:endParaRPr lang="en-US" dirty="0"/>
          </a:p>
        </p:txBody>
      </p:sp>
      <p:sp>
        <p:nvSpPr>
          <p:cNvPr id="4" name="Slide Number Placeholder 3"/>
          <p:cNvSpPr>
            <a:spLocks noGrp="1"/>
          </p:cNvSpPr>
          <p:nvPr>
            <p:ph type="sldNum" sz="quarter" idx="10"/>
          </p:nvPr>
        </p:nvSpPr>
        <p:spPr/>
        <p:txBody>
          <a:bodyPr/>
          <a:lstStyle/>
          <a:p>
            <a:fld id="{ED78722A-A740-4BEC-80FF-4A95DD9912DD}" type="slidenum">
              <a:rPr lang="en-US" smtClean="0"/>
              <a:t>11</a:t>
            </a:fld>
            <a:endParaRPr lang="en-US"/>
          </a:p>
        </p:txBody>
      </p:sp>
    </p:spTree>
    <p:extLst>
      <p:ext uri="{BB962C8B-B14F-4D97-AF65-F5344CB8AC3E}">
        <p14:creationId xmlns:p14="http://schemas.microsoft.com/office/powerpoint/2010/main" val="327785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PRC is helping build</a:t>
            </a:r>
            <a:r>
              <a:rPr lang="en-US" baseline="0" dirty="0" smtClean="0"/>
              <a:t> </a:t>
            </a:r>
            <a:r>
              <a:rPr lang="en-US" dirty="0" smtClean="0"/>
              <a:t>livelihoods</a:t>
            </a:r>
            <a:r>
              <a:rPr lang="en-US" baseline="0" dirty="0" smtClean="0"/>
              <a:t> post Typhoon Haiyan in the Philippines. Here Maria </a:t>
            </a:r>
            <a:r>
              <a:rPr lang="en-US" baseline="0" dirty="0" err="1" smtClean="0"/>
              <a:t>Redubla</a:t>
            </a:r>
            <a:r>
              <a:rPr lang="en-US" baseline="0" dirty="0" smtClean="0"/>
              <a:t> </a:t>
            </a:r>
            <a:r>
              <a:rPr lang="en-US" baseline="0" dirty="0" err="1" smtClean="0"/>
              <a:t>Liorarda</a:t>
            </a:r>
            <a:r>
              <a:rPr lang="en-US" baseline="0" dirty="0" smtClean="0"/>
              <a:t> serves cakes at the bakery she set up using money from </a:t>
            </a:r>
            <a:r>
              <a:rPr lang="en-US" baseline="0" smtClean="0"/>
              <a:t>the PRC livelihoods </a:t>
            </a:r>
            <a:r>
              <a:rPr lang="en-US" baseline="0" dirty="0" err="1" smtClean="0"/>
              <a:t>programme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D78722A-A740-4BEC-80FF-4A95DD9912DD}" type="slidenum">
              <a:rPr lang="en-US" smtClean="0"/>
              <a:t>12</a:t>
            </a:fld>
            <a:endParaRPr lang="en-US"/>
          </a:p>
        </p:txBody>
      </p:sp>
    </p:spTree>
    <p:extLst>
      <p:ext uri="{BB962C8B-B14F-4D97-AF65-F5344CB8AC3E}">
        <p14:creationId xmlns:p14="http://schemas.microsoft.com/office/powerpoint/2010/main" val="4216297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There will be some</a:t>
            </a:r>
            <a:r>
              <a:rPr lang="en-US" baseline="0" dirty="0" smtClean="0"/>
              <a:t> youths events during Sendai and our youth network can continue promoting resilience after the conference. This also links to the ongoing discussion around School Safety and increasing the involvement of youths and volunteers in community-based programming for resilience (CBDRR, CBHA, etc.). </a:t>
            </a:r>
            <a:endParaRPr lang="en-US" dirty="0" smtClean="0"/>
          </a:p>
          <a:p>
            <a:endParaRPr lang="en-US" dirty="0" smtClean="0"/>
          </a:p>
          <a:p>
            <a:r>
              <a:rPr lang="en-US" dirty="0" smtClean="0"/>
              <a:t>The “Road</a:t>
            </a:r>
            <a:r>
              <a:rPr lang="en-US" baseline="0" dirty="0" smtClean="0"/>
              <a:t> to Sendai” campaign will also potentially hold debriefing events in selected countries. APZ is the focal point and will keep us informed. </a:t>
            </a:r>
            <a:endParaRPr lang="en-US" dirty="0"/>
          </a:p>
        </p:txBody>
      </p:sp>
      <p:sp>
        <p:nvSpPr>
          <p:cNvPr id="4" name="Slide Number Placeholder 3"/>
          <p:cNvSpPr>
            <a:spLocks noGrp="1"/>
          </p:cNvSpPr>
          <p:nvPr>
            <p:ph type="sldNum" sz="quarter" idx="10"/>
          </p:nvPr>
        </p:nvSpPr>
        <p:spPr/>
        <p:txBody>
          <a:bodyPr/>
          <a:lstStyle/>
          <a:p>
            <a:fld id="{ED78722A-A740-4BEC-80FF-4A95DD9912DD}" type="slidenum">
              <a:rPr lang="en-US" smtClean="0"/>
              <a:t>13</a:t>
            </a:fld>
            <a:endParaRPr lang="en-US"/>
          </a:p>
        </p:txBody>
      </p:sp>
    </p:spTree>
    <p:extLst>
      <p:ext uri="{BB962C8B-B14F-4D97-AF65-F5344CB8AC3E}">
        <p14:creationId xmlns:p14="http://schemas.microsoft.com/office/powerpoint/2010/main" val="3589368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8722A-A740-4BEC-80FF-4A95DD9912D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89368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78722A-A740-4BEC-80FF-4A95DD9912DD}" type="slidenum">
              <a:rPr lang="en-US" smtClean="0"/>
              <a:t>15</a:t>
            </a:fld>
            <a:endParaRPr lang="en-US"/>
          </a:p>
        </p:txBody>
      </p:sp>
    </p:spTree>
    <p:extLst>
      <p:ext uri="{BB962C8B-B14F-4D97-AF65-F5344CB8AC3E}">
        <p14:creationId xmlns:p14="http://schemas.microsoft.com/office/powerpoint/2010/main" val="227522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78722A-A740-4BEC-80FF-4A95DD9912DD}" type="slidenum">
              <a:rPr lang="en-US" smtClean="0"/>
              <a:t>16</a:t>
            </a:fld>
            <a:endParaRPr lang="en-US"/>
          </a:p>
        </p:txBody>
      </p:sp>
    </p:spTree>
    <p:extLst>
      <p:ext uri="{BB962C8B-B14F-4D97-AF65-F5344CB8AC3E}">
        <p14:creationId xmlns:p14="http://schemas.microsoft.com/office/powerpoint/2010/main" val="3718672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HFA is the global</a:t>
            </a:r>
            <a:r>
              <a:rPr lang="en-US" baseline="0" dirty="0" smtClean="0"/>
              <a:t> framework guiding DRR. All governments of the region have committed to it and it is widely used as a reference for laws, policies and programs related to DRR. </a:t>
            </a:r>
          </a:p>
          <a:p>
            <a:endParaRPr lang="en-US" baseline="0" dirty="0" smtClean="0"/>
          </a:p>
          <a:p>
            <a:r>
              <a:rPr lang="en-US" dirty="0" smtClean="0"/>
              <a:t>National Societies</a:t>
            </a:r>
            <a:r>
              <a:rPr lang="en-US" baseline="0" dirty="0" smtClean="0"/>
              <a:t> are contributing to the HFA through their DRR and Health initiatives, although their action is not always well captured in Government reporting mechanisms. </a:t>
            </a:r>
          </a:p>
          <a:p>
            <a:endParaRPr lang="en-US" baseline="0" dirty="0" smtClean="0"/>
          </a:p>
          <a:p>
            <a:r>
              <a:rPr lang="en-US" baseline="0" dirty="0" smtClean="0"/>
              <a:t>Recently, Myanmar and Thailand drafted their HFA contribution report. PMI is now starting and SEARD stands ready to support other NSs interested. In fact, PMI already did a report (“Light Up”) back in 2008 which helped their positioning with government authorities at the time. </a:t>
            </a:r>
          </a:p>
          <a:p>
            <a:endParaRPr lang="en-US" dirty="0"/>
          </a:p>
        </p:txBody>
      </p:sp>
      <p:sp>
        <p:nvSpPr>
          <p:cNvPr id="4" name="Slide Number Placeholder 3"/>
          <p:cNvSpPr>
            <a:spLocks noGrp="1"/>
          </p:cNvSpPr>
          <p:nvPr>
            <p:ph type="sldNum" sz="quarter" idx="10"/>
          </p:nvPr>
        </p:nvSpPr>
        <p:spPr/>
        <p:txBody>
          <a:bodyPr/>
          <a:lstStyle/>
          <a:p>
            <a:fld id="{ED78722A-A740-4BEC-80FF-4A95DD9912DD}" type="slidenum">
              <a:rPr lang="en-US" smtClean="0"/>
              <a:t>2</a:t>
            </a:fld>
            <a:endParaRPr lang="en-US"/>
          </a:p>
        </p:txBody>
      </p:sp>
    </p:spTree>
    <p:extLst>
      <p:ext uri="{BB962C8B-B14F-4D97-AF65-F5344CB8AC3E}">
        <p14:creationId xmlns:p14="http://schemas.microsoft.com/office/powerpoint/2010/main" val="365426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an active member of the UNISDR system and with the firm commitment to improving the lives of vulnerable people by reducing vulnerability and disaster risks, the IFRC has actively contributed to the key international DRR initiatives and to the implementation of the HFA.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IMAGES</a:t>
            </a:r>
            <a:r>
              <a:rPr lang="en-US" baseline="0" dirty="0" smtClean="0"/>
              <a:t> </a:t>
            </a:r>
            <a:r>
              <a:rPr lang="en-US" dirty="0" smtClean="0"/>
              <a:t>SOURCE: Indira’s PP</a:t>
            </a:r>
            <a:r>
              <a:rPr lang="en-US" baseline="0" dirty="0" smtClean="0"/>
              <a:t> presentation from Regional Resilience Workshop (Bangkok, Feb 3-5)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78722A-A740-4BEC-80FF-4A95DD9912D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3055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WCDRR will be an important event for the IFRC to contribute to the adoption of the HFA2 and reiterate its commitment to DRR and resilience strengthening. </a:t>
            </a: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will impact on national policies and plans of the governments (and ASEAN)  in the next 15 years, which is why National Societies should be part of it (as a key contributor to the resilience agenda) and should use the momentum to reinforce their partnership with their government counterparts, after Sendai.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Here are some possible Humanitarian Diplomacy objectives for the event:</a:t>
            </a:r>
          </a:p>
          <a:p>
            <a:pPr marL="171450" indent="-171450">
              <a:buFontTx/>
              <a:buChar char="-"/>
            </a:pPr>
            <a:r>
              <a:rPr lang="en-US" dirty="0" smtClean="0"/>
              <a:t>National</a:t>
            </a:r>
            <a:r>
              <a:rPr lang="en-US" baseline="0" dirty="0" smtClean="0"/>
              <a:t> Societies can play a role in supporting their governments to establish / strengthen national platforms or any other form of coordination mechanism among actors working on resilience. This is at the heart of HFA. </a:t>
            </a:r>
          </a:p>
          <a:p>
            <a:pPr marL="171450" indent="-171450">
              <a:buFontTx/>
              <a:buChar char="-"/>
            </a:pPr>
            <a:r>
              <a:rPr lang="en-US" baseline="0" dirty="0" smtClean="0"/>
              <a:t>National Societies can play a role in promoting the voices of the most vulnerable to inform national-level policy processes and decision-making in general. This has proved to be successful through the Disaster Law programme which is gaining momentum in our region. </a:t>
            </a:r>
          </a:p>
          <a:p>
            <a:pPr marL="171450" indent="-171450">
              <a:buFontTx/>
              <a:buChar char="-"/>
            </a:pPr>
            <a:r>
              <a:rPr lang="en-US" baseline="0" dirty="0" smtClean="0"/>
              <a:t>The new IFRC Community Resilience Framework (Nov 2014) provides guidance to NSs in terms of integrated approach for community resilience. It is about integrating DRR within development work, at community level, through the youth and volunteers networks and in interaction with local and national governments. </a:t>
            </a:r>
          </a:p>
          <a:p>
            <a:pPr marL="171450" indent="-171450">
              <a:buFontTx/>
              <a:buChar char="-"/>
            </a:pPr>
            <a:r>
              <a:rPr lang="en-US" baseline="0" dirty="0" smtClean="0"/>
              <a:t>Partnerships remain key to enhance community resilience, and conferences such as Sendai can be a good opportunity to explore new ways of engagement and collaborations.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78722A-A740-4BEC-80FF-4A95DD9912DD}" type="slidenum">
              <a:rPr lang="en-US" smtClean="0"/>
              <a:t>4</a:t>
            </a:fld>
            <a:endParaRPr lang="en-US"/>
          </a:p>
        </p:txBody>
      </p:sp>
    </p:spTree>
    <p:extLst>
      <p:ext uri="{BB962C8B-B14F-4D97-AF65-F5344CB8AC3E}">
        <p14:creationId xmlns:p14="http://schemas.microsoft.com/office/powerpoint/2010/main" val="43055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Road to Sendai Story Submissions: Among the stories are ones such as building livelihoods in Timor-Leste, training women firefighters in Myanmar, preparing for climate change in Viet Nam, and the resilience and solidarity of Thai communities and disaster response authorities in the face of Thailand's 2011 floods.</a:t>
            </a:r>
            <a:endParaRPr lang="en-US" sz="1200" dirty="0" smtClean="0"/>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Attending from the region:</a:t>
            </a:r>
          </a:p>
          <a:p>
            <a:r>
              <a:rPr lang="en-GB" sz="1200" kern="1200" dirty="0" smtClean="0">
                <a:solidFill>
                  <a:schemeClr val="tx1"/>
                </a:solidFill>
                <a:effectLst/>
                <a:latin typeface="+mn-lt"/>
                <a:ea typeface="+mn-ea"/>
                <a:cs typeface="+mn-cs"/>
              </a:rPr>
              <a:t>*NB There is</a:t>
            </a:r>
            <a:r>
              <a:rPr lang="en-GB" sz="1200" kern="1200" baseline="0" dirty="0" smtClean="0">
                <a:solidFill>
                  <a:schemeClr val="tx1"/>
                </a:solidFill>
                <a:effectLst/>
                <a:latin typeface="+mn-lt"/>
                <a:ea typeface="+mn-ea"/>
                <a:cs typeface="+mn-cs"/>
              </a:rPr>
              <a:t> one youth attending from the Cambodia RC (Ms. Hang </a:t>
            </a:r>
            <a:r>
              <a:rPr lang="en-GB" sz="1200" kern="1200" baseline="0" dirty="0" err="1" smtClean="0">
                <a:solidFill>
                  <a:schemeClr val="tx1"/>
                </a:solidFill>
                <a:effectLst/>
                <a:latin typeface="+mn-lt"/>
                <a:ea typeface="+mn-ea"/>
                <a:cs typeface="+mn-cs"/>
              </a:rPr>
              <a:t>Pisey</a:t>
            </a:r>
            <a:r>
              <a:rPr lang="en-GB" sz="1200" kern="1200" baseline="0" dirty="0" smtClean="0">
                <a:solidFill>
                  <a:schemeClr val="tx1"/>
                </a:solidFill>
                <a:effectLst/>
                <a:latin typeface="+mn-lt"/>
                <a:ea typeface="+mn-ea"/>
                <a:cs typeface="+mn-cs"/>
              </a:rPr>
              <a:t>), funded by the Finnish RC</a:t>
            </a:r>
          </a:p>
          <a:p>
            <a:r>
              <a:rPr lang="en-GB" sz="1200" kern="1200" dirty="0" smtClean="0">
                <a:solidFill>
                  <a:schemeClr val="tx1"/>
                </a:solidFill>
                <a:effectLst/>
                <a:latin typeface="+mn-lt"/>
                <a:ea typeface="+mn-ea"/>
                <a:cs typeface="+mn-cs"/>
              </a:rPr>
              <a:t>Also one Youth Delegate from</a:t>
            </a:r>
            <a:r>
              <a:rPr lang="en-GB" sz="1200" kern="1200" baseline="0" dirty="0" smtClean="0">
                <a:solidFill>
                  <a:schemeClr val="tx1"/>
                </a:solidFill>
                <a:effectLst/>
                <a:latin typeface="+mn-lt"/>
                <a:ea typeface="+mn-ea"/>
                <a:cs typeface="+mn-cs"/>
              </a:rPr>
              <a:t> Thai Red Cross (Mr </a:t>
            </a:r>
            <a:r>
              <a:rPr lang="en-GB" sz="1200" kern="1200" dirty="0" err="1" smtClean="0">
                <a:solidFill>
                  <a:schemeClr val="tx1"/>
                </a:solidFill>
                <a:effectLst/>
                <a:latin typeface="+mn-lt"/>
                <a:ea typeface="+mn-ea"/>
                <a:cs typeface="+mn-cs"/>
              </a:rPr>
              <a:t>Withtawat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Suntawan</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 self funded.</a:t>
            </a:r>
          </a:p>
          <a:p>
            <a:r>
              <a:rPr lang="en-GB" sz="1200" kern="1200" baseline="0" dirty="0" smtClean="0">
                <a:solidFill>
                  <a:schemeClr val="tx1"/>
                </a:solidFill>
                <a:effectLst/>
                <a:latin typeface="+mn-lt"/>
                <a:ea typeface="+mn-ea"/>
                <a:cs typeface="+mn-cs"/>
              </a:rPr>
              <a:t>* IFRC is also partially funding the NDMC Cambodia representative, HE Ma </a:t>
            </a:r>
            <a:r>
              <a:rPr lang="en-GB" sz="1200" kern="1200" baseline="0" dirty="0" err="1" smtClean="0">
                <a:solidFill>
                  <a:schemeClr val="tx1"/>
                </a:solidFill>
                <a:effectLst/>
                <a:latin typeface="+mn-lt"/>
                <a:ea typeface="+mn-ea"/>
                <a:cs typeface="+mn-cs"/>
              </a:rPr>
              <a:t>Norith</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Philippines RC</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Mr. Richard Gordon - Chairman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Indonesia RC</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Mr. </a:t>
            </a:r>
            <a:r>
              <a:rPr lang="en-GB" sz="1200" kern="1200" dirty="0" err="1" smtClean="0">
                <a:solidFill>
                  <a:schemeClr val="tx1"/>
                </a:solidFill>
                <a:effectLst/>
                <a:latin typeface="+mn-lt"/>
                <a:ea typeface="+mn-ea"/>
                <a:cs typeface="+mn-cs"/>
              </a:rPr>
              <a:t>Arifin</a:t>
            </a:r>
            <a:r>
              <a:rPr lang="en-GB" sz="1200" kern="1200" dirty="0" smtClean="0">
                <a:solidFill>
                  <a:schemeClr val="tx1"/>
                </a:solidFill>
                <a:effectLst/>
                <a:latin typeface="+mn-lt"/>
                <a:ea typeface="+mn-ea"/>
                <a:cs typeface="+mn-cs"/>
              </a:rPr>
              <a:t> Muhammad </a:t>
            </a:r>
            <a:r>
              <a:rPr lang="en-GB" sz="1200" kern="1200" dirty="0" err="1" smtClean="0">
                <a:solidFill>
                  <a:schemeClr val="tx1"/>
                </a:solidFill>
                <a:effectLst/>
                <a:latin typeface="+mn-lt"/>
                <a:ea typeface="+mn-ea"/>
                <a:cs typeface="+mn-cs"/>
              </a:rPr>
              <a:t>Hadi</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Chair of Regional DM Working group and Head of DM of PMI</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Mr. </a:t>
            </a:r>
            <a:r>
              <a:rPr lang="en-GB" sz="1200" kern="1200" dirty="0" err="1" smtClean="0">
                <a:solidFill>
                  <a:schemeClr val="tx1"/>
                </a:solidFill>
                <a:effectLst/>
                <a:latin typeface="+mn-lt"/>
                <a:ea typeface="+mn-ea"/>
                <a:cs typeface="+mn-cs"/>
              </a:rPr>
              <a:t>Sumarsono</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board member in charge of Disaster Management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Lao RC </a:t>
            </a:r>
            <a:endParaRPr lang="en-US"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Mr.Thongphachanh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Sonnasinh</a:t>
            </a:r>
            <a:r>
              <a:rPr lang="en-GB" sz="1200" kern="1200" dirty="0" smtClean="0">
                <a:solidFill>
                  <a:schemeClr val="tx1"/>
                </a:solidFill>
                <a:effectLst/>
                <a:latin typeface="+mn-lt"/>
                <a:ea typeface="+mn-ea"/>
                <a:cs typeface="+mn-cs"/>
              </a:rPr>
              <a:t> - Vice President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Myanmar RC</a:t>
            </a:r>
            <a:endParaRPr lang="en-US"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Prof.</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Hla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Shwe</a:t>
            </a:r>
            <a:r>
              <a:rPr lang="en-GB" sz="1200" kern="1200" dirty="0" smtClean="0">
                <a:solidFill>
                  <a:schemeClr val="tx1"/>
                </a:solidFill>
                <a:effectLst/>
                <a:latin typeface="+mn-lt"/>
                <a:ea typeface="+mn-ea"/>
                <a:cs typeface="+mn-cs"/>
              </a:rPr>
              <a:t> - President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Philippines RC</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Ms. Gwendolyn Pang - Secretary General</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Viet Nam</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Mr Chau Minh Dang - Dy. Secretary General and Director  of International  department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Red Cross of Timor </a:t>
            </a:r>
            <a:r>
              <a:rPr lang="en-GB" sz="1200" kern="1200" dirty="0" err="1" smtClean="0">
                <a:solidFill>
                  <a:schemeClr val="tx1"/>
                </a:solidFill>
                <a:effectLst/>
                <a:latin typeface="+mn-lt"/>
                <a:ea typeface="+mn-ea"/>
                <a:cs typeface="+mn-cs"/>
              </a:rPr>
              <a:t>Leste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Jose Pereira da </a:t>
            </a:r>
            <a:r>
              <a:rPr lang="en-GB" sz="1200" kern="1200" dirty="0" err="1" smtClean="0">
                <a:solidFill>
                  <a:schemeClr val="tx1"/>
                </a:solidFill>
                <a:effectLst/>
                <a:latin typeface="+mn-lt"/>
                <a:ea typeface="+mn-ea"/>
                <a:cs typeface="+mn-cs"/>
              </a:rPr>
              <a:t>Conceicao</a:t>
            </a:r>
            <a:r>
              <a:rPr lang="en-GB" sz="1200" kern="1200" dirty="0" smtClean="0">
                <a:solidFill>
                  <a:schemeClr val="tx1"/>
                </a:solidFill>
                <a:effectLst/>
                <a:latin typeface="+mn-lt"/>
                <a:ea typeface="+mn-ea"/>
                <a:cs typeface="+mn-cs"/>
              </a:rPr>
              <a:t> - President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Thai Red Cross</a:t>
            </a:r>
            <a:endParaRPr lang="en-US"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Dr.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Amnat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Barlee</a:t>
            </a:r>
            <a:r>
              <a:rPr lang="en-GB" sz="1200" kern="1200" dirty="0" smtClean="0">
                <a:solidFill>
                  <a:schemeClr val="tx1"/>
                </a:solidFill>
                <a:effectLst/>
                <a:latin typeface="+mn-lt"/>
                <a:ea typeface="+mn-ea"/>
                <a:cs typeface="+mn-cs"/>
              </a:rPr>
              <a:t> - Chair of Regional CSR Forum  and Director  of Director of Relief and Community Health Bureau</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Philippines RC</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RODERIC SALVE - Manager, DM service</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78722A-A740-4BEC-80FF-4A95DD9912DD}" type="slidenum">
              <a:rPr lang="en-US" smtClean="0"/>
              <a:t>5</a:t>
            </a:fld>
            <a:endParaRPr lang="en-US"/>
          </a:p>
        </p:txBody>
      </p:sp>
    </p:spTree>
    <p:extLst>
      <p:ext uri="{BB962C8B-B14F-4D97-AF65-F5344CB8AC3E}">
        <p14:creationId xmlns:p14="http://schemas.microsoft.com/office/powerpoint/2010/main" val="191536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Road to Sendai is a global,</a:t>
            </a:r>
            <a:r>
              <a:rPr lang="en-US" sz="1200" baseline="0" dirty="0" smtClean="0"/>
              <a:t> online </a:t>
            </a:r>
            <a:r>
              <a:rPr lang="en-US" sz="1200" dirty="0" smtClean="0"/>
              <a:t>citizen-connect campaign; taking community  voices to world leaders. It attempts to amplify the local successes and critical needs of people on disaster risk reduction.   The campaign is the product of a collaboration of</a:t>
            </a:r>
            <a:r>
              <a:rPr lang="en-US" sz="1200" baseline="0" dirty="0" smtClean="0"/>
              <a:t> partners including IFRC, UNISDR, </a:t>
            </a:r>
            <a:r>
              <a:rPr lang="en-US" sz="1200" baseline="0" dirty="0" err="1" smtClean="0"/>
              <a:t>AusAid</a:t>
            </a:r>
            <a:r>
              <a:rPr lang="en-US" sz="1200" baseline="0" dirty="0" smtClean="0"/>
              <a:t>, Plan International, Asian Disaster Reduction and Response Network (ADRRN), Global Network For Disaster Reduction (GNDR) and others.</a:t>
            </a:r>
          </a:p>
          <a:p>
            <a:endParaRPr lang="en-US" sz="1200" baseline="0" dirty="0" smtClean="0"/>
          </a:p>
          <a:p>
            <a:r>
              <a:rPr lang="en-US" dirty="0" smtClean="0"/>
              <a:t>Stories being</a:t>
            </a:r>
            <a:r>
              <a:rPr lang="en-US" baseline="0" dirty="0" smtClean="0"/>
              <a:t> compiled (not new stories, just “repackaging” of existing documents, with quotes from beneficiaries…): </a:t>
            </a:r>
          </a:p>
          <a:p>
            <a:endParaRPr lang="en-US" baseline="0" dirty="0" smtClean="0"/>
          </a:p>
          <a:p>
            <a:r>
              <a:rPr lang="en-GB" sz="1200" b="0" i="0" u="none" strike="noStrike" kern="1200" dirty="0" smtClean="0">
                <a:solidFill>
                  <a:schemeClr val="tx1"/>
                </a:solidFill>
                <a:effectLst/>
                <a:latin typeface="+mn-lt"/>
                <a:ea typeface="+mn-ea"/>
                <a:cs typeface="+mn-cs"/>
              </a:rPr>
              <a:t>- PMI in cooperation with American Red Cross: </a:t>
            </a:r>
            <a:r>
              <a:rPr lang="en-GB" dirty="0" smtClean="0"/>
              <a:t> </a:t>
            </a:r>
            <a:r>
              <a:rPr lang="en-GB" sz="1200" b="0" i="0" u="none" strike="noStrike" kern="1200" dirty="0" smtClean="0">
                <a:solidFill>
                  <a:schemeClr val="tx1"/>
                </a:solidFill>
                <a:effectLst/>
                <a:latin typeface="+mn-lt"/>
                <a:ea typeface="+mn-ea"/>
                <a:cs typeface="+mn-cs"/>
              </a:rPr>
              <a:t>Community ownership in the flow of water</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PMI</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in cooperation with Danish Red Cross and DIPECHO: Planting Mitigation, Harvesting Coffee</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Cambodian Red Cross, Swedish Red Cross, IFRC, Australian Red Cross, Global Road Safety Partnership: </a:t>
            </a:r>
            <a:r>
              <a:rPr lang="en-GB" dirty="0" smtClean="0"/>
              <a:t> </a:t>
            </a:r>
            <a:r>
              <a:rPr lang="en-GB" sz="1200" b="0" i="0" u="none" strike="noStrike" kern="1200" dirty="0" smtClean="0">
                <a:solidFill>
                  <a:schemeClr val="tx1"/>
                </a:solidFill>
                <a:effectLst/>
                <a:latin typeface="+mn-lt"/>
                <a:ea typeface="+mn-ea"/>
                <a:cs typeface="+mn-cs"/>
              </a:rPr>
              <a:t>Youth Volunteers Champion Road Safety</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Myanmar Red Cross Society:</a:t>
            </a:r>
            <a:r>
              <a:rPr lang="en-GB" dirty="0" smtClean="0"/>
              <a:t> </a:t>
            </a:r>
            <a:r>
              <a:rPr lang="en-GB" sz="1200" b="0" i="0" u="none" strike="noStrike" kern="1200" dirty="0" smtClean="0">
                <a:solidFill>
                  <a:schemeClr val="tx1"/>
                </a:solidFill>
                <a:effectLst/>
                <a:latin typeface="+mn-lt"/>
                <a:ea typeface="+mn-ea"/>
                <a:cs typeface="+mn-cs"/>
              </a:rPr>
              <a:t>The impact of disaster risk reduction field sessions in Myanmar</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Indonesian Red Cross and American Red Cross:</a:t>
            </a:r>
            <a:r>
              <a:rPr lang="en-GB" dirty="0" smtClean="0"/>
              <a:t> </a:t>
            </a:r>
            <a:r>
              <a:rPr lang="en-GB" sz="1200" b="0" i="0" u="none" strike="noStrike" kern="1200" dirty="0" smtClean="0">
                <a:solidFill>
                  <a:schemeClr val="tx1"/>
                </a:solidFill>
                <a:effectLst/>
                <a:latin typeface="+mn-lt"/>
                <a:ea typeface="+mn-ea"/>
                <a:cs typeface="+mn-cs"/>
              </a:rPr>
              <a:t>Debunking Myths, Preventing Malaria</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Lao Red Cross: working in partnership with people living with HIV</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Myanmar Red Cross Society:</a:t>
            </a:r>
            <a:r>
              <a:rPr lang="en-GB" dirty="0" smtClean="0"/>
              <a:t> </a:t>
            </a:r>
            <a:r>
              <a:rPr lang="en-GB" sz="1200" b="0" i="0" u="none" strike="noStrike" kern="1200" dirty="0" smtClean="0">
                <a:solidFill>
                  <a:schemeClr val="tx1"/>
                </a:solidFill>
                <a:effectLst/>
                <a:latin typeface="+mn-lt"/>
                <a:ea typeface="+mn-ea"/>
                <a:cs typeface="+mn-cs"/>
              </a:rPr>
              <a:t>Reaching out to the new generation</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PMI:</a:t>
            </a:r>
            <a:r>
              <a:rPr lang="en-GB" dirty="0" smtClean="0"/>
              <a:t> </a:t>
            </a:r>
            <a:r>
              <a:rPr lang="en-GB" sz="1200" b="0" i="0" u="none" strike="noStrike" kern="1200" dirty="0" smtClean="0">
                <a:solidFill>
                  <a:schemeClr val="tx1"/>
                </a:solidFill>
                <a:effectLst/>
                <a:latin typeface="+mn-lt"/>
                <a:ea typeface="+mn-ea"/>
                <a:cs typeface="+mn-cs"/>
              </a:rPr>
              <a:t>Building A Fortress of Mutual Assistance against Disaster</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Philippine Red Cross: Typhoon </a:t>
            </a:r>
            <a:r>
              <a:rPr lang="en-GB" sz="1200" b="0" i="0" u="none" strike="noStrike" kern="1200" dirty="0" err="1" smtClean="0">
                <a:solidFill>
                  <a:schemeClr val="tx1"/>
                </a:solidFill>
                <a:effectLst/>
                <a:latin typeface="+mn-lt"/>
                <a:ea typeface="+mn-ea"/>
                <a:cs typeface="+mn-cs"/>
              </a:rPr>
              <a:t>Bopha</a:t>
            </a:r>
            <a:r>
              <a:rPr lang="en-GB" sz="1200" b="0" i="0" u="none" strike="noStrike" kern="1200" dirty="0" smtClean="0">
                <a:solidFill>
                  <a:schemeClr val="tx1"/>
                </a:solidFill>
                <a:effectLst/>
                <a:latin typeface="+mn-lt"/>
                <a:ea typeface="+mn-ea"/>
                <a:cs typeface="+mn-cs"/>
              </a:rPr>
              <a:t>: How Communication can Save Lives</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Viet Nam Red Cross, IFRC, American Red Cross, German Red Cross and Netherlands Red Cross: </a:t>
            </a:r>
            <a:r>
              <a:rPr lang="en-GB" dirty="0" smtClean="0"/>
              <a:t> </a:t>
            </a:r>
            <a:r>
              <a:rPr lang="en-GB" sz="1200" b="0" i="0" u="none" strike="noStrike" kern="1200" dirty="0" smtClean="0">
                <a:solidFill>
                  <a:schemeClr val="tx1"/>
                </a:solidFill>
                <a:effectLst/>
                <a:latin typeface="+mn-lt"/>
                <a:ea typeface="+mn-ea"/>
                <a:cs typeface="+mn-cs"/>
              </a:rPr>
              <a:t>Viet Nam: Cash transfer programming in emergencies</a:t>
            </a:r>
          </a:p>
          <a:p>
            <a:pPr marL="171450" indent="-171450">
              <a:buFontTx/>
              <a:buChar char="-"/>
            </a:pPr>
            <a:r>
              <a:rPr lang="en-GB" sz="1200" b="0" i="0" u="none" strike="noStrike" kern="1200" dirty="0" smtClean="0">
                <a:solidFill>
                  <a:schemeClr val="tx1"/>
                </a:solidFill>
                <a:effectLst/>
                <a:latin typeface="+mn-lt"/>
                <a:ea typeface="+mn-ea"/>
                <a:cs typeface="+mn-cs"/>
              </a:rPr>
              <a:t>Malaysian RC: Practice Makes Perfect</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Singapore RC:</a:t>
            </a:r>
            <a:r>
              <a:rPr lang="en-GB" dirty="0" smtClean="0"/>
              <a:t> </a:t>
            </a:r>
            <a:r>
              <a:rPr lang="en-GB" sz="1200" b="0" i="0" u="none" strike="noStrike" kern="1200" dirty="0" smtClean="0">
                <a:solidFill>
                  <a:schemeClr val="tx1"/>
                </a:solidFill>
                <a:effectLst/>
                <a:latin typeface="+mn-lt"/>
                <a:ea typeface="+mn-ea"/>
                <a:cs typeface="+mn-cs"/>
              </a:rPr>
              <a:t>When First Aid Training Becomes Personal</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PMI:</a:t>
            </a:r>
            <a:r>
              <a:rPr lang="en-GB" dirty="0" smtClean="0"/>
              <a:t> </a:t>
            </a:r>
            <a:r>
              <a:rPr lang="en-GB" sz="1200" b="0" i="0" u="none" strike="noStrike" kern="1200" dirty="0" smtClean="0">
                <a:solidFill>
                  <a:schemeClr val="tx1"/>
                </a:solidFill>
                <a:effectLst/>
                <a:latin typeface="+mn-lt"/>
                <a:ea typeface="+mn-ea"/>
                <a:cs typeface="+mn-cs"/>
              </a:rPr>
              <a:t>Avian Influenza Awareness Campaign </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PMI </a:t>
            </a:r>
            <a:r>
              <a:rPr lang="en-GB" dirty="0" smtClean="0"/>
              <a:t> </a:t>
            </a:r>
            <a:r>
              <a:rPr lang="en-GB" sz="1200" b="0" i="0" u="none" strike="noStrike" kern="1200" dirty="0" smtClean="0">
                <a:solidFill>
                  <a:schemeClr val="tx1"/>
                </a:solidFill>
                <a:effectLst/>
                <a:latin typeface="+mn-lt"/>
                <a:ea typeface="+mn-ea"/>
                <a:cs typeface="+mn-cs"/>
              </a:rPr>
              <a:t>"Begins with Me" - Integrating DRR into School Education</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PMI </a:t>
            </a:r>
            <a:r>
              <a:rPr lang="en-GB" dirty="0" smtClean="0"/>
              <a:t> </a:t>
            </a:r>
            <a:r>
              <a:rPr lang="en-GB" sz="1200" b="0" i="0" u="none" strike="noStrike" kern="1200" dirty="0" smtClean="0">
                <a:solidFill>
                  <a:schemeClr val="tx1"/>
                </a:solidFill>
                <a:effectLst/>
                <a:latin typeface="+mn-lt"/>
                <a:ea typeface="+mn-ea"/>
                <a:cs typeface="+mn-cs"/>
              </a:rPr>
              <a:t>Transitional Shelter - Bamboo Houses </a:t>
            </a:r>
            <a:r>
              <a:rPr lang="en-GB" dirty="0" smtClean="0"/>
              <a:t> </a:t>
            </a:r>
            <a:r>
              <a:rPr lang="en-GB" sz="1200" b="0" i="0" u="none" strike="noStrike" kern="1200" dirty="0" smtClean="0">
                <a:solidFill>
                  <a:schemeClr val="tx1"/>
                </a:solidFill>
                <a:effectLst/>
                <a:latin typeface="+mn-lt"/>
                <a:ea typeface="+mn-ea"/>
                <a:cs typeface="+mn-cs"/>
              </a:rPr>
              <a:t>PMI </a:t>
            </a:r>
            <a:r>
              <a:rPr lang="en-GB" dirty="0" smtClean="0"/>
              <a:t> </a:t>
            </a:r>
            <a:r>
              <a:rPr lang="en-GB" sz="1200" b="0" i="0" u="none" strike="noStrike" kern="1200" dirty="0" smtClean="0">
                <a:solidFill>
                  <a:schemeClr val="tx1"/>
                </a:solidFill>
                <a:effectLst/>
                <a:latin typeface="+mn-lt"/>
                <a:ea typeface="+mn-ea"/>
                <a:cs typeface="+mn-cs"/>
              </a:rPr>
              <a:t>Integrating Women into Community-Based Risk Reduction Projects in Indonesia'</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Myanmar RC:</a:t>
            </a:r>
            <a:r>
              <a:rPr lang="en-GB" dirty="0" smtClean="0"/>
              <a:t> </a:t>
            </a:r>
            <a:r>
              <a:rPr lang="en-GB" sz="1200" b="0" i="0" u="none" strike="noStrike" kern="1200" dirty="0" smtClean="0">
                <a:solidFill>
                  <a:schemeClr val="tx1"/>
                </a:solidFill>
                <a:effectLst/>
                <a:latin typeface="+mn-lt"/>
                <a:ea typeface="+mn-ea"/>
                <a:cs typeface="+mn-cs"/>
              </a:rPr>
              <a:t>Reducing risks and mobilising government support in Myanmar</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Myanmar RC:</a:t>
            </a:r>
            <a:r>
              <a:rPr lang="en-GB" dirty="0" smtClean="0"/>
              <a:t> </a:t>
            </a:r>
            <a:r>
              <a:rPr lang="en-GB" sz="1200" b="0" i="0" u="none" strike="noStrike" kern="1200" dirty="0" smtClean="0">
                <a:solidFill>
                  <a:schemeClr val="tx1"/>
                </a:solidFill>
                <a:effectLst/>
                <a:latin typeface="+mn-lt"/>
                <a:ea typeface="+mn-ea"/>
                <a:cs typeface="+mn-cs"/>
              </a:rPr>
              <a:t>Women firefighters help build safer communities </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Myanmar RC:</a:t>
            </a:r>
            <a:r>
              <a:rPr lang="en-GB" dirty="0" smtClean="0"/>
              <a:t> </a:t>
            </a:r>
            <a:r>
              <a:rPr lang="en-GB" sz="1200" b="0" i="0" u="none" strike="noStrike" kern="1200" dirty="0" smtClean="0">
                <a:solidFill>
                  <a:schemeClr val="tx1"/>
                </a:solidFill>
                <a:effectLst/>
                <a:latin typeface="+mn-lt"/>
                <a:ea typeface="+mn-ea"/>
                <a:cs typeface="+mn-cs"/>
              </a:rPr>
              <a:t>Classroom learning empowers students and community in Yangon</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Thai Red Cross:</a:t>
            </a:r>
            <a:r>
              <a:rPr lang="en-GB" dirty="0" smtClean="0"/>
              <a:t> </a:t>
            </a:r>
            <a:r>
              <a:rPr lang="en-GB" sz="1200" b="0" i="0" u="none" strike="noStrike" kern="1200" dirty="0" smtClean="0">
                <a:solidFill>
                  <a:schemeClr val="tx1"/>
                </a:solidFill>
                <a:effectLst/>
                <a:latin typeface="+mn-lt"/>
                <a:ea typeface="+mn-ea"/>
                <a:cs typeface="+mn-cs"/>
              </a:rPr>
              <a:t>Resilience and solidarity in the face of Thailand's 2011 floods</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Timor-Leste Red Cross (CVTL): Recovery and risk reduction through livelihood support in Timor-Leste</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Viet Nam Red Cross:</a:t>
            </a:r>
            <a:r>
              <a:rPr lang="en-GB" dirty="0" smtClean="0"/>
              <a:t> </a:t>
            </a:r>
            <a:r>
              <a:rPr lang="en-GB" sz="1200" b="0" i="0" u="none" strike="noStrike" kern="1200" dirty="0" smtClean="0">
                <a:solidFill>
                  <a:schemeClr val="tx1"/>
                </a:solidFill>
                <a:effectLst/>
                <a:latin typeface="+mn-lt"/>
                <a:ea typeface="+mn-ea"/>
                <a:cs typeface="+mn-cs"/>
              </a:rPr>
              <a:t>Preparing for climate change in Viet Nam</a:t>
            </a:r>
            <a:r>
              <a:rPr lang="en-GB" dirty="0" smtClean="0"/>
              <a:t> </a:t>
            </a:r>
          </a:p>
          <a:p>
            <a:pPr marL="171450" indent="-171450">
              <a:buFontTx/>
              <a:buChar char="-"/>
            </a:pPr>
            <a:r>
              <a:rPr lang="en-GB" sz="1200" b="0" i="0" u="none" strike="noStrike" kern="1200" dirty="0" smtClean="0">
                <a:solidFill>
                  <a:schemeClr val="tx1"/>
                </a:solidFill>
                <a:effectLst/>
                <a:latin typeface="+mn-lt"/>
                <a:ea typeface="+mn-ea"/>
                <a:cs typeface="+mn-cs"/>
              </a:rPr>
              <a:t>Viet Nam Red Cross:</a:t>
            </a:r>
            <a:r>
              <a:rPr lang="en-GB" dirty="0" smtClean="0"/>
              <a:t> </a:t>
            </a:r>
            <a:r>
              <a:rPr lang="en-GB" sz="1200" b="0" i="0" u="none" strike="noStrike" kern="1200" dirty="0" smtClean="0">
                <a:solidFill>
                  <a:schemeClr val="tx1"/>
                </a:solidFill>
                <a:effectLst/>
                <a:latin typeface="+mn-lt"/>
                <a:ea typeface="+mn-ea"/>
                <a:cs typeface="+mn-cs"/>
              </a:rPr>
              <a:t>Mangrove plantation in Viet Nam: measuring impact and cost benefit</a:t>
            </a:r>
            <a:r>
              <a:rPr lang="en-GB" dirty="0" smtClean="0"/>
              <a:t> </a:t>
            </a:r>
            <a:endParaRPr lang="en-US" dirty="0"/>
          </a:p>
        </p:txBody>
      </p:sp>
      <p:sp>
        <p:nvSpPr>
          <p:cNvPr id="4" name="Slide Number Placeholder 3"/>
          <p:cNvSpPr>
            <a:spLocks noGrp="1"/>
          </p:cNvSpPr>
          <p:nvPr>
            <p:ph type="sldNum" sz="quarter" idx="10"/>
          </p:nvPr>
        </p:nvSpPr>
        <p:spPr/>
        <p:txBody>
          <a:bodyPr/>
          <a:lstStyle/>
          <a:p>
            <a:fld id="{ED78722A-A740-4BEC-80FF-4A95DD9912DD}" type="slidenum">
              <a:rPr lang="en-US" smtClean="0"/>
              <a:t>6</a:t>
            </a:fld>
            <a:endParaRPr lang="en-US"/>
          </a:p>
        </p:txBody>
      </p:sp>
    </p:spTree>
    <p:extLst>
      <p:ext uri="{BB962C8B-B14F-4D97-AF65-F5344CB8AC3E}">
        <p14:creationId xmlns:p14="http://schemas.microsoft.com/office/powerpoint/2010/main" val="1866268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Myanmar Red Cross International</a:t>
            </a:r>
            <a:r>
              <a:rPr lang="en-US" baseline="0" dirty="0" smtClean="0"/>
              <a:t> Day for Disaster Reduction, October 2015</a:t>
            </a:r>
            <a:endParaRPr lang="en-US" dirty="0"/>
          </a:p>
        </p:txBody>
      </p:sp>
      <p:sp>
        <p:nvSpPr>
          <p:cNvPr id="4" name="Slide Number Placeholder 3"/>
          <p:cNvSpPr>
            <a:spLocks noGrp="1"/>
          </p:cNvSpPr>
          <p:nvPr>
            <p:ph type="sldNum" sz="quarter" idx="10"/>
          </p:nvPr>
        </p:nvSpPr>
        <p:spPr/>
        <p:txBody>
          <a:bodyPr/>
          <a:lstStyle/>
          <a:p>
            <a:fld id="{ED78722A-A740-4BEC-80FF-4A95DD9912DD}" type="slidenum">
              <a:rPr lang="en-US" smtClean="0"/>
              <a:t>7</a:t>
            </a:fld>
            <a:endParaRPr lang="en-US"/>
          </a:p>
        </p:txBody>
      </p:sp>
    </p:spTree>
    <p:extLst>
      <p:ext uri="{BB962C8B-B14F-4D97-AF65-F5344CB8AC3E}">
        <p14:creationId xmlns:p14="http://schemas.microsoft.com/office/powerpoint/2010/main" val="1826918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Distributing</a:t>
            </a:r>
            <a:r>
              <a:rPr lang="en-US" baseline="0" dirty="0" smtClean="0"/>
              <a:t> mosquito nets as part of dengue campaign – CVTL, </a:t>
            </a:r>
            <a:r>
              <a:rPr lang="en-US" baseline="0" dirty="0" err="1" smtClean="0"/>
              <a:t>Timor-leste</a:t>
            </a:r>
            <a:endParaRPr lang="en-US" dirty="0"/>
          </a:p>
        </p:txBody>
      </p:sp>
      <p:sp>
        <p:nvSpPr>
          <p:cNvPr id="4" name="Slide Number Placeholder 3"/>
          <p:cNvSpPr>
            <a:spLocks noGrp="1"/>
          </p:cNvSpPr>
          <p:nvPr>
            <p:ph type="sldNum" sz="quarter" idx="10"/>
          </p:nvPr>
        </p:nvSpPr>
        <p:spPr/>
        <p:txBody>
          <a:bodyPr/>
          <a:lstStyle/>
          <a:p>
            <a:fld id="{ED78722A-A740-4BEC-80FF-4A95DD9912DD}" type="slidenum">
              <a:rPr lang="en-US" smtClean="0"/>
              <a:t>8</a:t>
            </a:fld>
            <a:endParaRPr lang="en-US"/>
          </a:p>
        </p:txBody>
      </p:sp>
    </p:spTree>
    <p:extLst>
      <p:ext uri="{BB962C8B-B14F-4D97-AF65-F5344CB8AC3E}">
        <p14:creationId xmlns:p14="http://schemas.microsoft.com/office/powerpoint/2010/main" val="3441114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Early warning kit distributed to community by Cambodia RC</a:t>
            </a:r>
            <a:endParaRPr lang="en-US" dirty="0"/>
          </a:p>
        </p:txBody>
      </p:sp>
      <p:sp>
        <p:nvSpPr>
          <p:cNvPr id="4" name="Slide Number Placeholder 3"/>
          <p:cNvSpPr>
            <a:spLocks noGrp="1"/>
          </p:cNvSpPr>
          <p:nvPr>
            <p:ph type="sldNum" sz="quarter" idx="10"/>
          </p:nvPr>
        </p:nvSpPr>
        <p:spPr/>
        <p:txBody>
          <a:bodyPr/>
          <a:lstStyle/>
          <a:p>
            <a:fld id="{ED78722A-A740-4BEC-80FF-4A95DD9912DD}" type="slidenum">
              <a:rPr lang="en-US" smtClean="0"/>
              <a:t>9</a:t>
            </a:fld>
            <a:endParaRPr lang="en-US"/>
          </a:p>
        </p:txBody>
      </p:sp>
    </p:spTree>
    <p:extLst>
      <p:ext uri="{BB962C8B-B14F-4D97-AF65-F5344CB8AC3E}">
        <p14:creationId xmlns:p14="http://schemas.microsoft.com/office/powerpoint/2010/main" val="1675868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DBCADF-C9A6-4BEC-9C77-92E5CDBB852E}" type="datetimeFigureOut">
              <a:rPr lang="en-US">
                <a:solidFill>
                  <a:prstClr val="black">
                    <a:tint val="75000"/>
                  </a:prstClr>
                </a:solidFill>
              </a:rPr>
              <a:pPr>
                <a:defRPr/>
              </a:pPr>
              <a:t>23/02/2015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96785D-0EDA-4763-85D3-BB698A52D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36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BB743D-A1BF-452D-850E-18E8A2C09CA2}" type="datetimeFigureOut">
              <a:rPr lang="en-US">
                <a:solidFill>
                  <a:prstClr val="black">
                    <a:tint val="75000"/>
                  </a:prstClr>
                </a:solidFill>
              </a:rPr>
              <a:pPr>
                <a:defRPr/>
              </a:pPr>
              <a:t>23/02/2015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B2EF8E-AF0E-4A34-A3BA-F6554BFCE3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467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515FFA-BB3B-4ED5-93FB-8EAF83C0AC45}" type="datetimeFigureOut">
              <a:rPr lang="en-US">
                <a:solidFill>
                  <a:prstClr val="black">
                    <a:tint val="75000"/>
                  </a:prstClr>
                </a:solidFill>
              </a:rPr>
              <a:pPr>
                <a:defRPr/>
              </a:pPr>
              <a:t>23/02/2015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60CC7E-85C4-4652-A364-D451121BB8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1540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671857-168F-49B5-A0D6-EABC3712A38C}" type="datetimeFigureOut">
              <a:rPr lang="en-GB" smtClean="0">
                <a:solidFill>
                  <a:prstClr val="black">
                    <a:tint val="75000"/>
                  </a:prstClr>
                </a:solidFill>
              </a:rPr>
              <a:pPr/>
              <a:t>23/02/2015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4B91F1-C5AD-4F80-8A0E-B8392E48B2C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765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671857-168F-49B5-A0D6-EABC3712A38C}" type="datetimeFigureOut">
              <a:rPr lang="en-GB" smtClean="0">
                <a:solidFill>
                  <a:prstClr val="black">
                    <a:tint val="75000"/>
                  </a:prstClr>
                </a:solidFill>
              </a:rPr>
              <a:pPr/>
              <a:t>23/02/2015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4B91F1-C5AD-4F80-8A0E-B8392E48B2C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89839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71857-168F-49B5-A0D6-EABC3712A38C}" type="datetimeFigureOut">
              <a:rPr lang="en-GB" smtClean="0">
                <a:solidFill>
                  <a:prstClr val="black">
                    <a:tint val="75000"/>
                  </a:prstClr>
                </a:solidFill>
              </a:rPr>
              <a:pPr/>
              <a:t>23/02/2015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4B91F1-C5AD-4F80-8A0E-B8392E48B2C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9854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671857-168F-49B5-A0D6-EABC3712A38C}" type="datetimeFigureOut">
              <a:rPr lang="en-GB" smtClean="0">
                <a:solidFill>
                  <a:prstClr val="black">
                    <a:tint val="75000"/>
                  </a:prstClr>
                </a:solidFill>
              </a:rPr>
              <a:pPr/>
              <a:t>23/02/2015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4B91F1-C5AD-4F80-8A0E-B8392E48B2C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84365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671857-168F-49B5-A0D6-EABC3712A38C}" type="datetimeFigureOut">
              <a:rPr lang="en-GB" smtClean="0">
                <a:solidFill>
                  <a:prstClr val="black">
                    <a:tint val="75000"/>
                  </a:prstClr>
                </a:solidFill>
              </a:rPr>
              <a:pPr/>
              <a:t>23/02/2015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14B91F1-C5AD-4F80-8A0E-B8392E48B2C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679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671857-168F-49B5-A0D6-EABC3712A38C}" type="datetimeFigureOut">
              <a:rPr lang="en-GB" smtClean="0">
                <a:solidFill>
                  <a:prstClr val="black">
                    <a:tint val="75000"/>
                  </a:prstClr>
                </a:solidFill>
              </a:rPr>
              <a:pPr/>
              <a:t>23/02/2015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14B91F1-C5AD-4F80-8A0E-B8392E48B2C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5392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71857-168F-49B5-A0D6-EABC3712A38C}" type="datetimeFigureOut">
              <a:rPr lang="en-GB" smtClean="0">
                <a:solidFill>
                  <a:prstClr val="black">
                    <a:tint val="75000"/>
                  </a:prstClr>
                </a:solidFill>
              </a:rPr>
              <a:pPr/>
              <a:t>23/02/2015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14B91F1-C5AD-4F80-8A0E-B8392E48B2C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2796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71857-168F-49B5-A0D6-EABC3712A38C}" type="datetimeFigureOut">
              <a:rPr lang="en-GB" smtClean="0">
                <a:solidFill>
                  <a:prstClr val="black">
                    <a:tint val="75000"/>
                  </a:prstClr>
                </a:solidFill>
              </a:rPr>
              <a:pPr/>
              <a:t>23/02/2015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4B91F1-C5AD-4F80-8A0E-B8392E48B2C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8985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C061BD-61FF-494E-9BEE-92344634CD59}" type="datetimeFigureOut">
              <a:rPr lang="en-US">
                <a:solidFill>
                  <a:prstClr val="black">
                    <a:tint val="75000"/>
                  </a:prstClr>
                </a:solidFill>
              </a:rPr>
              <a:pPr>
                <a:defRPr/>
              </a:pPr>
              <a:t>23/02/2015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F02D3A-A020-459F-A4E0-962AAFE582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2407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71857-168F-49B5-A0D6-EABC3712A38C}" type="datetimeFigureOut">
              <a:rPr lang="en-GB" smtClean="0">
                <a:solidFill>
                  <a:prstClr val="black">
                    <a:tint val="75000"/>
                  </a:prstClr>
                </a:solidFill>
              </a:rPr>
              <a:pPr/>
              <a:t>23/02/2015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4B91F1-C5AD-4F80-8A0E-B8392E48B2C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91342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671857-168F-49B5-A0D6-EABC3712A38C}" type="datetimeFigureOut">
              <a:rPr lang="en-GB" smtClean="0">
                <a:solidFill>
                  <a:prstClr val="black">
                    <a:tint val="75000"/>
                  </a:prstClr>
                </a:solidFill>
              </a:rPr>
              <a:pPr/>
              <a:t>23/02/2015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4B91F1-C5AD-4F80-8A0E-B8392E48B2C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89285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671857-168F-49B5-A0D6-EABC3712A38C}" type="datetimeFigureOut">
              <a:rPr lang="en-GB" smtClean="0">
                <a:solidFill>
                  <a:prstClr val="black">
                    <a:tint val="75000"/>
                  </a:prstClr>
                </a:solidFill>
              </a:rPr>
              <a:pPr/>
              <a:t>23/02/2015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4B91F1-C5AD-4F80-8A0E-B8392E48B2C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5510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36C439-D07A-46C3-A5A1-8C82A7CCAFF1}" type="datetimeFigureOut">
              <a:rPr lang="en-US">
                <a:solidFill>
                  <a:prstClr val="black">
                    <a:tint val="75000"/>
                  </a:prstClr>
                </a:solidFill>
              </a:rPr>
              <a:pPr>
                <a:defRPr/>
              </a:pPr>
              <a:t>23/02/2015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D17522-4F92-4A50-8409-4FA6EE1558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012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A5F9-BDC1-441C-BFD4-E1A949DA849F}" type="datetimeFigureOut">
              <a:rPr lang="en-US">
                <a:solidFill>
                  <a:prstClr val="black">
                    <a:tint val="75000"/>
                  </a:prstClr>
                </a:solidFill>
              </a:rPr>
              <a:pPr>
                <a:defRPr/>
              </a:pPr>
              <a:t>23/02/2015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1798BD-E924-42EA-A8F5-27D0793FE8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600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0295EBF-0CDA-41BE-A144-0B3B9A942A56}" type="datetimeFigureOut">
              <a:rPr lang="en-US">
                <a:solidFill>
                  <a:prstClr val="black">
                    <a:tint val="75000"/>
                  </a:prstClr>
                </a:solidFill>
              </a:rPr>
              <a:pPr>
                <a:defRPr/>
              </a:pPr>
              <a:t>23/02/2015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35574CE-46A1-4247-8ED1-49AF8A36FA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424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A4628D-C2BD-435C-BF9E-16D72A2A3B8B}" type="datetimeFigureOut">
              <a:rPr lang="en-US">
                <a:solidFill>
                  <a:prstClr val="black">
                    <a:tint val="75000"/>
                  </a:prstClr>
                </a:solidFill>
              </a:rPr>
              <a:pPr>
                <a:defRPr/>
              </a:pPr>
              <a:t>23/02/2015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4426BC-D45A-4DF7-8365-3AA039EC86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555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94C74A-E53B-451F-A653-FFC31D6B0454}" type="datetimeFigureOut">
              <a:rPr lang="en-US">
                <a:solidFill>
                  <a:prstClr val="black">
                    <a:tint val="75000"/>
                  </a:prstClr>
                </a:solidFill>
              </a:rPr>
              <a:pPr>
                <a:defRPr/>
              </a:pPr>
              <a:t>23/02/2015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851042-56A3-4740-A540-E93E32264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949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78D95E-3D3D-4F35-88E9-AA84971234ED}" type="datetimeFigureOut">
              <a:rPr lang="en-US">
                <a:solidFill>
                  <a:prstClr val="black">
                    <a:tint val="75000"/>
                  </a:prstClr>
                </a:solidFill>
              </a:rPr>
              <a:pPr>
                <a:defRPr/>
              </a:pPr>
              <a:t>23/02/2015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C2FD94-9E76-4835-9153-F4F231865A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242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A7871B-5419-4152-8AE2-4CE3A4C78AD8}" type="datetimeFigureOut">
              <a:rPr lang="en-US">
                <a:solidFill>
                  <a:prstClr val="black">
                    <a:tint val="75000"/>
                  </a:prstClr>
                </a:solidFill>
              </a:rPr>
              <a:pPr>
                <a:defRPr/>
              </a:pPr>
              <a:t>23/02/2015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F98AD6-6158-4F16-9C24-BA6054BCD4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134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en-US" smtClean="0"/>
              <a:t>Click to edit Master text styles</a:t>
            </a:r>
          </a:p>
          <a:p>
            <a:pPr lvl="1"/>
            <a:r>
              <a:rPr lang="fr-CA" altLang="en-US" smtClean="0"/>
              <a:t>Second level</a:t>
            </a:r>
          </a:p>
          <a:p>
            <a:pPr lvl="2"/>
            <a:r>
              <a:rPr lang="fr-CA" altLang="en-US" smtClean="0"/>
              <a:t>Third level</a:t>
            </a:r>
          </a:p>
          <a:p>
            <a:pPr lvl="3"/>
            <a:r>
              <a:rPr lang="fr-CA" altLang="en-US" smtClean="0"/>
              <a:t>Fourth level</a:t>
            </a:r>
          </a:p>
          <a:p>
            <a:pPr lvl="4"/>
            <a:r>
              <a:rPr lang="fr-CA"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14534281-D4AD-49E6-9A48-436179E2B133}" type="datetimeFigureOut">
              <a:rPr lang="en-US">
                <a:solidFill>
                  <a:prstClr val="black">
                    <a:tint val="75000"/>
                  </a:prstClr>
                </a:solidFill>
              </a:rPr>
              <a:pPr defTabSz="457200">
                <a:defRPr/>
              </a:pPr>
              <a:t>23/02/2015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181A15C2-7AE3-4C07-91DB-707D6867D663}"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506151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71857-168F-49B5-A0D6-EABC3712A38C}" type="datetimeFigureOut">
              <a:rPr lang="en-GB" smtClean="0">
                <a:solidFill>
                  <a:prstClr val="black">
                    <a:tint val="75000"/>
                  </a:prstClr>
                </a:solidFill>
              </a:rPr>
              <a:pPr/>
              <a:t>23/02/2015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B91F1-C5AD-4F80-8A0E-B8392E48B2C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63869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2.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txBox="1">
            <a:spLocks/>
          </p:cNvSpPr>
          <p:nvPr/>
        </p:nvSpPr>
        <p:spPr bwMode="auto">
          <a:xfrm>
            <a:off x="1120775" y="3141663"/>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fontAlgn="base" hangingPunct="1">
              <a:spcBef>
                <a:spcPct val="0"/>
              </a:spcBef>
              <a:spcAft>
                <a:spcPct val="0"/>
              </a:spcAft>
            </a:pPr>
            <a:endParaRPr lang="en-GB" altLang="en-US" sz="2600" b="1" i="1">
              <a:solidFill>
                <a:prstClr val="black"/>
              </a:solidFill>
            </a:endParaRPr>
          </a:p>
        </p:txBody>
      </p:sp>
      <p:sp>
        <p:nvSpPr>
          <p:cNvPr id="2051" name="Title 1"/>
          <p:cNvSpPr txBox="1">
            <a:spLocks/>
          </p:cNvSpPr>
          <p:nvPr/>
        </p:nvSpPr>
        <p:spPr bwMode="auto">
          <a:xfrm>
            <a:off x="1120775" y="2924175"/>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fontAlgn="base" hangingPunct="1">
              <a:spcBef>
                <a:spcPct val="0"/>
              </a:spcBef>
              <a:spcAft>
                <a:spcPct val="0"/>
              </a:spcAft>
            </a:pPr>
            <a:endParaRPr lang="en-GB" altLang="en-US" sz="2600" b="1" i="1">
              <a:solidFill>
                <a:prstClr val="white"/>
              </a:solidFill>
            </a:endParaRPr>
          </a:p>
        </p:txBody>
      </p:sp>
      <p:sp>
        <p:nvSpPr>
          <p:cNvPr id="2053" name="Title 1"/>
          <p:cNvSpPr txBox="1">
            <a:spLocks/>
          </p:cNvSpPr>
          <p:nvPr/>
        </p:nvSpPr>
        <p:spPr bwMode="auto">
          <a:xfrm>
            <a:off x="1116013" y="4576763"/>
            <a:ext cx="686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fontAlgn="base" hangingPunct="1">
              <a:spcBef>
                <a:spcPct val="0"/>
              </a:spcBef>
              <a:spcAft>
                <a:spcPct val="0"/>
              </a:spcAft>
            </a:pPr>
            <a:endParaRPr lang="en-GB" altLang="en-US" sz="2600" b="1" i="1">
              <a:solidFill>
                <a:prstClr val="white"/>
              </a:solidFill>
            </a:endParaRPr>
          </a:p>
        </p:txBody>
      </p:sp>
      <p:sp>
        <p:nvSpPr>
          <p:cNvPr id="13" name="TextBox 12"/>
          <p:cNvSpPr txBox="1"/>
          <p:nvPr/>
        </p:nvSpPr>
        <p:spPr>
          <a:xfrm>
            <a:off x="288925" y="6262688"/>
            <a:ext cx="3810000" cy="322262"/>
          </a:xfrm>
          <a:prstGeom prst="rect">
            <a:avLst/>
          </a:prstGeom>
          <a:noFill/>
        </p:spPr>
        <p:txBody>
          <a:bodyPr>
            <a:spAutoFit/>
          </a:bodyPr>
          <a:lstStyle/>
          <a:p>
            <a:pPr defTabSz="457200">
              <a:defRPr/>
            </a:pPr>
            <a:r>
              <a:rPr lang="en-US" sz="1450" b="1" dirty="0">
                <a:solidFill>
                  <a:prstClr val="white"/>
                </a:solidFill>
                <a:latin typeface="Helvetica"/>
                <a:cs typeface="Helvetica"/>
              </a:rPr>
              <a:t>Cambodia </a:t>
            </a:r>
            <a:r>
              <a:rPr lang="en-US" sz="1450" dirty="0">
                <a:solidFill>
                  <a:prstClr val="white"/>
                </a:solidFill>
                <a:latin typeface="Helvetica Light"/>
                <a:cs typeface="Helvetica Light"/>
              </a:rPr>
              <a:t>25-27 February 2015</a:t>
            </a:r>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fontAlgn="base">
              <a:spcBef>
                <a:spcPct val="0"/>
              </a:spcBef>
              <a:spcAft>
                <a:spcPct val="0"/>
              </a:spcAft>
            </a:pPr>
            <a:endParaRPr lang="en-GB">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110120"/>
            <a:ext cx="4229100" cy="105134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539552" y="4086696"/>
            <a:ext cx="7992888" cy="2006600"/>
          </a:xfrm>
        </p:spPr>
        <p:txBody>
          <a:bodyPr/>
          <a:lstStyle/>
          <a:p>
            <a:pPr eaLnBrk="1" hangingPunct="1"/>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March 14-18, </a:t>
            </a:r>
            <a:r>
              <a:rPr lang="en-US" sz="2800" b="1" dirty="0">
                <a:solidFill>
                  <a:schemeClr val="bg1"/>
                </a:solidFill>
              </a:rPr>
              <a:t>2015 </a:t>
            </a:r>
            <a:r>
              <a:rPr lang="en-US" sz="2800" b="1" dirty="0" smtClean="0">
                <a:solidFill>
                  <a:schemeClr val="bg1"/>
                </a:solidFill>
              </a:rPr>
              <a:t/>
            </a:r>
            <a:br>
              <a:rPr lang="en-US" sz="2800" b="1" dirty="0" smtClean="0">
                <a:solidFill>
                  <a:schemeClr val="bg1"/>
                </a:solidFill>
              </a:rPr>
            </a:br>
            <a:r>
              <a:rPr lang="en-US" sz="2800" b="1" dirty="0">
                <a:solidFill>
                  <a:schemeClr val="bg1"/>
                </a:solidFill>
              </a:rPr>
              <a:t/>
            </a:r>
            <a:br>
              <a:rPr lang="en-US" sz="2800" b="1" dirty="0">
                <a:solidFill>
                  <a:schemeClr val="bg1"/>
                </a:solidFill>
              </a:rPr>
            </a:br>
            <a:r>
              <a:rPr lang="en-US" sz="1800" b="1" dirty="0" smtClean="0">
                <a:solidFill>
                  <a:schemeClr val="bg1"/>
                </a:solidFill>
              </a:rPr>
              <a:t>www.wcdrr.org </a:t>
            </a:r>
            <a:r>
              <a:rPr lang="en-US" sz="2800" b="1" dirty="0">
                <a:solidFill>
                  <a:schemeClr val="bg1"/>
                </a:solidFill>
              </a:rPr>
              <a:t/>
            </a:r>
            <a:br>
              <a:rPr lang="en-US" sz="2800" b="1" dirty="0">
                <a:solidFill>
                  <a:schemeClr val="bg1"/>
                </a:solidFill>
              </a:rPr>
            </a:br>
            <a:r>
              <a:rPr lang="en-US" sz="2800" b="1" dirty="0" smtClean="0">
                <a:solidFill>
                  <a:schemeClr val="bg1"/>
                </a:solidFill>
              </a:rPr>
              <a:t/>
            </a:r>
            <a:br>
              <a:rPr lang="en-US" sz="2800" b="1" dirty="0" smtClean="0">
                <a:solidFill>
                  <a:schemeClr val="bg1"/>
                </a:solidFill>
              </a:rPr>
            </a:br>
            <a:endParaRPr lang="en-GB" sz="2600" b="1" i="1" dirty="0" smtClean="0">
              <a:solidFill>
                <a:schemeClr val="bg1"/>
              </a:solidFill>
              <a:latin typeface="Arial" pitchFamily="34" charset="0"/>
              <a:cs typeface="Arial" pitchFamily="34" charset="0"/>
            </a:endParaRPr>
          </a:p>
        </p:txBody>
      </p:sp>
      <p:pic>
        <p:nvPicPr>
          <p:cNvPr id="9" name="Picture 15" descr="D:\Users\indira.kulenovic\Desktop\Cap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2565" y="1882050"/>
            <a:ext cx="4118869" cy="2411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28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98" y="-99392"/>
            <a:ext cx="10629846" cy="712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94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27384"/>
            <a:ext cx="10513168" cy="6971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583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6959"/>
            <a:ext cx="9577064" cy="6861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81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755576" y="989856"/>
            <a:ext cx="7632848" cy="1143000"/>
          </a:xfrm>
        </p:spPr>
        <p:txBody>
          <a:bodyPr/>
          <a:lstStyle/>
          <a:p>
            <a:pPr algn="l" eaLnBrk="1" hangingPunct="1"/>
            <a:r>
              <a:rPr lang="en-GB" altLang="en-US" sz="2600" b="1" i="1" dirty="0" smtClean="0">
                <a:latin typeface="Arial" pitchFamily="34" charset="0"/>
                <a:cs typeface="Arial" pitchFamily="34" charset="0"/>
              </a:rPr>
              <a:t>How you, the National Societies, can engage </a:t>
            </a:r>
          </a:p>
        </p:txBody>
      </p:sp>
      <p:sp>
        <p:nvSpPr>
          <p:cNvPr id="3075" name="Content Placeholder 2"/>
          <p:cNvSpPr>
            <a:spLocks noGrp="1"/>
          </p:cNvSpPr>
          <p:nvPr>
            <p:ph idx="1"/>
          </p:nvPr>
        </p:nvSpPr>
        <p:spPr>
          <a:xfrm>
            <a:off x="683568" y="1844824"/>
            <a:ext cx="7920880" cy="4113685"/>
          </a:xfrm>
        </p:spPr>
        <p:txBody>
          <a:bodyPr/>
          <a:lstStyle/>
          <a:p>
            <a:pPr eaLnBrk="1" hangingPunct="1"/>
            <a:r>
              <a:rPr lang="en-GB" altLang="en-US" sz="2000" dirty="0" smtClean="0">
                <a:latin typeface="Arial" pitchFamily="34" charset="0"/>
                <a:cs typeface="Arial" pitchFamily="34" charset="0"/>
              </a:rPr>
              <a:t>Mobilise your National Society to contribute to the online conversation (on Facebook and Twitter) in the lead up to - and during - March 14-18 – using the hashtag #WCDRR </a:t>
            </a:r>
          </a:p>
          <a:p>
            <a:pPr eaLnBrk="1" hangingPunct="1"/>
            <a:r>
              <a:rPr lang="en-GB" altLang="en-US" sz="2000" dirty="0" smtClean="0">
                <a:latin typeface="Arial" pitchFamily="34" charset="0"/>
                <a:cs typeface="Arial" pitchFamily="34" charset="0"/>
              </a:rPr>
              <a:t>Involve staff, volunteers and beneficiaries – update them and encourage them to share their thoughts on building resilience via social media </a:t>
            </a:r>
          </a:p>
          <a:p>
            <a:pPr eaLnBrk="1" hangingPunct="1"/>
            <a:r>
              <a:rPr lang="en-GB" altLang="en-US" sz="2000" dirty="0" smtClean="0">
                <a:latin typeface="Arial" pitchFamily="34" charset="0"/>
                <a:cs typeface="Arial" pitchFamily="34" charset="0"/>
              </a:rPr>
              <a:t>Use the opportunity to meet with your counterparts in government. Share your plans on building resilience.</a:t>
            </a:r>
          </a:p>
          <a:p>
            <a:pPr eaLnBrk="1" hangingPunct="1"/>
            <a:r>
              <a:rPr lang="en-GB" altLang="en-US" sz="2000" dirty="0" smtClean="0">
                <a:latin typeface="Arial" pitchFamily="34" charset="0"/>
                <a:cs typeface="Arial" pitchFamily="34" charset="0"/>
              </a:rPr>
              <a:t>Organise a meeting with your heads of unit to share what is happening in Sendai and how the Movement is contributing</a:t>
            </a:r>
          </a:p>
          <a:p>
            <a:pPr eaLnBrk="1" hangingPunct="1"/>
            <a:r>
              <a:rPr lang="en-GB" altLang="en-US" sz="2000" dirty="0" smtClean="0">
                <a:latin typeface="Arial" pitchFamily="34" charset="0"/>
                <a:cs typeface="Arial" pitchFamily="34" charset="0"/>
              </a:rPr>
              <a:t>AFTER SENDAI: Connect with your NDMO to host a debriefing meeting, with in-country partner to discuss the way forward</a:t>
            </a:r>
          </a:p>
          <a:p>
            <a:pPr eaLnBrk="1" hangingPunct="1"/>
            <a:endParaRPr lang="en-GB" altLang="en-US" sz="2200" dirty="0" smtClean="0">
              <a:latin typeface="Arial" pitchFamily="34" charset="0"/>
              <a:cs typeface="Arial" pitchFamily="34" charset="0"/>
            </a:endParaRPr>
          </a:p>
        </p:txBody>
      </p:sp>
      <p:sp>
        <p:nvSpPr>
          <p:cNvPr id="9" name="TextBox 8"/>
          <p:cNvSpPr txBox="1"/>
          <p:nvPr/>
        </p:nvSpPr>
        <p:spPr>
          <a:xfrm>
            <a:off x="288925" y="6262688"/>
            <a:ext cx="3810000" cy="322262"/>
          </a:xfrm>
          <a:prstGeom prst="rect">
            <a:avLst/>
          </a:prstGeom>
          <a:noFill/>
        </p:spPr>
        <p:txBody>
          <a:bodyPr>
            <a:spAutoFit/>
          </a:bodyPr>
          <a:lstStyle/>
          <a:p>
            <a:pPr defTabSz="457200">
              <a:defRPr/>
            </a:pPr>
            <a:r>
              <a:rPr lang="en-US" sz="1450" b="1" dirty="0">
                <a:solidFill>
                  <a:prstClr val="white"/>
                </a:solidFill>
                <a:latin typeface="Helvetica"/>
                <a:cs typeface="Helvetica"/>
              </a:rPr>
              <a:t>Cambodia</a:t>
            </a:r>
            <a:r>
              <a:rPr lang="en-US" sz="1450" dirty="0">
                <a:solidFill>
                  <a:prstClr val="white"/>
                </a:solidFill>
                <a:latin typeface="Helvetica"/>
                <a:cs typeface="Helvetica"/>
              </a:rPr>
              <a:t> </a:t>
            </a:r>
            <a:r>
              <a:rPr lang="en-US" sz="1450" dirty="0">
                <a:solidFill>
                  <a:prstClr val="white"/>
                </a:solidFill>
                <a:latin typeface="Helvetica Light"/>
                <a:cs typeface="Helvetica Light"/>
              </a:rPr>
              <a:t>25-27 February 2015</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69441"/>
            <a:ext cx="4229100" cy="105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87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539552" y="1268760"/>
            <a:ext cx="8352928" cy="4968552"/>
          </a:xfrm>
        </p:spPr>
        <p:txBody>
          <a:bodyPr/>
          <a:lstStyle/>
          <a:p>
            <a:pPr marL="0" indent="0" eaLnBrk="1" hangingPunct="1">
              <a:buNone/>
            </a:pPr>
            <a:r>
              <a:rPr lang="en-GB" altLang="en-US" sz="2200" b="1" dirty="0" smtClean="0">
                <a:latin typeface="Arial" pitchFamily="34" charset="0"/>
                <a:cs typeface="Arial" pitchFamily="34" charset="0"/>
              </a:rPr>
              <a:t>Communications</a:t>
            </a:r>
          </a:p>
          <a:p>
            <a:pPr marL="0" indent="0" eaLnBrk="1" hangingPunct="1">
              <a:buNone/>
            </a:pPr>
            <a:endParaRPr lang="en-GB" altLang="en-US" sz="1600" b="1" dirty="0" smtClean="0">
              <a:latin typeface="Arial" pitchFamily="34" charset="0"/>
              <a:cs typeface="Arial" pitchFamily="34" charset="0"/>
            </a:endParaRPr>
          </a:p>
          <a:p>
            <a:pPr marL="0" indent="0" eaLnBrk="1" hangingPunct="1">
              <a:spcBef>
                <a:spcPts val="0"/>
              </a:spcBef>
              <a:buNone/>
            </a:pPr>
            <a:r>
              <a:rPr lang="en-GB" altLang="en-US" sz="1600" b="1" dirty="0" smtClean="0">
                <a:latin typeface="Arial" pitchFamily="34" charset="0"/>
                <a:cs typeface="Arial" pitchFamily="34" charset="0"/>
              </a:rPr>
              <a:t>Kate Roux, </a:t>
            </a:r>
            <a:r>
              <a:rPr lang="en-US" altLang="en-US" sz="1600" b="1" dirty="0">
                <a:latin typeface="Arial" pitchFamily="34" charset="0"/>
                <a:cs typeface="Arial" pitchFamily="34" charset="0"/>
              </a:rPr>
              <a:t>Regional Communications &amp;</a:t>
            </a:r>
            <a:r>
              <a:rPr lang="en-US" altLang="en-US" sz="1600" b="1" dirty="0" smtClean="0">
                <a:latin typeface="Arial" pitchFamily="34" charset="0"/>
                <a:cs typeface="Arial" pitchFamily="34" charset="0"/>
              </a:rPr>
              <a:t> </a:t>
            </a:r>
            <a:r>
              <a:rPr lang="en-US" altLang="en-US" sz="1600" b="1" dirty="0">
                <a:latin typeface="Arial" pitchFamily="34" charset="0"/>
                <a:cs typeface="Arial" pitchFamily="34" charset="0"/>
              </a:rPr>
              <a:t>Advocacy </a:t>
            </a:r>
            <a:r>
              <a:rPr lang="en-US" altLang="en-US" sz="1600" b="1" dirty="0" smtClean="0">
                <a:latin typeface="Arial" pitchFamily="34" charset="0"/>
                <a:cs typeface="Arial" pitchFamily="34" charset="0"/>
              </a:rPr>
              <a:t>Manager, SE Asia Delegation</a:t>
            </a:r>
          </a:p>
          <a:p>
            <a:pPr marL="457200" lvl="1" indent="0" eaLnBrk="1" hangingPunct="1">
              <a:spcBef>
                <a:spcPts val="0"/>
              </a:spcBef>
              <a:buNone/>
            </a:pPr>
            <a:r>
              <a:rPr lang="en-US" altLang="en-US" sz="1600" dirty="0" smtClean="0">
                <a:latin typeface="Arial" pitchFamily="34" charset="0"/>
                <a:cs typeface="Arial" pitchFamily="34" charset="0"/>
              </a:rPr>
              <a:t>Email </a:t>
            </a:r>
            <a:r>
              <a:rPr lang="en-US" altLang="en-US" sz="1600" dirty="0">
                <a:latin typeface="Arial" pitchFamily="34" charset="0"/>
                <a:cs typeface="Arial" pitchFamily="34" charset="0"/>
              </a:rPr>
              <a:t>katherine.roux@ifrc.org | Skype katebundraroux1 | </a:t>
            </a:r>
            <a:r>
              <a:rPr lang="en-US" altLang="en-US" sz="1600" dirty="0" smtClean="0">
                <a:latin typeface="Arial" pitchFamily="34" charset="0"/>
                <a:cs typeface="Arial" pitchFamily="34" charset="0"/>
              </a:rPr>
              <a:t>Twitter @</a:t>
            </a:r>
            <a:r>
              <a:rPr lang="en-US" altLang="en-US" sz="1600" dirty="0" err="1" smtClean="0">
                <a:latin typeface="Arial" pitchFamily="34" charset="0"/>
                <a:cs typeface="Arial" pitchFamily="34" charset="0"/>
              </a:rPr>
              <a:t>katherineroux</a:t>
            </a:r>
            <a:endParaRPr lang="en-US" altLang="en-US" sz="1600" dirty="0" smtClean="0">
              <a:latin typeface="Arial" pitchFamily="34" charset="0"/>
              <a:cs typeface="Arial" pitchFamily="34" charset="0"/>
            </a:endParaRPr>
          </a:p>
          <a:p>
            <a:pPr marL="457200" lvl="1" indent="0" eaLnBrk="1" hangingPunct="1">
              <a:spcBef>
                <a:spcPts val="0"/>
              </a:spcBef>
              <a:buNone/>
            </a:pPr>
            <a:endParaRPr lang="en-US" altLang="en-US" sz="1600" dirty="0" smtClean="0">
              <a:latin typeface="Arial" pitchFamily="34" charset="0"/>
              <a:cs typeface="Arial" pitchFamily="34" charset="0"/>
            </a:endParaRPr>
          </a:p>
          <a:p>
            <a:pPr marL="57150" indent="0" eaLnBrk="1" hangingPunct="1">
              <a:spcBef>
                <a:spcPts val="0"/>
              </a:spcBef>
              <a:buNone/>
            </a:pPr>
            <a:r>
              <a:rPr lang="en-GB" altLang="en-US" sz="1600" b="1" dirty="0" smtClean="0">
                <a:latin typeface="Arial" pitchFamily="34" charset="0"/>
                <a:cs typeface="Arial" pitchFamily="34" charset="0"/>
              </a:rPr>
              <a:t>Kate Jean Smith, </a:t>
            </a:r>
            <a:r>
              <a:rPr lang="en-US" altLang="en-US" sz="1600" b="1" dirty="0" smtClean="0">
                <a:latin typeface="Arial" pitchFamily="34" charset="0"/>
                <a:cs typeface="Arial" pitchFamily="34" charset="0"/>
              </a:rPr>
              <a:t>Events and Publications Officer, </a:t>
            </a:r>
            <a:r>
              <a:rPr lang="en-US" altLang="en-US" sz="1600" b="1" dirty="0">
                <a:latin typeface="Arial" pitchFamily="34" charset="0"/>
                <a:cs typeface="Arial" pitchFamily="34" charset="0"/>
              </a:rPr>
              <a:t>SE Asia Delegation</a:t>
            </a:r>
          </a:p>
          <a:p>
            <a:pPr marL="57150" indent="0" eaLnBrk="1" hangingPunct="1">
              <a:spcBef>
                <a:spcPts val="0"/>
              </a:spcBef>
              <a:buNone/>
            </a:pPr>
            <a:r>
              <a:rPr lang="en-US" altLang="en-US" sz="1600" dirty="0">
                <a:latin typeface="Arial" pitchFamily="34" charset="0"/>
                <a:cs typeface="Arial" pitchFamily="34" charset="0"/>
              </a:rPr>
              <a:t>	Email </a:t>
            </a:r>
            <a:r>
              <a:rPr lang="en-US" altLang="en-US" sz="1600" dirty="0" smtClean="0">
                <a:latin typeface="Arial" pitchFamily="34" charset="0"/>
                <a:cs typeface="Arial" pitchFamily="34" charset="0"/>
              </a:rPr>
              <a:t>katejean.smith@ifrc.org </a:t>
            </a:r>
            <a:r>
              <a:rPr lang="en-US" altLang="en-US" sz="1600" dirty="0">
                <a:latin typeface="Arial" pitchFamily="34" charset="0"/>
                <a:cs typeface="Arial" pitchFamily="34" charset="0"/>
              </a:rPr>
              <a:t>| Skype </a:t>
            </a:r>
            <a:r>
              <a:rPr lang="en-US" altLang="en-US" sz="1600" dirty="0" err="1" smtClean="0">
                <a:latin typeface="Arial" pitchFamily="34" charset="0"/>
                <a:cs typeface="Arial" pitchFamily="34" charset="0"/>
              </a:rPr>
              <a:t>kate.jean.smith</a:t>
            </a:r>
            <a:r>
              <a:rPr lang="en-US" altLang="en-US" sz="1600" dirty="0" smtClean="0">
                <a:latin typeface="Arial" pitchFamily="34" charset="0"/>
                <a:cs typeface="Arial" pitchFamily="34" charset="0"/>
              </a:rPr>
              <a:t> | Twitter  @</a:t>
            </a:r>
            <a:r>
              <a:rPr lang="en-US" altLang="en-US" sz="1600" dirty="0" err="1" smtClean="0">
                <a:latin typeface="Arial" pitchFamily="34" charset="0"/>
                <a:cs typeface="Arial" pitchFamily="34" charset="0"/>
              </a:rPr>
              <a:t>K_jean</a:t>
            </a:r>
            <a:r>
              <a:rPr lang="en-US" altLang="en-US" sz="1600" dirty="0" smtClean="0">
                <a:latin typeface="Arial" pitchFamily="34" charset="0"/>
                <a:cs typeface="Arial" pitchFamily="34" charset="0"/>
              </a:rPr>
              <a:t>_</a:t>
            </a:r>
            <a:endParaRPr lang="en-GB" altLang="en-US" sz="1600" dirty="0" smtClean="0">
              <a:latin typeface="Arial" pitchFamily="34" charset="0"/>
              <a:cs typeface="Arial" pitchFamily="34" charset="0"/>
            </a:endParaRPr>
          </a:p>
          <a:p>
            <a:pPr marL="0" indent="0" eaLnBrk="1" hangingPunct="1">
              <a:buNone/>
            </a:pPr>
            <a:endParaRPr lang="en-GB" altLang="en-US" sz="1600" b="1" dirty="0" smtClean="0">
              <a:latin typeface="Arial" pitchFamily="34" charset="0"/>
              <a:cs typeface="Arial" pitchFamily="34" charset="0"/>
            </a:endParaRPr>
          </a:p>
          <a:p>
            <a:pPr marL="0" indent="0" eaLnBrk="1" hangingPunct="1">
              <a:buNone/>
            </a:pPr>
            <a:r>
              <a:rPr lang="en-GB" altLang="en-US" sz="2200" b="1" dirty="0" smtClean="0">
                <a:latin typeface="Arial" pitchFamily="34" charset="0"/>
                <a:cs typeface="Arial" pitchFamily="34" charset="0"/>
              </a:rPr>
              <a:t>Resilience</a:t>
            </a:r>
            <a:r>
              <a:rPr lang="en-GB" altLang="en-US" sz="2200" dirty="0" smtClean="0">
                <a:latin typeface="Arial" pitchFamily="34" charset="0"/>
                <a:cs typeface="Arial" pitchFamily="34" charset="0"/>
              </a:rPr>
              <a:t> </a:t>
            </a:r>
          </a:p>
          <a:p>
            <a:pPr marL="0" indent="0" eaLnBrk="1" hangingPunct="1">
              <a:buNone/>
            </a:pPr>
            <a:r>
              <a:rPr lang="en-GB" altLang="en-US" sz="1600" dirty="0" smtClean="0">
                <a:latin typeface="Arial" pitchFamily="34" charset="0"/>
                <a:cs typeface="Arial" pitchFamily="34" charset="0"/>
              </a:rPr>
              <a:t>(including questions re. gender and diversity, youth, DRR, health)</a:t>
            </a:r>
          </a:p>
          <a:p>
            <a:pPr marL="0" indent="0" eaLnBrk="1" hangingPunct="1">
              <a:buNone/>
            </a:pPr>
            <a:endParaRPr lang="en-GB" altLang="en-US" sz="1600" dirty="0" smtClean="0">
              <a:latin typeface="Arial" pitchFamily="34" charset="0"/>
              <a:cs typeface="Arial" pitchFamily="34" charset="0"/>
            </a:endParaRPr>
          </a:p>
          <a:p>
            <a:pPr marL="0" indent="0" eaLnBrk="1" hangingPunct="1">
              <a:spcBef>
                <a:spcPts val="0"/>
              </a:spcBef>
              <a:buNone/>
            </a:pPr>
            <a:r>
              <a:rPr lang="en-GB" altLang="en-US" sz="1600" b="1" dirty="0" smtClean="0">
                <a:latin typeface="Arial" pitchFamily="34" charset="0"/>
                <a:cs typeface="Arial" pitchFamily="34" charset="0"/>
              </a:rPr>
              <a:t>Indira </a:t>
            </a:r>
            <a:r>
              <a:rPr lang="en-GB" altLang="en-US" sz="1600" b="1" dirty="0" err="1" smtClean="0">
                <a:latin typeface="Arial" pitchFamily="34" charset="0"/>
                <a:cs typeface="Arial" pitchFamily="34" charset="0"/>
              </a:rPr>
              <a:t>Kulenovic</a:t>
            </a:r>
            <a:r>
              <a:rPr lang="en-GB" altLang="en-US" sz="1600" b="1" dirty="0" smtClean="0">
                <a:latin typeface="Arial" pitchFamily="34" charset="0"/>
                <a:cs typeface="Arial" pitchFamily="34" charset="0"/>
              </a:rPr>
              <a:t>, Resilience </a:t>
            </a:r>
            <a:r>
              <a:rPr lang="en-GB" altLang="en-US" sz="1600" b="1" dirty="0">
                <a:latin typeface="Arial" pitchFamily="34" charset="0"/>
                <a:cs typeface="Arial" pitchFamily="34" charset="0"/>
              </a:rPr>
              <a:t>Coordinator, </a:t>
            </a:r>
            <a:r>
              <a:rPr lang="en-GB" altLang="en-US" sz="1600" b="1" dirty="0" smtClean="0">
                <a:latin typeface="Arial" pitchFamily="34" charset="0"/>
                <a:cs typeface="Arial" pitchFamily="34" charset="0"/>
              </a:rPr>
              <a:t>DM Unit</a:t>
            </a:r>
            <a:r>
              <a:rPr lang="en-GB" altLang="en-US" sz="1600" b="1" dirty="0">
                <a:latin typeface="Arial" pitchFamily="34" charset="0"/>
                <a:cs typeface="Arial" pitchFamily="34" charset="0"/>
              </a:rPr>
              <a:t>, Asia Pacific Zone </a:t>
            </a:r>
            <a:endParaRPr lang="en-GB" altLang="en-US" sz="1600" b="1" dirty="0" smtClean="0">
              <a:latin typeface="Arial" pitchFamily="34" charset="0"/>
              <a:cs typeface="Arial" pitchFamily="34" charset="0"/>
            </a:endParaRPr>
          </a:p>
          <a:p>
            <a:pPr marL="0" lvl="1" indent="0" eaLnBrk="1" hangingPunct="1">
              <a:spcBef>
                <a:spcPts val="0"/>
              </a:spcBef>
              <a:buNone/>
            </a:pPr>
            <a:r>
              <a:rPr lang="en-US" altLang="en-US" sz="1600" dirty="0" smtClean="0">
                <a:latin typeface="Arial" pitchFamily="34" charset="0"/>
                <a:cs typeface="Arial" pitchFamily="34" charset="0"/>
              </a:rPr>
              <a:t>	Email </a:t>
            </a:r>
            <a:r>
              <a:rPr lang="en-GB" altLang="en-US" sz="1600" dirty="0">
                <a:latin typeface="Arial" pitchFamily="34" charset="0"/>
                <a:cs typeface="Arial" pitchFamily="34" charset="0"/>
              </a:rPr>
              <a:t>Indira.kulenovic@ifrc.org</a:t>
            </a:r>
            <a:r>
              <a:rPr lang="en-US" altLang="en-US" sz="1600" dirty="0" smtClean="0">
                <a:latin typeface="Arial" pitchFamily="34" charset="0"/>
                <a:cs typeface="Arial" pitchFamily="34" charset="0"/>
              </a:rPr>
              <a:t> </a:t>
            </a:r>
            <a:r>
              <a:rPr lang="en-US" altLang="en-US" sz="1600" dirty="0">
                <a:latin typeface="Arial" pitchFamily="34" charset="0"/>
                <a:cs typeface="Arial" pitchFamily="34" charset="0"/>
              </a:rPr>
              <a:t>| Skype </a:t>
            </a:r>
            <a:r>
              <a:rPr lang="en-GB" altLang="en-US" sz="1600" dirty="0" err="1" smtClean="0">
                <a:latin typeface="Arial" pitchFamily="34" charset="0"/>
                <a:cs typeface="Arial" pitchFamily="34" charset="0"/>
              </a:rPr>
              <a:t>kulenovicindira</a:t>
            </a:r>
            <a:r>
              <a:rPr lang="en-US" altLang="en-US" sz="1600" dirty="0" smtClean="0">
                <a:latin typeface="Arial" pitchFamily="34" charset="0"/>
                <a:cs typeface="Arial" pitchFamily="34" charset="0"/>
              </a:rPr>
              <a:t> | </a:t>
            </a:r>
            <a:r>
              <a:rPr lang="en-GB" altLang="en-US" sz="1600" dirty="0" smtClean="0">
                <a:latin typeface="Arial" pitchFamily="34" charset="0"/>
                <a:cs typeface="Arial" pitchFamily="34" charset="0"/>
              </a:rPr>
              <a:t>Mob</a:t>
            </a:r>
            <a:r>
              <a:rPr lang="en-GB" altLang="en-US" sz="1600" dirty="0">
                <a:latin typeface="Arial" pitchFamily="34" charset="0"/>
                <a:cs typeface="Arial" pitchFamily="34" charset="0"/>
              </a:rPr>
              <a:t>:+66 81 846 7927</a:t>
            </a:r>
            <a:endParaRPr lang="en-GB" altLang="en-US" sz="1600" b="1" dirty="0" smtClean="0">
              <a:latin typeface="Arial" pitchFamily="34" charset="0"/>
              <a:cs typeface="Arial" pitchFamily="34" charset="0"/>
            </a:endParaRPr>
          </a:p>
          <a:p>
            <a:pPr marL="0" indent="0" eaLnBrk="1" hangingPunct="1">
              <a:spcBef>
                <a:spcPts val="0"/>
              </a:spcBef>
              <a:buNone/>
            </a:pPr>
            <a:endParaRPr lang="en-GB" altLang="en-US" sz="1600" dirty="0" smtClean="0">
              <a:latin typeface="Arial" pitchFamily="34" charset="0"/>
              <a:cs typeface="Arial" pitchFamily="34" charset="0"/>
            </a:endParaRPr>
          </a:p>
          <a:p>
            <a:pPr marL="0" indent="0" eaLnBrk="1" hangingPunct="1">
              <a:spcBef>
                <a:spcPts val="0"/>
              </a:spcBef>
              <a:buNone/>
            </a:pPr>
            <a:r>
              <a:rPr lang="en-GB" altLang="en-US" sz="1600" b="1" dirty="0">
                <a:latin typeface="Arial" pitchFamily="34" charset="0"/>
                <a:cs typeface="Arial" pitchFamily="34" charset="0"/>
              </a:rPr>
              <a:t>Sanjeev </a:t>
            </a:r>
            <a:r>
              <a:rPr lang="en-GB" altLang="en-US" sz="1600" b="1" dirty="0" err="1" smtClean="0">
                <a:latin typeface="Arial" pitchFamily="34" charset="0"/>
                <a:cs typeface="Arial" pitchFamily="34" charset="0"/>
              </a:rPr>
              <a:t>Kafley</a:t>
            </a:r>
            <a:r>
              <a:rPr lang="en-GB" altLang="en-US" sz="1600" b="1" dirty="0" smtClean="0">
                <a:latin typeface="Arial" pitchFamily="34" charset="0"/>
                <a:cs typeface="Arial" pitchFamily="34" charset="0"/>
              </a:rPr>
              <a:t>, Head of </a:t>
            </a:r>
            <a:r>
              <a:rPr lang="en-US" altLang="en-US" sz="1600" b="1" dirty="0" smtClean="0">
                <a:latin typeface="Arial" pitchFamily="34" charset="0"/>
                <a:cs typeface="Arial" pitchFamily="34" charset="0"/>
              </a:rPr>
              <a:t>Community </a:t>
            </a:r>
            <a:r>
              <a:rPr lang="en-US" altLang="en-US" sz="1600" b="1" dirty="0">
                <a:latin typeface="Arial" pitchFamily="34" charset="0"/>
                <a:cs typeface="Arial" pitchFamily="34" charset="0"/>
              </a:rPr>
              <a:t>Safety &amp;</a:t>
            </a:r>
            <a:r>
              <a:rPr lang="en-US" altLang="en-US" sz="1600" b="1" dirty="0" smtClean="0">
                <a:latin typeface="Arial" pitchFamily="34" charset="0"/>
                <a:cs typeface="Arial" pitchFamily="34" charset="0"/>
              </a:rPr>
              <a:t> </a:t>
            </a:r>
            <a:r>
              <a:rPr lang="en-US" altLang="en-US" sz="1600" b="1" dirty="0">
                <a:latin typeface="Arial" pitchFamily="34" charset="0"/>
                <a:cs typeface="Arial" pitchFamily="34" charset="0"/>
              </a:rPr>
              <a:t>Resilience Unit, SE Asia </a:t>
            </a:r>
            <a:r>
              <a:rPr lang="en-US" altLang="en-US" sz="1600" b="1" dirty="0" smtClean="0">
                <a:latin typeface="Arial" pitchFamily="34" charset="0"/>
                <a:cs typeface="Arial" pitchFamily="34" charset="0"/>
              </a:rPr>
              <a:t>Delegation</a:t>
            </a:r>
            <a:endParaRPr lang="en-US" altLang="en-US" sz="1600" dirty="0" smtClean="0">
              <a:latin typeface="Arial" pitchFamily="34" charset="0"/>
              <a:cs typeface="Arial" pitchFamily="34" charset="0"/>
            </a:endParaRPr>
          </a:p>
          <a:p>
            <a:pPr marL="0" indent="0" eaLnBrk="1" hangingPunct="1">
              <a:spcBef>
                <a:spcPts val="0"/>
              </a:spcBef>
              <a:buNone/>
            </a:pPr>
            <a:r>
              <a:rPr lang="en-US" altLang="en-US" sz="1600" dirty="0">
                <a:latin typeface="Arial" pitchFamily="34" charset="0"/>
                <a:cs typeface="Arial" pitchFamily="34" charset="0"/>
              </a:rPr>
              <a:t>Email </a:t>
            </a:r>
            <a:r>
              <a:rPr lang="en-GB" altLang="en-US" sz="1600" dirty="0">
                <a:latin typeface="Arial" pitchFamily="34" charset="0"/>
                <a:cs typeface="Arial" pitchFamily="34" charset="0"/>
              </a:rPr>
              <a:t>sanjeev.kafley@ifrc.org</a:t>
            </a:r>
            <a:r>
              <a:rPr lang="en-US" altLang="en-US" sz="1600" dirty="0" smtClean="0">
                <a:latin typeface="Arial" pitchFamily="34" charset="0"/>
                <a:cs typeface="Arial" pitchFamily="34" charset="0"/>
              </a:rPr>
              <a:t> </a:t>
            </a:r>
            <a:r>
              <a:rPr lang="en-US" altLang="en-US" sz="1600" dirty="0">
                <a:latin typeface="Arial" pitchFamily="34" charset="0"/>
                <a:cs typeface="Arial" pitchFamily="34" charset="0"/>
              </a:rPr>
              <a:t>| Skype </a:t>
            </a:r>
            <a:r>
              <a:rPr lang="en-GB" altLang="en-US" sz="1600" dirty="0" err="1" smtClean="0">
                <a:latin typeface="Arial" pitchFamily="34" charset="0"/>
                <a:cs typeface="Arial" pitchFamily="34" charset="0"/>
              </a:rPr>
              <a:t>sanjeevkafley</a:t>
            </a:r>
            <a:r>
              <a:rPr lang="en-GB" altLang="en-US" sz="1600" dirty="0" smtClean="0">
                <a:latin typeface="Arial" pitchFamily="34" charset="0"/>
                <a:cs typeface="Arial" pitchFamily="34" charset="0"/>
              </a:rPr>
              <a:t> </a:t>
            </a:r>
            <a:r>
              <a:rPr lang="en-US" altLang="en-US" sz="1600" dirty="0" smtClean="0">
                <a:latin typeface="Arial" pitchFamily="34" charset="0"/>
                <a:cs typeface="Arial" pitchFamily="34" charset="0"/>
              </a:rPr>
              <a:t> </a:t>
            </a:r>
            <a:r>
              <a:rPr lang="en-US" altLang="en-US" sz="1600" dirty="0">
                <a:latin typeface="Arial" pitchFamily="34" charset="0"/>
                <a:cs typeface="Arial" pitchFamily="34" charset="0"/>
              </a:rPr>
              <a:t>| </a:t>
            </a:r>
            <a:r>
              <a:rPr lang="en-GB" altLang="en-US" sz="1600" dirty="0">
                <a:latin typeface="Arial" pitchFamily="34" charset="0"/>
                <a:cs typeface="Arial" pitchFamily="34" charset="0"/>
              </a:rPr>
              <a:t>Mob.+66 </a:t>
            </a:r>
            <a:r>
              <a:rPr lang="en-GB" altLang="en-US" sz="1600" dirty="0" smtClean="0">
                <a:latin typeface="Arial" pitchFamily="34" charset="0"/>
                <a:cs typeface="Arial" pitchFamily="34" charset="0"/>
              </a:rPr>
              <a:t>844277428</a:t>
            </a:r>
          </a:p>
        </p:txBody>
      </p:sp>
      <p:sp>
        <p:nvSpPr>
          <p:cNvPr id="9" name="TextBox 8"/>
          <p:cNvSpPr txBox="1"/>
          <p:nvPr/>
        </p:nvSpPr>
        <p:spPr>
          <a:xfrm>
            <a:off x="288925" y="6262688"/>
            <a:ext cx="3810000" cy="322262"/>
          </a:xfrm>
          <a:prstGeom prst="rect">
            <a:avLst/>
          </a:prstGeom>
          <a:noFill/>
        </p:spPr>
        <p:txBody>
          <a:bodyPr>
            <a:spAutoFit/>
          </a:bodyPr>
          <a:lstStyle/>
          <a:p>
            <a:pPr defTabSz="457200">
              <a:defRPr/>
            </a:pPr>
            <a:r>
              <a:rPr lang="en-US" sz="1450" b="1" dirty="0">
                <a:solidFill>
                  <a:prstClr val="white"/>
                </a:solidFill>
                <a:latin typeface="Helvetica"/>
                <a:cs typeface="Helvetica"/>
              </a:rPr>
              <a:t>Cambodia</a:t>
            </a:r>
            <a:r>
              <a:rPr lang="en-US" sz="1450" dirty="0">
                <a:solidFill>
                  <a:prstClr val="white"/>
                </a:solidFill>
                <a:latin typeface="Helvetica"/>
                <a:cs typeface="Helvetica"/>
              </a:rPr>
              <a:t> </a:t>
            </a:r>
            <a:r>
              <a:rPr lang="en-US" sz="1450" dirty="0">
                <a:solidFill>
                  <a:prstClr val="white"/>
                </a:solidFill>
                <a:latin typeface="Helvetica Light"/>
                <a:cs typeface="Helvetica Light"/>
              </a:rPr>
              <a:t>25-27 February 2015</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69441"/>
            <a:ext cx="4229100" cy="10513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69441"/>
            <a:ext cx="3223245" cy="1575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26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Picture 3" descr="Logo_ASEAM.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5225" y="5605463"/>
            <a:ext cx="3875088"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nternational.png"/>
          <p:cNvPicPr>
            <a:picLocks noChangeAspect="1"/>
          </p:cNvPicPr>
          <p:nvPr/>
        </p:nvPicPr>
        <p:blipFill>
          <a:blip r:embed="rId5" cstate="print"/>
          <a:stretch>
            <a:fillRect/>
          </a:stretch>
        </p:blipFill>
        <p:spPr>
          <a:xfrm>
            <a:off x="381114" y="764704"/>
            <a:ext cx="8295342" cy="3888432"/>
          </a:xfrm>
          <a:prstGeom prst="rect">
            <a:avLst/>
          </a:prstGeom>
        </p:spPr>
      </p:pic>
    </p:spTree>
    <p:extLst>
      <p:ext uri="{BB962C8B-B14F-4D97-AF65-F5344CB8AC3E}">
        <p14:creationId xmlns:p14="http://schemas.microsoft.com/office/powerpoint/2010/main" val="65935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951" y="5445225"/>
            <a:ext cx="4344844" cy="10801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71800" y="2204864"/>
            <a:ext cx="3408882" cy="1015663"/>
          </a:xfrm>
          <a:prstGeom prst="rect">
            <a:avLst/>
          </a:prstGeom>
          <a:noFill/>
        </p:spPr>
        <p:txBody>
          <a:bodyPr wrap="none" rtlCol="0">
            <a:spAutoFit/>
          </a:bodyPr>
          <a:lstStyle/>
          <a:p>
            <a:r>
              <a:rPr lang="en-GB" sz="6000" i="1" dirty="0" smtClean="0">
                <a:solidFill>
                  <a:prstClr val="white"/>
                </a:solidFill>
              </a:rPr>
              <a:t>Thank you</a:t>
            </a:r>
            <a:endParaRPr lang="en-GB" sz="6000" i="1" dirty="0">
              <a:solidFill>
                <a:prstClr val="white"/>
              </a:solidFill>
            </a:endParaRPr>
          </a:p>
        </p:txBody>
      </p:sp>
    </p:spTree>
    <p:extLst>
      <p:ext uri="{BB962C8B-B14F-4D97-AF65-F5344CB8AC3E}">
        <p14:creationId xmlns:p14="http://schemas.microsoft.com/office/powerpoint/2010/main" val="390556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1043608" y="980728"/>
            <a:ext cx="6858000" cy="1143000"/>
          </a:xfrm>
        </p:spPr>
        <p:txBody>
          <a:bodyPr/>
          <a:lstStyle/>
          <a:p>
            <a:pPr algn="l" eaLnBrk="1" hangingPunct="1"/>
            <a:r>
              <a:rPr lang="en-GB" altLang="en-US" sz="2600" b="1" i="1" dirty="0" smtClean="0">
                <a:latin typeface="Arial" pitchFamily="34" charset="0"/>
                <a:cs typeface="Arial" pitchFamily="34" charset="0"/>
              </a:rPr>
              <a:t>WCDRR Objectives </a:t>
            </a:r>
          </a:p>
        </p:txBody>
      </p:sp>
      <p:sp>
        <p:nvSpPr>
          <p:cNvPr id="3075" name="Content Placeholder 2"/>
          <p:cNvSpPr>
            <a:spLocks noGrp="1"/>
          </p:cNvSpPr>
          <p:nvPr>
            <p:ph idx="1"/>
          </p:nvPr>
        </p:nvSpPr>
        <p:spPr>
          <a:xfrm>
            <a:off x="971600" y="1916832"/>
            <a:ext cx="7488832" cy="4032448"/>
          </a:xfrm>
        </p:spPr>
        <p:txBody>
          <a:bodyPr/>
          <a:lstStyle/>
          <a:p>
            <a:pPr marL="0" indent="0" eaLnBrk="1" hangingPunct="1">
              <a:buNone/>
            </a:pPr>
            <a:r>
              <a:rPr lang="en-US" altLang="en-US" sz="2000" dirty="0" smtClean="0">
                <a:latin typeface="Arial" pitchFamily="34" charset="0"/>
                <a:cs typeface="Arial" pitchFamily="34" charset="0"/>
              </a:rPr>
              <a:t>a</a:t>
            </a:r>
            <a:r>
              <a:rPr lang="en-US" altLang="en-US" sz="2000" dirty="0">
                <a:latin typeface="Arial" pitchFamily="34" charset="0"/>
                <a:cs typeface="Arial" pitchFamily="34" charset="0"/>
              </a:rPr>
              <a:t>)	To complete assessment and review of the implementation </a:t>
            </a:r>
            <a:r>
              <a:rPr lang="en-US" altLang="en-US" sz="2000" dirty="0" smtClean="0">
                <a:latin typeface="Arial" pitchFamily="34" charset="0"/>
                <a:cs typeface="Arial" pitchFamily="34" charset="0"/>
              </a:rPr>
              <a:t>	of </a:t>
            </a:r>
            <a:r>
              <a:rPr lang="en-US" altLang="en-US" sz="2000" dirty="0">
                <a:latin typeface="Arial" pitchFamily="34" charset="0"/>
                <a:cs typeface="Arial" pitchFamily="34" charset="0"/>
              </a:rPr>
              <a:t>the Hyogo Framework of Action (HFA).</a:t>
            </a:r>
          </a:p>
          <a:p>
            <a:pPr marL="0" indent="0" eaLnBrk="1" hangingPunct="1">
              <a:buNone/>
            </a:pPr>
            <a:r>
              <a:rPr lang="en-US" altLang="en-US" sz="2000" dirty="0">
                <a:latin typeface="Arial" pitchFamily="34" charset="0"/>
                <a:cs typeface="Arial" pitchFamily="34" charset="0"/>
              </a:rPr>
              <a:t>b)	To consider the experience gained through the regional </a:t>
            </a:r>
            <a:r>
              <a:rPr lang="en-US" altLang="en-US" sz="2000" dirty="0" smtClean="0">
                <a:latin typeface="Arial" pitchFamily="34" charset="0"/>
                <a:cs typeface="Arial" pitchFamily="34" charset="0"/>
              </a:rPr>
              <a:t>	and 	national </a:t>
            </a:r>
            <a:r>
              <a:rPr lang="en-US" altLang="en-US" sz="2000" dirty="0">
                <a:latin typeface="Arial" pitchFamily="34" charset="0"/>
                <a:cs typeface="Arial" pitchFamily="34" charset="0"/>
              </a:rPr>
              <a:t>strategies/institutions and plans for disaster </a:t>
            </a:r>
            <a:r>
              <a:rPr lang="en-US" altLang="en-US" sz="2000" dirty="0" smtClean="0">
                <a:latin typeface="Arial" pitchFamily="34" charset="0"/>
                <a:cs typeface="Arial" pitchFamily="34" charset="0"/>
              </a:rPr>
              <a:t>	risk 	reduction </a:t>
            </a:r>
            <a:r>
              <a:rPr lang="en-US" altLang="en-US" sz="2000" dirty="0">
                <a:latin typeface="Arial" pitchFamily="34" charset="0"/>
                <a:cs typeface="Arial" pitchFamily="34" charset="0"/>
              </a:rPr>
              <a:t>and their recommendations as well as </a:t>
            </a:r>
            <a:r>
              <a:rPr lang="en-US" altLang="en-US" sz="2000" dirty="0" smtClean="0">
                <a:latin typeface="Arial" pitchFamily="34" charset="0"/>
                <a:cs typeface="Arial" pitchFamily="34" charset="0"/>
              </a:rPr>
              <a:t>	relevant 	regional </a:t>
            </a:r>
            <a:r>
              <a:rPr lang="en-US" altLang="en-US" sz="2000" dirty="0">
                <a:latin typeface="Arial" pitchFamily="34" charset="0"/>
                <a:cs typeface="Arial" pitchFamily="34" charset="0"/>
              </a:rPr>
              <a:t>agreements under the implementation of </a:t>
            </a:r>
            <a:r>
              <a:rPr lang="en-US" altLang="en-US" sz="2000" dirty="0" smtClean="0">
                <a:latin typeface="Arial" pitchFamily="34" charset="0"/>
                <a:cs typeface="Arial" pitchFamily="34" charset="0"/>
              </a:rPr>
              <a:t>the </a:t>
            </a:r>
            <a:r>
              <a:rPr lang="en-US" altLang="en-US" sz="2000" dirty="0">
                <a:latin typeface="Arial" pitchFamily="34" charset="0"/>
                <a:cs typeface="Arial" pitchFamily="34" charset="0"/>
              </a:rPr>
              <a:t>HFA.</a:t>
            </a:r>
          </a:p>
          <a:p>
            <a:pPr marL="0" indent="0" eaLnBrk="1" hangingPunct="1">
              <a:buNone/>
            </a:pPr>
            <a:r>
              <a:rPr lang="en-US" altLang="en-US" sz="2000" dirty="0">
                <a:latin typeface="Arial" pitchFamily="34" charset="0"/>
                <a:cs typeface="Arial" pitchFamily="34" charset="0"/>
              </a:rPr>
              <a:t>c)	To adopt a post-2015 framework for disaster risk reduction.</a:t>
            </a:r>
          </a:p>
          <a:p>
            <a:pPr marL="0" indent="0" eaLnBrk="1" hangingPunct="1">
              <a:buNone/>
            </a:pPr>
            <a:r>
              <a:rPr lang="en-US" altLang="en-US" sz="2000" dirty="0">
                <a:latin typeface="Arial" pitchFamily="34" charset="0"/>
                <a:cs typeface="Arial" pitchFamily="34" charset="0"/>
              </a:rPr>
              <a:t>d)	To identify modalities of cooperation based on </a:t>
            </a:r>
            <a:r>
              <a:rPr lang="en-US" altLang="en-US" sz="2000" dirty="0" smtClean="0">
                <a:latin typeface="Arial" pitchFamily="34" charset="0"/>
                <a:cs typeface="Arial" pitchFamily="34" charset="0"/>
              </a:rPr>
              <a:t>	commitments </a:t>
            </a:r>
            <a:r>
              <a:rPr lang="en-US" altLang="en-US" sz="2000" dirty="0">
                <a:latin typeface="Arial" pitchFamily="34" charset="0"/>
                <a:cs typeface="Arial" pitchFamily="34" charset="0"/>
              </a:rPr>
              <a:t>to implement a post-2015 framework for </a:t>
            </a:r>
            <a:r>
              <a:rPr lang="en-US" altLang="en-US" sz="2000" dirty="0" smtClean="0">
                <a:latin typeface="Arial" pitchFamily="34" charset="0"/>
                <a:cs typeface="Arial" pitchFamily="34" charset="0"/>
              </a:rPr>
              <a:t>	disaster </a:t>
            </a:r>
            <a:r>
              <a:rPr lang="en-US" altLang="en-US" sz="2000" dirty="0">
                <a:latin typeface="Arial" pitchFamily="34" charset="0"/>
                <a:cs typeface="Arial" pitchFamily="34" charset="0"/>
              </a:rPr>
              <a:t>risk reduction (HFA2).</a:t>
            </a:r>
          </a:p>
          <a:p>
            <a:pPr marL="0" indent="0" eaLnBrk="1" hangingPunct="1">
              <a:buNone/>
            </a:pPr>
            <a:r>
              <a:rPr lang="en-US" altLang="en-US" sz="2000" dirty="0">
                <a:latin typeface="Arial" pitchFamily="34" charset="0"/>
                <a:cs typeface="Arial" pitchFamily="34" charset="0"/>
              </a:rPr>
              <a:t>e)	To determine modalities for periodic review of the </a:t>
            </a:r>
            <a:r>
              <a:rPr lang="en-US" altLang="en-US" sz="2000" dirty="0" smtClean="0">
                <a:latin typeface="Arial" pitchFamily="34" charset="0"/>
                <a:cs typeface="Arial" pitchFamily="34" charset="0"/>
              </a:rPr>
              <a:t>	implementation </a:t>
            </a:r>
            <a:r>
              <a:rPr lang="en-US" altLang="en-US" sz="2000" dirty="0">
                <a:latin typeface="Arial" pitchFamily="34" charset="0"/>
                <a:cs typeface="Arial" pitchFamily="34" charset="0"/>
              </a:rPr>
              <a:t>of HFA2.</a:t>
            </a:r>
          </a:p>
          <a:p>
            <a:pPr marL="0" indent="0" eaLnBrk="1" hangingPunct="1">
              <a:buNone/>
            </a:pPr>
            <a:endParaRPr lang="en-GB" altLang="en-US" sz="1600" dirty="0" smtClean="0">
              <a:latin typeface="Arial" pitchFamily="34" charset="0"/>
              <a:cs typeface="Arial" pitchFamily="34" charset="0"/>
            </a:endParaRPr>
          </a:p>
        </p:txBody>
      </p:sp>
      <p:sp>
        <p:nvSpPr>
          <p:cNvPr id="9" name="TextBox 8"/>
          <p:cNvSpPr txBox="1"/>
          <p:nvPr/>
        </p:nvSpPr>
        <p:spPr>
          <a:xfrm>
            <a:off x="288925" y="6262688"/>
            <a:ext cx="3810000" cy="322262"/>
          </a:xfrm>
          <a:prstGeom prst="rect">
            <a:avLst/>
          </a:prstGeom>
          <a:noFill/>
        </p:spPr>
        <p:txBody>
          <a:bodyPr>
            <a:spAutoFit/>
          </a:bodyPr>
          <a:lstStyle/>
          <a:p>
            <a:pPr defTabSz="457200">
              <a:defRPr/>
            </a:pPr>
            <a:r>
              <a:rPr lang="en-US" sz="1450" b="1" dirty="0">
                <a:solidFill>
                  <a:prstClr val="white"/>
                </a:solidFill>
                <a:latin typeface="Helvetica"/>
                <a:cs typeface="Helvetica"/>
              </a:rPr>
              <a:t>Cambodia</a:t>
            </a:r>
            <a:r>
              <a:rPr lang="en-US" sz="1450" dirty="0">
                <a:solidFill>
                  <a:prstClr val="white"/>
                </a:solidFill>
                <a:latin typeface="Helvetica"/>
                <a:cs typeface="Helvetica"/>
              </a:rPr>
              <a:t> </a:t>
            </a:r>
            <a:r>
              <a:rPr lang="en-US" sz="1450" dirty="0">
                <a:solidFill>
                  <a:prstClr val="white"/>
                </a:solidFill>
                <a:latin typeface="Helvetica Light"/>
                <a:cs typeface="Helvetica Light"/>
              </a:rPr>
              <a:t>25-27 February 2015</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69441"/>
            <a:ext cx="4229100" cy="1051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D:\Users\indira.kulenovic\Desktop\Cap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260648"/>
            <a:ext cx="2347467" cy="137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60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8925" y="6262688"/>
            <a:ext cx="3810000" cy="322262"/>
          </a:xfrm>
          <a:prstGeom prst="rect">
            <a:avLst/>
          </a:prstGeom>
          <a:noFill/>
        </p:spPr>
        <p:txBody>
          <a:bodyPr>
            <a:spAutoFit/>
          </a:bodyPr>
          <a:lstStyle/>
          <a:p>
            <a:pPr defTabSz="457200">
              <a:defRPr/>
            </a:pPr>
            <a:r>
              <a:rPr lang="en-US" sz="1450" b="1" dirty="0">
                <a:solidFill>
                  <a:prstClr val="white"/>
                </a:solidFill>
                <a:latin typeface="Helvetica"/>
                <a:cs typeface="Helvetica"/>
              </a:rPr>
              <a:t>Cambodia</a:t>
            </a:r>
            <a:r>
              <a:rPr lang="en-US" sz="1450" dirty="0">
                <a:solidFill>
                  <a:prstClr val="white"/>
                </a:solidFill>
                <a:latin typeface="Helvetica"/>
                <a:cs typeface="Helvetica"/>
              </a:rPr>
              <a:t> </a:t>
            </a:r>
            <a:r>
              <a:rPr lang="en-US" sz="1450" dirty="0">
                <a:solidFill>
                  <a:prstClr val="white"/>
                </a:solidFill>
                <a:latin typeface="Helvetica Light"/>
                <a:cs typeface="Helvetica Light"/>
              </a:rPr>
              <a:t>25-27 February 2015</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69441"/>
            <a:ext cx="4229100" cy="1051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663" y="1587589"/>
            <a:ext cx="2057400" cy="138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3952958"/>
            <a:ext cx="1752600" cy="158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descr="D:\Users\indira.kulenovic\Desktop\KA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8531" y="3840331"/>
            <a:ext cx="1324915" cy="1837880"/>
          </a:xfrm>
          <a:prstGeom prst="rect">
            <a:avLst/>
          </a:prstGeom>
          <a:noFill/>
          <a:extLst>
            <a:ext uri="{909E8E84-426E-40DD-AFC4-6F175D3DCCD1}">
              <a14:hiddenFill xmlns:a14="http://schemas.microsoft.com/office/drawing/2010/main">
                <a:solidFill>
                  <a:srgbClr val="FFFFFF"/>
                </a:solidFill>
              </a14:hiddenFill>
            </a:ext>
          </a:extLst>
        </p:spPr>
      </p:pic>
      <p:sp>
        <p:nvSpPr>
          <p:cNvPr id="11" name="Left Arrow 10"/>
          <p:cNvSpPr/>
          <p:nvPr/>
        </p:nvSpPr>
        <p:spPr>
          <a:xfrm rot="10800000">
            <a:off x="2388878" y="4680924"/>
            <a:ext cx="311626" cy="473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6" descr="D:\Users\indira.kulenovic\Desktop\Input do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18801" y="1539295"/>
            <a:ext cx="1383513" cy="19917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9524" y="4684953"/>
            <a:ext cx="33496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1868" y="4540293"/>
            <a:ext cx="33496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descr="D:\Users\indira.kulenovic\Desktop\RCRC VSC.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9124" y="3796766"/>
            <a:ext cx="1399289" cy="19250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D:\Users\indira.kulenovic\Desktop\CaY VSC.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80333" y="3778576"/>
            <a:ext cx="1421981" cy="18127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6292074" y="2274994"/>
            <a:ext cx="535874"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980585" y="3237297"/>
            <a:ext cx="582501"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descr="D:\Users\indira.kulenovic\Desktop\Captur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7863" y="1484784"/>
            <a:ext cx="2940945" cy="172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14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1043608" y="1133872"/>
            <a:ext cx="6858000" cy="1143000"/>
          </a:xfrm>
        </p:spPr>
        <p:txBody>
          <a:bodyPr/>
          <a:lstStyle/>
          <a:p>
            <a:pPr algn="l" eaLnBrk="1" hangingPunct="1"/>
            <a:r>
              <a:rPr lang="en-GB" altLang="en-US" sz="2600" b="1" i="1" dirty="0" smtClean="0">
                <a:latin typeface="Arial" pitchFamily="34" charset="0"/>
                <a:cs typeface="Arial" pitchFamily="34" charset="0"/>
              </a:rPr>
              <a:t>Red Cross Red Crescent Objectives</a:t>
            </a:r>
          </a:p>
        </p:txBody>
      </p:sp>
      <p:sp>
        <p:nvSpPr>
          <p:cNvPr id="3075" name="Content Placeholder 2"/>
          <p:cNvSpPr>
            <a:spLocks noGrp="1"/>
          </p:cNvSpPr>
          <p:nvPr>
            <p:ph idx="1"/>
          </p:nvPr>
        </p:nvSpPr>
        <p:spPr>
          <a:xfrm>
            <a:off x="971601" y="2204864"/>
            <a:ext cx="7200800" cy="4104456"/>
          </a:xfrm>
        </p:spPr>
        <p:txBody>
          <a:bodyPr/>
          <a:lstStyle/>
          <a:p>
            <a:pPr marL="457200" indent="-457200" eaLnBrk="1" hangingPunct="1">
              <a:buAutoNum type="alphaLcParenR"/>
            </a:pPr>
            <a:r>
              <a:rPr lang="en-US" altLang="en-US" sz="2000" dirty="0" smtClean="0">
                <a:latin typeface="Arial" pitchFamily="34" charset="0"/>
                <a:cs typeface="Arial" pitchFamily="34" charset="0"/>
              </a:rPr>
              <a:t>Ensure </a:t>
            </a:r>
            <a:r>
              <a:rPr lang="en-US" altLang="en-US" sz="2000" dirty="0">
                <a:latin typeface="Arial" pitchFamily="34" charset="0"/>
                <a:cs typeface="Arial" pitchFamily="34" charset="0"/>
              </a:rPr>
              <a:t>the key documents of the WCDRR including HFA2 are strengthened by the experience of the </a:t>
            </a:r>
            <a:r>
              <a:rPr lang="en-US" altLang="en-US" sz="2000" dirty="0" smtClean="0">
                <a:latin typeface="Arial" pitchFamily="34" charset="0"/>
                <a:cs typeface="Arial" pitchFamily="34" charset="0"/>
              </a:rPr>
              <a:t>RCRC </a:t>
            </a:r>
            <a:r>
              <a:rPr lang="en-US" altLang="en-US" sz="2000" dirty="0">
                <a:latin typeface="Arial" pitchFamily="34" charset="0"/>
                <a:cs typeface="Arial" pitchFamily="34" charset="0"/>
              </a:rPr>
              <a:t>and increase their focus on the situation of the most vulnerable</a:t>
            </a:r>
            <a:r>
              <a:rPr lang="en-US" altLang="en-US" sz="2000" dirty="0" smtClean="0">
                <a:latin typeface="Arial" pitchFamily="34" charset="0"/>
                <a:cs typeface="Arial" pitchFamily="34" charset="0"/>
              </a:rPr>
              <a:t>;</a:t>
            </a:r>
            <a:endParaRPr lang="en-US" altLang="en-US" sz="2000" dirty="0">
              <a:latin typeface="Arial" pitchFamily="34" charset="0"/>
              <a:cs typeface="Arial" pitchFamily="34" charset="0"/>
            </a:endParaRPr>
          </a:p>
          <a:p>
            <a:pPr marL="0" indent="0" eaLnBrk="1" hangingPunct="1">
              <a:buNone/>
            </a:pPr>
            <a:r>
              <a:rPr lang="en-US" altLang="en-US" sz="2000" dirty="0">
                <a:latin typeface="Arial" pitchFamily="34" charset="0"/>
                <a:cs typeface="Arial" pitchFamily="34" charset="0"/>
              </a:rPr>
              <a:t>b)	Create an enabling environment for the RCRC work for </a:t>
            </a:r>
            <a:r>
              <a:rPr lang="en-US" altLang="en-US" sz="2000" dirty="0" smtClean="0">
                <a:latin typeface="Arial" pitchFamily="34" charset="0"/>
                <a:cs typeface="Arial" pitchFamily="34" charset="0"/>
              </a:rPr>
              <a:t>	DRR </a:t>
            </a:r>
            <a:r>
              <a:rPr lang="en-US" altLang="en-US" sz="2000" dirty="0">
                <a:latin typeface="Arial" pitchFamily="34" charset="0"/>
                <a:cs typeface="Arial" pitchFamily="34" charset="0"/>
              </a:rPr>
              <a:t>and resilience; </a:t>
            </a:r>
          </a:p>
          <a:p>
            <a:pPr marL="0" indent="0" eaLnBrk="1" hangingPunct="1">
              <a:buNone/>
            </a:pPr>
            <a:r>
              <a:rPr lang="en-US" altLang="en-US" sz="2000" dirty="0">
                <a:latin typeface="Arial" pitchFamily="34" charset="0"/>
                <a:cs typeface="Arial" pitchFamily="34" charset="0"/>
              </a:rPr>
              <a:t>c)	Promote the RCRC work for DRR and resilience towards </a:t>
            </a:r>
            <a:r>
              <a:rPr lang="en-US" altLang="en-US" sz="2000" dirty="0" smtClean="0">
                <a:latin typeface="Arial" pitchFamily="34" charset="0"/>
                <a:cs typeface="Arial" pitchFamily="34" charset="0"/>
              </a:rPr>
              <a:t>	governments </a:t>
            </a:r>
            <a:r>
              <a:rPr lang="en-US" altLang="en-US" sz="2000" dirty="0">
                <a:latin typeface="Arial" pitchFamily="34" charset="0"/>
                <a:cs typeface="Arial" pitchFamily="34" charset="0"/>
              </a:rPr>
              <a:t>and international community; </a:t>
            </a:r>
          </a:p>
          <a:p>
            <a:pPr marL="0" indent="0" eaLnBrk="1" hangingPunct="1">
              <a:buNone/>
            </a:pPr>
            <a:r>
              <a:rPr lang="en-US" altLang="en-US" sz="2000" dirty="0">
                <a:latin typeface="Arial" pitchFamily="34" charset="0"/>
                <a:cs typeface="Arial" pitchFamily="34" charset="0"/>
              </a:rPr>
              <a:t>d)	Build partnerships and strengthen relationships, with </a:t>
            </a:r>
            <a:r>
              <a:rPr lang="en-US" altLang="en-US" sz="2000" dirty="0" smtClean="0">
                <a:latin typeface="Arial" pitchFamily="34" charset="0"/>
                <a:cs typeface="Arial" pitchFamily="34" charset="0"/>
              </a:rPr>
              <a:t>	different </a:t>
            </a:r>
            <a:r>
              <a:rPr lang="en-US" altLang="en-US" sz="2000" dirty="0">
                <a:latin typeface="Arial" pitchFamily="34" charset="0"/>
                <a:cs typeface="Arial" pitchFamily="34" charset="0"/>
              </a:rPr>
              <a:t>stakeholders.</a:t>
            </a:r>
          </a:p>
          <a:p>
            <a:pPr marL="0" indent="0" eaLnBrk="1" hangingPunct="1">
              <a:buNone/>
            </a:pPr>
            <a:endParaRPr lang="en-GB" altLang="en-US" sz="2200" dirty="0" smtClean="0">
              <a:latin typeface="Arial" pitchFamily="34" charset="0"/>
              <a:cs typeface="Arial" pitchFamily="34" charset="0"/>
            </a:endParaRPr>
          </a:p>
        </p:txBody>
      </p:sp>
      <p:sp>
        <p:nvSpPr>
          <p:cNvPr id="9" name="TextBox 8"/>
          <p:cNvSpPr txBox="1"/>
          <p:nvPr/>
        </p:nvSpPr>
        <p:spPr>
          <a:xfrm>
            <a:off x="288925" y="6262688"/>
            <a:ext cx="3810000" cy="322262"/>
          </a:xfrm>
          <a:prstGeom prst="rect">
            <a:avLst/>
          </a:prstGeom>
          <a:noFill/>
        </p:spPr>
        <p:txBody>
          <a:bodyPr>
            <a:spAutoFit/>
          </a:bodyPr>
          <a:lstStyle/>
          <a:p>
            <a:pPr defTabSz="457200">
              <a:defRPr/>
            </a:pPr>
            <a:r>
              <a:rPr lang="en-US" sz="1450" b="1" dirty="0">
                <a:solidFill>
                  <a:prstClr val="white"/>
                </a:solidFill>
                <a:latin typeface="Helvetica"/>
                <a:cs typeface="Helvetica"/>
              </a:rPr>
              <a:t>Cambodia</a:t>
            </a:r>
            <a:r>
              <a:rPr lang="en-US" sz="1450" dirty="0">
                <a:solidFill>
                  <a:prstClr val="white"/>
                </a:solidFill>
                <a:latin typeface="Helvetica"/>
                <a:cs typeface="Helvetica"/>
              </a:rPr>
              <a:t> </a:t>
            </a:r>
            <a:r>
              <a:rPr lang="en-US" sz="1450" dirty="0">
                <a:solidFill>
                  <a:prstClr val="white"/>
                </a:solidFill>
                <a:latin typeface="Helvetica Light"/>
                <a:cs typeface="Helvetica Light"/>
              </a:rPr>
              <a:t>25-27 February 2015</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69441"/>
            <a:ext cx="4229100" cy="105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69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899592" y="980728"/>
            <a:ext cx="6858000" cy="1143000"/>
          </a:xfrm>
        </p:spPr>
        <p:txBody>
          <a:bodyPr/>
          <a:lstStyle/>
          <a:p>
            <a:pPr algn="l" eaLnBrk="1" hangingPunct="1"/>
            <a:r>
              <a:rPr lang="en-GB" altLang="en-US" sz="2600" b="1" i="1" dirty="0" smtClean="0">
                <a:latin typeface="Arial" pitchFamily="34" charset="0"/>
                <a:cs typeface="Arial" pitchFamily="34" charset="0"/>
              </a:rPr>
              <a:t>Our regional contribution</a:t>
            </a:r>
          </a:p>
        </p:txBody>
      </p:sp>
      <p:sp>
        <p:nvSpPr>
          <p:cNvPr id="3075" name="Content Placeholder 2"/>
          <p:cNvSpPr>
            <a:spLocks noGrp="1"/>
          </p:cNvSpPr>
          <p:nvPr>
            <p:ph idx="1"/>
          </p:nvPr>
        </p:nvSpPr>
        <p:spPr>
          <a:xfrm>
            <a:off x="611560" y="1988840"/>
            <a:ext cx="7848872" cy="3960440"/>
          </a:xfrm>
        </p:spPr>
        <p:txBody>
          <a:bodyPr/>
          <a:lstStyle/>
          <a:p>
            <a:pPr eaLnBrk="1" hangingPunct="1"/>
            <a:r>
              <a:rPr lang="en-GB" altLang="en-US" sz="2200" b="1" dirty="0" smtClean="0">
                <a:latin typeface="Arial" pitchFamily="34" charset="0"/>
                <a:cs typeface="Arial" pitchFamily="34" charset="0"/>
              </a:rPr>
              <a:t>Attendance</a:t>
            </a:r>
            <a:r>
              <a:rPr lang="en-GB" altLang="en-US" sz="2200" dirty="0" smtClean="0">
                <a:latin typeface="Arial" pitchFamily="34" charset="0"/>
                <a:cs typeface="Arial" pitchFamily="34" charset="0"/>
              </a:rPr>
              <a:t> of representatives from National Societies in SE Asia. </a:t>
            </a:r>
            <a:r>
              <a:rPr lang="en-US" altLang="en-US" sz="2200" dirty="0">
                <a:latin typeface="Arial" pitchFamily="34" charset="0"/>
                <a:cs typeface="Arial" pitchFamily="34" charset="0"/>
              </a:rPr>
              <a:t>IFRC is supporting travel costs </a:t>
            </a:r>
            <a:r>
              <a:rPr lang="en-US" altLang="en-US" sz="2200" dirty="0" smtClean="0">
                <a:latin typeface="Arial" pitchFamily="34" charset="0"/>
                <a:cs typeface="Arial" pitchFamily="34" charset="0"/>
              </a:rPr>
              <a:t>(32 </a:t>
            </a:r>
            <a:r>
              <a:rPr lang="en-US" altLang="en-US" sz="2200" dirty="0">
                <a:latin typeface="Arial" pitchFamily="34" charset="0"/>
                <a:cs typeface="Arial" pitchFamily="34" charset="0"/>
              </a:rPr>
              <a:t>000 </a:t>
            </a:r>
            <a:r>
              <a:rPr lang="en-US" altLang="en-US" sz="2200" dirty="0" smtClean="0">
                <a:latin typeface="Arial" pitchFamily="34" charset="0"/>
                <a:cs typeface="Arial" pitchFamily="34" charset="0"/>
              </a:rPr>
              <a:t>CHF</a:t>
            </a:r>
            <a:r>
              <a:rPr lang="en-US" altLang="en-US" sz="2200" dirty="0">
                <a:latin typeface="Arial" pitchFamily="34" charset="0"/>
                <a:cs typeface="Arial" pitchFamily="34" charset="0"/>
              </a:rPr>
              <a:t>)</a:t>
            </a:r>
            <a:endParaRPr lang="en-GB" altLang="en-US" sz="2200" dirty="0" smtClean="0">
              <a:latin typeface="Arial" pitchFamily="34" charset="0"/>
              <a:cs typeface="Arial" pitchFamily="34" charset="0"/>
            </a:endParaRPr>
          </a:p>
          <a:p>
            <a:pPr eaLnBrk="1" hangingPunct="1"/>
            <a:r>
              <a:rPr lang="en-US" altLang="en-US" sz="2200" dirty="0" smtClean="0">
                <a:latin typeface="Arial" pitchFamily="34" charset="0"/>
                <a:cs typeface="Arial" pitchFamily="34" charset="0"/>
              </a:rPr>
              <a:t>Contribution of </a:t>
            </a:r>
            <a:r>
              <a:rPr lang="en-US" altLang="en-US" sz="2200" b="1" dirty="0" smtClean="0">
                <a:latin typeface="Arial" pitchFamily="34" charset="0"/>
                <a:cs typeface="Arial" pitchFamily="34" charset="0"/>
              </a:rPr>
              <a:t>financial </a:t>
            </a:r>
            <a:r>
              <a:rPr lang="en-US" altLang="en-US" sz="2200" b="1" dirty="0">
                <a:latin typeface="Arial" pitchFamily="34" charset="0"/>
                <a:cs typeface="Arial" pitchFamily="34" charset="0"/>
              </a:rPr>
              <a:t>support </a:t>
            </a:r>
            <a:r>
              <a:rPr lang="en-US" altLang="en-US" sz="2200" dirty="0" smtClean="0">
                <a:latin typeface="Arial" pitchFamily="34" charset="0"/>
                <a:cs typeface="Arial" pitchFamily="34" charset="0"/>
              </a:rPr>
              <a:t>(10 </a:t>
            </a:r>
            <a:r>
              <a:rPr lang="en-US" altLang="en-US" sz="2200" dirty="0">
                <a:latin typeface="Arial" pitchFamily="34" charset="0"/>
                <a:cs typeface="Arial" pitchFamily="34" charset="0"/>
              </a:rPr>
              <a:t>000 </a:t>
            </a:r>
            <a:r>
              <a:rPr lang="en-US" altLang="en-US" sz="2200" dirty="0" smtClean="0">
                <a:latin typeface="Arial" pitchFamily="34" charset="0"/>
                <a:cs typeface="Arial" pitchFamily="34" charset="0"/>
              </a:rPr>
              <a:t>CHF) to the ‘Road </a:t>
            </a:r>
            <a:r>
              <a:rPr lang="en-US" altLang="en-US" sz="2200" dirty="0">
                <a:latin typeface="Arial" pitchFamily="34" charset="0"/>
                <a:cs typeface="Arial" pitchFamily="34" charset="0"/>
              </a:rPr>
              <a:t>to </a:t>
            </a:r>
            <a:r>
              <a:rPr lang="en-US" altLang="en-US" sz="2200" dirty="0" smtClean="0">
                <a:latin typeface="Arial" pitchFamily="34" charset="0"/>
                <a:cs typeface="Arial" pitchFamily="34" charset="0"/>
              </a:rPr>
              <a:t>Sendai’ campaign</a:t>
            </a:r>
            <a:endParaRPr lang="en-GB" altLang="en-US" sz="2200" dirty="0" smtClean="0">
              <a:latin typeface="Arial" pitchFamily="34" charset="0"/>
              <a:cs typeface="Arial" pitchFamily="34" charset="0"/>
            </a:endParaRPr>
          </a:p>
          <a:p>
            <a:pPr eaLnBrk="1" hangingPunct="1"/>
            <a:r>
              <a:rPr lang="en-GB" altLang="en-US" sz="2200" dirty="0" smtClean="0">
                <a:latin typeface="Arial" pitchFamily="34" charset="0"/>
                <a:cs typeface="Arial" pitchFamily="34" charset="0"/>
              </a:rPr>
              <a:t>Promotion of the work of SE Asia National Societies via </a:t>
            </a:r>
            <a:r>
              <a:rPr lang="en-GB" altLang="en-US" sz="2200" b="1" dirty="0" smtClean="0">
                <a:latin typeface="Arial" pitchFamily="34" charset="0"/>
                <a:cs typeface="Arial" pitchFamily="34" charset="0"/>
              </a:rPr>
              <a:t>Road to Sendai story submissions </a:t>
            </a:r>
            <a:r>
              <a:rPr lang="en-GB" altLang="en-US" sz="2200" dirty="0" smtClean="0">
                <a:latin typeface="Arial" pitchFamily="34" charset="0"/>
                <a:cs typeface="Arial" pitchFamily="34" charset="0"/>
              </a:rPr>
              <a:t>(20+ stories gathered </a:t>
            </a:r>
            <a:r>
              <a:rPr lang="en-GB" altLang="en-US" sz="2200" dirty="0">
                <a:latin typeface="Arial" pitchFamily="34" charset="0"/>
                <a:cs typeface="Arial" pitchFamily="34" charset="0"/>
              </a:rPr>
              <a:t>from Indonesia, Philippine, Timor-Leste, Myanmar, Cambodia, Laos</a:t>
            </a:r>
            <a:r>
              <a:rPr lang="en-GB" altLang="en-US" sz="2200" dirty="0" smtClean="0">
                <a:latin typeface="Arial" pitchFamily="34" charset="0"/>
                <a:cs typeface="Arial" pitchFamily="34" charset="0"/>
              </a:rPr>
              <a:t>, and </a:t>
            </a:r>
            <a:r>
              <a:rPr lang="en-GB" altLang="en-US" sz="2200" dirty="0">
                <a:latin typeface="Arial" pitchFamily="34" charset="0"/>
                <a:cs typeface="Arial" pitchFamily="34" charset="0"/>
              </a:rPr>
              <a:t>Viet Nam Red </a:t>
            </a:r>
            <a:r>
              <a:rPr lang="en-GB" altLang="en-US" sz="2200" dirty="0" smtClean="0">
                <a:latin typeface="Arial" pitchFamily="34" charset="0"/>
                <a:cs typeface="Arial" pitchFamily="34" charset="0"/>
              </a:rPr>
              <a:t>Cross so far)</a:t>
            </a:r>
            <a:endParaRPr lang="en-GB" altLang="en-US" sz="2200" b="1" dirty="0" smtClean="0">
              <a:latin typeface="Arial" pitchFamily="34" charset="0"/>
              <a:cs typeface="Arial" pitchFamily="34" charset="0"/>
            </a:endParaRPr>
          </a:p>
          <a:p>
            <a:pPr eaLnBrk="1" hangingPunct="1"/>
            <a:r>
              <a:rPr lang="en-GB" altLang="en-US" sz="2200" b="1" dirty="0" smtClean="0">
                <a:latin typeface="Arial" pitchFamily="34" charset="0"/>
                <a:cs typeface="Arial" pitchFamily="34" charset="0"/>
              </a:rPr>
              <a:t>Regional social media plan </a:t>
            </a:r>
            <a:r>
              <a:rPr lang="en-GB" altLang="en-US" sz="2200" dirty="0" smtClean="0">
                <a:latin typeface="Arial" pitchFamily="34" charset="0"/>
                <a:cs typeface="Arial" pitchFamily="34" charset="0"/>
              </a:rPr>
              <a:t>promoting the efforts of National Societies to build resilience to disaster</a:t>
            </a:r>
          </a:p>
          <a:p>
            <a:pPr eaLnBrk="1" hangingPunct="1"/>
            <a:endParaRPr lang="en-GB" altLang="en-US" sz="2200" dirty="0">
              <a:latin typeface="Arial" pitchFamily="34" charset="0"/>
              <a:cs typeface="Arial" pitchFamily="34" charset="0"/>
            </a:endParaRPr>
          </a:p>
          <a:p>
            <a:pPr eaLnBrk="1" hangingPunct="1"/>
            <a:endParaRPr lang="en-GB" altLang="en-US" sz="2200" dirty="0" smtClean="0">
              <a:latin typeface="Arial" pitchFamily="34" charset="0"/>
              <a:cs typeface="Arial" pitchFamily="34" charset="0"/>
            </a:endParaRPr>
          </a:p>
        </p:txBody>
      </p:sp>
      <p:sp>
        <p:nvSpPr>
          <p:cNvPr id="9" name="TextBox 8"/>
          <p:cNvSpPr txBox="1"/>
          <p:nvPr/>
        </p:nvSpPr>
        <p:spPr>
          <a:xfrm>
            <a:off x="288925" y="6262688"/>
            <a:ext cx="3810000" cy="322262"/>
          </a:xfrm>
          <a:prstGeom prst="rect">
            <a:avLst/>
          </a:prstGeom>
          <a:noFill/>
        </p:spPr>
        <p:txBody>
          <a:bodyPr>
            <a:spAutoFit/>
          </a:bodyPr>
          <a:lstStyle/>
          <a:p>
            <a:pPr defTabSz="457200">
              <a:defRPr/>
            </a:pPr>
            <a:r>
              <a:rPr lang="en-US" sz="1450" b="1" dirty="0">
                <a:solidFill>
                  <a:prstClr val="white"/>
                </a:solidFill>
                <a:latin typeface="Helvetica"/>
                <a:cs typeface="Helvetica"/>
              </a:rPr>
              <a:t>Cambodia</a:t>
            </a:r>
            <a:r>
              <a:rPr lang="en-US" sz="1450" dirty="0">
                <a:solidFill>
                  <a:prstClr val="white"/>
                </a:solidFill>
                <a:latin typeface="Helvetica"/>
                <a:cs typeface="Helvetica"/>
              </a:rPr>
              <a:t> </a:t>
            </a:r>
            <a:r>
              <a:rPr lang="en-US" sz="1450" dirty="0">
                <a:solidFill>
                  <a:prstClr val="white"/>
                </a:solidFill>
                <a:latin typeface="Helvetica Light"/>
                <a:cs typeface="Helvetica Light"/>
              </a:rPr>
              <a:t>25-27 February 2015</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69441"/>
            <a:ext cx="4229100" cy="105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8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9525"/>
            <a:ext cx="9144000" cy="6848475"/>
          </a:xfrm>
          <a:prstGeom prst="rect">
            <a:avLst/>
          </a:prstGeom>
          <a:noFill/>
          <a:ln w="9525">
            <a:noFill/>
            <a:miter lim="800000"/>
            <a:headEnd/>
            <a:tailEnd/>
          </a:ln>
          <a:effectLst/>
        </p:spPr>
      </p:pic>
    </p:spTree>
    <p:extLst>
      <p:ext uri="{BB962C8B-B14F-4D97-AF65-F5344CB8AC3E}">
        <p14:creationId xmlns:p14="http://schemas.microsoft.com/office/powerpoint/2010/main" val="3483285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17" y="0"/>
            <a:ext cx="103203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43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0"/>
            <a:ext cx="10513168" cy="697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122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70" y="11912"/>
            <a:ext cx="9467982" cy="7089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9313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1503</Words>
  <Application>Microsoft Office PowerPoint</Application>
  <PresentationFormat>On-screen Show (4:3)</PresentationFormat>
  <Paragraphs>158</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Office Theme</vt:lpstr>
      <vt:lpstr>  March 14-18, 2015   www.wcdrr.org   </vt:lpstr>
      <vt:lpstr>WCDRR Objectives </vt:lpstr>
      <vt:lpstr>PowerPoint Presentation</vt:lpstr>
      <vt:lpstr>Red Cross Red Crescent Objectives</vt:lpstr>
      <vt:lpstr>Our regional contribution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you, the National Societies, can engage </vt:lpstr>
      <vt:lpstr>PowerPoint Presentation</vt:lpstr>
      <vt:lpstr>PowerPoint Presentation</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12th Annual South-East Asia Red Cross Red Crescent Leadership Meeting 2015</dc:title>
  <dc:creator>Suchada Meteekunaporn</dc:creator>
  <cp:lastModifiedBy>Suchada Meteekunaporn</cp:lastModifiedBy>
  <cp:revision>55</cp:revision>
  <cp:lastPrinted>2015-02-23T09:45:51Z</cp:lastPrinted>
  <dcterms:created xsi:type="dcterms:W3CDTF">2015-02-03T04:17:45Z</dcterms:created>
  <dcterms:modified xsi:type="dcterms:W3CDTF">2015-02-23T12:18:49Z</dcterms:modified>
</cp:coreProperties>
</file>