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0" r:id="rId2"/>
  </p:sldMasterIdLst>
  <p:notesMasterIdLst>
    <p:notesMasterId r:id="rId31"/>
  </p:notesMasterIdLst>
  <p:sldIdLst>
    <p:sldId id="283" r:id="rId3"/>
    <p:sldId id="419" r:id="rId4"/>
    <p:sldId id="418" r:id="rId5"/>
    <p:sldId id="420" r:id="rId6"/>
    <p:sldId id="422" r:id="rId7"/>
    <p:sldId id="421" r:id="rId8"/>
    <p:sldId id="438" r:id="rId9"/>
    <p:sldId id="423" r:id="rId10"/>
    <p:sldId id="424" r:id="rId11"/>
    <p:sldId id="426" r:id="rId12"/>
    <p:sldId id="427" r:id="rId13"/>
    <p:sldId id="411" r:id="rId14"/>
    <p:sldId id="428" r:id="rId15"/>
    <p:sldId id="413" r:id="rId16"/>
    <p:sldId id="429" r:id="rId17"/>
    <p:sldId id="430" r:id="rId18"/>
    <p:sldId id="414" r:id="rId19"/>
    <p:sldId id="431" r:id="rId20"/>
    <p:sldId id="432" r:id="rId21"/>
    <p:sldId id="433" r:id="rId22"/>
    <p:sldId id="434" r:id="rId23"/>
    <p:sldId id="439" r:id="rId24"/>
    <p:sldId id="440" r:id="rId25"/>
    <p:sldId id="441" r:id="rId26"/>
    <p:sldId id="435" r:id="rId27"/>
    <p:sldId id="436" r:id="rId28"/>
    <p:sldId id="437" r:id="rId29"/>
    <p:sldId id="404" r:id="rId30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2ECA65C8-C2BA-4413-9F22-1ECA63AE1756}">
          <p14:sldIdLst>
            <p14:sldId id="283"/>
            <p14:sldId id="419"/>
            <p14:sldId id="418"/>
            <p14:sldId id="420"/>
            <p14:sldId id="422"/>
            <p14:sldId id="421"/>
            <p14:sldId id="438"/>
            <p14:sldId id="423"/>
            <p14:sldId id="424"/>
            <p14:sldId id="426"/>
            <p14:sldId id="427"/>
            <p14:sldId id="411"/>
            <p14:sldId id="428"/>
            <p14:sldId id="413"/>
            <p14:sldId id="429"/>
            <p14:sldId id="430"/>
            <p14:sldId id="414"/>
            <p14:sldId id="431"/>
            <p14:sldId id="432"/>
            <p14:sldId id="433"/>
            <p14:sldId id="434"/>
            <p14:sldId id="439"/>
            <p14:sldId id="440"/>
            <p14:sldId id="441"/>
            <p14:sldId id="435"/>
            <p14:sldId id="436"/>
            <p14:sldId id="437"/>
            <p14:sldId id="40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4907"/>
    <a:srgbClr val="CC0066"/>
    <a:srgbClr val="CF1C21"/>
    <a:srgbClr val="EBF5F9"/>
    <a:srgbClr val="F9FCFD"/>
    <a:srgbClr val="FFCCCC"/>
    <a:srgbClr val="541818"/>
    <a:srgbClr val="5C4F46"/>
    <a:srgbClr val="66584E"/>
    <a:srgbClr val="E8C7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4" autoAdjust="0"/>
    <p:restoredTop sz="84014" autoAdjust="0"/>
  </p:normalViewPr>
  <p:slideViewPr>
    <p:cSldViewPr>
      <p:cViewPr varScale="1">
        <p:scale>
          <a:sx n="61" d="100"/>
          <a:sy n="61" d="100"/>
        </p:scale>
        <p:origin x="-163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3FE232-BF06-4578-BDF4-0B3A5489F020}" type="datetimeFigureOut">
              <a:rPr lang="en-GB" smtClean="0"/>
              <a:pPr/>
              <a:t>22/05/2015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FE472-F0C0-427C-AEA8-6D586307C50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66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FE472-F0C0-427C-AEA8-6D586307C504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135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z="1100" smtClean="0">
              <a:latin typeface="Calibri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AE52DD1-0F08-485D-BF39-1B7D8F2619DC}" type="slidenum">
              <a:rPr lang="en-GB" altLang="en-US" smtClean="0"/>
              <a:pPr eaLnBrk="1" hangingPunct="1">
                <a:spcBef>
                  <a:spcPct val="0"/>
                </a:spcBef>
              </a:pPr>
              <a:t>7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PMI on Facebook: another roles (building community, emergency request from public, etc.)</a:t>
            </a:r>
            <a:endParaRPr lang="en-GB" alt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757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757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757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757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00BD996-0A80-4C9C-8E2F-5787F38D6170}" type="slidenum">
              <a:rPr lang="en-US" altLang="en-US" smtClean="0"/>
              <a:pPr/>
              <a:t>24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CSR Forum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Climate Change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Pandemics / 17-20 Nov /</a:t>
            </a:r>
            <a:r>
              <a:rPr lang="en-US" baseline="0" dirty="0" smtClean="0"/>
              <a:t> </a:t>
            </a:r>
            <a:r>
              <a:rPr lang="en-US" dirty="0" smtClean="0"/>
              <a:t>DFATD / Jacob at last</a:t>
            </a:r>
            <a:r>
              <a:rPr lang="en-US" baseline="0" dirty="0" smtClean="0"/>
              <a:t> day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RDRT technical meeting (October)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Peer to peer (PMI-CVTL, TRCS-LRC…)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FE80D-6E44-4126-BBC2-56EDF64E9959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219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AHA Centre / Joint action plan / ACE</a:t>
            </a:r>
          </a:p>
          <a:p>
            <a:r>
              <a:rPr lang="en-US" dirty="0" smtClean="0"/>
              <a:t>ASSI / APCSS</a:t>
            </a:r>
          </a:p>
          <a:p>
            <a:r>
              <a:rPr lang="en-US" dirty="0" smtClean="0"/>
              <a:t>AADMER / mapping initiated </a:t>
            </a:r>
          </a:p>
          <a:p>
            <a:r>
              <a:rPr lang="en-US" dirty="0" smtClean="0"/>
              <a:t>ASEAN / pandemics</a:t>
            </a:r>
          </a:p>
          <a:p>
            <a:r>
              <a:rPr lang="en-US" dirty="0" smtClean="0"/>
              <a:t>ASEAN / NCD / Dengue (RRI)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FE80D-6E44-4126-BBC2-56EDF64E9959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41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FE472-F0C0-427C-AEA8-6D586307C504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763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naomi.akamatsu@ifrc.org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withou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52400"/>
            <a:ext cx="8839200" cy="5753100"/>
          </a:xfrm>
          <a:prstGeom prst="rect">
            <a:avLst/>
          </a:prstGeom>
          <a:solidFill>
            <a:srgbClr val="66584E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 bwMode="auto">
          <a:xfrm>
            <a:off x="339728" y="339726"/>
            <a:ext cx="1260475" cy="1260475"/>
          </a:xfrm>
          <a:prstGeom prst="ellipse">
            <a:avLst/>
          </a:prstGeom>
          <a:solidFill>
            <a:srgbClr val="CF1C21"/>
          </a:solidFill>
          <a:ln w="31750">
            <a:solidFill>
              <a:schemeClr val="bg1"/>
            </a:solidFill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90600" y="2819406"/>
            <a:ext cx="7239000" cy="647591"/>
          </a:xfrm>
        </p:spPr>
        <p:txBody>
          <a:bodyPr/>
          <a:lstStyle>
            <a:lvl1pPr algn="r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Overview of Red Cross Red Crescent in Southeast Asia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90600" y="3886200"/>
            <a:ext cx="7239000" cy="1752600"/>
          </a:xfrm>
        </p:spPr>
        <p:txBody>
          <a:bodyPr>
            <a:normAutofit/>
          </a:bodyPr>
          <a:lstStyle>
            <a:lvl1pPr marL="0" indent="0" algn="r">
              <a:buNone/>
              <a:defRPr sz="2400" b="1">
                <a:solidFill>
                  <a:srgbClr val="54181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Ms</a:t>
            </a:r>
            <a:r>
              <a:rPr lang="en-US" dirty="0" smtClean="0"/>
              <a:t> Anne Leclerc, Head of Regional Delegation</a:t>
            </a:r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 bwMode="auto">
          <a:xfrm>
            <a:off x="395536" y="548680"/>
            <a:ext cx="1152128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RCRC </a:t>
            </a:r>
            <a:r>
              <a:rPr lang="en-US" sz="1200" b="1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Induction Semarang, 27 April 2015</a:t>
            </a:r>
            <a:endParaRPr lang="en-US" sz="1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652730C0-0940-43CC-B612-ACFCD41058B8}" type="datetimeFigureOut">
              <a:rPr kumimoji="1" lang="ja-JP" altLang="en-US" smtClean="0"/>
              <a:t>2015/5/22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EB2F7304-59DD-4039-A435-7C73EF1FA8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0767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withou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52400"/>
            <a:ext cx="8839200" cy="5753100"/>
          </a:xfrm>
          <a:prstGeom prst="rect">
            <a:avLst/>
          </a:prstGeom>
          <a:solidFill>
            <a:srgbClr val="66584E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339725" y="339725"/>
            <a:ext cx="1260475" cy="1260475"/>
            <a:chOff x="228600" y="228600"/>
            <a:chExt cx="1260000" cy="1260000"/>
          </a:xfrm>
        </p:grpSpPr>
        <p:sp>
          <p:nvSpPr>
            <p:cNvPr id="6" name="Oval 5"/>
            <p:cNvSpPr/>
            <p:nvPr/>
          </p:nvSpPr>
          <p:spPr>
            <a:xfrm>
              <a:off x="228600" y="228600"/>
              <a:ext cx="1260000" cy="1260000"/>
            </a:xfrm>
            <a:prstGeom prst="ellipse">
              <a:avLst/>
            </a:prstGeom>
            <a:solidFill>
              <a:srgbClr val="CF1C21"/>
            </a:solidFill>
            <a:ln w="31750">
              <a:solidFill>
                <a:schemeClr val="bg1"/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2555" y="625325"/>
              <a:ext cx="1144157" cy="307661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Youth Development </a:t>
              </a:r>
              <a:endParaRPr lang="en-US" sz="1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819400"/>
            <a:ext cx="7239000" cy="647591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886200"/>
            <a:ext cx="7239000" cy="1752600"/>
          </a:xfrm>
        </p:spPr>
        <p:txBody>
          <a:bodyPr>
            <a:normAutofit/>
          </a:bodyPr>
          <a:lstStyle>
            <a:lvl1pPr marL="0" indent="0" algn="r">
              <a:buNone/>
              <a:defRPr sz="2400" b="1">
                <a:solidFill>
                  <a:srgbClr val="54181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7459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828800" y="354013"/>
            <a:ext cx="68580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828800" y="1495425"/>
            <a:ext cx="6858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915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828800" y="354013"/>
            <a:ext cx="68580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828800" y="1495425"/>
            <a:ext cx="6858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57200" y="1676400"/>
            <a:ext cx="3352800" cy="41910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chart</a:t>
            </a:r>
            <a:endParaRPr lang="en-GB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959770" y="1676400"/>
            <a:ext cx="47244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3838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828800" y="354013"/>
            <a:ext cx="68580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" y="1495425"/>
            <a:ext cx="6858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828800" y="2895600"/>
            <a:ext cx="6858000" cy="29718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828800" y="1631732"/>
            <a:ext cx="6858000" cy="114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850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828800" y="354013"/>
            <a:ext cx="68580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28800" y="1495425"/>
            <a:ext cx="6858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38600" cy="41910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41910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7102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828800" y="354013"/>
            <a:ext cx="68580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828800" y="1495425"/>
            <a:ext cx="6858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399"/>
            <a:ext cx="4040188" cy="574675"/>
          </a:xfrm>
        </p:spPr>
        <p:txBody>
          <a:bodyPr anchor="ctr"/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51075"/>
            <a:ext cx="4040188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76399"/>
            <a:ext cx="4041775" cy="574675"/>
          </a:xfrm>
        </p:spPr>
        <p:txBody>
          <a:bodyPr anchor="ctr"/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51075"/>
            <a:ext cx="4041775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4269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conta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2400" y="152400"/>
            <a:ext cx="8839200" cy="6553200"/>
            <a:chOff x="152400" y="76200"/>
            <a:chExt cx="8839200" cy="6553200"/>
          </a:xfrm>
        </p:grpSpPr>
        <p:sp>
          <p:nvSpPr>
            <p:cNvPr id="3" name="Rectangle 2"/>
            <p:cNvSpPr/>
            <p:nvPr/>
          </p:nvSpPr>
          <p:spPr>
            <a:xfrm>
              <a:off x="152400" y="76200"/>
              <a:ext cx="8839200" cy="655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52400" y="76200"/>
              <a:ext cx="8839200" cy="5029200"/>
            </a:xfrm>
            <a:prstGeom prst="rect">
              <a:avLst/>
            </a:prstGeom>
            <a:solidFill>
              <a:srgbClr val="CF1C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7200" y="616496"/>
              <a:ext cx="6131024" cy="256480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en-US" sz="2000" b="1" baseline="30000" dirty="0">
                  <a:solidFill>
                    <a:srgbClr val="E8C7B0"/>
                  </a:solidFill>
                </a:rPr>
                <a:t>FOR FURTHER </a:t>
              </a:r>
              <a:r>
                <a:rPr lang="en-GB" altLang="en-US" sz="2000" b="1" baseline="30000" dirty="0" smtClean="0">
                  <a:solidFill>
                    <a:srgbClr val="E8C7B0"/>
                  </a:solidFill>
                </a:rPr>
                <a:t>INFORMATION </a:t>
              </a:r>
              <a:r>
                <a:rPr lang="en-GB" altLang="en-US" sz="2000" b="1" baseline="30000" dirty="0">
                  <a:solidFill>
                    <a:srgbClr val="E8C7B0"/>
                  </a:solidFill>
                </a:rPr>
                <a:t>PLEASE CONTACT:</a:t>
              </a:r>
            </a:p>
            <a:p>
              <a:pPr eaLnBrk="1" hangingPunct="1"/>
              <a:r>
                <a:rPr lang="en-GB" altLang="en-US" sz="2000" baseline="30000" dirty="0" smtClean="0">
                  <a:solidFill>
                    <a:prstClr val="white"/>
                  </a:solidFill>
                </a:rPr>
                <a:t>Anne E.</a:t>
              </a:r>
              <a:r>
                <a:rPr lang="en-GB" altLang="en-US" sz="2000" baseline="0" dirty="0" smtClean="0">
                  <a:solidFill>
                    <a:prstClr val="white"/>
                  </a:solidFill>
                </a:rPr>
                <a:t> </a:t>
              </a:r>
              <a:r>
                <a:rPr lang="en-GB" altLang="en-US" sz="2000" baseline="30000" dirty="0" smtClean="0">
                  <a:solidFill>
                    <a:prstClr val="white"/>
                  </a:solidFill>
                </a:rPr>
                <a:t>LECLERC </a:t>
              </a:r>
            </a:p>
            <a:p>
              <a:pPr eaLnBrk="1" hangingPunct="1"/>
              <a:r>
                <a:rPr lang="en-GB" altLang="en-US" sz="2000" baseline="30000" dirty="0" smtClean="0">
                  <a:solidFill>
                    <a:prstClr val="white"/>
                  </a:solidFill>
                </a:rPr>
                <a:t>Head, IFRC South-East Asia regional delegation</a:t>
              </a:r>
              <a:r>
                <a:rPr lang="en-GB" altLang="en-US" sz="2000" baseline="0" dirty="0" smtClean="0">
                  <a:solidFill>
                    <a:prstClr val="white"/>
                  </a:solidFill>
                </a:rPr>
                <a:t>  </a:t>
              </a:r>
              <a:r>
                <a:rPr lang="en-GB" altLang="en-US" sz="2000" baseline="30000" dirty="0" smtClean="0">
                  <a:solidFill>
                    <a:prstClr val="white"/>
                  </a:solidFill>
                </a:rPr>
                <a:t/>
              </a:r>
              <a:br>
                <a:rPr lang="en-GB" altLang="en-US" sz="2000" baseline="30000" dirty="0" smtClean="0">
                  <a:solidFill>
                    <a:prstClr val="white"/>
                  </a:solidFill>
                </a:rPr>
              </a:br>
              <a:r>
                <a:rPr lang="en-GB" altLang="en-US" sz="2000" b="1" baseline="30000" dirty="0" smtClean="0">
                  <a:solidFill>
                    <a:prstClr val="white"/>
                  </a:solidFill>
                </a:rPr>
                <a:t>EMAIL: Anne.leclerc@ifrc.org</a:t>
              </a:r>
            </a:p>
            <a:p>
              <a:pPr eaLnBrk="1" hangingPunct="1"/>
              <a:endParaRPr lang="en-GB" altLang="en-US" sz="2000" b="1" baseline="30000" dirty="0">
                <a:solidFill>
                  <a:prstClr val="white"/>
                </a:solidFill>
              </a:endParaRPr>
            </a:p>
            <a:p>
              <a:pPr eaLnBrk="1" hangingPunct="1"/>
              <a:r>
                <a:rPr lang="en-GB" altLang="en-US" sz="2000" b="1" baseline="30000" dirty="0">
                  <a:solidFill>
                    <a:srgbClr val="E8C7B0"/>
                  </a:solidFill>
                </a:rPr>
                <a:t>THIS PRESENTATION IS PUBLISHED BY</a:t>
              </a:r>
            </a:p>
            <a:p>
              <a:pPr eaLnBrk="1" hangingPunct="1"/>
              <a:r>
                <a:rPr lang="en-GB" altLang="en-US" sz="2000" b="1" baseline="30000" dirty="0">
                  <a:solidFill>
                    <a:prstClr val="white"/>
                  </a:solidFill>
                </a:rPr>
                <a:t>INTERNATIONAL FEDERATION OF </a:t>
              </a:r>
              <a:br>
                <a:rPr lang="en-GB" altLang="en-US" sz="2000" b="1" baseline="30000" dirty="0">
                  <a:solidFill>
                    <a:prstClr val="white"/>
                  </a:solidFill>
                </a:rPr>
              </a:br>
              <a:r>
                <a:rPr lang="en-GB" altLang="en-US" sz="2000" b="1" baseline="30000" dirty="0">
                  <a:solidFill>
                    <a:prstClr val="white"/>
                  </a:solidFill>
                </a:rPr>
                <a:t>RED CROSS AND RED CRESCENT SOCIETIES</a:t>
              </a:r>
            </a:p>
            <a:p>
              <a:pPr eaLnBrk="1" hangingPunct="1"/>
              <a:endParaRPr lang="en-GB" altLang="en-US" sz="2000" b="1" baseline="30000" dirty="0">
                <a:solidFill>
                  <a:prstClr val="white"/>
                </a:solidFill>
              </a:endParaRPr>
            </a:p>
            <a:p>
              <a:pPr eaLnBrk="1" hangingPunct="1"/>
              <a:r>
                <a:rPr lang="en-GB" altLang="en-US" sz="2000" b="1" baseline="30000" dirty="0">
                  <a:solidFill>
                    <a:prstClr val="white"/>
                  </a:solidFill>
                </a:rPr>
                <a:t>TEL.: </a:t>
              </a:r>
              <a:r>
                <a:rPr lang="en-GB" altLang="en-US" sz="2000" b="1" baseline="30000" dirty="0" smtClean="0">
                  <a:solidFill>
                    <a:prstClr val="white"/>
                  </a:solidFill>
                </a:rPr>
                <a:t>+66 2 661 8201</a:t>
              </a:r>
              <a:endParaRPr lang="en-GB" altLang="en-US" sz="2000" b="1" baseline="30000" dirty="0">
                <a:solidFill>
                  <a:prstClr val="white"/>
                </a:solidFill>
              </a:endParaRPr>
            </a:p>
            <a:p>
              <a:pPr eaLnBrk="1" hangingPunct="1"/>
              <a:r>
                <a:rPr lang="en-GB" altLang="en-US" sz="2000" b="1" baseline="30000" dirty="0">
                  <a:solidFill>
                    <a:prstClr val="white"/>
                  </a:solidFill>
                </a:rPr>
                <a:t>FAX.: </a:t>
              </a:r>
              <a:r>
                <a:rPr lang="en-GB" altLang="en-US" sz="2000" b="1" baseline="30000" dirty="0" smtClean="0">
                  <a:solidFill>
                    <a:prstClr val="white"/>
                  </a:solidFill>
                </a:rPr>
                <a:t>+66 2 661 9322</a:t>
              </a:r>
              <a:endParaRPr lang="en-GB" altLang="en-US" sz="2000" dirty="0">
                <a:solidFill>
                  <a:prstClr val="white"/>
                </a:solidFill>
              </a:endParaRPr>
            </a:p>
          </p:txBody>
        </p:sp>
        <p:pic>
          <p:nvPicPr>
            <p:cNvPr id="6" name="Picture 15" descr="SLCM-icons logo-EN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486400"/>
              <a:ext cx="1905000" cy="983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IFRC_logo_EN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6096000"/>
              <a:ext cx="3157728" cy="295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3003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828800" y="354013"/>
            <a:ext cx="68580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1828800" y="1495425"/>
            <a:ext cx="6858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2963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945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828800" y="354019"/>
            <a:ext cx="68580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828800" y="1495425"/>
            <a:ext cx="6858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828800" y="354019"/>
            <a:ext cx="68580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828800" y="1495425"/>
            <a:ext cx="6858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57200" y="1676400"/>
            <a:ext cx="3352800" cy="41910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chart</a:t>
            </a:r>
            <a:endParaRPr lang="en-GB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959770" y="1676400"/>
            <a:ext cx="47244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828800" y="354019"/>
            <a:ext cx="68580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" y="1495425"/>
            <a:ext cx="6858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828800" y="2895600"/>
            <a:ext cx="6858000" cy="29718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828800" y="1631732"/>
            <a:ext cx="6858000" cy="114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828800" y="354019"/>
            <a:ext cx="68580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28800" y="1495425"/>
            <a:ext cx="6858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38600" cy="41910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41910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828800" y="354019"/>
            <a:ext cx="68580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828800" y="1495425"/>
            <a:ext cx="6858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5"/>
            <a:ext cx="4040188" cy="574675"/>
          </a:xfrm>
        </p:spPr>
        <p:txBody>
          <a:bodyPr anchor="ctr"/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51075"/>
            <a:ext cx="4040188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676405"/>
            <a:ext cx="4041775" cy="574675"/>
          </a:xfrm>
        </p:spPr>
        <p:txBody>
          <a:bodyPr anchor="ctr"/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251075"/>
            <a:ext cx="4041775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conta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2400" y="152400"/>
            <a:ext cx="8839200" cy="6553200"/>
            <a:chOff x="152400" y="76200"/>
            <a:chExt cx="8839200" cy="6553200"/>
          </a:xfrm>
        </p:grpSpPr>
        <p:sp>
          <p:nvSpPr>
            <p:cNvPr id="3" name="Rectangle 2"/>
            <p:cNvSpPr/>
            <p:nvPr/>
          </p:nvSpPr>
          <p:spPr>
            <a:xfrm>
              <a:off x="152400" y="76200"/>
              <a:ext cx="8839200" cy="655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52400" y="76200"/>
              <a:ext cx="8839200" cy="5029200"/>
            </a:xfrm>
            <a:prstGeom prst="rect">
              <a:avLst/>
            </a:prstGeom>
            <a:solidFill>
              <a:srgbClr val="CF1C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6" name="Picture 15" descr="SLCM-icons logo-EN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5486400"/>
              <a:ext cx="1905000" cy="983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6" descr="IFRC_logo_E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5000" y="6096000"/>
              <a:ext cx="3157728" cy="295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/>
          <p:cNvSpPr txBox="1"/>
          <p:nvPr userDrawn="1"/>
        </p:nvSpPr>
        <p:spPr bwMode="auto">
          <a:xfrm>
            <a:off x="533400" y="574681"/>
            <a:ext cx="7062936" cy="41036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baseline="30000" dirty="0">
                <a:solidFill>
                  <a:srgbClr val="E8C7B0"/>
                </a:solidFill>
                <a:latin typeface="Arial" pitchFamily="34" charset="0"/>
                <a:cs typeface="Arial" pitchFamily="34" charset="0"/>
              </a:rPr>
              <a:t>FOR FURTHER </a:t>
            </a:r>
            <a:r>
              <a:rPr lang="en-US" sz="2000" b="1" baseline="30000" dirty="0" smtClean="0">
                <a:solidFill>
                  <a:srgbClr val="E8C7B0"/>
                </a:solidFill>
                <a:latin typeface="Arial" pitchFamily="34" charset="0"/>
                <a:cs typeface="Arial" pitchFamily="34" charset="0"/>
              </a:rPr>
              <a:t>INFORMATION, </a:t>
            </a:r>
            <a:r>
              <a:rPr lang="en-US" sz="2000" b="1" baseline="30000" dirty="0">
                <a:solidFill>
                  <a:srgbClr val="E8C7B0"/>
                </a:solidFill>
                <a:latin typeface="Arial" pitchFamily="34" charset="0"/>
                <a:cs typeface="Arial" pitchFamily="34" charset="0"/>
              </a:rPr>
              <a:t>PLEASE CONTACT: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baseline="30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baseline="30000" dirty="0" smtClean="0">
                <a:solidFill>
                  <a:srgbClr val="E8C7B0"/>
                </a:solidFill>
                <a:latin typeface="Arial" pitchFamily="34" charset="0"/>
                <a:cs typeface="Arial" pitchFamily="34" charset="0"/>
              </a:rPr>
              <a:t>IFRC AISA PACIFIC ZONE OFFIC NATIONAL SOCIETY DEVELOPMENT UNIT</a:t>
            </a:r>
            <a:endParaRPr lang="en-US" sz="2000" b="1" baseline="30000" dirty="0">
              <a:solidFill>
                <a:srgbClr val="E8C7B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Naomi Akamatsu, Organizational Development Delegate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TEL.  : +60 3 9207 5736</a:t>
            </a:r>
            <a:r>
              <a:rPr lang="en-GB" sz="2000" b="1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GB" sz="2000" b="1" baseline="30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MOB.</a:t>
            </a:r>
            <a:r>
              <a:rPr lang="en-US" sz="2000" b="1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: +60 1 9620 0851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EMAIL: </a:t>
            </a:r>
            <a:r>
              <a:rPr lang="en-US" sz="2000" b="1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hlinkClick r:id="rId4"/>
              </a:rPr>
              <a:t>naomi.akamatsu@ifrc.org</a:t>
            </a:r>
            <a:endParaRPr lang="en-US" sz="2000" b="1" baseline="30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SKYPE: </a:t>
            </a:r>
            <a:r>
              <a:rPr lang="en-US" altLang="ja-JP" sz="2000" b="1" baseline="30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naomi.akamatsu</a:t>
            </a:r>
            <a:endParaRPr lang="en-US" altLang="ja-JP" sz="2000" b="1" baseline="30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baseline="30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baseline="30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baseline="30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baseline="30000" dirty="0">
                <a:solidFill>
                  <a:srgbClr val="E8C7B0"/>
                </a:solidFill>
                <a:latin typeface="Arial" pitchFamily="34" charset="0"/>
                <a:cs typeface="Arial" pitchFamily="34" charset="0"/>
              </a:rPr>
              <a:t>THIS PRESENTATION IS PUBLISHED BY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INTERNATIONAL FEDERATION OF </a:t>
            </a:r>
            <a:br>
              <a:rPr lang="en-US" sz="2000" b="1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RED CROSS AND RED CRESCENT </a:t>
            </a:r>
            <a:r>
              <a:rPr lang="en-US" sz="2000" b="1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SOCIETIES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Asia Pacific zone | The Ampwalk | Suite 10.02 (North Block)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218 Jalan Ampang | 50450 Kuala Lumpur | Malaysia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baseline="30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TEL.: +60 3 9207 5700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FAX</a:t>
            </a:r>
            <a:r>
              <a:rPr lang="en-US" sz="2000" b="1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.: </a:t>
            </a:r>
            <a:r>
              <a:rPr lang="en-US" sz="2000" b="1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+60 3 2161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828800" y="354019"/>
            <a:ext cx="68580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1828800" y="1495425"/>
            <a:ext cx="6858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4"/>
          <p:cNvGrpSpPr>
            <a:grpSpLocks/>
          </p:cNvGrpSpPr>
          <p:nvPr/>
        </p:nvGrpSpPr>
        <p:grpSpPr bwMode="auto">
          <a:xfrm>
            <a:off x="152400" y="5943600"/>
            <a:ext cx="8839200" cy="787400"/>
            <a:chOff x="152400" y="5918015"/>
            <a:chExt cx="8839200" cy="787585"/>
          </a:xfrm>
        </p:grpSpPr>
        <p:sp>
          <p:nvSpPr>
            <p:cNvPr id="9" name="Rectangle 8"/>
            <p:cNvSpPr/>
            <p:nvPr/>
          </p:nvSpPr>
          <p:spPr bwMode="auto">
            <a:xfrm>
              <a:off x="152400" y="5918015"/>
              <a:ext cx="8839200" cy="787585"/>
            </a:xfrm>
            <a:prstGeom prst="rect">
              <a:avLst/>
            </a:prstGeom>
            <a:solidFill>
              <a:srgbClr val="DB0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  <a:buFontTx/>
                <a:buChar char="•"/>
                <a:defRPr/>
              </a:pPr>
              <a:endParaRPr lang="en-US" sz="3200"/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304800" y="6106972"/>
              <a:ext cx="3124200" cy="369974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rgbClr val="551C15"/>
                  </a:solidFill>
                  <a:latin typeface="Arial Rounded MT Bold" pitchFamily="-110" charset="0"/>
                  <a:ea typeface="Arial Rounded MT Bold" pitchFamily="-110" charset="0"/>
                  <a:cs typeface="Arial Rounded MT Bold" pitchFamily="-110" charset="0"/>
                </a:rPr>
                <a:t>www.ifrc.org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chemeClr val="bg1"/>
                  </a:solidFill>
                  <a:latin typeface="Arial Rounded MT Bold" pitchFamily="-110" charset="0"/>
                  <a:ea typeface="Arial Rounded MT Bold" pitchFamily="-110" charset="0"/>
                  <a:cs typeface="Arial Rounded MT Bold" pitchFamily="-110" charset="0"/>
                </a:rPr>
                <a:t>Saving lives, changing minds.</a:t>
              </a:r>
              <a:endParaRPr lang="en-US" sz="1200">
                <a:solidFill>
                  <a:schemeClr val="bg1"/>
                </a:solidFill>
                <a:latin typeface="Arial Rounded MT Bold" pitchFamily="-110" charset="0"/>
                <a:ea typeface="Arial Rounded MT Bold" pitchFamily="-110" charset="0"/>
                <a:cs typeface="Arial Rounded MT Bold" pitchFamily="-110" charset="0"/>
              </a:endParaRPr>
            </a:p>
          </p:txBody>
        </p:sp>
        <p:pic>
          <p:nvPicPr>
            <p:cNvPr id="1034" name="Picture 14" descr="IFRC_logo_EN.gif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613869" y="6172201"/>
              <a:ext cx="3225331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828800" y="350838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28800" y="1676400"/>
            <a:ext cx="6858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8" name="Oval 17"/>
          <p:cNvSpPr/>
          <p:nvPr/>
        </p:nvSpPr>
        <p:spPr bwMode="auto">
          <a:xfrm>
            <a:off x="339728" y="339726"/>
            <a:ext cx="1260475" cy="1260475"/>
          </a:xfrm>
          <a:prstGeom prst="ellipse">
            <a:avLst/>
          </a:prstGeom>
          <a:solidFill>
            <a:srgbClr val="CF1C21"/>
          </a:solidFill>
          <a:ln w="31750">
            <a:solidFill>
              <a:schemeClr val="bg1"/>
            </a:solidFill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395536" y="548680"/>
            <a:ext cx="1152128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RCRC </a:t>
            </a:r>
            <a:r>
              <a:rPr lang="en-US" sz="1200" b="1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Induction Semarang, 27 April 2015</a:t>
            </a:r>
            <a:endParaRPr lang="en-US" sz="1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0" r:id="rId9"/>
    <p:sldLayoutId id="2147483749" r:id="rId10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 i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273050" indent="-273050" algn="l" rtl="0" eaLnBrk="1" fontAlgn="base" hangingPunct="1">
        <a:spcBef>
          <a:spcPct val="20000"/>
        </a:spcBef>
        <a:spcAft>
          <a:spcPct val="0"/>
        </a:spcAft>
        <a:buClr>
          <a:srgbClr val="CF1C21"/>
        </a:buClr>
        <a:buSzPct val="80000"/>
        <a:buFont typeface="Wingdings" pitchFamily="2" charset="2"/>
        <a:buChar char="§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0850" indent="-177800" algn="l" rtl="0" eaLnBrk="1" fontAlgn="base" hangingPunct="1">
        <a:spcBef>
          <a:spcPct val="20000"/>
        </a:spcBef>
        <a:spcAft>
          <a:spcPct val="0"/>
        </a:spcAft>
        <a:buClr>
          <a:srgbClr val="CF1C21"/>
        </a:buClr>
        <a:buSzPct val="80000"/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27063" indent="-176213" algn="l" rtl="0" eaLnBrk="1" fontAlgn="base" hangingPunct="1">
        <a:spcBef>
          <a:spcPct val="20000"/>
        </a:spcBef>
        <a:spcAft>
          <a:spcPct val="0"/>
        </a:spcAft>
        <a:buClr>
          <a:srgbClr val="CF1C21"/>
        </a:buClr>
        <a:buSzPct val="80000"/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27063" indent="-176213" algn="l" rtl="0" eaLnBrk="1" fontAlgn="base" hangingPunct="1">
        <a:spcBef>
          <a:spcPct val="20000"/>
        </a:spcBef>
        <a:spcAft>
          <a:spcPct val="0"/>
        </a:spcAft>
        <a:buClr>
          <a:srgbClr val="CF1C21"/>
        </a:buClr>
        <a:buSzPct val="80000"/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627063" indent="-176213" algn="l" rtl="0" eaLnBrk="1" fontAlgn="base" hangingPunct="1">
        <a:spcBef>
          <a:spcPct val="20000"/>
        </a:spcBef>
        <a:spcAft>
          <a:spcPct val="0"/>
        </a:spcAft>
        <a:buClr>
          <a:srgbClr val="CF1C21"/>
        </a:buClr>
        <a:buSzPct val="80000"/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4"/>
          <p:cNvGrpSpPr>
            <a:grpSpLocks/>
          </p:cNvGrpSpPr>
          <p:nvPr/>
        </p:nvGrpSpPr>
        <p:grpSpPr bwMode="auto">
          <a:xfrm>
            <a:off x="152400" y="5943600"/>
            <a:ext cx="8839200" cy="787400"/>
            <a:chOff x="152400" y="5918015"/>
            <a:chExt cx="8839200" cy="787585"/>
          </a:xfrm>
        </p:grpSpPr>
        <p:sp>
          <p:nvSpPr>
            <p:cNvPr id="9" name="Rectangle 8"/>
            <p:cNvSpPr/>
            <p:nvPr/>
          </p:nvSpPr>
          <p:spPr bwMode="auto">
            <a:xfrm>
              <a:off x="152400" y="5918015"/>
              <a:ext cx="8839200" cy="787585"/>
            </a:xfrm>
            <a:prstGeom prst="rect">
              <a:avLst/>
            </a:prstGeom>
            <a:solidFill>
              <a:srgbClr val="DB0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FontTx/>
                <a:buChar char="•"/>
              </a:pPr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304800" y="6106972"/>
              <a:ext cx="3124200" cy="369974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en-US" sz="1200" b="1">
                  <a:solidFill>
                    <a:srgbClr val="551C15"/>
                  </a:solidFill>
                  <a:latin typeface="Arial Rounded MT Bold" pitchFamily="34" charset="0"/>
                </a:rPr>
                <a:t>www.ifrc.org</a:t>
              </a:r>
            </a:p>
            <a:p>
              <a:pPr eaLnBrk="1" hangingPunct="1"/>
              <a:r>
                <a:rPr lang="en-GB" altLang="en-US" sz="1200" b="1">
                  <a:solidFill>
                    <a:prstClr val="white"/>
                  </a:solidFill>
                  <a:latin typeface="Arial Rounded MT Bold" pitchFamily="34" charset="0"/>
                </a:rPr>
                <a:t>Saving lives, changing minds.</a:t>
              </a:r>
              <a:endParaRPr lang="en-GB" altLang="en-US" sz="1200">
                <a:solidFill>
                  <a:prstClr val="white"/>
                </a:solidFill>
                <a:latin typeface="Arial Rounded MT Bold" pitchFamily="34" charset="0"/>
              </a:endParaRPr>
            </a:p>
          </p:txBody>
        </p:sp>
        <p:pic>
          <p:nvPicPr>
            <p:cNvPr id="1034" name="Picture 14" descr="IFRC_logo_EN.gi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3869" y="6172201"/>
              <a:ext cx="3225331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828800" y="350838"/>
            <a:ext cx="6858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28800" y="1676400"/>
            <a:ext cx="6858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  <a:endParaRPr lang="en-GB" altLang="en-US" dirty="0" smtClean="0"/>
          </a:p>
        </p:txBody>
      </p:sp>
      <p:grpSp>
        <p:nvGrpSpPr>
          <p:cNvPr id="1029" name="Group 16"/>
          <p:cNvGrpSpPr>
            <a:grpSpLocks/>
          </p:cNvGrpSpPr>
          <p:nvPr/>
        </p:nvGrpSpPr>
        <p:grpSpPr bwMode="auto">
          <a:xfrm>
            <a:off x="339725" y="339725"/>
            <a:ext cx="1260475" cy="1260475"/>
            <a:chOff x="228600" y="228600"/>
            <a:chExt cx="1260000" cy="1260000"/>
          </a:xfrm>
        </p:grpSpPr>
        <p:sp>
          <p:nvSpPr>
            <p:cNvPr id="18" name="Oval 17"/>
            <p:cNvSpPr/>
            <p:nvPr/>
          </p:nvSpPr>
          <p:spPr>
            <a:xfrm>
              <a:off x="228600" y="228600"/>
              <a:ext cx="1260000" cy="1260000"/>
            </a:xfrm>
            <a:prstGeom prst="ellipse">
              <a:avLst/>
            </a:prstGeom>
            <a:solidFill>
              <a:srgbClr val="CF1C21"/>
            </a:solidFill>
            <a:ln w="31750">
              <a:solidFill>
                <a:schemeClr val="bg1"/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82555" y="625325"/>
              <a:ext cx="1144157" cy="307661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Youth Development</a:t>
              </a:r>
              <a:endParaRPr lang="en-US" sz="1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4035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 i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273050" indent="-273050" algn="l" rtl="0" eaLnBrk="1" fontAlgn="base" hangingPunct="1">
        <a:spcBef>
          <a:spcPct val="20000"/>
        </a:spcBef>
        <a:spcAft>
          <a:spcPct val="0"/>
        </a:spcAft>
        <a:buClr>
          <a:srgbClr val="CF1C21"/>
        </a:buClr>
        <a:buSzPct val="80000"/>
        <a:buFont typeface="Wingdings" pitchFamily="2" charset="2"/>
        <a:buChar char="§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0850" indent="-177800" algn="l" rtl="0" eaLnBrk="1" fontAlgn="base" hangingPunct="1">
        <a:spcBef>
          <a:spcPct val="20000"/>
        </a:spcBef>
        <a:spcAft>
          <a:spcPct val="0"/>
        </a:spcAft>
        <a:buClr>
          <a:srgbClr val="CF1C21"/>
        </a:buClr>
        <a:buSzPct val="80000"/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27063" indent="-176213" algn="l" rtl="0" eaLnBrk="1" fontAlgn="base" hangingPunct="1">
        <a:spcBef>
          <a:spcPct val="20000"/>
        </a:spcBef>
        <a:spcAft>
          <a:spcPct val="0"/>
        </a:spcAft>
        <a:buClr>
          <a:srgbClr val="CF1C21"/>
        </a:buClr>
        <a:buSzPct val="80000"/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27063" indent="-176213" algn="l" rtl="0" eaLnBrk="1" fontAlgn="base" hangingPunct="1">
        <a:spcBef>
          <a:spcPct val="20000"/>
        </a:spcBef>
        <a:spcAft>
          <a:spcPct val="0"/>
        </a:spcAft>
        <a:buClr>
          <a:srgbClr val="CF1C21"/>
        </a:buClr>
        <a:buSzPct val="80000"/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627063" indent="-176213" algn="l" rtl="0" eaLnBrk="1" fontAlgn="base" hangingPunct="1">
        <a:spcBef>
          <a:spcPct val="20000"/>
        </a:spcBef>
        <a:spcAft>
          <a:spcPct val="0"/>
        </a:spcAft>
        <a:buClr>
          <a:srgbClr val="CF1C21"/>
        </a:buClr>
        <a:buSzPct val="80000"/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990600" y="2636912"/>
            <a:ext cx="7239000" cy="830188"/>
          </a:xfrm>
        </p:spPr>
        <p:txBody>
          <a:bodyPr/>
          <a:lstStyle/>
          <a:p>
            <a:r>
              <a:rPr lang="en-GB" altLang="ja-JP" dirty="0" smtClean="0"/>
              <a:t>Overview of Red Cross Red Crescent in South-East Asia</a:t>
            </a:r>
            <a:endParaRPr lang="ja-JP" altLang="ja-JP" dirty="0"/>
          </a:p>
        </p:txBody>
      </p:sp>
      <p:sp>
        <p:nvSpPr>
          <p:cNvPr id="10243" name="Subtitle 2"/>
          <p:cNvSpPr>
            <a:spLocks noGrp="1"/>
          </p:cNvSpPr>
          <p:nvPr>
            <p:ph type="subTitle" idx="1"/>
          </p:nvPr>
        </p:nvSpPr>
        <p:spPr>
          <a:xfrm>
            <a:off x="2051720" y="3861048"/>
            <a:ext cx="6192688" cy="1296144"/>
          </a:xfrm>
        </p:spPr>
        <p:txBody>
          <a:bodyPr>
            <a:normAutofit/>
          </a:bodyPr>
          <a:lstStyle/>
          <a:p>
            <a:r>
              <a:rPr lang="en-GB" altLang="ja-JP" dirty="0" smtClean="0"/>
              <a:t>Anne E. Leclerc</a:t>
            </a:r>
          </a:p>
          <a:p>
            <a:r>
              <a:rPr lang="en-GB" dirty="0" smtClean="0"/>
              <a:t>IFRC Head of Regional Delegation</a:t>
            </a:r>
          </a:p>
          <a:p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Their action spread all over the countries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326"/>
            <a:ext cx="6624736" cy="441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8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7384"/>
            <a:ext cx="10328076" cy="6885384"/>
          </a:xfrm>
        </p:spPr>
      </p:pic>
      <p:sp>
        <p:nvSpPr>
          <p:cNvPr id="5" name="TextBox 4"/>
          <p:cNvSpPr txBox="1"/>
          <p:nvPr/>
        </p:nvSpPr>
        <p:spPr>
          <a:xfrm>
            <a:off x="6516216" y="638132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Myanmar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91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700213"/>
            <a:ext cx="6858000" cy="4191000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 smtClean="0"/>
              <a:t>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AutoShape 2" descr="Image result for first aid singapore red cro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660232" y="638132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Vietnam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84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Youths and volunteers</a:t>
            </a:r>
            <a:endParaRPr lang="en-GB" dirty="0"/>
          </a:p>
        </p:txBody>
      </p:sp>
      <p:sp>
        <p:nvSpPr>
          <p:cNvPr id="3" name="AutoShape 2" descr="Image result for cambodian red cross you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46" y="1656033"/>
            <a:ext cx="6422998" cy="427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20072" y="557994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Cambodia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37163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54"/>
            <a:ext cx="9144000" cy="686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3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redcrescentpenang.org.my/v2/wp-content/uploads/2009/04/flagday200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2" y="0"/>
            <a:ext cx="5377939" cy="368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Image result for brunei red crescent you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642" y="3686130"/>
            <a:ext cx="4557358" cy="319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7" descr="Image result for Philippines red cross 14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0219"/>
            <a:ext cx="3145692" cy="3145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Image result for relawan PM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2" y="3654240"/>
            <a:ext cx="4600494" cy="322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660232" y="648866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Brunei 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483768" y="327569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Malaysia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20387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Engagement in communities and schools</a:t>
            </a:r>
            <a:endParaRPr lang="en-GB" dirty="0"/>
          </a:p>
        </p:txBody>
      </p:sp>
      <p:sp>
        <p:nvSpPr>
          <p:cNvPr id="3" name="AutoShape 2" descr="Image result for cambodian red cross you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59" y="1735025"/>
            <a:ext cx="5936208" cy="39605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60439" y="504925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Planting mangrove in Indonesia</a:t>
            </a:r>
            <a:endParaRPr lang="en-GB" b="1" i="1" dirty="0"/>
          </a:p>
        </p:txBody>
      </p:sp>
    </p:spTree>
    <p:extLst>
      <p:ext uri="{BB962C8B-B14F-4D97-AF65-F5344CB8AC3E}">
        <p14:creationId xmlns:p14="http://schemas.microsoft.com/office/powerpoint/2010/main" val="391651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4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0232" y="44624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School awareness, Myanmar</a:t>
            </a:r>
            <a:endParaRPr lang="en-GB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3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SE Asia National Societies\Sendai Images\Dengue prevention_ community awareness, Timor-Leste 2014 © Conor Ashleig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9368" y="-381000"/>
            <a:ext cx="1143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16216" y="6093296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Dengue prevention, Timor Leste</a:t>
            </a:r>
            <a:endParaRPr lang="en-GB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12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:\SE Asia National Societies\Sendai Images\9 Learning by playing, Indonesian students (p17950) (c) Hotli Simanjuntak - American Red Cro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86"/>
            <a:ext cx="9144000" cy="688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731" y="6165304"/>
            <a:ext cx="2684069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Disaster Preparedness in Indonesia</a:t>
            </a:r>
            <a:endParaRPr lang="en-GB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54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620688"/>
            <a:ext cx="7239000" cy="647591"/>
          </a:xfrm>
        </p:spPr>
        <p:txBody>
          <a:bodyPr/>
          <a:lstStyle/>
          <a:p>
            <a:pPr algn="ctr"/>
            <a:r>
              <a:rPr lang="fr-CH" dirty="0" smtClean="0"/>
              <a:t>South-East </a:t>
            </a:r>
            <a:r>
              <a:rPr lang="fr-CH" dirty="0" err="1" smtClean="0"/>
              <a:t>Asia</a:t>
            </a:r>
            <a:r>
              <a:rPr lang="fr-CH" dirty="0" smtClean="0"/>
              <a:t> </a:t>
            </a:r>
            <a:r>
              <a:rPr lang="fr-CH" dirty="0" err="1" smtClean="0"/>
              <a:t>context</a:t>
            </a:r>
            <a:r>
              <a:rPr lang="fr-CH" dirty="0" smtClean="0"/>
              <a:t> and </a:t>
            </a:r>
            <a:r>
              <a:rPr lang="fr-CH" dirty="0" err="1" smtClean="0"/>
              <a:t>emerging</a:t>
            </a:r>
            <a:r>
              <a:rPr lang="fr-CH" dirty="0" smtClean="0"/>
              <a:t> </a:t>
            </a:r>
            <a:r>
              <a:rPr lang="fr-CH" dirty="0" err="1" smtClean="0"/>
              <a:t>humanitarian</a:t>
            </a:r>
            <a:r>
              <a:rPr lang="fr-CH" dirty="0" smtClean="0"/>
              <a:t> challenges</a:t>
            </a:r>
            <a:endParaRPr lang="fr-C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700808"/>
            <a:ext cx="7239000" cy="3937992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Wingdings" pitchFamily="2" charset="2"/>
              <a:buChar char="ü"/>
            </a:pPr>
            <a:r>
              <a:rPr lang="fr-CH" dirty="0" err="1"/>
              <a:t>Accelerated</a:t>
            </a:r>
            <a:r>
              <a:rPr lang="fr-CH" dirty="0"/>
              <a:t> </a:t>
            </a:r>
            <a:r>
              <a:rPr lang="fr-CH" dirty="0" err="1"/>
              <a:t>vulnerability</a:t>
            </a:r>
            <a:r>
              <a:rPr lang="fr-CH" dirty="0"/>
              <a:t> to </a:t>
            </a:r>
            <a:r>
              <a:rPr lang="fr-CH" dirty="0" err="1" smtClean="0"/>
              <a:t>disasters</a:t>
            </a:r>
            <a:endParaRPr lang="fr-CH" dirty="0" smtClean="0"/>
          </a:p>
          <a:p>
            <a:pPr marL="342900" indent="-342900" algn="l">
              <a:buFont typeface="Wingdings" pitchFamily="2" charset="2"/>
              <a:buChar char="ü"/>
            </a:pPr>
            <a:endParaRPr lang="fr-CH" dirty="0"/>
          </a:p>
          <a:p>
            <a:pPr marL="342900" indent="-342900" algn="l">
              <a:buFont typeface="Wingdings" pitchFamily="2" charset="2"/>
              <a:buChar char="ü"/>
            </a:pPr>
            <a:r>
              <a:rPr lang="fr-CH" dirty="0" err="1"/>
              <a:t>Significant</a:t>
            </a:r>
            <a:r>
              <a:rPr lang="fr-CH" dirty="0"/>
              <a:t> </a:t>
            </a:r>
            <a:r>
              <a:rPr lang="fr-CH" dirty="0" err="1"/>
              <a:t>flows</a:t>
            </a:r>
            <a:r>
              <a:rPr lang="fr-CH" dirty="0"/>
              <a:t> of migration (</a:t>
            </a:r>
            <a:r>
              <a:rPr lang="fr-CH" dirty="0" err="1" smtClean="0"/>
              <a:t>legal</a:t>
            </a:r>
            <a:r>
              <a:rPr lang="fr-CH" dirty="0" smtClean="0"/>
              <a:t> </a:t>
            </a:r>
            <a:r>
              <a:rPr lang="fr-CH" dirty="0"/>
              <a:t>and </a:t>
            </a:r>
            <a:r>
              <a:rPr lang="fr-CH" dirty="0" err="1" smtClean="0"/>
              <a:t>illegal</a:t>
            </a:r>
            <a:r>
              <a:rPr lang="fr-CH" dirty="0" smtClean="0"/>
              <a:t> /</a:t>
            </a:r>
            <a:r>
              <a:rPr lang="fr-CH" dirty="0" err="1" smtClean="0"/>
              <a:t>internal</a:t>
            </a:r>
            <a:r>
              <a:rPr lang="fr-CH" dirty="0" smtClean="0"/>
              <a:t> and </a:t>
            </a:r>
            <a:r>
              <a:rPr lang="fr-CH" dirty="0" err="1" smtClean="0"/>
              <a:t>external</a:t>
            </a:r>
            <a:r>
              <a:rPr lang="fr-CH" dirty="0" smtClean="0"/>
              <a:t> </a:t>
            </a:r>
            <a:r>
              <a:rPr lang="fr-CH" dirty="0" err="1" smtClean="0"/>
              <a:t>flows</a:t>
            </a:r>
            <a:r>
              <a:rPr lang="fr-CH" dirty="0" smtClean="0"/>
              <a:t>)</a:t>
            </a:r>
          </a:p>
          <a:p>
            <a:pPr marL="342900" indent="-342900" algn="l">
              <a:buFont typeface="Wingdings" pitchFamily="2" charset="2"/>
              <a:buChar char="ü"/>
            </a:pPr>
            <a:endParaRPr lang="fr-CH" dirty="0"/>
          </a:p>
          <a:p>
            <a:pPr marL="342900" indent="-342900" algn="l">
              <a:buFont typeface="Wingdings" pitchFamily="2" charset="2"/>
              <a:buChar char="ü"/>
            </a:pPr>
            <a:r>
              <a:rPr lang="fr-CH" dirty="0" err="1"/>
              <a:t>Rapid</a:t>
            </a:r>
            <a:r>
              <a:rPr lang="fr-CH" dirty="0"/>
              <a:t> </a:t>
            </a:r>
            <a:r>
              <a:rPr lang="fr-CH" dirty="0" smtClean="0"/>
              <a:t>urbanisation</a:t>
            </a:r>
          </a:p>
          <a:p>
            <a:pPr marL="342900" indent="-342900" algn="l">
              <a:buFont typeface="Wingdings" pitchFamily="2" charset="2"/>
              <a:buChar char="ü"/>
            </a:pPr>
            <a:endParaRPr lang="fr-CH" dirty="0"/>
          </a:p>
          <a:p>
            <a:pPr marL="342900" indent="-342900" algn="l">
              <a:buFont typeface="Wingdings" pitchFamily="2" charset="2"/>
              <a:buChar char="ü"/>
            </a:pPr>
            <a:r>
              <a:rPr lang="fr-CH" dirty="0" err="1"/>
              <a:t>Community</a:t>
            </a:r>
            <a:r>
              <a:rPr lang="fr-CH" dirty="0"/>
              <a:t> adaptation to </a:t>
            </a:r>
            <a:r>
              <a:rPr lang="fr-CH" dirty="0" err="1"/>
              <a:t>climate</a:t>
            </a:r>
            <a:r>
              <a:rPr lang="fr-CH" dirty="0"/>
              <a:t> </a:t>
            </a:r>
            <a:r>
              <a:rPr lang="fr-CH" dirty="0" smtClean="0"/>
              <a:t>change </a:t>
            </a:r>
            <a:r>
              <a:rPr lang="fr-CH" dirty="0" err="1" smtClean="0"/>
              <a:t>Emerging</a:t>
            </a:r>
            <a:r>
              <a:rPr lang="fr-CH" dirty="0" smtClean="0"/>
              <a:t> </a:t>
            </a:r>
            <a:r>
              <a:rPr lang="fr-CH" dirty="0" err="1"/>
              <a:t>Health</a:t>
            </a:r>
            <a:r>
              <a:rPr lang="fr-CH" dirty="0"/>
              <a:t> </a:t>
            </a:r>
            <a:r>
              <a:rPr lang="fr-CH" dirty="0" err="1"/>
              <a:t>threats</a:t>
            </a:r>
            <a:r>
              <a:rPr lang="fr-CH" dirty="0"/>
              <a:t> (</a:t>
            </a:r>
            <a:r>
              <a:rPr lang="fr-CH" dirty="0" err="1"/>
              <a:t>Pandemic</a:t>
            </a:r>
            <a:r>
              <a:rPr lang="fr-CH" dirty="0"/>
              <a:t>, Malaria, Dengue, NCD, etc.)</a:t>
            </a:r>
            <a:endParaRPr lang="en-GB" dirty="0"/>
          </a:p>
          <a:p>
            <a:pPr algn="l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78692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SE Asia National Societies\Sendai Images\6 Mother washes her daughter's hands, New Bataan, Compostela Valley southern Philippines November 30, 2013 (c) Cheryl Gagala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6252829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Hygiene promotion in the Philippines</a:t>
            </a:r>
            <a:endParaRPr lang="en-GB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42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G_1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30" y="2564903"/>
            <a:ext cx="3040601" cy="304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with governments…</a:t>
            </a:r>
            <a:endParaRPr lang="en-GB" dirty="0"/>
          </a:p>
        </p:txBody>
      </p:sp>
      <p:sp>
        <p:nvSpPr>
          <p:cNvPr id="3" name="AutoShape 2" descr="Image result for cambodian red cross you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436096" y="4942909"/>
            <a:ext cx="2680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Disaster Law workshop, Thailand</a:t>
            </a:r>
            <a:endParaRPr lang="en-GB" b="1" i="1" dirty="0">
              <a:solidFill>
                <a:schemeClr val="bg1"/>
              </a:solidFill>
            </a:endParaRPr>
          </a:p>
        </p:txBody>
      </p:sp>
      <p:pic>
        <p:nvPicPr>
          <p:cNvPr id="7172" name="Picture 4" descr="IMG_14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856754"/>
            <a:ext cx="2608238" cy="261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5246" y="4467048"/>
            <a:ext cx="2890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Vietnam – Lao exchange on Disaster Law</a:t>
            </a:r>
            <a:endParaRPr lang="en-GB" b="1" i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424" y="2564903"/>
            <a:ext cx="2103120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27884" y="4682174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Simulation exercise in Myanmar</a:t>
            </a:r>
            <a:endParaRPr lang="en-GB" b="1" i="1" dirty="0"/>
          </a:p>
        </p:txBody>
      </p:sp>
    </p:spTree>
    <p:extLst>
      <p:ext uri="{BB962C8B-B14F-4D97-AF65-F5344CB8AC3E}">
        <p14:creationId xmlns:p14="http://schemas.microsoft.com/office/powerpoint/2010/main" val="33736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resilience…</a:t>
            </a:r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218122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844824"/>
            <a:ext cx="21526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841858"/>
            <a:ext cx="2808312" cy="1872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716" y="3714065"/>
            <a:ext cx="2800443" cy="194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6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Humanitarian Diplomacy</a:t>
            </a:r>
            <a:endParaRPr lang="en-GB" dirty="0"/>
          </a:p>
        </p:txBody>
      </p:sp>
      <p:pic>
        <p:nvPicPr>
          <p:cNvPr id="4" name="Picture 3" descr="D:\ho file\photos\TRC youth pictures\10505586_712520415479588_5952780654371489604_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11" y="1930499"/>
            <a:ext cx="4090789" cy="3802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72138"/>
            <a:ext cx="3168352" cy="393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17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828800" y="350838"/>
            <a:ext cx="6858000" cy="1143000"/>
          </a:xfrm>
        </p:spPr>
        <p:txBody>
          <a:bodyPr/>
          <a:lstStyle/>
          <a:p>
            <a:r>
              <a:rPr lang="en-US" dirty="0" smtClean="0"/>
              <a:t>Beneficiary communications</a:t>
            </a:r>
            <a:endParaRPr lang="en-GB" dirty="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236" y="1772816"/>
            <a:ext cx="3303035" cy="505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30" y="1787770"/>
            <a:ext cx="2781837" cy="493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968" y="1772816"/>
            <a:ext cx="283335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68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78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cooperation – among NSs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571" y="1844824"/>
            <a:ext cx="2764800" cy="1828800"/>
          </a:xfrm>
          <a:prstGeom prst="rect">
            <a:avLst/>
          </a:prstGeom>
        </p:spPr>
      </p:pic>
      <p:pic>
        <p:nvPicPr>
          <p:cNvPr id="1026" name="Picture 2" descr="Climate-related terminology #CCM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06" y="2492896"/>
            <a:ext cx="182879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MG_109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571" y="3866352"/>
            <a:ext cx="279189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35896" y="2276872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Community Safety and Resilience Forum </a:t>
            </a:r>
            <a:endParaRPr lang="en-GB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563888" y="4232121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Pandemic Preparedness and Public Health Emergency</a:t>
            </a:r>
            <a:endParaRPr lang="en-GB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83568" y="4426507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Climate Masters Training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2332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cooperation with ASEAN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68" y="1862526"/>
            <a:ext cx="4551680" cy="2560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680" y="1844824"/>
            <a:ext cx="3413760" cy="25603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2368" y="4581128"/>
            <a:ext cx="815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Joint Action Plan with AHA Centre – ACE Programme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Alignment of School Safety activities with ASSI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Contribution to AADMER reporting and future planning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Health: potential joint efforts in pandemic preparedness and NCD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912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49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620688"/>
            <a:ext cx="7239000" cy="647591"/>
          </a:xfrm>
        </p:spPr>
        <p:txBody>
          <a:bodyPr/>
          <a:lstStyle/>
          <a:p>
            <a:pPr algn="ctr"/>
            <a:r>
              <a:rPr lang="fr-CH" dirty="0" smtClean="0"/>
              <a:t>National Society </a:t>
            </a:r>
            <a:r>
              <a:rPr lang="fr-CH" dirty="0" err="1" smtClean="0"/>
              <a:t>context</a:t>
            </a:r>
            <a:endParaRPr lang="fr-C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916832"/>
            <a:ext cx="7239000" cy="3721968"/>
          </a:xfrm>
        </p:spPr>
        <p:txBody>
          <a:bodyPr>
            <a:normAutofit/>
          </a:bodyPr>
          <a:lstStyle/>
          <a:p>
            <a:pPr marL="342900" indent="-342900" algn="l">
              <a:buFont typeface="Wingdings" pitchFamily="2" charset="2"/>
              <a:buChar char="ü"/>
            </a:pPr>
            <a:r>
              <a:rPr lang="fr-CH" dirty="0"/>
              <a:t>The </a:t>
            </a:r>
            <a:r>
              <a:rPr lang="fr-CH" dirty="0" err="1"/>
              <a:t>region</a:t>
            </a:r>
            <a:r>
              <a:rPr lang="fr-CH" dirty="0"/>
              <a:t> </a:t>
            </a:r>
            <a:r>
              <a:rPr lang="fr-CH" dirty="0" err="1"/>
              <a:t>is</a:t>
            </a:r>
            <a:r>
              <a:rPr lang="fr-CH" dirty="0"/>
              <a:t> </a:t>
            </a:r>
            <a:r>
              <a:rPr lang="fr-CH" dirty="0" err="1"/>
              <a:t>changing</a:t>
            </a:r>
            <a:r>
              <a:rPr lang="fr-CH" dirty="0"/>
              <a:t>, </a:t>
            </a:r>
            <a:r>
              <a:rPr lang="fr-CH" dirty="0" err="1"/>
              <a:t>so</a:t>
            </a:r>
            <a:r>
              <a:rPr lang="fr-CH" dirty="0"/>
              <a:t> </a:t>
            </a:r>
            <a:r>
              <a:rPr lang="fr-CH" dirty="0" smtClean="0"/>
              <a:t>do </a:t>
            </a:r>
            <a:r>
              <a:rPr lang="fr-CH" dirty="0" err="1" smtClean="0"/>
              <a:t>its</a:t>
            </a:r>
            <a:r>
              <a:rPr lang="fr-CH" dirty="0" smtClean="0"/>
              <a:t> </a:t>
            </a:r>
            <a:r>
              <a:rPr lang="fr-CH" dirty="0"/>
              <a:t>National </a:t>
            </a:r>
            <a:r>
              <a:rPr lang="fr-CH" dirty="0" err="1"/>
              <a:t>Societies</a:t>
            </a:r>
            <a:r>
              <a:rPr lang="fr-CH" dirty="0"/>
              <a:t> </a:t>
            </a:r>
            <a:r>
              <a:rPr lang="fr-CH" dirty="0" err="1"/>
              <a:t>illustrating</a:t>
            </a:r>
            <a:r>
              <a:rPr lang="fr-CH" dirty="0"/>
              <a:t> the </a:t>
            </a:r>
            <a:r>
              <a:rPr lang="fr-CH" dirty="0" err="1"/>
              <a:t>successful</a:t>
            </a:r>
            <a:r>
              <a:rPr lang="fr-CH" dirty="0"/>
              <a:t> </a:t>
            </a:r>
            <a:r>
              <a:rPr lang="fr-CH" dirty="0" err="1"/>
              <a:t>dynamism</a:t>
            </a:r>
            <a:r>
              <a:rPr lang="fr-CH" dirty="0"/>
              <a:t> of </a:t>
            </a:r>
            <a:r>
              <a:rPr lang="fr-CH" dirty="0" smtClean="0"/>
              <a:t>SEA, the </a:t>
            </a:r>
            <a:r>
              <a:rPr lang="fr-CH" dirty="0" err="1" smtClean="0"/>
              <a:t>will</a:t>
            </a:r>
            <a:r>
              <a:rPr lang="fr-CH" dirty="0" smtClean="0"/>
              <a:t> of NS to </a:t>
            </a:r>
            <a:r>
              <a:rPr lang="fr-CH" dirty="0" err="1" smtClean="0"/>
              <a:t>be</a:t>
            </a:r>
            <a:r>
              <a:rPr lang="fr-CH" dirty="0" smtClean="0"/>
              <a:t> in a </a:t>
            </a:r>
            <a:r>
              <a:rPr lang="fr-CH" dirty="0" err="1" smtClean="0"/>
              <a:t>better</a:t>
            </a:r>
            <a:r>
              <a:rPr lang="fr-CH" dirty="0" smtClean="0"/>
              <a:t> lead and self </a:t>
            </a:r>
            <a:r>
              <a:rPr lang="fr-CH" dirty="0" err="1" smtClean="0"/>
              <a:t>reliance</a:t>
            </a:r>
            <a:endParaRPr lang="fr-CH" dirty="0" smtClean="0"/>
          </a:p>
          <a:p>
            <a:pPr algn="l"/>
            <a:endParaRPr lang="fr-CH" dirty="0"/>
          </a:p>
          <a:p>
            <a:pPr marL="342900" indent="-342900" algn="l">
              <a:buFont typeface="Wingdings" pitchFamily="2" charset="2"/>
              <a:buChar char="ü"/>
            </a:pPr>
            <a:r>
              <a:rPr lang="fr-CH" dirty="0" smtClean="0"/>
              <a:t>NS </a:t>
            </a:r>
            <a:r>
              <a:rPr lang="fr-CH" dirty="0"/>
              <a:t>are </a:t>
            </a:r>
            <a:r>
              <a:rPr lang="fr-CH" dirty="0" err="1" smtClean="0"/>
              <a:t>becoming</a:t>
            </a:r>
            <a:r>
              <a:rPr lang="fr-CH" dirty="0" smtClean="0"/>
              <a:t> </a:t>
            </a:r>
            <a:r>
              <a:rPr lang="fr-CH" dirty="0" err="1" smtClean="0"/>
              <a:t>stronger</a:t>
            </a:r>
            <a:r>
              <a:rPr lang="fr-CH" dirty="0" smtClean="0"/>
              <a:t>, </a:t>
            </a:r>
            <a:r>
              <a:rPr lang="fr-CH" dirty="0" err="1" smtClean="0"/>
              <a:t>growing</a:t>
            </a:r>
            <a:r>
              <a:rPr lang="fr-CH" dirty="0" smtClean="0"/>
              <a:t> </a:t>
            </a:r>
            <a:r>
              <a:rPr lang="fr-CH" dirty="0"/>
              <a:t>in </a:t>
            </a:r>
            <a:r>
              <a:rPr lang="fr-CH" dirty="0" err="1" smtClean="0"/>
              <a:t>competencies</a:t>
            </a:r>
            <a:r>
              <a:rPr lang="fr-CH" dirty="0"/>
              <a:t>, in confidence </a:t>
            </a:r>
            <a:r>
              <a:rPr lang="fr-CH" dirty="0" err="1"/>
              <a:t>both</a:t>
            </a:r>
            <a:r>
              <a:rPr lang="fr-CH" dirty="0"/>
              <a:t> at </a:t>
            </a:r>
            <a:r>
              <a:rPr lang="fr-CH" dirty="0" err="1"/>
              <a:t>domestic</a:t>
            </a:r>
            <a:r>
              <a:rPr lang="fr-CH" dirty="0"/>
              <a:t> </a:t>
            </a:r>
            <a:r>
              <a:rPr lang="fr-CH" dirty="0" err="1"/>
              <a:t>level</a:t>
            </a:r>
            <a:r>
              <a:rPr lang="fr-CH" dirty="0"/>
              <a:t> but </a:t>
            </a:r>
            <a:r>
              <a:rPr lang="fr-CH" dirty="0" err="1"/>
              <a:t>increasingly</a:t>
            </a:r>
            <a:r>
              <a:rPr lang="fr-CH" dirty="0"/>
              <a:t> at </a:t>
            </a:r>
            <a:r>
              <a:rPr lang="fr-CH" dirty="0" err="1" smtClean="0"/>
              <a:t>regional</a:t>
            </a:r>
            <a:r>
              <a:rPr lang="fr-CH" dirty="0" smtClean="0"/>
              <a:t> </a:t>
            </a:r>
            <a:r>
              <a:rPr lang="fr-CH"/>
              <a:t>and </a:t>
            </a:r>
            <a:r>
              <a:rPr lang="fr-CH" smtClean="0"/>
              <a:t>international </a:t>
            </a:r>
            <a:r>
              <a:rPr lang="fr-CH" dirty="0" err="1"/>
              <a:t>level</a:t>
            </a:r>
            <a:r>
              <a:rPr lang="fr-CH" dirty="0"/>
              <a:t>.</a:t>
            </a:r>
            <a:endParaRPr lang="en-GB" dirty="0"/>
          </a:p>
          <a:p>
            <a:pPr algn="l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51877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members are best known for their response activities…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57460"/>
            <a:ext cx="5328592" cy="34037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08" y="1734939"/>
            <a:ext cx="34198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4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initial response to recovery, rebuilding lives…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34" y="1736894"/>
            <a:ext cx="4926129" cy="3791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72972"/>
            <a:ext cx="3585123" cy="14026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85" y="2573522"/>
            <a:ext cx="3564188" cy="10101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136803"/>
            <a:ext cx="3527552" cy="1031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162" y="3775321"/>
            <a:ext cx="3532786" cy="7850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02" y="4192158"/>
            <a:ext cx="3553721" cy="8321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628116"/>
            <a:ext cx="3527552" cy="7641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34" y="1556792"/>
            <a:ext cx="8568953" cy="527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0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sometimes difficult environments…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" y="1746023"/>
            <a:ext cx="9136643" cy="513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6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433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24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services with health ministries…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2" y="2012126"/>
            <a:ext cx="5618944" cy="3748889"/>
          </a:xfrm>
          <a:prstGeom prst="rect">
            <a:avLst/>
          </a:prstGeom>
        </p:spPr>
      </p:pic>
      <p:sp>
        <p:nvSpPr>
          <p:cNvPr id="5" name="AutoShape 2" descr="Image result for PMI dara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16" y="2276872"/>
            <a:ext cx="2664296" cy="149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Image result for PMI dara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105" y="3624862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7" descr="Image result for thai red cross bloo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67" y="4437112"/>
            <a:ext cx="952649" cy="133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15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aid, a core activities in all countries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293034"/>
            <a:ext cx="2463077" cy="1187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564904"/>
            <a:ext cx="1872208" cy="1827983"/>
          </a:xfrm>
          <a:prstGeom prst="rect">
            <a:avLst/>
          </a:prstGeom>
        </p:spPr>
      </p:pic>
      <p:pic>
        <p:nvPicPr>
          <p:cNvPr id="2050" name="Picture 2" descr="D:\IFRC C3R Project\REFERENCES\HD\First Aid Day 13 Sept 2014\WFAD infographics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601491"/>
            <a:ext cx="4886991" cy="528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Image result for first aid singapore red cro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4"/>
          <a:stretch/>
        </p:blipFill>
        <p:spPr bwMode="auto">
          <a:xfrm>
            <a:off x="4814983" y="4365104"/>
            <a:ext cx="4293521" cy="252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98551" y="2123564"/>
            <a:ext cx="2745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Singapore, in 2013…</a:t>
            </a:r>
            <a:endParaRPr lang="en-GB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9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FRC_2011 presentation-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IFRC_2011 presentation-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1550</TotalTime>
  <Words>369</Words>
  <Application>Microsoft Office PowerPoint</Application>
  <PresentationFormat>On-screen Show (4:3)</PresentationFormat>
  <Paragraphs>69</Paragraphs>
  <Slides>28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IFRC_2011 presentation-EN</vt:lpstr>
      <vt:lpstr>1_IFRC_2011 presentation-EN</vt:lpstr>
      <vt:lpstr>Overview of Red Cross Red Crescent in South-East Asia</vt:lpstr>
      <vt:lpstr>South-East Asia context and emerging humanitarian challenges</vt:lpstr>
      <vt:lpstr>National Society context</vt:lpstr>
      <vt:lpstr>Our members are best known for their response activities…</vt:lpstr>
      <vt:lpstr>From initial response to recovery, rebuilding lives…</vt:lpstr>
      <vt:lpstr>In sometimes difficult environments…</vt:lpstr>
      <vt:lpstr>PowerPoint Presentation</vt:lpstr>
      <vt:lpstr>Blood services with health ministries…</vt:lpstr>
      <vt:lpstr>First aid, a core activities in all countries</vt:lpstr>
      <vt:lpstr>Their action spread all over the countries</vt:lpstr>
      <vt:lpstr>PowerPoint Presentation</vt:lpstr>
      <vt:lpstr>PowerPoint Presentation</vt:lpstr>
      <vt:lpstr>Youths and volunteers</vt:lpstr>
      <vt:lpstr>PowerPoint Presentation</vt:lpstr>
      <vt:lpstr>PowerPoint Presentation</vt:lpstr>
      <vt:lpstr>Engagement in communities and schools</vt:lpstr>
      <vt:lpstr>PowerPoint Presentation</vt:lpstr>
      <vt:lpstr>PowerPoint Presentation</vt:lpstr>
      <vt:lpstr>PowerPoint Presentation</vt:lpstr>
      <vt:lpstr>PowerPoint Presentation</vt:lpstr>
      <vt:lpstr>Working with governments…</vt:lpstr>
      <vt:lpstr>Community resilience…</vt:lpstr>
      <vt:lpstr>Humanitarian Diplomacy</vt:lpstr>
      <vt:lpstr>Beneficiary communications</vt:lpstr>
      <vt:lpstr>PowerPoint Presentation</vt:lpstr>
      <vt:lpstr>Regional cooperation – among NSs</vt:lpstr>
      <vt:lpstr>Regional cooperation with ASEAN</vt:lpstr>
      <vt:lpstr>PowerPoint Presentation</vt:lpstr>
    </vt:vector>
  </TitlesOfParts>
  <Company>IFRC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role of Youth Commission</dc:title>
  <dc:creator>ruutmaaria.mattsson</dc:creator>
  <cp:lastModifiedBy>Angeline Tandiono</cp:lastModifiedBy>
  <cp:revision>198</cp:revision>
  <dcterms:created xsi:type="dcterms:W3CDTF">2012-03-27T07:29:33Z</dcterms:created>
  <dcterms:modified xsi:type="dcterms:W3CDTF">2015-05-22T08:23:28Z</dcterms:modified>
</cp:coreProperties>
</file>