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78" r:id="rId2"/>
    <p:sldId id="282" r:id="rId3"/>
    <p:sldId id="284" r:id="rId4"/>
    <p:sldId id="283" r:id="rId5"/>
    <p:sldId id="280" r:id="rId6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jay Madiwale" initials="A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22671" autoAdjust="0"/>
    <p:restoredTop sz="78153" autoAdjust="0"/>
  </p:normalViewPr>
  <p:slideViewPr>
    <p:cSldViewPr>
      <p:cViewPr>
        <p:scale>
          <a:sx n="80" d="100"/>
          <a:sy n="80" d="100"/>
        </p:scale>
        <p:origin x="-170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034D9-5332-4600-9CA8-69C5FD5EF088}" type="datetimeFigureOut">
              <a:rPr lang="en-GB" smtClean="0"/>
              <a:t>23/02/2015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646CE-9593-4F13-9277-5F2D7A1A4A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65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38BBA6-1430-4112-90B3-03D74CFA8F54}" type="datetimeFigureOut">
              <a:rPr lang="en-GB" smtClean="0"/>
              <a:pPr/>
              <a:t>23/02/2015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CC550-5190-40CB-BEDD-9F2D6CCF2C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665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BCADF-C9A6-4BEC-9C77-92E5CDBB852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6785D-0EDA-4763-85D3-BB698A52D9C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159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B743D-A1BF-452D-850E-18E8A2C09CA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2EF8E-AF0E-4A34-A3BA-F6554BFCE3A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798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15FFA-BB3B-4ED5-93FB-8EAF83C0AC4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0CC7E-85C4-4652-A364-D451121BB86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574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061BD-61FF-494E-9BEE-92344634CD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F02D3A-A020-459F-A4E0-962AAFE582C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31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6C439-D07A-46C3-A5A1-8C82A7CCAF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D17522-4F92-4A50-8409-4FA6EE1558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943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3A5F9-BDC1-441C-BFD4-E1A949DA849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798BD-E924-42EA-A8F5-27D0793FE8E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5393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95EBF-0CDA-41BE-A144-0B3B9A942A5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574CE-46A1-4247-8ED1-49AF8A36FAF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23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4628D-C2BD-435C-BF9E-16D72A2A3B8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426BC-D45A-4DF7-8365-3AA039EC86A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554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4C74A-E53B-451F-A653-FFC31D6B04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51042-56A3-4740-A540-E93E3226459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678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Click to edit Master text styles</a:t>
            </a:r>
          </a:p>
          <a:p>
            <a:pPr lvl="1"/>
            <a:r>
              <a:rPr lang="fr-CA" smtClean="0"/>
              <a:t>Second level</a:t>
            </a:r>
          </a:p>
          <a:p>
            <a:pPr lvl="2"/>
            <a:r>
              <a:rPr lang="fr-CA" smtClean="0"/>
              <a:t>Third level</a:t>
            </a:r>
          </a:p>
          <a:p>
            <a:pPr lvl="3"/>
            <a:r>
              <a:rPr lang="fr-CA" smtClean="0"/>
              <a:t>Fourth level</a:t>
            </a:r>
          </a:p>
          <a:p>
            <a:pPr lvl="4"/>
            <a:r>
              <a:rPr lang="fr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8D95E-3D3D-4F35-88E9-AA84971234E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2FD94-9E76-4835-9153-F4F231865AC5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606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A7871B-5419-4152-8AE2-4CE3A4C78AD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98AD6-6158-4F16-9C24-BA6054BCD4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2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CA" altLang="en-US" smtClean="0"/>
              <a:t>Click to edit Master text styles</a:t>
            </a:r>
          </a:p>
          <a:p>
            <a:pPr lvl="1"/>
            <a:r>
              <a:rPr lang="fr-CA" altLang="en-US" smtClean="0"/>
              <a:t>Second level</a:t>
            </a:r>
          </a:p>
          <a:p>
            <a:pPr lvl="2"/>
            <a:r>
              <a:rPr lang="fr-CA" altLang="en-US" smtClean="0"/>
              <a:t>Third level</a:t>
            </a:r>
          </a:p>
          <a:p>
            <a:pPr lvl="3"/>
            <a:r>
              <a:rPr lang="fr-CA" altLang="en-US" smtClean="0"/>
              <a:t>Fourth level</a:t>
            </a:r>
          </a:p>
          <a:p>
            <a:pPr lvl="4"/>
            <a:r>
              <a:rPr lang="fr-CA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fld id="{14534281-D4AD-49E6-9A48-436179E2B13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23/02/2015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457200">
              <a:defRPr/>
            </a:pPr>
            <a:fld id="{181A15C2-7AE3-4C07-91DB-707D6867D663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329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 txBox="1">
            <a:spLocks/>
          </p:cNvSpPr>
          <p:nvPr/>
        </p:nvSpPr>
        <p:spPr bwMode="auto">
          <a:xfrm>
            <a:off x="1120775" y="3141663"/>
            <a:ext cx="685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600" b="1" i="1">
              <a:solidFill>
                <a:prstClr val="black"/>
              </a:solidFill>
            </a:endParaRPr>
          </a:p>
        </p:txBody>
      </p:sp>
      <p:sp>
        <p:nvSpPr>
          <p:cNvPr id="2051" name="Title 1"/>
          <p:cNvSpPr txBox="1">
            <a:spLocks/>
          </p:cNvSpPr>
          <p:nvPr/>
        </p:nvSpPr>
        <p:spPr bwMode="auto">
          <a:xfrm>
            <a:off x="1120775" y="2924175"/>
            <a:ext cx="6858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600" b="1" i="1">
              <a:solidFill>
                <a:prstClr val="white"/>
              </a:solidFill>
            </a:endParaRPr>
          </a:p>
        </p:txBody>
      </p:sp>
      <p:sp>
        <p:nvSpPr>
          <p:cNvPr id="2053" name="Title 1"/>
          <p:cNvSpPr txBox="1">
            <a:spLocks/>
          </p:cNvSpPr>
          <p:nvPr/>
        </p:nvSpPr>
        <p:spPr bwMode="auto">
          <a:xfrm>
            <a:off x="1116013" y="4576763"/>
            <a:ext cx="6867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</a:pPr>
            <a:endParaRPr lang="en-GB" altLang="en-US" sz="2600" b="1" i="1">
              <a:solidFill>
                <a:prstClr val="white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8925" y="6262688"/>
            <a:ext cx="3810000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50" b="1" dirty="0">
                <a:solidFill>
                  <a:prstClr val="white"/>
                </a:solidFill>
                <a:latin typeface="Helvetica"/>
                <a:cs typeface="Helvetica"/>
              </a:rPr>
              <a:t>Cambodia </a:t>
            </a:r>
            <a:r>
              <a:rPr lang="en-US" sz="1450" dirty="0">
                <a:solidFill>
                  <a:prstClr val="white"/>
                </a:solidFill>
                <a:latin typeface="Helvetica Light"/>
                <a:cs typeface="Helvetica Light"/>
              </a:rPr>
              <a:t>25-27 February 2015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5" y="110120"/>
            <a:ext cx="4229100" cy="105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120775" y="3294112"/>
            <a:ext cx="6858000" cy="1143000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olidFill>
                  <a:schemeClr val="bg1"/>
                </a:solidFill>
              </a:rPr>
              <a:t>12</a:t>
            </a:r>
            <a:r>
              <a:rPr lang="en-US" sz="2800" b="1" baseline="30000" dirty="0" smtClean="0">
                <a:solidFill>
                  <a:schemeClr val="bg1"/>
                </a:solidFill>
              </a:rPr>
              <a:t>th</a:t>
            </a:r>
            <a:r>
              <a:rPr lang="en-US" sz="2800" b="1" dirty="0" smtClean="0">
                <a:solidFill>
                  <a:schemeClr val="bg1"/>
                </a:solidFill>
              </a:rPr>
              <a:t> Annual South-East Asia Red Cross Red Crescent Leadership Meeting 2015</a:t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en-US" sz="2800" b="1" dirty="0">
                <a:solidFill>
                  <a:schemeClr val="bg1"/>
                </a:solidFill>
              </a:rPr>
              <a:t/>
            </a:r>
            <a:br>
              <a:rPr lang="en-US" sz="28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UN Climate Change Conference</a:t>
            </a:r>
            <a:br>
              <a:rPr lang="en-US" sz="2400" b="1" dirty="0">
                <a:solidFill>
                  <a:schemeClr val="bg1"/>
                </a:solidFill>
              </a:rPr>
            </a:br>
            <a:r>
              <a:rPr lang="en-US" sz="2400" b="1" dirty="0">
                <a:solidFill>
                  <a:schemeClr val="bg1"/>
                </a:solidFill>
              </a:rPr>
              <a:t>COP21, (Paris, Dec 2015)</a:t>
            </a:r>
            <a:r>
              <a:rPr lang="en-US" sz="2400" b="1" dirty="0" smtClean="0">
                <a:solidFill>
                  <a:schemeClr val="bg1"/>
                </a:solidFill>
              </a:rPr>
              <a:t/>
            </a:r>
            <a:br>
              <a:rPr lang="en-US" sz="2400" b="1" dirty="0" smtClean="0">
                <a:solidFill>
                  <a:schemeClr val="bg1"/>
                </a:solidFill>
              </a:rPr>
            </a:br>
            <a:endParaRPr lang="en-GB" sz="2400" b="1" i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 descr="2011_logo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71"/>
          <a:stretch/>
        </p:blipFill>
        <p:spPr>
          <a:xfrm>
            <a:off x="2915816" y="4869160"/>
            <a:ext cx="3127896" cy="1069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26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925" y="6262688"/>
            <a:ext cx="3810000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50" b="1" dirty="0">
                <a:solidFill>
                  <a:prstClr val="white"/>
                </a:solidFill>
                <a:latin typeface="Helvetica"/>
                <a:cs typeface="Helvetica"/>
              </a:rPr>
              <a:t>Cambodia</a:t>
            </a:r>
            <a:r>
              <a:rPr lang="en-US" sz="1450" dirty="0">
                <a:solidFill>
                  <a:prstClr val="white"/>
                </a:solidFill>
                <a:latin typeface="Helvetica"/>
                <a:cs typeface="Helvetica"/>
              </a:rPr>
              <a:t> </a:t>
            </a:r>
            <a:r>
              <a:rPr lang="en-US" sz="1450" dirty="0">
                <a:solidFill>
                  <a:prstClr val="white"/>
                </a:solidFill>
                <a:latin typeface="Helvetica Light"/>
                <a:cs typeface="Helvetica Light"/>
              </a:rPr>
              <a:t>25-27 February 2015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69441"/>
            <a:ext cx="4229100" cy="105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395536" y="1916832"/>
            <a:ext cx="8424936" cy="4277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2000" b="1" dirty="0" smtClean="0">
                <a:solidFill>
                  <a:sysClr val="windowText" lastClr="000000"/>
                </a:solidFill>
              </a:rPr>
              <a:t>COP20 </a:t>
            </a:r>
            <a:r>
              <a:rPr lang="en-US" sz="2000" b="1" dirty="0">
                <a:solidFill>
                  <a:sysClr val="windowText" lastClr="000000"/>
                </a:solidFill>
              </a:rPr>
              <a:t>(Lima, Dec 2014) </a:t>
            </a:r>
            <a:r>
              <a:rPr lang="en-US" sz="2000" b="1" dirty="0" smtClean="0">
                <a:solidFill>
                  <a:sysClr val="windowText" lastClr="000000"/>
                </a:solidFill>
              </a:rPr>
              <a:t>Key </a:t>
            </a:r>
            <a:r>
              <a:rPr lang="en-US" sz="2000" b="1" dirty="0">
                <a:solidFill>
                  <a:sysClr val="windowText" lastClr="000000"/>
                </a:solidFill>
              </a:rPr>
              <a:t>outcomes</a:t>
            </a:r>
            <a:r>
              <a:rPr lang="en-US" sz="2000" b="1" dirty="0" smtClean="0">
                <a:solidFill>
                  <a:sysClr val="windowText" lastClr="000000"/>
                </a:solidFill>
              </a:rPr>
              <a:t>:</a:t>
            </a:r>
          </a:p>
          <a:p>
            <a:pPr marL="0" indent="0">
              <a:buNone/>
              <a:defRPr/>
            </a:pPr>
            <a:endParaRPr lang="en-US" sz="2000" b="1" dirty="0" smtClean="0">
              <a:solidFill>
                <a:sysClr val="windowText" lastClr="000000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900" dirty="0" smtClean="0">
                <a:solidFill>
                  <a:sysClr val="windowText" lastClr="000000"/>
                </a:solidFill>
              </a:rPr>
              <a:t>Majority of nations now supporting a long-term mitigation goal for reducing </a:t>
            </a:r>
            <a:r>
              <a:rPr lang="en-US" sz="1900" dirty="0" smtClean="0">
                <a:solidFill>
                  <a:sysClr val="windowText" lastClr="000000"/>
                </a:solidFill>
              </a:rPr>
              <a:t>emissions</a:t>
            </a:r>
          </a:p>
          <a:p>
            <a:pPr>
              <a:buFontTx/>
              <a:buChar char="-"/>
              <a:defRPr/>
            </a:pPr>
            <a:endParaRPr lang="en-US" sz="1900" dirty="0" smtClean="0">
              <a:solidFill>
                <a:sysClr val="windowText" lastClr="000000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900" dirty="0" smtClean="0">
                <a:solidFill>
                  <a:sysClr val="windowText" lastClr="000000"/>
                </a:solidFill>
              </a:rPr>
              <a:t>More transparent post-2020 forecast due to greater depth and self-analysis required from country emission reduction plans which are to be submitted ahead of COP21.</a:t>
            </a:r>
          </a:p>
          <a:p>
            <a:pPr>
              <a:buFontTx/>
              <a:buChar char="-"/>
              <a:defRPr/>
            </a:pPr>
            <a:endParaRPr lang="en-US" sz="1900" dirty="0" smtClean="0">
              <a:solidFill>
                <a:sysClr val="windowText" lastClr="000000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900" dirty="0" smtClean="0">
                <a:solidFill>
                  <a:sysClr val="windowText" lastClr="000000"/>
                </a:solidFill>
              </a:rPr>
              <a:t>Significant </a:t>
            </a:r>
            <a:r>
              <a:rPr lang="en-US" sz="1900" dirty="0" smtClean="0">
                <a:solidFill>
                  <a:sysClr val="windowText" lastClr="000000"/>
                </a:solidFill>
              </a:rPr>
              <a:t>pledges and contributions to the Green Climate Fund (to be used in climate mitigation and adaptation initiatives in the developing world</a:t>
            </a:r>
            <a:r>
              <a:rPr lang="en-US" sz="1900" dirty="0" smtClean="0">
                <a:solidFill>
                  <a:sysClr val="windowText" lastClr="000000"/>
                </a:solidFill>
              </a:rPr>
              <a:t>)</a:t>
            </a:r>
          </a:p>
          <a:p>
            <a:pPr>
              <a:buFontTx/>
              <a:buChar char="-"/>
              <a:defRPr/>
            </a:pPr>
            <a:endParaRPr lang="en-US" sz="1900" dirty="0" smtClean="0">
              <a:solidFill>
                <a:sysClr val="windowText" lastClr="000000"/>
              </a:solidFill>
            </a:endParaRPr>
          </a:p>
          <a:p>
            <a:pPr>
              <a:buFontTx/>
              <a:buChar char="-"/>
              <a:defRPr/>
            </a:pPr>
            <a:r>
              <a:rPr lang="en-US" sz="1900" dirty="0" smtClean="0">
                <a:solidFill>
                  <a:sysClr val="windowText" lastClr="000000"/>
                </a:solidFill>
              </a:rPr>
              <a:t>Developing countries secured greater attention on areas relating to adaptation and loss and damage from climate change, paving the way for greater contributions to these areas in COP21</a:t>
            </a:r>
            <a:r>
              <a:rPr lang="en-US" sz="1900" dirty="0" smtClean="0">
                <a:solidFill>
                  <a:sysClr val="windowText" lastClr="000000"/>
                </a:solidFill>
              </a:rPr>
              <a:t>.</a:t>
            </a:r>
            <a:endParaRPr lang="en-US" sz="1900" b="1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95536" y="1268760"/>
            <a:ext cx="82809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3200" b="1" dirty="0" smtClean="0">
                <a:solidFill>
                  <a:sysClr val="windowText" lastClr="000000"/>
                </a:solidFill>
              </a:rPr>
              <a:t>Background</a:t>
            </a:r>
            <a:endParaRPr lang="en-US" sz="3200" i="1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95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925" y="6262688"/>
            <a:ext cx="3810000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50" b="1" dirty="0">
                <a:solidFill>
                  <a:prstClr val="white"/>
                </a:solidFill>
                <a:latin typeface="Helvetica"/>
                <a:cs typeface="Helvetica"/>
              </a:rPr>
              <a:t>Cambodia</a:t>
            </a:r>
            <a:r>
              <a:rPr lang="en-US" sz="1450" dirty="0">
                <a:solidFill>
                  <a:prstClr val="white"/>
                </a:solidFill>
                <a:latin typeface="Helvetica"/>
                <a:cs typeface="Helvetica"/>
              </a:rPr>
              <a:t> </a:t>
            </a:r>
            <a:r>
              <a:rPr lang="en-US" sz="1450" dirty="0">
                <a:solidFill>
                  <a:prstClr val="white"/>
                </a:solidFill>
                <a:latin typeface="Helvetica Light"/>
                <a:cs typeface="Helvetica Light"/>
              </a:rPr>
              <a:t>25-27 February 2015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69441"/>
            <a:ext cx="4229100" cy="105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95536" y="1724615"/>
            <a:ext cx="82809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ysClr val="windowText" lastClr="000000"/>
                </a:solidFill>
              </a:rPr>
              <a:t>COP21 Objective</a:t>
            </a:r>
            <a:r>
              <a:rPr lang="en-US" sz="3200" b="1" dirty="0" smtClean="0">
                <a:solidFill>
                  <a:sysClr val="windowText" lastClr="000000"/>
                </a:solidFill>
              </a:rPr>
              <a:t>:</a:t>
            </a:r>
          </a:p>
          <a:p>
            <a:endParaRPr lang="en-US" sz="2400" b="1" i="1" dirty="0">
              <a:solidFill>
                <a:sysClr val="windowText" lastClr="000000"/>
              </a:solidFill>
            </a:endParaRPr>
          </a:p>
          <a:p>
            <a:pPr algn="ctr"/>
            <a:r>
              <a:rPr lang="en-US" sz="2400" i="1" dirty="0">
                <a:solidFill>
                  <a:sysClr val="windowText" lastClr="000000"/>
                </a:solidFill>
              </a:rPr>
              <a:t/>
            </a:r>
            <a:br>
              <a:rPr lang="en-US" sz="2400" i="1" dirty="0">
                <a:solidFill>
                  <a:sysClr val="windowText" lastClr="000000"/>
                </a:solidFill>
              </a:rPr>
            </a:br>
            <a:r>
              <a:rPr lang="en-US" sz="3200" i="1" dirty="0">
                <a:solidFill>
                  <a:sysClr val="windowText" lastClr="000000"/>
                </a:solidFill>
              </a:rPr>
              <a:t>“…to achieve a legally binding and universal agreement on climate, from all the nations of the world.”</a:t>
            </a:r>
          </a:p>
        </p:txBody>
      </p:sp>
    </p:spTree>
    <p:extLst>
      <p:ext uri="{BB962C8B-B14F-4D97-AF65-F5344CB8AC3E}">
        <p14:creationId xmlns:p14="http://schemas.microsoft.com/office/powerpoint/2010/main" val="2173363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88925" y="6262688"/>
            <a:ext cx="3810000" cy="32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457200">
              <a:defRPr/>
            </a:pPr>
            <a:r>
              <a:rPr lang="en-US" sz="1450" b="1" dirty="0">
                <a:solidFill>
                  <a:prstClr val="white"/>
                </a:solidFill>
                <a:latin typeface="Helvetica"/>
                <a:cs typeface="Helvetica"/>
              </a:rPr>
              <a:t>Cambodia</a:t>
            </a:r>
            <a:r>
              <a:rPr lang="en-US" sz="1450" dirty="0">
                <a:solidFill>
                  <a:prstClr val="white"/>
                </a:solidFill>
                <a:latin typeface="Helvetica"/>
                <a:cs typeface="Helvetica"/>
              </a:rPr>
              <a:t> </a:t>
            </a:r>
            <a:r>
              <a:rPr lang="en-US" sz="1450" dirty="0">
                <a:solidFill>
                  <a:prstClr val="white"/>
                </a:solidFill>
                <a:latin typeface="Helvetica Light"/>
                <a:cs typeface="Helvetica Light"/>
              </a:rPr>
              <a:t>25-27 February 2015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075" y="169441"/>
            <a:ext cx="4229100" cy="1051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5"/>
          <p:cNvSpPr txBox="1">
            <a:spLocks/>
          </p:cNvSpPr>
          <p:nvPr/>
        </p:nvSpPr>
        <p:spPr>
          <a:xfrm>
            <a:off x="395536" y="1556792"/>
            <a:ext cx="8424936" cy="42770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None/>
            </a:pPr>
            <a:r>
              <a:rPr lang="en-US" sz="3300" b="1" dirty="0" smtClean="0">
                <a:solidFill>
                  <a:srgbClr val="FF0000"/>
                </a:solidFill>
              </a:rPr>
              <a:t>KEY </a:t>
            </a:r>
            <a:r>
              <a:rPr lang="en-US" sz="3300" b="1" dirty="0">
                <a:solidFill>
                  <a:srgbClr val="FF0000"/>
                </a:solidFill>
              </a:rPr>
              <a:t>MESSAGES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sz="2000" b="1" dirty="0" smtClean="0">
              <a:solidFill>
                <a:sysClr val="windowText" lastClr="000000"/>
              </a:solidFill>
            </a:endParaRPr>
          </a:p>
          <a:p>
            <a:r>
              <a:rPr lang="en-US" sz="2600" dirty="0">
                <a:solidFill>
                  <a:prstClr val="black"/>
                </a:solidFill>
              </a:rPr>
              <a:t>Climate change is increasing disaster risk for millions of the world’s most vulnerable people.</a:t>
            </a: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</a:endParaRPr>
          </a:p>
          <a:p>
            <a:r>
              <a:rPr lang="en-US" sz="2600" dirty="0">
                <a:solidFill>
                  <a:prstClr val="black"/>
                </a:solidFill>
              </a:rPr>
              <a:t>Local action is key to adaptation and mitigation. Empowering communities through knowledge about climate change is crucial to ensure informed and appropriate action at the local level.</a:t>
            </a: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</a:endParaRPr>
          </a:p>
          <a:p>
            <a:r>
              <a:rPr lang="en-US" sz="2600" dirty="0">
                <a:solidFill>
                  <a:prstClr val="black"/>
                </a:solidFill>
              </a:rPr>
              <a:t>More investment is needed for disaster risk reduction, including effective early warning systems across all time-scales.</a:t>
            </a: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</a:endParaRPr>
          </a:p>
          <a:p>
            <a:r>
              <a:rPr lang="en-US" sz="2600" dirty="0">
                <a:solidFill>
                  <a:prstClr val="black"/>
                </a:solidFill>
              </a:rPr>
              <a:t>Youth engagement is pivotal for developing sustainable solutions into the future.</a:t>
            </a:r>
          </a:p>
          <a:p>
            <a:pPr marL="0" lvl="0" indent="0">
              <a:buNone/>
            </a:pPr>
            <a:endParaRPr lang="en-US" sz="2600" dirty="0">
              <a:solidFill>
                <a:prstClr val="black"/>
              </a:solidFill>
            </a:endParaRPr>
          </a:p>
          <a:p>
            <a:r>
              <a:rPr lang="en-US" sz="2600" dirty="0">
                <a:solidFill>
                  <a:prstClr val="black"/>
                </a:solidFill>
              </a:rPr>
              <a:t>More attention is needed for solutions that harness synergies between climate change adaptation and climate change mitigation</a:t>
            </a:r>
            <a:r>
              <a:rPr lang="en-US" sz="2600" dirty="0" smtClean="0">
                <a:solidFill>
                  <a:prstClr val="black"/>
                </a:solidFill>
              </a:rPr>
              <a:t>.</a:t>
            </a:r>
            <a:endParaRPr lang="en-US" sz="2600" b="1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729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black"/>
              </a:solidFill>
            </a:endParaRP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951" y="5445225"/>
            <a:ext cx="4344844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74498" y="980728"/>
            <a:ext cx="408573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sz="6000" i="1" dirty="0" smtClean="0">
              <a:solidFill>
                <a:prstClr val="white"/>
              </a:solidFill>
            </a:endParaRPr>
          </a:p>
          <a:p>
            <a:pPr algn="ctr"/>
            <a:r>
              <a:rPr lang="en-GB" sz="6000" i="1" dirty="0" smtClean="0">
                <a:solidFill>
                  <a:prstClr val="white"/>
                </a:solidFill>
              </a:rPr>
              <a:t>Thank you</a:t>
            </a:r>
          </a:p>
          <a:p>
            <a:endParaRPr lang="en-GB" sz="6000" i="1" dirty="0">
              <a:solidFill>
                <a:prstClr val="white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038162"/>
            <a:ext cx="845956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1600" b="1" dirty="0">
                <a:solidFill>
                  <a:prstClr val="white"/>
                </a:solidFill>
              </a:rPr>
              <a:t>Further reading: </a:t>
            </a:r>
            <a:br>
              <a:rPr lang="en-US" sz="1600" b="1" dirty="0">
                <a:solidFill>
                  <a:prstClr val="white"/>
                </a:solidFill>
              </a:rPr>
            </a:br>
            <a:r>
              <a:rPr lang="en-US" sz="1600" dirty="0">
                <a:solidFill>
                  <a:prstClr val="white"/>
                </a:solidFill>
              </a:rPr>
              <a:t> IFRC Advocacy Messages on Climate Change (25 October, 2013). Available for download at IFRC.org</a:t>
            </a:r>
            <a:br>
              <a:rPr lang="en-US" sz="1600" dirty="0">
                <a:solidFill>
                  <a:prstClr val="white"/>
                </a:solidFill>
              </a:rPr>
            </a:br>
            <a:r>
              <a:rPr lang="en-US" sz="1600" dirty="0">
                <a:solidFill>
                  <a:prstClr val="white"/>
                </a:solidFill>
              </a:rPr>
              <a:t> http://www.ifrc.org/Global/Publications/disasters/climate%20change/climate-guide.pdf</a:t>
            </a:r>
            <a:endParaRPr lang="en-US" sz="16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19257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231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1_Office Theme</vt:lpstr>
      <vt:lpstr>12th Annual South-East Asia Red Cross Red Crescent Leadership Meeting 2015  UN Climate Change Conference COP21, (Paris, Dec 2015) </vt:lpstr>
      <vt:lpstr>PowerPoint Presentation</vt:lpstr>
      <vt:lpstr>PowerPoint Presentation</vt:lpstr>
      <vt:lpstr>PowerPoint Presentation</vt:lpstr>
      <vt:lpstr>PowerPoint Presentation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2015 Development</dc:title>
  <dc:creator>Ellie SEO</dc:creator>
  <cp:lastModifiedBy>Suchada Meteekunaporn</cp:lastModifiedBy>
  <cp:revision>54</cp:revision>
  <cp:lastPrinted>2015-02-23T09:10:30Z</cp:lastPrinted>
  <dcterms:created xsi:type="dcterms:W3CDTF">2015-02-20T11:08:28Z</dcterms:created>
  <dcterms:modified xsi:type="dcterms:W3CDTF">2015-02-23T09:10:37Z</dcterms:modified>
</cp:coreProperties>
</file>