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92" r:id="rId3"/>
    <p:sldId id="293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290" r:id="rId1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41818"/>
    <a:srgbClr val="CF1C21"/>
    <a:srgbClr val="8B4907"/>
    <a:srgbClr val="5C4F46"/>
    <a:srgbClr val="66584E"/>
    <a:srgbClr val="E8C7B0"/>
    <a:srgbClr val="F4D1B9"/>
    <a:srgbClr val="B9BFC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67" autoAdjust="0"/>
    <p:restoredTop sz="96625" autoAdjust="0"/>
  </p:normalViewPr>
  <p:slideViewPr>
    <p:cSldViewPr>
      <p:cViewPr varScale="1">
        <p:scale>
          <a:sx n="72" d="100"/>
          <a:sy n="72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 withou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52400"/>
            <a:ext cx="8839200" cy="5753100"/>
          </a:xfrm>
          <a:prstGeom prst="rect">
            <a:avLst/>
          </a:prstGeom>
          <a:solidFill>
            <a:srgbClr val="66584E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304800" y="304800"/>
            <a:ext cx="1371600" cy="1371600"/>
            <a:chOff x="193688" y="193688"/>
            <a:chExt cx="1371083" cy="1371083"/>
          </a:xfrm>
        </p:grpSpPr>
        <p:sp>
          <p:nvSpPr>
            <p:cNvPr id="6" name="Oval 5"/>
            <p:cNvSpPr/>
            <p:nvPr/>
          </p:nvSpPr>
          <p:spPr>
            <a:xfrm>
              <a:off x="193688" y="193688"/>
              <a:ext cx="1371083" cy="1371083"/>
            </a:xfrm>
            <a:prstGeom prst="ellipse">
              <a:avLst/>
            </a:prstGeom>
            <a:solidFill>
              <a:srgbClr val="CF1C21"/>
            </a:solidFill>
            <a:ln w="31750">
              <a:solidFill>
                <a:schemeClr val="bg1"/>
              </a:solidFill>
              <a:round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82554" y="625325"/>
              <a:ext cx="1144157" cy="769648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10</a:t>
              </a:r>
              <a:r>
                <a:rPr lang="en-US" sz="1000" b="1" baseline="30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th</a:t>
              </a:r>
              <a:r>
                <a:rPr lang="en-US" sz="10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Annual South-East Asia Red Cross Red Crescent Leaders Meeting 2013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819400"/>
            <a:ext cx="7239000" cy="647591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886200"/>
            <a:ext cx="7239000" cy="1752600"/>
          </a:xfrm>
        </p:spPr>
        <p:txBody>
          <a:bodyPr>
            <a:normAutofit/>
          </a:bodyPr>
          <a:lstStyle>
            <a:lvl1pPr marL="0" indent="0" algn="r">
              <a:buNone/>
              <a:defRPr sz="2400" b="1">
                <a:solidFill>
                  <a:srgbClr val="541818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828800" y="354013"/>
            <a:ext cx="685800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828800" y="1495425"/>
            <a:ext cx="6858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828800" y="354013"/>
            <a:ext cx="685800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828800" y="1495425"/>
            <a:ext cx="6858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457200" y="1676400"/>
            <a:ext cx="3352800" cy="4191000"/>
          </a:xfrm>
        </p:spPr>
        <p:txBody>
          <a:bodyPr rtlCol="0">
            <a:normAutofit/>
          </a:bodyPr>
          <a:lstStyle/>
          <a:p>
            <a:pPr lvl="0"/>
            <a:r>
              <a:rPr lang="en-US" noProof="0" smtClean="0"/>
              <a:t>Click icon to add chart</a:t>
            </a:r>
            <a:endParaRPr lang="en-GB" noProof="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3959770" y="1676400"/>
            <a:ext cx="47244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828800" y="354013"/>
            <a:ext cx="685800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828800" y="1495425"/>
            <a:ext cx="6858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828800" y="2895600"/>
            <a:ext cx="6858000" cy="2971800"/>
          </a:xfrm>
        </p:spPr>
        <p:txBody>
          <a:bodyPr rtlCol="0">
            <a:norm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828800" y="1631732"/>
            <a:ext cx="6858000" cy="114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828800" y="354013"/>
            <a:ext cx="685800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828800" y="1495425"/>
            <a:ext cx="6858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1910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1910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828800" y="354013"/>
            <a:ext cx="685800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828800" y="1495425"/>
            <a:ext cx="6858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399"/>
            <a:ext cx="4040188" cy="574675"/>
          </a:xfrm>
        </p:spPr>
        <p:txBody>
          <a:bodyPr anchor="ctr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51075"/>
            <a:ext cx="4040188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76399"/>
            <a:ext cx="4041775" cy="574675"/>
          </a:xfrm>
        </p:spPr>
        <p:txBody>
          <a:bodyPr anchor="ctr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51075"/>
            <a:ext cx="4041775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contac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52400" y="152400"/>
            <a:ext cx="8839200" cy="6553200"/>
            <a:chOff x="152400" y="76200"/>
            <a:chExt cx="8839200" cy="6553200"/>
          </a:xfrm>
        </p:grpSpPr>
        <p:sp>
          <p:nvSpPr>
            <p:cNvPr id="3" name="Rectangle 2"/>
            <p:cNvSpPr/>
            <p:nvPr/>
          </p:nvSpPr>
          <p:spPr>
            <a:xfrm>
              <a:off x="152400" y="76200"/>
              <a:ext cx="8839200" cy="65532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>
              <a:off x="152400" y="76200"/>
              <a:ext cx="8839200" cy="5029200"/>
            </a:xfrm>
            <a:prstGeom prst="rect">
              <a:avLst/>
            </a:prstGeom>
            <a:solidFill>
              <a:srgbClr val="CF1C2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33400" y="498475"/>
              <a:ext cx="4724400" cy="3179763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rgbClr val="E8C7B0"/>
                  </a:solidFill>
                  <a:latin typeface="Arial" pitchFamily="34" charset="0"/>
                  <a:cs typeface="Arial" pitchFamily="34" charset="0"/>
                </a:rPr>
                <a:t>FOR FURTHER INFORMATION ON THE RESILIENCE UNIT IN SOUTH-EAST ASIA, PLEASE CONTACT: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 baseline="30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rgbClr val="E8C7B0"/>
                  </a:solidFill>
                  <a:latin typeface="Arial" pitchFamily="34" charset="0"/>
                  <a:cs typeface="Arial" pitchFamily="34" charset="0"/>
                </a:rPr>
                <a:t>THE REGIONAL HEAD OF UNIT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MS. INDIRA KULENOVIC</a:t>
              </a:r>
              <a:r>
                <a:rPr lang="en-US" sz="2000" baseline="30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/>
              </a:r>
              <a:br>
                <a:rPr lang="en-US" sz="2000" baseline="30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</a:br>
              <a:r>
                <a:rPr lang="en-US" sz="2000" b="1" baseline="30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TEL. : +66 81 846 7027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EMAIL: indira.kulenovic@ifrc.org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 baseline="30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rgbClr val="E8C7B0"/>
                  </a:solidFill>
                  <a:latin typeface="Arial" pitchFamily="34" charset="0"/>
                  <a:cs typeface="Arial" pitchFamily="34" charset="0"/>
                </a:rPr>
                <a:t>THIS PRESENTATION IS PUBLISHED BY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THE INTERNATIONAL FEDERATION OF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RED CROSS AND RED CRESCENT SOCIETIES,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SOUTH-EAST ASIA REGIONAL DELEGATION,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BANGKOK, THAILAND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TEL: +66 2 661 8201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FAX: +66 2 66 19322</a:t>
              </a:r>
              <a:endPara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6" name="Picture 15" descr="SLCM-icons logo-EN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57200" y="5486400"/>
              <a:ext cx="1905000" cy="9830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16" descr="IFRC_logo_EN.jpg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715000" y="6096000"/>
              <a:ext cx="3157728" cy="2958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828800" y="354013"/>
            <a:ext cx="685800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1828800" y="1495425"/>
            <a:ext cx="6858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4"/>
          <p:cNvGrpSpPr>
            <a:grpSpLocks/>
          </p:cNvGrpSpPr>
          <p:nvPr/>
        </p:nvGrpSpPr>
        <p:grpSpPr bwMode="auto">
          <a:xfrm>
            <a:off x="152400" y="5943600"/>
            <a:ext cx="8839200" cy="787400"/>
            <a:chOff x="152400" y="5918015"/>
            <a:chExt cx="8839200" cy="787585"/>
          </a:xfrm>
        </p:grpSpPr>
        <p:sp>
          <p:nvSpPr>
            <p:cNvPr id="9" name="Rectangle 8"/>
            <p:cNvSpPr/>
            <p:nvPr/>
          </p:nvSpPr>
          <p:spPr bwMode="auto">
            <a:xfrm>
              <a:off x="152400" y="5918015"/>
              <a:ext cx="8839200" cy="787585"/>
            </a:xfrm>
            <a:prstGeom prst="rect">
              <a:avLst/>
            </a:prstGeom>
            <a:solidFill>
              <a:srgbClr val="DB0000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342900" indent="-342900" fontAlgn="auto">
                <a:spcBef>
                  <a:spcPct val="20000"/>
                </a:spcBef>
                <a:spcAft>
                  <a:spcPts val="0"/>
                </a:spcAft>
                <a:buFontTx/>
                <a:buChar char="•"/>
                <a:defRPr/>
              </a:pPr>
              <a:endParaRPr lang="en-US" sz="3200"/>
            </a:p>
          </p:txBody>
        </p:sp>
        <p:sp>
          <p:nvSpPr>
            <p:cNvPr id="10" name="TextBox 9"/>
            <p:cNvSpPr txBox="1"/>
            <p:nvPr/>
          </p:nvSpPr>
          <p:spPr bwMode="auto">
            <a:xfrm>
              <a:off x="304800" y="6106972"/>
              <a:ext cx="3124200" cy="369974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>
                  <a:solidFill>
                    <a:srgbClr val="551C15"/>
                  </a:solidFill>
                  <a:latin typeface="Arial Rounded MT Bold" pitchFamily="-110" charset="0"/>
                  <a:ea typeface="Arial Rounded MT Bold" pitchFamily="-110" charset="0"/>
                  <a:cs typeface="Arial Rounded MT Bold" pitchFamily="-110" charset="0"/>
                </a:rPr>
                <a:t>www.ifrc.org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>
                  <a:solidFill>
                    <a:schemeClr val="bg1"/>
                  </a:solidFill>
                  <a:latin typeface="Arial Rounded MT Bold" pitchFamily="-110" charset="0"/>
                  <a:ea typeface="Arial Rounded MT Bold" pitchFamily="-110" charset="0"/>
                  <a:cs typeface="Arial Rounded MT Bold" pitchFamily="-110" charset="0"/>
                </a:rPr>
                <a:t>Saving lives, changing minds.</a:t>
              </a:r>
              <a:endParaRPr lang="en-US" sz="1200">
                <a:solidFill>
                  <a:schemeClr val="bg1"/>
                </a:solidFill>
                <a:latin typeface="Arial Rounded MT Bold" pitchFamily="-110" charset="0"/>
                <a:ea typeface="Arial Rounded MT Bold" pitchFamily="-110" charset="0"/>
                <a:cs typeface="Arial Rounded MT Bold" pitchFamily="-110" charset="0"/>
              </a:endParaRPr>
            </a:p>
          </p:txBody>
        </p:sp>
        <p:pic>
          <p:nvPicPr>
            <p:cNvPr id="1034" name="Picture 14" descr="IFRC_logo_EN.gif"/>
            <p:cNvPicPr>
              <a:picLocks noChangeAspect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5613869" y="6172201"/>
              <a:ext cx="3225331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828800" y="350838"/>
            <a:ext cx="6858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828800" y="1676400"/>
            <a:ext cx="68580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grpSp>
        <p:nvGrpSpPr>
          <p:cNvPr id="1029" name="Group 16"/>
          <p:cNvGrpSpPr>
            <a:grpSpLocks/>
          </p:cNvGrpSpPr>
          <p:nvPr/>
        </p:nvGrpSpPr>
        <p:grpSpPr bwMode="auto">
          <a:xfrm>
            <a:off x="339725" y="339725"/>
            <a:ext cx="1260475" cy="1260475"/>
            <a:chOff x="228600" y="228600"/>
            <a:chExt cx="1260000" cy="1260000"/>
          </a:xfrm>
        </p:grpSpPr>
        <p:sp>
          <p:nvSpPr>
            <p:cNvPr id="18" name="Oval 17"/>
            <p:cNvSpPr/>
            <p:nvPr/>
          </p:nvSpPr>
          <p:spPr>
            <a:xfrm>
              <a:off x="228600" y="228600"/>
              <a:ext cx="1260000" cy="1260000"/>
            </a:xfrm>
            <a:prstGeom prst="ellipse">
              <a:avLst/>
            </a:prstGeom>
            <a:solidFill>
              <a:srgbClr val="CF1C21"/>
            </a:solidFill>
            <a:ln w="31750">
              <a:solidFill>
                <a:schemeClr val="bg1"/>
              </a:solidFill>
              <a:round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82555" y="574545"/>
              <a:ext cx="1144157" cy="769648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10</a:t>
              </a:r>
              <a:r>
                <a:rPr lang="en-US" sz="1000" b="1" baseline="30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th</a:t>
              </a:r>
              <a:r>
                <a:rPr lang="en-US" sz="10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Annual South-East Asia Red Cross Red Crescent Leaders Meeting 2013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8" r:id="rId1"/>
    <p:sldLayoutId id="2147483929" r:id="rId2"/>
    <p:sldLayoutId id="2147483930" r:id="rId3"/>
    <p:sldLayoutId id="2147483931" r:id="rId4"/>
    <p:sldLayoutId id="2147483932" r:id="rId5"/>
    <p:sldLayoutId id="2147483933" r:id="rId6"/>
    <p:sldLayoutId id="2147483934" r:id="rId7"/>
    <p:sldLayoutId id="2147483935" r:id="rId8"/>
    <p:sldLayoutId id="2147483927" r:id="rId9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b="1" i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CF1C21"/>
        </a:buClr>
        <a:buSzPct val="80000"/>
        <a:buFont typeface="Wingdings" pitchFamily="2" charset="2"/>
        <a:buChar char="§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450850" indent="-177800" algn="l" rtl="0" eaLnBrk="0" fontAlgn="base" hangingPunct="0">
        <a:spcBef>
          <a:spcPct val="20000"/>
        </a:spcBef>
        <a:spcAft>
          <a:spcPct val="0"/>
        </a:spcAft>
        <a:buClr>
          <a:srgbClr val="CF1C21"/>
        </a:buClr>
        <a:buSzPct val="80000"/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627063" indent="-176213" algn="l" rtl="0" eaLnBrk="0" fontAlgn="base" hangingPunct="0">
        <a:spcBef>
          <a:spcPct val="20000"/>
        </a:spcBef>
        <a:spcAft>
          <a:spcPct val="0"/>
        </a:spcAft>
        <a:buClr>
          <a:srgbClr val="CF1C21"/>
        </a:buClr>
        <a:buSzPct val="80000"/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627063" indent="-176213" algn="l" rtl="0" eaLnBrk="0" fontAlgn="base" hangingPunct="0">
        <a:spcBef>
          <a:spcPct val="20000"/>
        </a:spcBef>
        <a:spcAft>
          <a:spcPct val="0"/>
        </a:spcAft>
        <a:buClr>
          <a:srgbClr val="CF1C21"/>
        </a:buClr>
        <a:buSzPct val="80000"/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627063" indent="-176213" algn="l" rtl="0" eaLnBrk="0" fontAlgn="base" hangingPunct="0">
        <a:spcBef>
          <a:spcPct val="20000"/>
        </a:spcBef>
        <a:spcAft>
          <a:spcPct val="0"/>
        </a:spcAft>
        <a:buClr>
          <a:srgbClr val="CF1C21"/>
        </a:buClr>
        <a:buSzPct val="80000"/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ites.google.com/site/drrtoolsinsoutheastasia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>
          <a:xfrm>
            <a:off x="990600" y="2209800"/>
            <a:ext cx="7620000" cy="2743200"/>
          </a:xfrm>
        </p:spPr>
        <p:txBody>
          <a:bodyPr/>
          <a:lstStyle/>
          <a:p>
            <a:pPr eaLnBrk="1" hangingPunct="1"/>
            <a:r>
              <a:rPr lang="en-AU" smtClean="0">
                <a:latin typeface="Arial" charset="0"/>
                <a:cs typeface="Arial" charset="0"/>
              </a:rPr>
              <a:t/>
            </a:r>
            <a:br>
              <a:rPr lang="en-AU" smtClean="0">
                <a:latin typeface="Arial" charset="0"/>
                <a:cs typeface="Arial" charset="0"/>
              </a:rPr>
            </a:br>
            <a:r>
              <a:rPr lang="en-AU" smtClean="0">
                <a:latin typeface="Arial" charset="0"/>
                <a:cs typeface="Arial" charset="0"/>
              </a:rPr>
              <a:t>Update on the work of </a:t>
            </a:r>
            <a:br>
              <a:rPr lang="en-AU" smtClean="0">
                <a:latin typeface="Arial" charset="0"/>
                <a:cs typeface="Arial" charset="0"/>
              </a:rPr>
            </a:br>
            <a:r>
              <a:rPr lang="en-AU" smtClean="0">
                <a:latin typeface="Arial" charset="0"/>
                <a:cs typeface="Arial" charset="0"/>
              </a:rPr>
              <a:t>Regional Disaster Management Committee </a:t>
            </a:r>
            <a:br>
              <a:rPr lang="en-AU" smtClean="0">
                <a:latin typeface="Arial" charset="0"/>
                <a:cs typeface="Arial" charset="0"/>
              </a:rPr>
            </a:br>
            <a:r>
              <a:rPr lang="en-AU" sz="1800" b="0" smtClean="0">
                <a:latin typeface="Arial" charset="0"/>
                <a:cs typeface="Arial" charset="0"/>
              </a:rPr>
              <a:t>(July 2012-March 2013)</a:t>
            </a:r>
            <a:r>
              <a:rPr lang="en-AU" smtClean="0">
                <a:latin typeface="Arial" charset="0"/>
                <a:cs typeface="Arial" charset="0"/>
              </a:rPr>
              <a:t/>
            </a:r>
            <a:br>
              <a:rPr lang="en-AU" smtClean="0">
                <a:latin typeface="Arial" charset="0"/>
                <a:cs typeface="Arial" charset="0"/>
              </a:rPr>
            </a:br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smtClean="0">
                <a:solidFill>
                  <a:srgbClr val="0000FF"/>
                </a:solidFill>
                <a:latin typeface="Arial" charset="0"/>
                <a:cs typeface="Arial" charset="0"/>
              </a:rPr>
              <a:t>Building Safer and more Resilient Communities in SEA</a:t>
            </a:r>
            <a:br>
              <a:rPr lang="en-US" sz="2400" smtClean="0">
                <a:solidFill>
                  <a:srgbClr val="0000FF"/>
                </a:solidFill>
                <a:latin typeface="Arial" charset="0"/>
                <a:cs typeface="Arial" charset="0"/>
              </a:rPr>
            </a:br>
            <a:endParaRPr lang="en-GB" smtClean="0">
              <a:latin typeface="Arial" charset="0"/>
              <a:cs typeface="Arial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>
                <a:latin typeface="Arial" charset="0"/>
                <a:cs typeface="Arial" charset="0"/>
              </a:rPr>
              <a:t>Looking ahead</a:t>
            </a:r>
          </a:p>
          <a:p>
            <a:r>
              <a:rPr lang="en-US" smtClean="0">
                <a:latin typeface="Arial" charset="0"/>
                <a:cs typeface="Arial" charset="0"/>
              </a:rPr>
              <a:t>A small-scale demonstration of DRR measures will be rolled out in One 	community in Svay Rieng 	Branch Red Cross; </a:t>
            </a:r>
          </a:p>
          <a:p>
            <a:r>
              <a:rPr lang="en-US" b="1" smtClean="0">
                <a:latin typeface="Arial" charset="0"/>
                <a:cs typeface="Arial" charset="0"/>
              </a:rPr>
              <a:t>Challenges &amp; Constraints</a:t>
            </a:r>
          </a:p>
          <a:p>
            <a:pPr>
              <a:buFont typeface="Arial" charset="0"/>
              <a:buChar char="•"/>
            </a:pPr>
            <a:r>
              <a:rPr lang="en-US" smtClean="0">
                <a:latin typeface="Arial" charset="0"/>
                <a:cs typeface="Arial" charset="0"/>
              </a:rPr>
              <a:t> Business of the CRC and Cambodian people from May to July 2013 	(National 	events)</a:t>
            </a:r>
          </a:p>
          <a:p>
            <a:pPr>
              <a:buFont typeface="Arial" charset="0"/>
              <a:buChar char="•"/>
            </a:pPr>
            <a:r>
              <a:rPr lang="en-US" smtClean="0">
                <a:latin typeface="Arial" charset="0"/>
                <a:cs typeface="Arial" charset="0"/>
              </a:rPr>
              <a:t>  Seasonal effect to the DRR measures. </a:t>
            </a:r>
            <a:endParaRPr lang="en-GB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Update on Road Map Implementation </a:t>
            </a:r>
            <a:endParaRPr lang="en-GB" smtClean="0">
              <a:latin typeface="Arial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676400"/>
            <a:ext cx="7467600" cy="4191000"/>
          </a:xfrm>
        </p:spPr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en-US" sz="2000" b="1" dirty="0" smtClean="0"/>
              <a:t>Mapping for Contingency Plans and </a:t>
            </a:r>
            <a:r>
              <a:rPr lang="en-US" sz="2000" b="1" dirty="0" err="1" smtClean="0"/>
              <a:t>SoP</a:t>
            </a:r>
            <a:r>
              <a:rPr lang="en-US" sz="2000" b="1" dirty="0" smtClean="0"/>
              <a:t> </a:t>
            </a:r>
            <a:r>
              <a:rPr lang="en-US" sz="2000" dirty="0" smtClean="0"/>
              <a:t>under way. 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600" i="1" dirty="0" smtClean="0"/>
              <a:t>   (July ‘13 </a:t>
            </a:r>
            <a:r>
              <a:rPr lang="en-US" sz="1600" i="1" dirty="0" err="1" smtClean="0"/>
              <a:t>ToT</a:t>
            </a:r>
            <a:r>
              <a:rPr lang="en-US" sz="1600" i="1" dirty="0" smtClean="0"/>
              <a:t> for CP in Indonesia (AP Zone): some NS from SEA </a:t>
            </a:r>
            <a:r>
              <a:rPr lang="en-US" sz="1600" i="1" smtClean="0"/>
              <a:t>to participate)</a:t>
            </a:r>
            <a:endParaRPr lang="en-US" sz="1600" i="1" dirty="0" smtClean="0"/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600" i="1" dirty="0" smtClean="0"/>
          </a:p>
          <a:p>
            <a:pPr>
              <a:spcAft>
                <a:spcPts val="0"/>
              </a:spcAft>
              <a:defRPr/>
            </a:pPr>
            <a:r>
              <a:rPr lang="en-US" sz="2000" b="1" dirty="0" smtClean="0"/>
              <a:t>Consolidation of resources for DR, Recovery and </a:t>
            </a:r>
            <a:r>
              <a:rPr lang="en-US" sz="2000" b="1" dirty="0" err="1" smtClean="0"/>
              <a:t>DRR</a:t>
            </a:r>
            <a:r>
              <a:rPr lang="en-US" sz="2000" dirty="0" smtClean="0"/>
              <a:t>: </a:t>
            </a:r>
          </a:p>
          <a:p>
            <a:pPr marL="706437" lvl="1" indent="-342900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dirty="0" smtClean="0"/>
              <a:t>online library created to ensure institutional memory – </a:t>
            </a:r>
            <a:r>
              <a:rPr lang="en-US" dirty="0" err="1" smtClean="0"/>
              <a:t>RDMC</a:t>
            </a:r>
            <a:r>
              <a:rPr lang="en-US" dirty="0" smtClean="0"/>
              <a:t> members provided    inputs: (</a:t>
            </a:r>
            <a:r>
              <a:rPr lang="en-US" dirty="0" err="1" smtClean="0">
                <a:hlinkClick r:id="rId2"/>
              </a:rPr>
              <a:t>https://sites.google.com/site/drrtoolsinsoutheastasia/</a:t>
            </a:r>
            <a:r>
              <a:rPr lang="en-US" dirty="0" smtClean="0"/>
              <a:t>)</a:t>
            </a:r>
          </a:p>
          <a:p>
            <a:pPr lvl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dirty="0" smtClean="0"/>
              <a:t> </a:t>
            </a:r>
            <a:r>
              <a:rPr lang="en-US" dirty="0" err="1" smtClean="0"/>
              <a:t>RDMC</a:t>
            </a:r>
            <a:r>
              <a:rPr lang="en-US" dirty="0" smtClean="0"/>
              <a:t> members regularly updated </a:t>
            </a:r>
            <a:r>
              <a:rPr lang="en-US" dirty="0" err="1" smtClean="0"/>
              <a:t>DMIS</a:t>
            </a:r>
            <a:endParaRPr lang="en-US" dirty="0" smtClean="0"/>
          </a:p>
          <a:p>
            <a:pPr lvl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dirty="0" smtClean="0"/>
              <a:t> School based </a:t>
            </a:r>
            <a:r>
              <a:rPr lang="en-US" dirty="0" err="1" smtClean="0"/>
              <a:t>DRR</a:t>
            </a:r>
            <a:r>
              <a:rPr lang="en-US" dirty="0" smtClean="0"/>
              <a:t> mapping ongoing</a:t>
            </a:r>
          </a:p>
          <a:p>
            <a:pPr lvl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dirty="0" err="1" smtClean="0"/>
              <a:t>DRR</a:t>
            </a:r>
            <a:r>
              <a:rPr lang="en-US" dirty="0" smtClean="0"/>
              <a:t> mapping almost completed in SEA</a:t>
            </a:r>
          </a:p>
          <a:p>
            <a:pPr>
              <a:spcAft>
                <a:spcPts val="1200"/>
              </a:spcAft>
              <a:defRPr/>
            </a:pPr>
            <a:endParaRPr lang="en-US" sz="100" b="1" dirty="0" smtClean="0"/>
          </a:p>
          <a:p>
            <a:pPr>
              <a:spcAft>
                <a:spcPts val="0"/>
              </a:spcAft>
              <a:defRPr/>
            </a:pPr>
            <a:endParaRPr lang="en-US" sz="2000" b="1" dirty="0" smtClean="0"/>
          </a:p>
          <a:p>
            <a:pPr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Update on Road Map Implementation </a:t>
            </a:r>
            <a:br>
              <a:rPr lang="en-US" smtClean="0">
                <a:latin typeface="Arial" charset="0"/>
                <a:cs typeface="Arial" charset="0"/>
              </a:rPr>
            </a:br>
            <a:r>
              <a:rPr lang="en-US" smtClean="0">
                <a:latin typeface="Arial" charset="0"/>
                <a:cs typeface="Arial" charset="0"/>
              </a:rPr>
              <a:t>continued..</a:t>
            </a:r>
            <a:endParaRPr lang="en-GB" smtClean="0">
              <a:latin typeface="Arial" charset="0"/>
              <a:cs typeface="Arial" charset="0"/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smtClean="0">
                <a:latin typeface="Arial" charset="0"/>
                <a:cs typeface="Arial" charset="0"/>
              </a:rPr>
              <a:t>Formation of task force for NDRT standardization and relevant SoP: </a:t>
            </a:r>
          </a:p>
          <a:p>
            <a:pPr lvl="1">
              <a:buFont typeface="Courier New" pitchFamily="49" charset="0"/>
              <a:buChar char="o"/>
            </a:pPr>
            <a:r>
              <a:rPr lang="en-US" smtClean="0">
                <a:latin typeface="Arial" charset="0"/>
                <a:cs typeface="Arial" charset="0"/>
              </a:rPr>
              <a:t>No task force created as yet. </a:t>
            </a:r>
          </a:p>
          <a:p>
            <a:pPr lvl="1">
              <a:buFont typeface="Courier New" pitchFamily="49" charset="0"/>
              <a:buChar char="o"/>
            </a:pPr>
            <a:r>
              <a:rPr lang="en-US" smtClean="0">
                <a:latin typeface="Arial" charset="0"/>
                <a:cs typeface="Arial" charset="0"/>
              </a:rPr>
              <a:t>LRC and CRC response preparedness seminars conducted, reviewing existing tools</a:t>
            </a:r>
          </a:p>
          <a:p>
            <a:pPr lvl="1">
              <a:buFont typeface="Courier New" pitchFamily="49" charset="0"/>
              <a:buChar char="o"/>
            </a:pPr>
            <a:r>
              <a:rPr lang="en-US" smtClean="0">
                <a:latin typeface="Arial" charset="0"/>
                <a:cs typeface="Arial" charset="0"/>
              </a:rPr>
              <a:t>Disaster Response Training held for SRC, RDRT to undergo review (no deployments in 2012) </a:t>
            </a:r>
          </a:p>
          <a:p>
            <a:pPr lvl="1">
              <a:buFont typeface="Wingdings" pitchFamily="2" charset="2"/>
              <a:buNone/>
            </a:pPr>
            <a:endParaRPr lang="en-US" smtClean="0">
              <a:latin typeface="Arial" charset="0"/>
              <a:cs typeface="Arial" charset="0"/>
            </a:endParaRPr>
          </a:p>
          <a:p>
            <a:pPr lvl="1">
              <a:buFont typeface="Wingdings" pitchFamily="2" charset="2"/>
              <a:buNone/>
            </a:pPr>
            <a:endParaRPr lang="en-US" sz="200" b="1" smtClean="0">
              <a:latin typeface="Arial" charset="0"/>
              <a:cs typeface="Arial" charset="0"/>
            </a:endParaRPr>
          </a:p>
          <a:p>
            <a:pPr>
              <a:spcAft>
                <a:spcPts val="1200"/>
              </a:spcAft>
            </a:pPr>
            <a:r>
              <a:rPr lang="en-US" sz="2000" b="1" smtClean="0">
                <a:latin typeface="Arial" charset="0"/>
                <a:cs typeface="Arial" charset="0"/>
              </a:rPr>
              <a:t>RDMC Terms of References </a:t>
            </a:r>
            <a:r>
              <a:rPr lang="en-US" sz="2000" smtClean="0">
                <a:latin typeface="Arial" charset="0"/>
                <a:cs typeface="Arial" charset="0"/>
              </a:rPr>
              <a:t>revised through e-consultation/discussion</a:t>
            </a:r>
            <a:endParaRPr lang="en-GB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Update on Road Map Implementation </a:t>
            </a:r>
            <a:br>
              <a:rPr lang="en-US" smtClean="0">
                <a:latin typeface="Arial" charset="0"/>
                <a:cs typeface="Arial" charset="0"/>
              </a:rPr>
            </a:br>
            <a:r>
              <a:rPr lang="en-US" smtClean="0">
                <a:latin typeface="Arial" charset="0"/>
                <a:cs typeface="Arial" charset="0"/>
              </a:rPr>
              <a:t>continued..</a:t>
            </a:r>
            <a:endParaRPr lang="en-GB" smtClean="0">
              <a:latin typeface="Arial" charset="0"/>
              <a:cs typeface="Arial" charset="0"/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382000" cy="4191000"/>
          </a:xfrm>
        </p:spPr>
        <p:txBody>
          <a:bodyPr/>
          <a:lstStyle/>
          <a:p>
            <a:r>
              <a:rPr lang="en-US" b="1" smtClean="0">
                <a:latin typeface="Arial" charset="0"/>
                <a:cs typeface="Arial" charset="0"/>
              </a:rPr>
              <a:t>Integrated Planning (Health/DM/OD):</a:t>
            </a:r>
          </a:p>
          <a:p>
            <a:pPr>
              <a:buFont typeface="Wingdings" pitchFamily="2" charset="2"/>
              <a:buNone/>
            </a:pPr>
            <a:endParaRPr lang="en-US" sz="2000" b="1" smtClean="0">
              <a:latin typeface="Arial" charset="0"/>
              <a:cs typeface="Arial" charset="0"/>
            </a:endParaRPr>
          </a:p>
          <a:p>
            <a:pPr lvl="1" algn="just">
              <a:spcAft>
                <a:spcPts val="1200"/>
              </a:spcAft>
              <a:buFont typeface="Courier New" pitchFamily="49" charset="0"/>
              <a:buChar char="o"/>
            </a:pPr>
            <a:r>
              <a:rPr lang="en-US" b="1" smtClean="0">
                <a:latin typeface="Arial" charset="0"/>
                <a:cs typeface="Arial" charset="0"/>
              </a:rPr>
              <a:t>9 day DRR Field Session in Myanmar </a:t>
            </a:r>
            <a:r>
              <a:rPr lang="en-US" smtClean="0">
                <a:latin typeface="Arial" charset="0"/>
                <a:cs typeface="Arial" charset="0"/>
              </a:rPr>
              <a:t>resulted in an integrated community based risk reduction plan, an example of good community driven/owned initiative that responds to their needs cross sectorally</a:t>
            </a:r>
          </a:p>
          <a:p>
            <a:pPr lvl="1" algn="just">
              <a:spcAft>
                <a:spcPts val="1200"/>
              </a:spcAft>
              <a:buFont typeface="Courier New" pitchFamily="49" charset="0"/>
              <a:buChar char="o"/>
            </a:pPr>
            <a:r>
              <a:rPr lang="en-US" b="1" smtClean="0">
                <a:latin typeface="Arial" charset="0"/>
                <a:cs typeface="Arial" charset="0"/>
              </a:rPr>
              <a:t>Thematic Seminars on Integration</a:t>
            </a:r>
            <a:r>
              <a:rPr lang="en-US" smtClean="0">
                <a:latin typeface="Arial" charset="0"/>
                <a:cs typeface="Arial" charset="0"/>
              </a:rPr>
              <a:t>: Timor Leste -CVTL, Cambodia -CRC and Myanmar-MRC brought together relevant departments (Health/DM/OD) to explore opportunities for better integration in planning and implementation of community based programmes</a:t>
            </a:r>
          </a:p>
          <a:p>
            <a:pPr lvl="1">
              <a:spcAft>
                <a:spcPts val="1200"/>
              </a:spcAft>
              <a:buFont typeface="Courier New" pitchFamily="49" charset="0"/>
              <a:buChar char="o"/>
            </a:pPr>
            <a:r>
              <a:rPr lang="en-US" smtClean="0">
                <a:latin typeface="Arial" charset="0"/>
                <a:cs typeface="Arial" charset="0"/>
              </a:rPr>
              <a:t>Thematic Seminar on Integration in Lao PDR planned for April 2013</a:t>
            </a:r>
          </a:p>
          <a:p>
            <a:endParaRPr lang="en-GB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Update on Road Map Implementation </a:t>
            </a:r>
            <a:br>
              <a:rPr lang="en-US" smtClean="0">
                <a:latin typeface="Arial" charset="0"/>
                <a:cs typeface="Arial" charset="0"/>
              </a:rPr>
            </a:br>
            <a:endParaRPr lang="en-GB" smtClean="0">
              <a:latin typeface="Arial" charset="0"/>
              <a:cs typeface="Arial" charset="0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305800" cy="4191000"/>
          </a:xfrm>
        </p:spPr>
        <p:txBody>
          <a:bodyPr/>
          <a:lstStyle/>
          <a:p>
            <a:pPr lvl="1">
              <a:buFont typeface="Wingdings" pitchFamily="2" charset="2"/>
              <a:buNone/>
            </a:pPr>
            <a:r>
              <a:rPr lang="en-US" sz="2100" b="1" smtClean="0">
                <a:latin typeface="Arial" charset="0"/>
                <a:cs typeface="Arial" charset="0"/>
              </a:rPr>
              <a:t>Regional Cooperation Network </a:t>
            </a:r>
            <a:r>
              <a:rPr lang="en-US" sz="2100" i="1" smtClean="0">
                <a:latin typeface="Arial" charset="0"/>
                <a:cs typeface="Arial" charset="0"/>
              </a:rPr>
              <a:t>(supported by SEARD-CSRU)</a:t>
            </a:r>
          </a:p>
          <a:p>
            <a:pPr lvl="1">
              <a:buFont typeface="Wingdings" pitchFamily="2" charset="2"/>
              <a:buNone/>
            </a:pPr>
            <a:endParaRPr lang="en-US" sz="900" smtClean="0">
              <a:latin typeface="Arial" charset="0"/>
              <a:cs typeface="Arial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b="1" smtClean="0">
                <a:latin typeface="Arial" charset="0"/>
                <a:cs typeface="Arial" charset="0"/>
              </a:rPr>
              <a:t>ASEAN Regional Forum (ARF) Disaster Relief Exercise (DiREx)</a:t>
            </a:r>
            <a:r>
              <a:rPr lang="en-US" smtClean="0">
                <a:latin typeface="Arial" charset="0"/>
                <a:cs typeface="Arial" charset="0"/>
              </a:rPr>
              <a:t> 2013 Initial Planning Conference (IPC) – Thai RC to participate in May 2013 exercise (evacuation camp running)</a:t>
            </a:r>
          </a:p>
          <a:p>
            <a:pPr lvl="1">
              <a:buFont typeface="Courier New" pitchFamily="49" charset="0"/>
              <a:buChar char="o"/>
            </a:pPr>
            <a:r>
              <a:rPr lang="en-US" b="1" smtClean="0">
                <a:latin typeface="Arial" charset="0"/>
                <a:cs typeface="Arial" charset="0"/>
              </a:rPr>
              <a:t>5th Asian Ministerial Conference</a:t>
            </a:r>
            <a:r>
              <a:rPr lang="en-US" smtClean="0">
                <a:latin typeface="Arial" charset="0"/>
                <a:cs typeface="Arial" charset="0"/>
              </a:rPr>
              <a:t> Participation of 6 NSs from SEA (VNRC, TRC, LRC, PMI, MRC, CRC)</a:t>
            </a:r>
          </a:p>
          <a:p>
            <a:pPr lvl="1">
              <a:spcAft>
                <a:spcPts val="600"/>
              </a:spcAft>
              <a:buFont typeface="Courier New" pitchFamily="49" charset="0"/>
              <a:buChar char="o"/>
            </a:pPr>
            <a:r>
              <a:rPr lang="en-US" b="1" smtClean="0">
                <a:latin typeface="Arial" charset="0"/>
                <a:cs typeface="Arial" charset="0"/>
              </a:rPr>
              <a:t>Mekong River Basin</a:t>
            </a:r>
            <a:r>
              <a:rPr lang="en-US" smtClean="0">
                <a:latin typeface="Arial" charset="0"/>
                <a:cs typeface="Arial" charset="0"/>
              </a:rPr>
              <a:t> Workshop: 4 NSs (DM &amp; Health Directors), government representatives (NDMA/DDPM), ADPC, SEARD (34 participants) – to discuss sub-regional cooperation in MRB</a:t>
            </a:r>
          </a:p>
          <a:p>
            <a:pPr lvl="1">
              <a:spcAft>
                <a:spcPts val="600"/>
              </a:spcAft>
              <a:buFont typeface="Courier New" pitchFamily="49" charset="0"/>
              <a:buChar char="o"/>
            </a:pPr>
            <a:endParaRPr lang="en-US" smtClean="0">
              <a:latin typeface="Arial" charset="0"/>
              <a:cs typeface="Arial" charset="0"/>
            </a:endParaRPr>
          </a:p>
          <a:p>
            <a:endParaRPr lang="en-GB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/>
            <a:r>
              <a:rPr lang="en-US" sz="2400" smtClean="0">
                <a:latin typeface="Arial" charset="0"/>
                <a:cs typeface="Arial" charset="0"/>
              </a:rPr>
              <a:t>Update on Road Map Implementation </a:t>
            </a:r>
            <a:endParaRPr lang="en-GB" smtClean="0">
              <a:latin typeface="Arial" charset="0"/>
              <a:cs typeface="Arial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191000"/>
          </a:xfrm>
        </p:spPr>
        <p:txBody>
          <a:bodyPr/>
          <a:lstStyle/>
          <a:p>
            <a:pPr lvl="1">
              <a:spcAft>
                <a:spcPts val="600"/>
              </a:spcAft>
              <a:buFont typeface="Wingdings" pitchFamily="2" charset="2"/>
              <a:buNone/>
            </a:pPr>
            <a:r>
              <a:rPr lang="en-US" smtClean="0">
                <a:latin typeface="Arial" charset="0"/>
                <a:cs typeface="Arial" charset="0"/>
              </a:rPr>
              <a:t>Regional Cooperation Network (supported by SEARD-CSRU) continued..</a:t>
            </a:r>
          </a:p>
          <a:p>
            <a:pPr lvl="1">
              <a:spcAft>
                <a:spcPts val="600"/>
              </a:spcAft>
              <a:buFont typeface="Wingdings" pitchFamily="2" charset="2"/>
              <a:buNone/>
            </a:pPr>
            <a:endParaRPr lang="en-GB" b="1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lvl="1">
              <a:spcAft>
                <a:spcPts val="600"/>
              </a:spcAft>
              <a:buFont typeface="Courier New" pitchFamily="49" charset="0"/>
              <a:buChar char="o"/>
            </a:pPr>
            <a:r>
              <a:rPr lang="en-GB" b="1" smtClean="0">
                <a:solidFill>
                  <a:srgbClr val="000000"/>
                </a:solidFill>
                <a:latin typeface="Arial" charset="0"/>
                <a:cs typeface="Arial" charset="0"/>
              </a:rPr>
              <a:t>South - East Asia Civil Society Consultation on ASEAN  AADMER</a:t>
            </a:r>
            <a:r>
              <a:rPr lang="en-GB" smtClean="0">
                <a:solidFill>
                  <a:srgbClr val="000000"/>
                </a:solidFill>
                <a:latin typeface="Arial" charset="0"/>
                <a:cs typeface="Arial" charset="0"/>
              </a:rPr>
              <a:t> Engagement and Partnership – RDMC Chair and Philippines RC participated (Jan 2013, Bangkok)</a:t>
            </a:r>
            <a:endParaRPr lang="en-US" smtClean="0">
              <a:latin typeface="Arial" charset="0"/>
              <a:cs typeface="Arial" charset="0"/>
            </a:endParaRPr>
          </a:p>
          <a:p>
            <a:pPr lvl="1">
              <a:spcAft>
                <a:spcPts val="600"/>
              </a:spcAft>
              <a:buFont typeface="Courier New" pitchFamily="49" charset="0"/>
              <a:buChar char="o"/>
            </a:pPr>
            <a:r>
              <a:rPr lang="en-GB" b="1" smtClean="0">
                <a:solidFill>
                  <a:srgbClr val="000000"/>
                </a:solidFill>
                <a:latin typeface="Arial" charset="0"/>
                <a:cs typeface="Arial" charset="0"/>
              </a:rPr>
              <a:t>Aid International Development Forum</a:t>
            </a:r>
            <a:r>
              <a:rPr lang="en-GB" smtClean="0">
                <a:solidFill>
                  <a:srgbClr val="000000"/>
                </a:solidFill>
                <a:latin typeface="Arial" charset="0"/>
                <a:cs typeface="Arial" charset="0"/>
              </a:rPr>
              <a:t> (AIDF) – Chair RDMC participated as speaker (Jan 2013, Bangkok)</a:t>
            </a:r>
            <a:endParaRPr lang="en-US" smtClean="0">
              <a:latin typeface="Arial" charset="0"/>
              <a:cs typeface="Arial" charset="0"/>
            </a:endParaRPr>
          </a:p>
          <a:p>
            <a:pPr lvl="1">
              <a:spcAft>
                <a:spcPts val="600"/>
              </a:spcAft>
              <a:buFont typeface="Courier New" pitchFamily="49" charset="0"/>
              <a:buChar char="o"/>
            </a:pPr>
            <a:r>
              <a:rPr lang="en-US" b="1" smtClean="0">
                <a:latin typeface="Arial" charset="0"/>
                <a:cs typeface="Arial" charset="0"/>
              </a:rPr>
              <a:t>Regional Coordination Committee-RCC</a:t>
            </a:r>
            <a:r>
              <a:rPr lang="en-US" smtClean="0">
                <a:latin typeface="Arial" charset="0"/>
                <a:cs typeface="Arial" charset="0"/>
              </a:rPr>
              <a:t> (27 countries of Asia) Meeting in Mongolia (March 2013) – Through SEARD – the Chair of RDMC invited to represent RDMC</a:t>
            </a:r>
            <a:endParaRPr lang="en-GB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Challenges and Opportunities…</a:t>
            </a:r>
            <a:endParaRPr lang="en-GB" smtClean="0">
              <a:latin typeface="Arial" charset="0"/>
              <a:cs typeface="Arial" charset="0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458200" cy="4191000"/>
          </a:xfrm>
        </p:spPr>
        <p:txBody>
          <a:bodyPr/>
          <a:lstStyle/>
          <a:p>
            <a:pPr algn="just">
              <a:spcAft>
                <a:spcPts val="1200"/>
              </a:spcAft>
            </a:pPr>
            <a:r>
              <a:rPr lang="en-US" smtClean="0">
                <a:latin typeface="Arial" charset="0"/>
                <a:cs typeface="Arial" charset="0"/>
              </a:rPr>
              <a:t>Opportunity for RDMC members to provide more information about their efforts to implement the Road Map at their respective National Level as well as information /expertise exchange/sharing between NS related to implementation of the Road Map</a:t>
            </a:r>
          </a:p>
          <a:p>
            <a:pPr>
              <a:spcAft>
                <a:spcPts val="1200"/>
              </a:spcAft>
            </a:pPr>
            <a:r>
              <a:rPr lang="en-US" smtClean="0">
                <a:latin typeface="Arial" charset="0"/>
                <a:cs typeface="Arial" charset="0"/>
              </a:rPr>
              <a:t>Currently only one mode of communication(email): CSRU to RDMC </a:t>
            </a:r>
            <a:r>
              <a:rPr lang="en-US" sz="2400" i="1" smtClean="0">
                <a:latin typeface="Arial" charset="0"/>
                <a:cs typeface="Arial" charset="0"/>
              </a:rPr>
              <a:t>(with few rare exceptions including regular contacts with RDMC Chair)</a:t>
            </a:r>
          </a:p>
          <a:p>
            <a:endParaRPr lang="en-GB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Challenges and Opportunities…</a:t>
            </a:r>
            <a:br>
              <a:rPr lang="en-US" smtClean="0">
                <a:latin typeface="Arial" charset="0"/>
                <a:cs typeface="Arial" charset="0"/>
              </a:rPr>
            </a:br>
            <a:r>
              <a:rPr lang="en-US" smtClean="0">
                <a:latin typeface="Arial" charset="0"/>
                <a:cs typeface="Arial" charset="0"/>
              </a:rPr>
              <a:t>continued..</a:t>
            </a:r>
            <a:endParaRPr lang="en-GB" smtClean="0">
              <a:latin typeface="Arial" charset="0"/>
              <a:cs typeface="Arial" charset="0"/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8001000" cy="4191000"/>
          </a:xfrm>
        </p:spPr>
        <p:txBody>
          <a:bodyPr/>
          <a:lstStyle/>
          <a:p>
            <a:pPr>
              <a:spcAft>
                <a:spcPts val="1200"/>
              </a:spcAft>
            </a:pPr>
            <a:endParaRPr lang="en-US" smtClean="0">
              <a:latin typeface="Arial" charset="0"/>
              <a:cs typeface="Arial" charset="0"/>
            </a:endParaRPr>
          </a:p>
          <a:p>
            <a:pPr>
              <a:spcAft>
                <a:spcPts val="1200"/>
              </a:spcAft>
            </a:pPr>
            <a:r>
              <a:rPr lang="en-US" smtClean="0">
                <a:latin typeface="Arial" charset="0"/>
                <a:cs typeface="Arial" charset="0"/>
              </a:rPr>
              <a:t>More initiative/proactiveness  by/for RDMC members is encouraged</a:t>
            </a:r>
          </a:p>
          <a:p>
            <a:pPr>
              <a:spcAft>
                <a:spcPts val="1200"/>
              </a:spcAft>
            </a:pPr>
            <a:r>
              <a:rPr lang="en-US" smtClean="0">
                <a:latin typeface="Arial" charset="0"/>
                <a:cs typeface="Arial" charset="0"/>
              </a:rPr>
              <a:t>Better reporting back  (to RDMC members and leadership)</a:t>
            </a:r>
          </a:p>
          <a:p>
            <a:pPr>
              <a:spcAft>
                <a:spcPts val="1200"/>
              </a:spcAft>
            </a:pPr>
            <a:r>
              <a:rPr lang="en-US" smtClean="0">
                <a:latin typeface="Arial" charset="0"/>
                <a:cs typeface="Arial" charset="0"/>
              </a:rPr>
              <a:t>Lack of feedback on Sub-Group initiatives undertaken/led by their Chairs </a:t>
            </a:r>
          </a:p>
          <a:p>
            <a:pPr>
              <a:buFont typeface="Wingdings" pitchFamily="2" charset="2"/>
              <a:buNone/>
            </a:pPr>
            <a:endParaRPr lang="en-GB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>
                <a:solidFill>
                  <a:srgbClr val="0000FF"/>
                </a:solidFill>
                <a:latin typeface="Arial" charset="0"/>
                <a:cs typeface="Arial" charset="0"/>
              </a:rPr>
              <a:t>Building Safer and more Resilient Communities in SEA</a:t>
            </a:r>
            <a:br>
              <a:rPr lang="en-US" sz="2800" smtClean="0">
                <a:solidFill>
                  <a:srgbClr val="0000FF"/>
                </a:solidFill>
                <a:latin typeface="Arial" charset="0"/>
                <a:cs typeface="Arial" charset="0"/>
              </a:rPr>
            </a:br>
            <a:endParaRPr lang="en-GB" smtClean="0">
              <a:latin typeface="Arial" charset="0"/>
              <a:cs typeface="Arial" charset="0"/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>
                <a:latin typeface="Arial" charset="0"/>
                <a:cs typeface="Arial" charset="0"/>
              </a:rPr>
              <a:t>Progress</a:t>
            </a:r>
          </a:p>
          <a:p>
            <a:pPr>
              <a:spcAft>
                <a:spcPts val="1200"/>
              </a:spcAft>
              <a:buFont typeface="Arial" charset="0"/>
              <a:buChar char="•"/>
            </a:pPr>
            <a:r>
              <a:rPr lang="en-US" smtClean="0">
                <a:latin typeface="Arial" charset="0"/>
                <a:cs typeface="Arial" charset="0"/>
              </a:rPr>
              <a:t>A cross-departmental (Health, DM &amp; OD) and branch integration seminar 	was carried out and  its  Plan of Action is expected to take a small-scale 	demonstration of DRR measures in One community in Svay Rieng 	Branch 	Red Cross;</a:t>
            </a:r>
          </a:p>
          <a:p>
            <a:pPr>
              <a:buFont typeface="Arial" charset="0"/>
              <a:buChar char="•"/>
            </a:pPr>
            <a:r>
              <a:rPr lang="en-US" smtClean="0">
                <a:latin typeface="Arial" charset="0"/>
                <a:cs typeface="Arial" charset="0"/>
              </a:rPr>
              <a:t>  A similar seminar  on Response Preparedness was well performed and a 	tentative Plan of Action has been defined. </a:t>
            </a:r>
          </a:p>
          <a:p>
            <a:endParaRPr lang="en-GB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FRC_2011 presentation-E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IFRC_2011 presentation-EN</Template>
  <TotalTime>76</TotalTime>
  <Words>554</Words>
  <Application>Microsoft Office PowerPoint</Application>
  <PresentationFormat>On-screen Show (4:3)</PresentationFormat>
  <Paragraphs>55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IFRC_2011 presentation-EN</vt:lpstr>
      <vt:lpstr> Update on the work of  Regional Disaster Management Committee  (July 2012-March 2013) </vt:lpstr>
      <vt:lpstr>Update on Road Map Implementation </vt:lpstr>
      <vt:lpstr>Update on Road Map Implementation  continued..</vt:lpstr>
      <vt:lpstr>Update on Road Map Implementation  continued..</vt:lpstr>
      <vt:lpstr>Update on Road Map Implementation  </vt:lpstr>
      <vt:lpstr>Update on Road Map Implementation </vt:lpstr>
      <vt:lpstr>Challenges and Opportunities…</vt:lpstr>
      <vt:lpstr>Challenges and Opportunities… continued..</vt:lpstr>
      <vt:lpstr>Building Safer and more Resilient Communities in SEA </vt:lpstr>
      <vt:lpstr>Building Safer and more Resilient Communities in SEA </vt:lpstr>
      <vt:lpstr>Slide 11</vt:lpstr>
    </vt:vector>
  </TitlesOfParts>
  <Company>IFRC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layeng.tan</dc:creator>
  <cp:lastModifiedBy>elena.nyanenkova</cp:lastModifiedBy>
  <cp:revision>15</cp:revision>
  <dcterms:created xsi:type="dcterms:W3CDTF">2013-03-12T07:54:15Z</dcterms:created>
  <dcterms:modified xsi:type="dcterms:W3CDTF">2013-06-11T06:09:50Z</dcterms:modified>
</cp:coreProperties>
</file>