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3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10" r:id="rId13"/>
    <p:sldId id="309" r:id="rId14"/>
    <p:sldId id="314" r:id="rId15"/>
    <p:sldId id="294" r:id="rId1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1818"/>
    <a:srgbClr val="CF1C21"/>
    <a:srgbClr val="8B4907"/>
    <a:srgbClr val="5C4F46"/>
    <a:srgbClr val="66584E"/>
    <a:srgbClr val="E8C7B0"/>
    <a:srgbClr val="F4D1B9"/>
    <a:srgbClr val="B9BF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8" autoAdjust="0"/>
    <p:restoredTop sz="96667" autoAdjust="0"/>
  </p:normalViewPr>
  <p:slideViewPr>
    <p:cSldViewPr>
      <p:cViewPr>
        <p:scale>
          <a:sx n="70" d="100"/>
          <a:sy n="70" d="100"/>
        </p:scale>
        <p:origin x="-1200" y="-138"/>
      </p:cViewPr>
      <p:guideLst>
        <p:guide orient="horz" pos="40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39F35-8B93-420E-93DE-8487B802A035}" type="datetimeFigureOut">
              <a:rPr lang="en-GB" smtClean="0"/>
              <a:pPr/>
              <a:t>11-Jun-13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84697-DBB5-4A99-9F18-15C87FC63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52400" y="152400"/>
            <a:ext cx="8839200" cy="5753100"/>
          </a:xfrm>
          <a:prstGeom prst="rect">
            <a:avLst/>
          </a:prstGeom>
          <a:solidFill>
            <a:srgbClr val="66584E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819400"/>
            <a:ext cx="7239000" cy="647591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2390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 b="1">
                <a:solidFill>
                  <a:srgbClr val="54181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7200" y="1676400"/>
            <a:ext cx="3352800" cy="4191000"/>
          </a:xfr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959770" y="1676400"/>
            <a:ext cx="4724400" cy="4191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828800" y="2895600"/>
            <a:ext cx="6858000" cy="2971800"/>
          </a:xfr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828800" y="1631732"/>
            <a:ext cx="6858000" cy="1143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191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191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399"/>
            <a:ext cx="4040188" cy="574675"/>
          </a:xfrm>
        </p:spPr>
        <p:txBody>
          <a:bodyPr anchor="ctr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51075"/>
            <a:ext cx="4040188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399"/>
            <a:ext cx="4041775" cy="574675"/>
          </a:xfrm>
        </p:spPr>
        <p:txBody>
          <a:bodyPr anchor="ctr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51075"/>
            <a:ext cx="4041775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conta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152400" y="152400"/>
            <a:ext cx="8839200" cy="6553200"/>
            <a:chOff x="152400" y="76200"/>
            <a:chExt cx="8839200" cy="6553200"/>
          </a:xfrm>
        </p:grpSpPr>
        <p:sp>
          <p:nvSpPr>
            <p:cNvPr id="3" name="Rectangle 2"/>
            <p:cNvSpPr/>
            <p:nvPr userDrawn="1"/>
          </p:nvSpPr>
          <p:spPr>
            <a:xfrm>
              <a:off x="152400" y="76200"/>
              <a:ext cx="8839200" cy="6553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4" name="Rectangle 3"/>
            <p:cNvSpPr/>
            <p:nvPr userDrawn="1"/>
          </p:nvSpPr>
          <p:spPr>
            <a:xfrm>
              <a:off x="152400" y="76200"/>
              <a:ext cx="8839200" cy="5029200"/>
            </a:xfrm>
            <a:prstGeom prst="rect">
              <a:avLst/>
            </a:prstGeom>
            <a:solidFill>
              <a:srgbClr val="CF1C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5" name="TextBox 4"/>
            <p:cNvSpPr txBox="1"/>
            <p:nvPr userDrawn="1"/>
          </p:nvSpPr>
          <p:spPr>
            <a:xfrm>
              <a:off x="533400" y="498475"/>
              <a:ext cx="4724400" cy="358933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r>
                <a:rPr lang="en-US" sz="2000" b="1" baseline="30000" dirty="0">
                  <a:solidFill>
                    <a:srgbClr val="E8C7B0"/>
                  </a:solidFill>
                </a:rPr>
                <a:t>FOR FURTHER INFORMATION ON XXXXXXXXX XXXXXXXX XXXXXXXXX XXXX, PLEASE CONTACT:</a:t>
              </a:r>
            </a:p>
            <a:p>
              <a:endParaRPr lang="en-US" sz="2000" b="1" baseline="30000" dirty="0">
                <a:solidFill>
                  <a:schemeClr val="bg1"/>
                </a:solidFill>
              </a:endParaRPr>
            </a:p>
            <a:p>
              <a:r>
                <a:rPr lang="en-US" sz="2000" b="1" baseline="30000" dirty="0">
                  <a:solidFill>
                    <a:srgbClr val="E8C7B0"/>
                  </a:solidFill>
                </a:rPr>
                <a:t>IFRC XXXXXXXXXXXXX DEPARTMENT</a:t>
              </a:r>
            </a:p>
            <a:p>
              <a:r>
                <a:rPr lang="en-US" sz="2000" baseline="30000" dirty="0">
                  <a:solidFill>
                    <a:schemeClr val="bg1"/>
                  </a:solidFill>
                </a:rPr>
                <a:t>NAME SURNAME, TITLE</a:t>
              </a:r>
              <a:br>
                <a:rPr lang="en-US" sz="2000" baseline="30000" dirty="0">
                  <a:solidFill>
                    <a:schemeClr val="bg1"/>
                  </a:solidFill>
                </a:rPr>
              </a:br>
              <a:r>
                <a:rPr lang="en-US" sz="2000" b="1" baseline="30000" dirty="0">
                  <a:solidFill>
                    <a:schemeClr val="bg1"/>
                  </a:solidFill>
                </a:rPr>
                <a:t>TEL. : +41 022 730 XXXX</a:t>
              </a:r>
            </a:p>
            <a:p>
              <a:r>
                <a:rPr lang="en-US" sz="2000" b="1" baseline="30000" dirty="0">
                  <a:solidFill>
                    <a:schemeClr val="bg1"/>
                  </a:solidFill>
                </a:rPr>
                <a:t>EMAIL: name.surname@ifrc.org</a:t>
              </a:r>
            </a:p>
            <a:p>
              <a:endParaRPr lang="en-US" sz="2000" b="1" baseline="30000" dirty="0">
                <a:solidFill>
                  <a:schemeClr val="bg1"/>
                </a:solidFill>
              </a:endParaRPr>
            </a:p>
            <a:p>
              <a:r>
                <a:rPr lang="en-US" sz="2000" b="1" baseline="30000" dirty="0">
                  <a:solidFill>
                    <a:srgbClr val="E8C7B0"/>
                  </a:solidFill>
                </a:rPr>
                <a:t>THIS PRESENTATION IS PUBLISHED BY</a:t>
              </a:r>
            </a:p>
            <a:p>
              <a:r>
                <a:rPr lang="en-US" sz="2000" b="1" baseline="30000" dirty="0">
                  <a:solidFill>
                    <a:schemeClr val="bg1"/>
                  </a:solidFill>
                </a:rPr>
                <a:t>INTERNATIONAL FEDERATION OF </a:t>
              </a:r>
              <a:br>
                <a:rPr lang="en-US" sz="2000" b="1" baseline="30000" dirty="0">
                  <a:solidFill>
                    <a:schemeClr val="bg1"/>
                  </a:solidFill>
                </a:rPr>
              </a:br>
              <a:r>
                <a:rPr lang="en-US" sz="2000" b="1" baseline="30000" dirty="0">
                  <a:solidFill>
                    <a:schemeClr val="bg1"/>
                  </a:solidFill>
                </a:rPr>
                <a:t>RED CROSS AND RED CRESCENT SOCIETIES</a:t>
              </a:r>
            </a:p>
            <a:p>
              <a:r>
                <a:rPr lang="en-US" sz="2000" b="1" baseline="30000" dirty="0">
                  <a:solidFill>
                    <a:schemeClr val="bg1"/>
                  </a:solidFill>
                </a:rPr>
                <a:t>P.O. BOX 372</a:t>
              </a:r>
            </a:p>
            <a:p>
              <a:r>
                <a:rPr lang="en-US" sz="2000" b="1" baseline="30000" dirty="0">
                  <a:solidFill>
                    <a:schemeClr val="bg1"/>
                  </a:solidFill>
                </a:rPr>
                <a:t>CH-1211 GENEVA 19</a:t>
              </a:r>
            </a:p>
            <a:p>
              <a:r>
                <a:rPr lang="en-US" sz="2000" b="1" baseline="30000" dirty="0">
                  <a:solidFill>
                    <a:schemeClr val="bg1"/>
                  </a:solidFill>
                </a:rPr>
                <a:t>SWITZERLAND</a:t>
              </a:r>
            </a:p>
            <a:p>
              <a:endParaRPr lang="en-US" sz="2000" b="1" baseline="30000" dirty="0">
                <a:solidFill>
                  <a:schemeClr val="bg1"/>
                </a:solidFill>
              </a:endParaRPr>
            </a:p>
            <a:p>
              <a:r>
                <a:rPr lang="en-US" sz="2000" b="1" baseline="30000" dirty="0">
                  <a:solidFill>
                    <a:schemeClr val="bg1"/>
                  </a:solidFill>
                </a:rPr>
                <a:t>TEL.: +41 22 730 42 22</a:t>
              </a:r>
            </a:p>
            <a:p>
              <a:r>
                <a:rPr lang="en-US" sz="2000" b="1" baseline="30000" dirty="0">
                  <a:solidFill>
                    <a:schemeClr val="bg1"/>
                  </a:solidFill>
                </a:rPr>
                <a:t>FAX.: +41 22 733 03 95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15" descr="SLCM-icons logo-EN.jp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7200" y="5486400"/>
              <a:ext cx="1905000" cy="983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6" descr="IFRC_logo_EN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15000" y="6096000"/>
              <a:ext cx="3157728" cy="295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4"/>
          <p:cNvGrpSpPr>
            <a:grpSpLocks/>
          </p:cNvGrpSpPr>
          <p:nvPr userDrawn="1"/>
        </p:nvGrpSpPr>
        <p:grpSpPr bwMode="auto">
          <a:xfrm>
            <a:off x="152400" y="5943600"/>
            <a:ext cx="8839200" cy="787400"/>
            <a:chOff x="152400" y="5918015"/>
            <a:chExt cx="8839200" cy="787585"/>
          </a:xfrm>
        </p:grpSpPr>
        <p:sp>
          <p:nvSpPr>
            <p:cNvPr id="9" name="Rectangle 8"/>
            <p:cNvSpPr/>
            <p:nvPr userDrawn="1"/>
          </p:nvSpPr>
          <p:spPr bwMode="auto">
            <a:xfrm>
              <a:off x="152400" y="5918015"/>
              <a:ext cx="8839200" cy="787585"/>
            </a:xfrm>
            <a:prstGeom prst="rect">
              <a:avLst/>
            </a:prstGeom>
            <a:solidFill>
              <a:srgbClr val="DB00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FontTx/>
                <a:buChar char="•"/>
              </a:pPr>
              <a:endParaRPr lang="en-US" sz="3200" dirty="0"/>
            </a:p>
          </p:txBody>
        </p:sp>
        <p:sp>
          <p:nvSpPr>
            <p:cNvPr id="10" name="TextBox 9"/>
            <p:cNvSpPr txBox="1"/>
            <p:nvPr userDrawn="1"/>
          </p:nvSpPr>
          <p:spPr bwMode="auto">
            <a:xfrm>
              <a:off x="304800" y="6106972"/>
              <a:ext cx="3124200" cy="36997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r>
                <a:rPr lang="en-US" sz="1200" b="1" dirty="0">
                  <a:solidFill>
                    <a:srgbClr val="551C15"/>
                  </a:solidFill>
                  <a:latin typeface="Arial Rounded MT Bold" pitchFamily="34" charset="0"/>
                </a:rPr>
                <a:t>www.ifrc.org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Arial Rounded MT Bold" pitchFamily="34" charset="0"/>
                </a:rPr>
                <a:t>Saving lives, changing minds.</a:t>
              </a:r>
              <a:endParaRPr lang="en-US" sz="1200" dirty="0">
                <a:solidFill>
                  <a:schemeClr val="bg1"/>
                </a:solidFill>
                <a:latin typeface="Arial Rounded MT Bold" pitchFamily="34" charset="0"/>
              </a:endParaRPr>
            </a:p>
          </p:txBody>
        </p:sp>
        <p:pic>
          <p:nvPicPr>
            <p:cNvPr id="1033" name="Picture 14" descr="IFRC_logo_EN.gif"/>
            <p:cNvPicPr>
              <a:picLocks noChangeAspect="1"/>
            </p:cNvPicPr>
            <p:nvPr userDrawn="1"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613869" y="6172201"/>
              <a:ext cx="3225331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350838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(possible two lines)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28800" y="1676400"/>
            <a:ext cx="6858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1" name="Oval 10"/>
          <p:cNvSpPr/>
          <p:nvPr userDrawn="1"/>
        </p:nvSpPr>
        <p:spPr bwMode="auto">
          <a:xfrm>
            <a:off x="152400" y="533400"/>
            <a:ext cx="1717675" cy="1641475"/>
          </a:xfrm>
          <a:prstGeom prst="ellipse">
            <a:avLst/>
          </a:prstGeom>
          <a:solidFill>
            <a:srgbClr val="CF1C21"/>
          </a:solidFill>
          <a:ln w="31750">
            <a:solidFill>
              <a:schemeClr val="bg1"/>
            </a:solidFill>
            <a:rou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1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Annual South-East Asia Red Cross Red Crescent  Leaders Meeting 2013 </a:t>
            </a:r>
            <a:endParaRPr lang="en-US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23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 i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0850" indent="-177800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>
          <a:xfrm>
            <a:off x="381000" y="2362200"/>
            <a:ext cx="8305800" cy="1104900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National Society Development </a:t>
            </a:r>
            <a:br>
              <a:rPr lang="en-US" sz="3600" dirty="0" smtClean="0">
                <a:latin typeface="Arial" charset="0"/>
                <a:cs typeface="Arial" charset="0"/>
              </a:rPr>
            </a:br>
            <a:r>
              <a:rPr lang="en-US" sz="3600" dirty="0" smtClean="0">
                <a:latin typeface="Arial" charset="0"/>
                <a:cs typeface="Arial" charset="0"/>
              </a:rPr>
              <a:t>Update</a:t>
            </a: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>
          <a:xfrm>
            <a:off x="2057400" y="4038600"/>
            <a:ext cx="6019800" cy="1295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 smtClean="0">
                <a:latin typeface="Arial" charset="0"/>
                <a:cs typeface="Arial" charset="0"/>
              </a:rPr>
              <a:t>10</a:t>
            </a:r>
            <a:r>
              <a:rPr lang="en-US" baseline="30000" dirty="0" smtClean="0">
                <a:latin typeface="Arial" charset="0"/>
                <a:cs typeface="Arial" charset="0"/>
              </a:rPr>
              <a:t>th</a:t>
            </a:r>
            <a:r>
              <a:rPr lang="en-US" dirty="0" smtClean="0">
                <a:latin typeface="Arial" charset="0"/>
                <a:cs typeface="Arial" charset="0"/>
              </a:rPr>
              <a:t> Annual South-East Asia Red Cross </a:t>
            </a:r>
          </a:p>
          <a:p>
            <a:pPr algn="ctr" eaLnBrk="1" hangingPunct="1"/>
            <a:r>
              <a:rPr lang="en-US" dirty="0" smtClean="0">
                <a:latin typeface="Arial" charset="0"/>
                <a:cs typeface="Arial" charset="0"/>
              </a:rPr>
              <a:t>Red Crescent Leaders Meeting  2013</a:t>
            </a:r>
          </a:p>
          <a:p>
            <a:pPr eaLnBrk="1" hangingPunct="1"/>
            <a:endParaRPr lang="en-GB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905000"/>
            <a:ext cx="6858000" cy="28194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HR </a:t>
            </a:r>
            <a:r>
              <a:rPr lang="en-US" i="1" dirty="0" smtClean="0">
                <a:solidFill>
                  <a:srgbClr val="FF0000"/>
                </a:solidFill>
              </a:rPr>
              <a:t>(</a:t>
            </a:r>
            <a:r>
              <a:rPr lang="en-US" i="1" dirty="0" err="1" smtClean="0">
                <a:solidFill>
                  <a:srgbClr val="FF0000"/>
                </a:solidFill>
              </a:rPr>
              <a:t>cnt’d</a:t>
            </a:r>
            <a:r>
              <a:rPr lang="en-US" i="1" dirty="0" smtClean="0">
                <a:solidFill>
                  <a:srgbClr val="FF0000"/>
                </a:solidFill>
              </a:rPr>
              <a:t>)</a:t>
            </a:r>
            <a:endParaRPr lang="en-GB" dirty="0" smtClean="0">
              <a:solidFill>
                <a:srgbClr val="FF0000"/>
              </a:solidFill>
            </a:endParaRPr>
          </a:p>
          <a:p>
            <a:pPr lvl="0"/>
            <a:r>
              <a:rPr lang="en-US" dirty="0" smtClean="0"/>
              <a:t>Must ensure </a:t>
            </a:r>
            <a:r>
              <a:rPr lang="en-US" b="1" i="1" dirty="0" smtClean="0">
                <a:solidFill>
                  <a:srgbClr val="00B050"/>
                </a:solidFill>
              </a:rPr>
              <a:t>management commitment to HR  </a:t>
            </a:r>
            <a:r>
              <a:rPr lang="en-US" dirty="0" smtClean="0"/>
              <a:t>process or any effort will be of little value</a:t>
            </a:r>
            <a:endParaRPr lang="en-GB" dirty="0" smtClean="0"/>
          </a:p>
          <a:p>
            <a:pPr lvl="0"/>
            <a:r>
              <a:rPr lang="en-US" dirty="0" smtClean="0"/>
              <a:t>May be useful to review </a:t>
            </a:r>
            <a:r>
              <a:rPr lang="en-US" b="1" i="1" dirty="0" smtClean="0">
                <a:solidFill>
                  <a:srgbClr val="00B050"/>
                </a:solidFill>
              </a:rPr>
              <a:t>HR remuneration package </a:t>
            </a:r>
            <a:r>
              <a:rPr lang="en-US" dirty="0" smtClean="0"/>
              <a:t>to remain competitive</a:t>
            </a:r>
            <a:endParaRPr lang="en-GB" dirty="0" smtClean="0"/>
          </a:p>
          <a:p>
            <a:pPr lvl="0"/>
            <a:r>
              <a:rPr lang="en-US" dirty="0" smtClean="0"/>
              <a:t>Consider </a:t>
            </a:r>
            <a:r>
              <a:rPr lang="en-US" b="1" i="1" dirty="0" smtClean="0">
                <a:solidFill>
                  <a:srgbClr val="00B050"/>
                </a:solidFill>
              </a:rPr>
              <a:t>case study </a:t>
            </a:r>
            <a:r>
              <a:rPr lang="en-US" dirty="0" smtClean="0"/>
              <a:t>on success of PMI and CVTL HR manager approach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LEGAL BASE</a:t>
            </a:r>
            <a:r>
              <a:rPr lang="en-US" i="1" dirty="0" smtClean="0"/>
              <a:t>   </a:t>
            </a:r>
          </a:p>
          <a:p>
            <a:r>
              <a:rPr lang="en-US" b="1" i="1" dirty="0" smtClean="0">
                <a:solidFill>
                  <a:srgbClr val="00B050"/>
                </a:solidFill>
              </a:rPr>
              <a:t>5 NS up to date; 5 NS under review/revision; 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	1 NS in planning process</a:t>
            </a:r>
            <a:endParaRPr lang="en-GB" b="1" i="1" dirty="0" smtClean="0">
              <a:solidFill>
                <a:srgbClr val="00B050"/>
              </a:solidFill>
            </a:endParaRPr>
          </a:p>
          <a:p>
            <a:pPr lvl="0"/>
            <a:r>
              <a:rPr lang="en-US" b="1" dirty="0" smtClean="0"/>
              <a:t>VNRC</a:t>
            </a:r>
            <a:r>
              <a:rPr lang="en-US" dirty="0" smtClean="0"/>
              <a:t> revised statutes approved in Dec 2012</a:t>
            </a:r>
            <a:endParaRPr lang="en-GB" dirty="0" smtClean="0"/>
          </a:p>
          <a:p>
            <a:pPr lvl="0"/>
            <a:r>
              <a:rPr lang="en-US" b="1" dirty="0" smtClean="0"/>
              <a:t>PMI</a:t>
            </a:r>
            <a:r>
              <a:rPr lang="en-US" dirty="0" smtClean="0"/>
              <a:t> drafted Red Cross Law in 2012</a:t>
            </a:r>
            <a:endParaRPr lang="en-GB" dirty="0" smtClean="0"/>
          </a:p>
          <a:p>
            <a:pPr lvl="0"/>
            <a:r>
              <a:rPr lang="en-US" b="1" dirty="0" smtClean="0"/>
              <a:t>Myanmar RC</a:t>
            </a:r>
            <a:r>
              <a:rPr lang="en-US" dirty="0" smtClean="0"/>
              <a:t> submitted revised Myanmar RCS Act to the Attorney General’s Office </a:t>
            </a:r>
            <a:endParaRPr lang="en-GB" dirty="0" smtClean="0"/>
          </a:p>
          <a:p>
            <a:pPr lvl="0"/>
            <a:r>
              <a:rPr lang="en-US" b="1" dirty="0" smtClean="0"/>
              <a:t>CVTL</a:t>
            </a:r>
            <a:r>
              <a:rPr lang="en-US" dirty="0" smtClean="0"/>
              <a:t> plans to review its 10 yr old Constitution. </a:t>
            </a:r>
            <a:r>
              <a:rPr lang="en-US" smtClean="0"/>
              <a:t>Draft Law </a:t>
            </a:r>
            <a:r>
              <a:rPr lang="en-US" dirty="0" smtClean="0"/>
              <a:t>&amp; </a:t>
            </a:r>
            <a:r>
              <a:rPr lang="en-US" smtClean="0"/>
              <a:t>Constitution completed</a:t>
            </a:r>
            <a:endParaRPr lang="en-GB" dirty="0" smtClean="0"/>
          </a:p>
          <a:p>
            <a:pPr lvl="0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81200"/>
            <a:ext cx="6858000" cy="2971800"/>
          </a:xfrm>
        </p:spPr>
        <p:txBody>
          <a:bodyPr/>
          <a:lstStyle/>
          <a:p>
            <a:pPr lvl="0">
              <a:buNone/>
            </a:pPr>
            <a:r>
              <a:rPr lang="en-US" b="1" dirty="0" smtClean="0"/>
              <a:t>LEGAL BASE</a:t>
            </a:r>
            <a:r>
              <a:rPr lang="en-US" b="1" i="1" dirty="0" smtClean="0">
                <a:solidFill>
                  <a:srgbClr val="FF0000"/>
                </a:solidFill>
              </a:rPr>
              <a:t>  (</a:t>
            </a:r>
            <a:r>
              <a:rPr lang="en-US" b="1" i="1" dirty="0" err="1" smtClean="0">
                <a:solidFill>
                  <a:srgbClr val="FF0000"/>
                </a:solidFill>
              </a:rPr>
              <a:t>cnt’d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i="1" dirty="0" smtClean="0">
              <a:solidFill>
                <a:srgbClr val="FF0000"/>
              </a:solidFill>
            </a:endParaRPr>
          </a:p>
          <a:p>
            <a:pPr lvl="0"/>
            <a:r>
              <a:rPr lang="en-US" b="1" dirty="0" smtClean="0"/>
              <a:t>Malaysia RC</a:t>
            </a:r>
            <a:r>
              <a:rPr lang="en-US" dirty="0" smtClean="0"/>
              <a:t> revised statutes awaiting governance approval</a:t>
            </a:r>
            <a:endParaRPr lang="en-GB" dirty="0" smtClean="0"/>
          </a:p>
          <a:p>
            <a:pPr lvl="0"/>
            <a:r>
              <a:rPr lang="en-US" b="1" dirty="0" smtClean="0"/>
              <a:t>LRC</a:t>
            </a:r>
            <a:r>
              <a:rPr lang="en-US" dirty="0" smtClean="0"/>
              <a:t> has submitted Legal Base (2010) revision to Government for review</a:t>
            </a:r>
            <a:endParaRPr lang="en-GB" dirty="0" smtClean="0"/>
          </a:p>
          <a:p>
            <a:pPr lvl="0"/>
            <a:r>
              <a:rPr lang="en-US" b="1" dirty="0" smtClean="0"/>
              <a:t>BRC</a:t>
            </a:r>
            <a:r>
              <a:rPr lang="en-US" dirty="0" smtClean="0"/>
              <a:t> planning constitutional review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05000"/>
            <a:ext cx="6858000" cy="2362200"/>
          </a:xfrm>
        </p:spPr>
        <p:txBody>
          <a:bodyPr/>
          <a:lstStyle/>
          <a:p>
            <a:pPr>
              <a:buNone/>
            </a:pPr>
            <a:r>
              <a:rPr lang="en-US" b="1" u="sng" dirty="0" smtClean="0"/>
              <a:t>STRATEGIC PLANNING</a:t>
            </a:r>
            <a:endParaRPr lang="en-GB" dirty="0" smtClean="0"/>
          </a:p>
          <a:p>
            <a:pPr lvl="0"/>
            <a:r>
              <a:rPr lang="en-US" b="1" i="1" dirty="0" smtClean="0">
                <a:solidFill>
                  <a:srgbClr val="00B050"/>
                </a:solidFill>
              </a:rPr>
              <a:t>10  NSs have updated strategic plans or are in process of updating</a:t>
            </a:r>
            <a:endParaRPr lang="en-GB" b="1" i="1" dirty="0" smtClean="0">
              <a:solidFill>
                <a:srgbClr val="00B050"/>
              </a:solidFill>
            </a:endParaRPr>
          </a:p>
          <a:p>
            <a:pPr lvl="0"/>
            <a:r>
              <a:rPr lang="en-US" b="1" dirty="0" smtClean="0"/>
              <a:t>BRC</a:t>
            </a:r>
            <a:r>
              <a:rPr lang="en-US" dirty="0" smtClean="0"/>
              <a:t>  draft Strategic Plan prepared and  under review by Executive Committee </a:t>
            </a:r>
            <a:r>
              <a:rPr lang="en-US" i="1" dirty="0" smtClean="0"/>
              <a:t>(Top Priority)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OD &amp; CB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BRANCH DEVELOPMENT</a:t>
            </a:r>
            <a:endParaRPr lang="en-GB" sz="2000" dirty="0" smtClean="0"/>
          </a:p>
          <a:p>
            <a:pPr lvl="0"/>
            <a:r>
              <a:rPr lang="en-US" sz="2400" b="1" dirty="0" smtClean="0"/>
              <a:t>CRC</a:t>
            </a:r>
            <a:r>
              <a:rPr lang="en-US" sz="2400" dirty="0" smtClean="0"/>
              <a:t> engaged in decentralization / </a:t>
            </a:r>
            <a:r>
              <a:rPr lang="en-US" sz="2400" i="1" dirty="0" smtClean="0"/>
              <a:t>categorization of  branches</a:t>
            </a:r>
            <a:endParaRPr lang="en-GB" sz="2000" dirty="0" smtClean="0"/>
          </a:p>
          <a:p>
            <a:pPr lvl="0"/>
            <a:r>
              <a:rPr lang="en-US" sz="2400" b="1" dirty="0" smtClean="0"/>
              <a:t>CVTL</a:t>
            </a:r>
            <a:r>
              <a:rPr lang="en-US" sz="2400" dirty="0" smtClean="0"/>
              <a:t> has </a:t>
            </a:r>
            <a:r>
              <a:rPr lang="en-US" sz="2400" i="1" dirty="0" smtClean="0"/>
              <a:t>skills development for branch </a:t>
            </a:r>
            <a:r>
              <a:rPr lang="en-US" sz="2400" i="1" dirty="0" err="1" smtClean="0"/>
              <a:t>coord</a:t>
            </a:r>
            <a:r>
              <a:rPr lang="en-US" sz="2400" i="1" dirty="0" smtClean="0"/>
              <a:t> </a:t>
            </a:r>
            <a:r>
              <a:rPr lang="en-US" sz="2400" dirty="0" smtClean="0"/>
              <a:t>in planning, budgeting &amp; communications</a:t>
            </a:r>
            <a:endParaRPr lang="en-GB" sz="2000" dirty="0" smtClean="0"/>
          </a:p>
          <a:p>
            <a:pPr lvl="0"/>
            <a:r>
              <a:rPr lang="en-US" sz="2400" b="1" dirty="0" smtClean="0"/>
              <a:t>PRC</a:t>
            </a:r>
            <a:r>
              <a:rPr lang="en-US" sz="2400" dirty="0" smtClean="0"/>
              <a:t> trained 8 facilitators how to facilitate </a:t>
            </a:r>
            <a:r>
              <a:rPr lang="en-US" sz="2400" i="1" dirty="0" smtClean="0"/>
              <a:t>branch development game</a:t>
            </a:r>
            <a:endParaRPr lang="en-GB" sz="2000" i="1" dirty="0" smtClean="0"/>
          </a:p>
          <a:p>
            <a:pPr lvl="0"/>
            <a:r>
              <a:rPr lang="en-US" sz="2400" b="1" i="1" dirty="0" smtClean="0">
                <a:solidFill>
                  <a:srgbClr val="00B050"/>
                </a:solidFill>
              </a:rPr>
              <a:t>Encourage discussions with NSs on success / challenges with above initiatives</a:t>
            </a:r>
            <a:endParaRPr lang="en-GB" sz="2000" b="1" i="1" dirty="0" smtClean="0">
              <a:solidFill>
                <a:srgbClr val="00B050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50838"/>
            <a:ext cx="6477000" cy="1143000"/>
          </a:xfrm>
        </p:spPr>
        <p:txBody>
          <a:bodyPr/>
          <a:lstStyle/>
          <a:p>
            <a:r>
              <a:rPr lang="en-US" sz="3600" i="0" dirty="0" smtClean="0"/>
              <a:t>Questions …</a:t>
            </a:r>
            <a:endParaRPr lang="en-GB" sz="3600" i="0" dirty="0"/>
          </a:p>
        </p:txBody>
      </p:sp>
      <p:pic>
        <p:nvPicPr>
          <p:cNvPr id="3" name="Picture 2" descr="C:\Documents and Settings\nina.nobel\Local Settings\Temporary Internet Files\Content.IE5\MAE55AF5\MC90007871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0967" y="1981200"/>
            <a:ext cx="1407943" cy="3414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Volunteer Development</a:t>
            </a:r>
            <a:endParaRPr lang="en-GB" sz="2000" dirty="0" smtClean="0"/>
          </a:p>
          <a:p>
            <a:pPr lvl="0"/>
            <a:r>
              <a:rPr lang="en-US" sz="2400" b="1" i="1" dirty="0" smtClean="0">
                <a:solidFill>
                  <a:srgbClr val="00B050"/>
                </a:solidFill>
              </a:rPr>
              <a:t>30% coverage </a:t>
            </a:r>
            <a:r>
              <a:rPr lang="en-US" sz="2400" dirty="0" smtClean="0"/>
              <a:t>of 2 million Volunteers in SEA</a:t>
            </a:r>
            <a:endParaRPr lang="en-GB" sz="2000" dirty="0" smtClean="0"/>
          </a:p>
          <a:p>
            <a:pPr lvl="2"/>
            <a:r>
              <a:rPr lang="en-US" b="1" dirty="0" smtClean="0"/>
              <a:t>TRC </a:t>
            </a:r>
            <a:r>
              <a:rPr lang="en-US" dirty="0" smtClean="0"/>
              <a:t>&amp; </a:t>
            </a:r>
            <a:r>
              <a:rPr lang="en-US" b="1" dirty="0" smtClean="0"/>
              <a:t>CVTL</a:t>
            </a:r>
            <a:r>
              <a:rPr lang="en-US" dirty="0" smtClean="0"/>
              <a:t> have 100% coverage</a:t>
            </a:r>
            <a:endParaRPr lang="en-GB" sz="1800" dirty="0" smtClean="0"/>
          </a:p>
          <a:p>
            <a:pPr lvl="2"/>
            <a:r>
              <a:rPr lang="en-US" b="1" dirty="0" smtClean="0"/>
              <a:t>SRC</a:t>
            </a:r>
            <a:r>
              <a:rPr lang="en-US" dirty="0" smtClean="0"/>
              <a:t> &amp; </a:t>
            </a:r>
            <a:r>
              <a:rPr lang="en-US" b="1" dirty="0" smtClean="0"/>
              <a:t>PRC</a:t>
            </a:r>
            <a:r>
              <a:rPr lang="en-US" dirty="0" smtClean="0"/>
              <a:t>, volunteers have “own insurance”</a:t>
            </a:r>
            <a:endParaRPr lang="en-GB" sz="1800" dirty="0" smtClean="0"/>
          </a:p>
          <a:p>
            <a:pPr lvl="2"/>
            <a:r>
              <a:rPr lang="en-US" b="1" dirty="0" smtClean="0"/>
              <a:t>CRC</a:t>
            </a:r>
            <a:r>
              <a:rPr lang="en-US" dirty="0" smtClean="0"/>
              <a:t> (9%), Indonesia (&gt;1%), </a:t>
            </a:r>
            <a:r>
              <a:rPr lang="en-US" b="1" dirty="0" smtClean="0"/>
              <a:t>Malaysia RC</a:t>
            </a:r>
            <a:r>
              <a:rPr lang="en-US" dirty="0" smtClean="0"/>
              <a:t> (42%) and </a:t>
            </a:r>
            <a:r>
              <a:rPr lang="en-US" b="1" dirty="0" smtClean="0"/>
              <a:t>Myanmar</a:t>
            </a:r>
            <a:r>
              <a:rPr lang="en-US" dirty="0" smtClean="0"/>
              <a:t> </a:t>
            </a:r>
            <a:r>
              <a:rPr lang="en-US" b="1" dirty="0" smtClean="0"/>
              <a:t>RC</a:t>
            </a:r>
            <a:r>
              <a:rPr lang="en-US" dirty="0" smtClean="0"/>
              <a:t> (6%)</a:t>
            </a:r>
            <a:endParaRPr lang="en-GB" sz="1800" dirty="0" smtClean="0"/>
          </a:p>
          <a:p>
            <a:pPr lvl="2"/>
            <a:r>
              <a:rPr lang="en-US" b="1" dirty="0" smtClean="0"/>
              <a:t>BRC</a:t>
            </a:r>
            <a:r>
              <a:rPr lang="en-US" dirty="0" smtClean="0"/>
              <a:t>, </a:t>
            </a:r>
            <a:r>
              <a:rPr lang="en-US" b="1" dirty="0" smtClean="0"/>
              <a:t>LRC</a:t>
            </a:r>
            <a:r>
              <a:rPr lang="en-US" dirty="0" smtClean="0"/>
              <a:t> and </a:t>
            </a:r>
            <a:r>
              <a:rPr lang="en-US" b="1" dirty="0" smtClean="0"/>
              <a:t>VNRC</a:t>
            </a:r>
            <a:r>
              <a:rPr lang="en-US" dirty="0" smtClean="0"/>
              <a:t> (0%)</a:t>
            </a:r>
            <a:endParaRPr lang="en-GB" sz="1800" dirty="0" smtClean="0"/>
          </a:p>
          <a:p>
            <a:r>
              <a:rPr lang="en-US" sz="2400" b="1" i="1" dirty="0" smtClean="0">
                <a:solidFill>
                  <a:srgbClr val="00B050"/>
                </a:solidFill>
              </a:rPr>
              <a:t>Consider targeted support for countries under 10% coverage</a:t>
            </a:r>
            <a:endParaRPr lang="en-GB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828800"/>
            <a:ext cx="6858000" cy="381000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Youth Development / Networks</a:t>
            </a:r>
            <a:endParaRPr lang="en-GB" sz="2000" dirty="0" smtClean="0"/>
          </a:p>
          <a:p>
            <a:r>
              <a:rPr lang="en-US" sz="2400" b="1" dirty="0" smtClean="0"/>
              <a:t>Youth Policies:  </a:t>
            </a:r>
            <a:r>
              <a:rPr lang="en-US" sz="2400" b="1" i="1" dirty="0" smtClean="0">
                <a:solidFill>
                  <a:srgbClr val="00B050"/>
                </a:solidFill>
              </a:rPr>
              <a:t>nearly 100% coverage</a:t>
            </a:r>
            <a:endParaRPr lang="en-GB" sz="2000" b="1" i="1" dirty="0" smtClean="0">
              <a:solidFill>
                <a:srgbClr val="00B050"/>
              </a:solidFill>
            </a:endParaRPr>
          </a:p>
          <a:p>
            <a:pPr lvl="1"/>
            <a:r>
              <a:rPr lang="en-US" b="1" dirty="0" smtClean="0"/>
              <a:t>Yes:  </a:t>
            </a:r>
            <a:r>
              <a:rPr lang="en-US" dirty="0" smtClean="0"/>
              <a:t>CVTL, PMI, Myanmar RC, PRC, TRC &amp; VNRC</a:t>
            </a:r>
            <a:endParaRPr lang="en-GB" dirty="0" smtClean="0"/>
          </a:p>
          <a:p>
            <a:pPr lvl="1"/>
            <a:r>
              <a:rPr lang="en-US" dirty="0" smtClean="0"/>
              <a:t>Drafting/Reviewing:  BRC, CRC, Malaysia RC, SRC</a:t>
            </a:r>
            <a:endParaRPr lang="en-GB" dirty="0" smtClean="0"/>
          </a:p>
          <a:p>
            <a:pPr lvl="1"/>
            <a:r>
              <a:rPr lang="en-US" b="1" dirty="0" smtClean="0"/>
              <a:t>No:  </a:t>
            </a:r>
            <a:r>
              <a:rPr lang="en-US" dirty="0" smtClean="0"/>
              <a:t>LRC</a:t>
            </a:r>
          </a:p>
          <a:p>
            <a:pPr lvl="0"/>
            <a:r>
              <a:rPr lang="en-US" sz="2400" b="1" dirty="0" smtClean="0"/>
              <a:t>Youth in Governance/decision making</a:t>
            </a:r>
            <a:r>
              <a:rPr lang="en-US" sz="2400" dirty="0" smtClean="0"/>
              <a:t>:  </a:t>
            </a:r>
            <a:r>
              <a:rPr lang="en-US" sz="2400" b="1" i="1" dirty="0" smtClean="0">
                <a:solidFill>
                  <a:srgbClr val="00B050"/>
                </a:solidFill>
              </a:rPr>
              <a:t>good progress – over 50% coverage</a:t>
            </a:r>
            <a:endParaRPr lang="en-GB" sz="2000" b="1" i="1" dirty="0" smtClean="0">
              <a:solidFill>
                <a:srgbClr val="00B050"/>
              </a:solidFill>
            </a:endParaRPr>
          </a:p>
          <a:p>
            <a:pPr lvl="2"/>
            <a:r>
              <a:rPr lang="en-US" b="1" dirty="0" smtClean="0"/>
              <a:t>Yes:  </a:t>
            </a:r>
            <a:r>
              <a:rPr lang="en-US" dirty="0" smtClean="0"/>
              <a:t>CRC, CVTL, Malaysia RC, Myanmar RC, PRC, TRC</a:t>
            </a:r>
            <a:endParaRPr lang="en-GB" sz="1800" dirty="0" smtClean="0"/>
          </a:p>
          <a:p>
            <a:pPr lvl="2"/>
            <a:r>
              <a:rPr lang="en-US" dirty="0" smtClean="0"/>
              <a:t>No:  BRC, PMI, LRC, SRC, VNRC</a:t>
            </a:r>
            <a:endParaRPr lang="en-GB" sz="1800" dirty="0" smtClean="0"/>
          </a:p>
          <a:p>
            <a:pPr lvl="1"/>
            <a:endParaRPr lang="en-GB" b="1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81200"/>
            <a:ext cx="6858000" cy="350520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Youth Development / Networks … </a:t>
            </a:r>
            <a:r>
              <a:rPr lang="en-US" sz="2400" b="1" i="1" dirty="0" err="1" smtClean="0"/>
              <a:t>cnt’d</a:t>
            </a:r>
            <a:endParaRPr lang="en-GB" sz="1800" dirty="0" smtClean="0"/>
          </a:p>
          <a:p>
            <a:pPr lvl="0"/>
            <a:r>
              <a:rPr lang="en-US" sz="2400" b="1" i="1" dirty="0" smtClean="0">
                <a:solidFill>
                  <a:srgbClr val="00B050"/>
                </a:solidFill>
              </a:rPr>
              <a:t>Youth &amp; OD Forum merged </a:t>
            </a:r>
            <a:r>
              <a:rPr lang="en-US" sz="2400" dirty="0" smtClean="0"/>
              <a:t>with focus on creating greater:</a:t>
            </a:r>
          </a:p>
          <a:p>
            <a:pPr lvl="4"/>
            <a:r>
              <a:rPr lang="en-US" b="1" i="1" dirty="0" smtClean="0">
                <a:solidFill>
                  <a:srgbClr val="00B050"/>
                </a:solidFill>
              </a:rPr>
              <a:t>Impact</a:t>
            </a:r>
          </a:p>
          <a:p>
            <a:pPr lvl="4"/>
            <a:r>
              <a:rPr lang="en-US" b="1" i="1" dirty="0" smtClean="0">
                <a:solidFill>
                  <a:srgbClr val="00B050"/>
                </a:solidFill>
              </a:rPr>
              <a:t>Sustainability</a:t>
            </a:r>
          </a:p>
          <a:p>
            <a:pPr lvl="4"/>
            <a:r>
              <a:rPr lang="en-US" b="1" i="1" dirty="0" smtClean="0">
                <a:solidFill>
                  <a:srgbClr val="00B050"/>
                </a:solidFill>
              </a:rPr>
              <a:t>Accountability</a:t>
            </a:r>
          </a:p>
          <a:p>
            <a:pPr lvl="4"/>
            <a:r>
              <a:rPr lang="en-US" b="1" i="1" dirty="0" smtClean="0">
                <a:solidFill>
                  <a:srgbClr val="00B050"/>
                </a:solidFill>
              </a:rPr>
              <a:t>NS ownership</a:t>
            </a:r>
          </a:p>
          <a:p>
            <a:r>
              <a:rPr lang="en-US" dirty="0" smtClean="0"/>
              <a:t>Tentative date of next Youth &amp; OD Forum: </a:t>
            </a:r>
            <a:r>
              <a:rPr lang="en-US" u="sng" dirty="0" smtClean="0"/>
              <a:t>Mid May</a:t>
            </a:r>
            <a:endParaRPr lang="en-GB" u="sng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05000"/>
            <a:ext cx="6858000" cy="29718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Resource Mobilization</a:t>
            </a:r>
            <a:endParaRPr lang="en-GB" dirty="0" smtClean="0"/>
          </a:p>
          <a:p>
            <a:pPr lvl="0"/>
            <a:r>
              <a:rPr lang="en-US" dirty="0" smtClean="0"/>
              <a:t>8 of 11 NSs are making good progress in RM</a:t>
            </a:r>
            <a:endParaRPr lang="en-GB" dirty="0" smtClean="0"/>
          </a:p>
          <a:p>
            <a:pPr lvl="0"/>
            <a:r>
              <a:rPr lang="en-US" b="1" dirty="0" smtClean="0"/>
              <a:t>LRC</a:t>
            </a:r>
            <a:r>
              <a:rPr lang="en-US" dirty="0" smtClean="0"/>
              <a:t> has requested support from Region</a:t>
            </a:r>
            <a:endParaRPr lang="en-GB" dirty="0" smtClean="0"/>
          </a:p>
          <a:p>
            <a:pPr lvl="0"/>
            <a:r>
              <a:rPr lang="en-US" b="1" i="1" dirty="0" smtClean="0">
                <a:solidFill>
                  <a:srgbClr val="00B050"/>
                </a:solidFill>
              </a:rPr>
              <a:t>Look into twinning NSs with strong RM to NSs needing support</a:t>
            </a:r>
            <a:endParaRPr lang="en-GB" b="1" i="1" dirty="0" smtClean="0">
              <a:solidFill>
                <a:srgbClr val="00B050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05000"/>
            <a:ext cx="6858000" cy="304800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Resource management Systems (RMS)</a:t>
            </a:r>
            <a:endParaRPr lang="en-GB" sz="2000" dirty="0" smtClean="0"/>
          </a:p>
          <a:p>
            <a:pPr lvl="0"/>
            <a:r>
              <a:rPr lang="en-US" sz="2400" b="1" dirty="0" smtClean="0"/>
              <a:t>PRC</a:t>
            </a:r>
            <a:r>
              <a:rPr lang="en-US" sz="2400" dirty="0" smtClean="0"/>
              <a:t> and </a:t>
            </a:r>
            <a:r>
              <a:rPr lang="en-US" sz="2400" b="1" dirty="0" smtClean="0"/>
              <a:t>CVTL</a:t>
            </a:r>
            <a:r>
              <a:rPr lang="en-US" sz="2400" dirty="0" smtClean="0"/>
              <a:t> lead the way in RMS</a:t>
            </a:r>
            <a:endParaRPr lang="en-GB" sz="2000" dirty="0" smtClean="0"/>
          </a:p>
          <a:p>
            <a:pPr lvl="1"/>
            <a:r>
              <a:rPr lang="en-US" b="1" dirty="0" smtClean="0"/>
              <a:t>PRC</a:t>
            </a:r>
            <a:r>
              <a:rPr lang="en-US" dirty="0" smtClean="0"/>
              <a:t> has trained 78 chapter, and chapters now doing data entry on Volunteers</a:t>
            </a:r>
            <a:endParaRPr lang="en-GB" sz="1800" dirty="0" smtClean="0"/>
          </a:p>
          <a:p>
            <a:pPr lvl="1"/>
            <a:r>
              <a:rPr lang="en-US" b="1" dirty="0" smtClean="0"/>
              <a:t>CVTL</a:t>
            </a:r>
            <a:r>
              <a:rPr lang="en-US" dirty="0" smtClean="0"/>
              <a:t> has implemented in 6 branches (but trouble with updating off-line)</a:t>
            </a:r>
            <a:endParaRPr lang="en-GB" sz="1800" dirty="0" smtClean="0"/>
          </a:p>
          <a:p>
            <a:pPr lvl="1"/>
            <a:r>
              <a:rPr lang="en-US" b="1" i="1" dirty="0" smtClean="0">
                <a:solidFill>
                  <a:srgbClr val="00B050"/>
                </a:solidFill>
              </a:rPr>
              <a:t>Good for PRC &amp; CVTL to share implementation experience</a:t>
            </a:r>
            <a:endParaRPr lang="en-GB" sz="1800" b="1" i="1" dirty="0" smtClean="0">
              <a:solidFill>
                <a:srgbClr val="00B050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752600"/>
            <a:ext cx="6858000" cy="38862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Finance Development</a:t>
            </a:r>
            <a:endParaRPr lang="en-GB" dirty="0" smtClean="0"/>
          </a:p>
          <a:p>
            <a:pPr lvl="0"/>
            <a:r>
              <a:rPr lang="en-US" b="1" dirty="0" smtClean="0"/>
              <a:t>PRC</a:t>
            </a:r>
            <a:r>
              <a:rPr lang="en-US" dirty="0" smtClean="0"/>
              <a:t> has implemented Navision software and is now using it; reviewed accounting policies and procedures and developed new finance manual</a:t>
            </a:r>
            <a:endParaRPr lang="en-GB" dirty="0" smtClean="0"/>
          </a:p>
          <a:p>
            <a:pPr lvl="0"/>
            <a:r>
              <a:rPr lang="en-US" b="1" dirty="0" smtClean="0"/>
              <a:t>Myanmar RC</a:t>
            </a:r>
            <a:r>
              <a:rPr lang="en-US" dirty="0" smtClean="0"/>
              <a:t> has started implementation of Navision software</a:t>
            </a:r>
            <a:endParaRPr lang="en-GB" dirty="0" smtClean="0"/>
          </a:p>
          <a:p>
            <a:pPr lvl="0"/>
            <a:r>
              <a:rPr lang="en-US" b="1" dirty="0" smtClean="0"/>
              <a:t>VNRC</a:t>
            </a:r>
            <a:r>
              <a:rPr lang="en-US" dirty="0" smtClean="0"/>
              <a:t> completed first ever consolidated audit of </a:t>
            </a:r>
            <a:r>
              <a:rPr lang="en-US" b="1" dirty="0" smtClean="0"/>
              <a:t>VNRC</a:t>
            </a:r>
            <a:r>
              <a:rPr lang="en-US" dirty="0" smtClean="0"/>
              <a:t> financial statement </a:t>
            </a:r>
            <a:endParaRPr lang="en-GB" dirty="0" smtClean="0"/>
          </a:p>
          <a:p>
            <a:pPr lvl="0"/>
            <a:r>
              <a:rPr lang="en-US" b="1" i="1" dirty="0" smtClean="0">
                <a:solidFill>
                  <a:srgbClr val="00B050"/>
                </a:solidFill>
              </a:rPr>
              <a:t>Important to ensure smooth link between Fin Dev similar area in OCAC</a:t>
            </a:r>
            <a:endParaRPr lang="en-GB" b="1" i="1" dirty="0" smtClean="0">
              <a:solidFill>
                <a:srgbClr val="00B050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05000"/>
            <a:ext cx="6858000" cy="33528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PMER</a:t>
            </a:r>
            <a:endParaRPr lang="en-GB" dirty="0" smtClean="0"/>
          </a:p>
          <a:p>
            <a:pPr lvl="0"/>
            <a:r>
              <a:rPr lang="en-US" b="1" dirty="0" smtClean="0"/>
              <a:t>PMI</a:t>
            </a:r>
            <a:r>
              <a:rPr lang="en-US" dirty="0" smtClean="0"/>
              <a:t> started 3 year PMER project. 1 </a:t>
            </a:r>
            <a:r>
              <a:rPr lang="en-US" dirty="0" err="1" smtClean="0"/>
              <a:t>Amcross</a:t>
            </a:r>
            <a:r>
              <a:rPr lang="en-US" dirty="0" smtClean="0"/>
              <a:t> staff embedded in PMI Planning bureau</a:t>
            </a:r>
            <a:endParaRPr lang="en-GB" dirty="0" smtClean="0"/>
          </a:p>
          <a:p>
            <a:pPr lvl="0"/>
            <a:r>
              <a:rPr lang="en-US" b="1" dirty="0" smtClean="0"/>
              <a:t>CVTL</a:t>
            </a:r>
            <a:r>
              <a:rPr lang="en-US" dirty="0" smtClean="0"/>
              <a:t> 2012 planning included branches, and is receiving PMER training from Zone</a:t>
            </a:r>
            <a:endParaRPr lang="en-GB" dirty="0" smtClean="0"/>
          </a:p>
          <a:p>
            <a:pPr lvl="0"/>
            <a:r>
              <a:rPr lang="en-US" b="1" dirty="0" smtClean="0"/>
              <a:t>VNRC</a:t>
            </a:r>
            <a:r>
              <a:rPr lang="en-US" dirty="0" smtClean="0"/>
              <a:t> is standardizing PMER training with pilot trainings in targeted branches</a:t>
            </a:r>
            <a:endParaRPr lang="en-GB" dirty="0" smtClean="0"/>
          </a:p>
          <a:p>
            <a:pPr lvl="0"/>
            <a:r>
              <a:rPr lang="en-US" b="1" dirty="0" smtClean="0"/>
              <a:t>LRC</a:t>
            </a:r>
            <a:r>
              <a:rPr lang="en-US" dirty="0" smtClean="0"/>
              <a:t> began PMER review process in late 2012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OD &amp; CB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HR </a:t>
            </a:r>
            <a:r>
              <a:rPr lang="en-US" i="1" dirty="0" smtClean="0">
                <a:solidFill>
                  <a:srgbClr val="FF0000"/>
                </a:solidFill>
              </a:rPr>
              <a:t>(identified as </a:t>
            </a:r>
            <a:r>
              <a:rPr lang="en-US" i="1" u="sng" dirty="0" smtClean="0">
                <a:solidFill>
                  <a:srgbClr val="FF0000"/>
                </a:solidFill>
              </a:rPr>
              <a:t>top OD issue</a:t>
            </a:r>
            <a:r>
              <a:rPr lang="en-US" i="1" dirty="0" smtClean="0">
                <a:solidFill>
                  <a:srgbClr val="FF0000"/>
                </a:solidFill>
              </a:rPr>
              <a:t> of all </a:t>
            </a:r>
            <a:r>
              <a:rPr lang="en-US" i="1" dirty="0" err="1" smtClean="0">
                <a:solidFill>
                  <a:srgbClr val="FF0000"/>
                </a:solidFill>
              </a:rPr>
              <a:t>HoDs</a:t>
            </a:r>
            <a:r>
              <a:rPr lang="en-US" i="1" dirty="0" smtClean="0">
                <a:solidFill>
                  <a:srgbClr val="FF0000"/>
                </a:solidFill>
              </a:rPr>
              <a:t>)</a:t>
            </a:r>
            <a:endParaRPr lang="en-GB" dirty="0" smtClean="0">
              <a:solidFill>
                <a:srgbClr val="FF0000"/>
              </a:solidFill>
            </a:endParaRPr>
          </a:p>
          <a:p>
            <a:pPr lvl="0"/>
            <a:r>
              <a:rPr lang="en-US" b="1" dirty="0" smtClean="0"/>
              <a:t>PMI</a:t>
            </a:r>
            <a:r>
              <a:rPr lang="en-US" dirty="0" smtClean="0"/>
              <a:t> recruited experienced HR manager feeling it will be better than workshops</a:t>
            </a:r>
            <a:endParaRPr lang="en-GB" dirty="0" smtClean="0"/>
          </a:p>
          <a:p>
            <a:pPr lvl="0"/>
            <a:r>
              <a:rPr lang="en-US" b="1" dirty="0" smtClean="0"/>
              <a:t>Myanmar RC</a:t>
            </a:r>
            <a:r>
              <a:rPr lang="en-US" dirty="0" smtClean="0"/>
              <a:t> went thru rapid turn over of experienced staff changing political environment</a:t>
            </a:r>
            <a:endParaRPr lang="en-GB" dirty="0" smtClean="0"/>
          </a:p>
          <a:p>
            <a:pPr lvl="0"/>
            <a:r>
              <a:rPr lang="en-US" b="1" dirty="0" smtClean="0"/>
              <a:t>CVTL</a:t>
            </a:r>
            <a:r>
              <a:rPr lang="en-US" dirty="0" smtClean="0"/>
              <a:t> recruited HR/Admin manager, and also struggled with high turn-over in 2012</a:t>
            </a:r>
            <a:endParaRPr lang="en-GB" dirty="0" smtClean="0"/>
          </a:p>
          <a:p>
            <a:pPr lvl="0"/>
            <a:r>
              <a:rPr lang="en-US" b="1" dirty="0" smtClean="0"/>
              <a:t>VNRC</a:t>
            </a:r>
            <a:r>
              <a:rPr lang="en-US" dirty="0" smtClean="0"/>
              <a:t> drafted ToR on HR change management for HQ, consultant to be engaged; but without OD focal point challenging to facilitate process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3446</TotalTime>
  <Words>638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National Society Development  Update</vt:lpstr>
      <vt:lpstr>OD &amp; CB</vt:lpstr>
      <vt:lpstr>OD &amp; CB</vt:lpstr>
      <vt:lpstr>OD &amp; CB</vt:lpstr>
      <vt:lpstr>OD &amp; CB</vt:lpstr>
      <vt:lpstr>OD &amp; CB</vt:lpstr>
      <vt:lpstr>OD &amp; CB</vt:lpstr>
      <vt:lpstr>OD &amp; CB</vt:lpstr>
      <vt:lpstr>OD &amp; CB</vt:lpstr>
      <vt:lpstr>OD &amp; CB</vt:lpstr>
      <vt:lpstr>OD &amp; CB</vt:lpstr>
      <vt:lpstr>OD &amp; CB</vt:lpstr>
      <vt:lpstr>OD &amp; CB</vt:lpstr>
      <vt:lpstr>OD &amp; CB</vt:lpstr>
      <vt:lpstr>Questions …</vt:lpstr>
    </vt:vector>
  </TitlesOfParts>
  <Company>IFRC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goli.ameri</dc:creator>
  <cp:lastModifiedBy>elena.nyanenkova</cp:lastModifiedBy>
  <cp:revision>121</cp:revision>
  <dcterms:created xsi:type="dcterms:W3CDTF">2010-10-08T14:12:22Z</dcterms:created>
  <dcterms:modified xsi:type="dcterms:W3CDTF">2013-06-11T06:11:00Z</dcterms:modified>
</cp:coreProperties>
</file>