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83" r:id="rId2"/>
    <p:sldId id="316" r:id="rId3"/>
    <p:sldId id="317" r:id="rId4"/>
    <p:sldId id="319" r:id="rId5"/>
    <p:sldId id="325" r:id="rId6"/>
    <p:sldId id="326" r:id="rId7"/>
    <p:sldId id="327" r:id="rId8"/>
    <p:sldId id="328" r:id="rId9"/>
    <p:sldId id="323" r:id="rId10"/>
    <p:sldId id="324" r:id="rId11"/>
    <p:sldId id="329" r:id="rId12"/>
    <p:sldId id="330" r:id="rId13"/>
    <p:sldId id="322" r:id="rId14"/>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1818"/>
    <a:srgbClr val="CF1C21"/>
    <a:srgbClr val="8B4907"/>
    <a:srgbClr val="5C4F46"/>
    <a:srgbClr val="66584E"/>
    <a:srgbClr val="E8C7B0"/>
    <a:srgbClr val="F4D1B9"/>
    <a:srgbClr val="B9BFC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78" autoAdjust="0"/>
    <p:restoredTop sz="96667" autoAdjust="0"/>
  </p:normalViewPr>
  <p:slideViewPr>
    <p:cSldViewPr>
      <p:cViewPr>
        <p:scale>
          <a:sx n="70" d="100"/>
          <a:sy n="70" d="100"/>
        </p:scale>
        <p:origin x="-1614" y="-522"/>
      </p:cViewPr>
      <p:guideLst>
        <p:guide orient="horz" pos="408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roger.fischli\Desktop\OCAC\OCAC%20follow-up\OCAC%20Summary%20Sheet%20-%20risk%20managed%20certification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GB"/>
  <c:chart>
    <c:title>
      <c:tx>
        <c:rich>
          <a:bodyPr/>
          <a:lstStyle/>
          <a:p>
            <a:pPr>
              <a:defRPr/>
            </a:pPr>
            <a:r>
              <a:rPr lang="en-US" dirty="0"/>
              <a:t>OCAC deficits from </a:t>
            </a:r>
            <a:r>
              <a:rPr lang="en-US" dirty="0" smtClean="0"/>
              <a:t>35 pilot </a:t>
            </a:r>
            <a:r>
              <a:rPr lang="en-US" dirty="0"/>
              <a:t>NS</a:t>
            </a:r>
          </a:p>
        </c:rich>
      </c:tx>
      <c:layout/>
    </c:title>
    <c:plotArea>
      <c:layout>
        <c:manualLayout>
          <c:layoutTarget val="inner"/>
          <c:xMode val="edge"/>
          <c:yMode val="edge"/>
          <c:x val="8.9279970576926548E-2"/>
          <c:y val="0.14217016189807957"/>
          <c:w val="0.85339518865874264"/>
          <c:h val="0.63848444686988726"/>
        </c:manualLayout>
      </c:layout>
      <c:barChart>
        <c:barDir val="col"/>
        <c:grouping val="clustered"/>
        <c:ser>
          <c:idx val="0"/>
          <c:order val="0"/>
          <c:spPr>
            <a:solidFill>
              <a:srgbClr val="C00000"/>
            </a:solidFill>
          </c:spPr>
          <c:cat>
            <c:strRef>
              <c:f>'Ind Scores'!$D$124:$D$131</c:f>
              <c:strCache>
                <c:ptCount val="8"/>
                <c:pt idx="0">
                  <c:v>Less than 5</c:v>
                </c:pt>
                <c:pt idx="1">
                  <c:v>Between 5 -10</c:v>
                </c:pt>
                <c:pt idx="2">
                  <c:v>Between 11 &amp; 20</c:v>
                </c:pt>
                <c:pt idx="3">
                  <c:v>Between 21 &amp; 30</c:v>
                </c:pt>
                <c:pt idx="4">
                  <c:v>Between 31 - 40</c:v>
                </c:pt>
                <c:pt idx="5">
                  <c:v>Between 41 &amp; 50</c:v>
                </c:pt>
                <c:pt idx="6">
                  <c:v>Between 51 &amp; 60</c:v>
                </c:pt>
                <c:pt idx="7">
                  <c:v>More than 60</c:v>
                </c:pt>
              </c:strCache>
            </c:strRef>
          </c:cat>
          <c:val>
            <c:numRef>
              <c:f>'Ind Scores'!$Q$124:$Q$131</c:f>
              <c:numCache>
                <c:formatCode>General</c:formatCode>
                <c:ptCount val="8"/>
                <c:pt idx="0">
                  <c:v>1</c:v>
                </c:pt>
                <c:pt idx="1">
                  <c:v>0</c:v>
                </c:pt>
                <c:pt idx="2">
                  <c:v>4</c:v>
                </c:pt>
                <c:pt idx="3">
                  <c:v>8</c:v>
                </c:pt>
                <c:pt idx="4">
                  <c:v>7</c:v>
                </c:pt>
                <c:pt idx="5">
                  <c:v>5</c:v>
                </c:pt>
                <c:pt idx="6">
                  <c:v>7</c:v>
                </c:pt>
                <c:pt idx="7">
                  <c:v>3</c:v>
                </c:pt>
              </c:numCache>
            </c:numRef>
          </c:val>
        </c:ser>
        <c:dLbls/>
        <c:axId val="62551168"/>
        <c:axId val="62553088"/>
      </c:barChart>
      <c:catAx>
        <c:axId val="62551168"/>
        <c:scaling>
          <c:orientation val="minMax"/>
        </c:scaling>
        <c:axPos val="b"/>
        <c:title>
          <c:tx>
            <c:rich>
              <a:bodyPr/>
              <a:lstStyle/>
              <a:p>
                <a:pPr>
                  <a:defRPr sz="1400"/>
                </a:pPr>
                <a:r>
                  <a:rPr lang="en-US" sz="1400" dirty="0"/>
                  <a:t># of </a:t>
                </a:r>
                <a:r>
                  <a:rPr lang="en-US" sz="1400" dirty="0" smtClean="0"/>
                  <a:t>deficits (out</a:t>
                </a:r>
                <a:r>
                  <a:rPr lang="en-US" sz="1400" baseline="0" dirty="0" smtClean="0"/>
                  <a:t> of 90 attributes reviewed)</a:t>
                </a:r>
                <a:endParaRPr lang="en-US" sz="1400" dirty="0"/>
              </a:p>
            </c:rich>
          </c:tx>
          <c:layout>
            <c:manualLayout>
              <c:xMode val="edge"/>
              <c:yMode val="edge"/>
              <c:x val="0.27437314479630165"/>
              <c:y val="0.93524089995641391"/>
            </c:manualLayout>
          </c:layout>
        </c:title>
        <c:tickLblPos val="nextTo"/>
        <c:txPr>
          <a:bodyPr rot="-1260000"/>
          <a:lstStyle/>
          <a:p>
            <a:pPr>
              <a:defRPr sz="1200" b="0"/>
            </a:pPr>
            <a:endParaRPr lang="en-US"/>
          </a:p>
        </c:txPr>
        <c:crossAx val="62553088"/>
        <c:crosses val="autoZero"/>
        <c:auto val="1"/>
        <c:lblAlgn val="ctr"/>
        <c:lblOffset val="100"/>
      </c:catAx>
      <c:valAx>
        <c:axId val="62553088"/>
        <c:scaling>
          <c:orientation val="minMax"/>
        </c:scaling>
        <c:axPos val="l"/>
        <c:majorGridlines/>
        <c:title>
          <c:tx>
            <c:rich>
              <a:bodyPr rot="-5400000" vert="horz"/>
              <a:lstStyle/>
              <a:p>
                <a:pPr>
                  <a:defRPr sz="1400"/>
                </a:pPr>
                <a:r>
                  <a:rPr lang="en-US" sz="1400"/>
                  <a:t># of NS</a:t>
                </a:r>
              </a:p>
            </c:rich>
          </c:tx>
          <c:layout>
            <c:manualLayout>
              <c:xMode val="edge"/>
              <c:yMode val="edge"/>
              <c:x val="1.3125800864500438E-3"/>
              <c:y val="0.39644590117142586"/>
            </c:manualLayout>
          </c:layout>
        </c:title>
        <c:numFmt formatCode="General" sourceLinked="1"/>
        <c:tickLblPos val="nextTo"/>
        <c:txPr>
          <a:bodyPr/>
          <a:lstStyle/>
          <a:p>
            <a:pPr>
              <a:defRPr sz="1200" b="1"/>
            </a:pPr>
            <a:endParaRPr lang="en-US"/>
          </a:p>
        </c:txPr>
        <c:crossAx val="62551168"/>
        <c:crosses val="autoZero"/>
        <c:crossBetween val="between"/>
      </c:valAx>
    </c:plotArea>
    <c:plotVisOnly val="1"/>
    <c:dispBlanksAs val="gap"/>
  </c:chart>
  <c:externalData r:id="rId1"/>
</c:chartSpac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A71467-3A48-4897-A4B5-4343681AB599}" type="doc">
      <dgm:prSet loTypeId="urn:microsoft.com/office/officeart/2005/8/layout/chevron2" loCatId="process" qsTypeId="urn:microsoft.com/office/officeart/2005/8/quickstyle/simple1" qsCatId="simple" csTypeId="urn:microsoft.com/office/officeart/2005/8/colors/colorful5" csCatId="colorful" phldr="1"/>
      <dgm:spPr/>
      <dgm:t>
        <a:bodyPr/>
        <a:lstStyle/>
        <a:p>
          <a:endParaRPr kumimoji="1" lang="ja-JP" altLang="en-US"/>
        </a:p>
      </dgm:t>
    </dgm:pt>
    <dgm:pt modelId="{C1D94464-FB4F-4614-8F4F-822C268B927C}">
      <dgm:prSet phldrT="[テキスト]"/>
      <dgm:spPr/>
      <dgm:t>
        <a:bodyPr/>
        <a:lstStyle/>
        <a:p>
          <a:r>
            <a:rPr kumimoji="1" lang="en-US" altLang="ja-JP" dirty="0" smtClean="0"/>
            <a:t>April</a:t>
          </a:r>
          <a:endParaRPr kumimoji="1" lang="ja-JP" altLang="en-US" dirty="0"/>
        </a:p>
      </dgm:t>
    </dgm:pt>
    <dgm:pt modelId="{0C286AE7-D9AC-44DC-8375-81051FCBBFD9}" type="parTrans" cxnId="{348C3E29-DCFB-4FEE-81DA-1A037EA921AE}">
      <dgm:prSet/>
      <dgm:spPr/>
      <dgm:t>
        <a:bodyPr/>
        <a:lstStyle/>
        <a:p>
          <a:endParaRPr kumimoji="1" lang="ja-JP" altLang="en-US"/>
        </a:p>
      </dgm:t>
    </dgm:pt>
    <dgm:pt modelId="{39674B5D-2E28-446B-B8D6-925849A6CED5}" type="sibTrans" cxnId="{348C3E29-DCFB-4FEE-81DA-1A037EA921AE}">
      <dgm:prSet/>
      <dgm:spPr/>
      <dgm:t>
        <a:bodyPr/>
        <a:lstStyle/>
        <a:p>
          <a:endParaRPr kumimoji="1" lang="ja-JP" altLang="en-US"/>
        </a:p>
      </dgm:t>
    </dgm:pt>
    <dgm:pt modelId="{0FFEB9AB-2B6E-493C-BCC8-769E00F65CC9}">
      <dgm:prSet phldrT="[テキスト]"/>
      <dgm:spPr/>
      <dgm:t>
        <a:bodyPr/>
        <a:lstStyle/>
        <a:p>
          <a:r>
            <a:rPr lang="en-GB" altLang="ja-JP" b="1" dirty="0" smtClean="0"/>
            <a:t>Consultations with </a:t>
          </a:r>
          <a:r>
            <a:rPr lang="en-US" b="1" dirty="0" smtClean="0"/>
            <a:t>NSs and RCRC Youth networks</a:t>
          </a:r>
          <a:endParaRPr kumimoji="1" lang="ja-JP" altLang="en-US" b="1" dirty="0"/>
        </a:p>
      </dgm:t>
    </dgm:pt>
    <dgm:pt modelId="{EECCE4FB-B4AE-40E9-8CE7-E100B132F984}" type="parTrans" cxnId="{AD53522F-4CA7-4EF3-9668-B95872CD10E9}">
      <dgm:prSet/>
      <dgm:spPr/>
      <dgm:t>
        <a:bodyPr/>
        <a:lstStyle/>
        <a:p>
          <a:endParaRPr kumimoji="1" lang="ja-JP" altLang="en-US"/>
        </a:p>
      </dgm:t>
    </dgm:pt>
    <dgm:pt modelId="{8561C65D-DB9F-45CF-8EAB-395B175CD231}" type="sibTrans" cxnId="{AD53522F-4CA7-4EF3-9668-B95872CD10E9}">
      <dgm:prSet/>
      <dgm:spPr/>
      <dgm:t>
        <a:bodyPr/>
        <a:lstStyle/>
        <a:p>
          <a:endParaRPr kumimoji="1" lang="ja-JP" altLang="en-US"/>
        </a:p>
      </dgm:t>
    </dgm:pt>
    <dgm:pt modelId="{5EA65E8C-B5F8-4423-BBEB-93F82379ADD2}">
      <dgm:prSet phldrT="[テキスト]"/>
      <dgm:spPr/>
      <dgm:t>
        <a:bodyPr/>
        <a:lstStyle/>
        <a:p>
          <a:r>
            <a:rPr kumimoji="1" lang="en-US" altLang="ja-JP" dirty="0" smtClean="0"/>
            <a:t>June</a:t>
          </a:r>
          <a:endParaRPr kumimoji="1" lang="ja-JP" altLang="en-US" dirty="0"/>
        </a:p>
      </dgm:t>
    </dgm:pt>
    <dgm:pt modelId="{F793CD65-CBBA-4681-A525-1F51EEBFAC34}" type="parTrans" cxnId="{125BC5BB-8256-4FDE-8DA4-C6B625B6DC85}">
      <dgm:prSet/>
      <dgm:spPr/>
      <dgm:t>
        <a:bodyPr/>
        <a:lstStyle/>
        <a:p>
          <a:endParaRPr kumimoji="1" lang="ja-JP" altLang="en-US"/>
        </a:p>
      </dgm:t>
    </dgm:pt>
    <dgm:pt modelId="{CCC40415-1A36-4248-BE05-BFE7864F2FE8}" type="sibTrans" cxnId="{125BC5BB-8256-4FDE-8DA4-C6B625B6DC85}">
      <dgm:prSet/>
      <dgm:spPr/>
      <dgm:t>
        <a:bodyPr/>
        <a:lstStyle/>
        <a:p>
          <a:endParaRPr kumimoji="1" lang="ja-JP" altLang="en-US"/>
        </a:p>
      </dgm:t>
    </dgm:pt>
    <dgm:pt modelId="{0411AFE6-E918-45B8-861D-7FCCA05F1BCC}">
      <dgm:prSet phldrT="[テキスト]"/>
      <dgm:spPr/>
      <dgm:t>
        <a:bodyPr/>
        <a:lstStyle/>
        <a:p>
          <a:r>
            <a:rPr lang="en-GB" altLang="ja-JP" dirty="0" smtClean="0"/>
            <a:t>Review Strategy, upon receiving inputs from Youth Commission Meeting </a:t>
          </a:r>
          <a:endParaRPr kumimoji="1" lang="ja-JP" altLang="en-US" dirty="0"/>
        </a:p>
      </dgm:t>
    </dgm:pt>
    <dgm:pt modelId="{62B99204-E3CF-4215-94B3-9606CB6CC5BB}" type="parTrans" cxnId="{600F08E6-A27B-4517-83E3-A9C2B9D32AB4}">
      <dgm:prSet/>
      <dgm:spPr/>
      <dgm:t>
        <a:bodyPr/>
        <a:lstStyle/>
        <a:p>
          <a:endParaRPr kumimoji="1" lang="ja-JP" altLang="en-US"/>
        </a:p>
      </dgm:t>
    </dgm:pt>
    <dgm:pt modelId="{F601D331-CECC-4162-A6E3-4583A0C45030}" type="sibTrans" cxnId="{600F08E6-A27B-4517-83E3-A9C2B9D32AB4}">
      <dgm:prSet/>
      <dgm:spPr/>
      <dgm:t>
        <a:bodyPr/>
        <a:lstStyle/>
        <a:p>
          <a:endParaRPr kumimoji="1" lang="ja-JP" altLang="en-US"/>
        </a:p>
      </dgm:t>
    </dgm:pt>
    <dgm:pt modelId="{2022B63B-5485-4152-85BB-154EFB372432}">
      <dgm:prSet phldrT="[テキスト]"/>
      <dgm:spPr/>
      <dgm:t>
        <a:bodyPr/>
        <a:lstStyle/>
        <a:p>
          <a:r>
            <a:rPr kumimoji="1" lang="en-US" altLang="ja-JP" dirty="0" smtClean="0"/>
            <a:t>Jul –Oct</a:t>
          </a:r>
          <a:endParaRPr kumimoji="1" lang="ja-JP" altLang="en-US" dirty="0"/>
        </a:p>
      </dgm:t>
    </dgm:pt>
    <dgm:pt modelId="{F3A4C3EA-2ED0-4FAA-9547-9D7DD9D57541}" type="parTrans" cxnId="{9C77474D-1612-45EF-87CD-DD702D0B8C1A}">
      <dgm:prSet/>
      <dgm:spPr/>
      <dgm:t>
        <a:bodyPr/>
        <a:lstStyle/>
        <a:p>
          <a:endParaRPr kumimoji="1" lang="ja-JP" altLang="en-US"/>
        </a:p>
      </dgm:t>
    </dgm:pt>
    <dgm:pt modelId="{901F7AA6-0EF3-4F56-90A5-D6247F2E2402}" type="sibTrans" cxnId="{9C77474D-1612-45EF-87CD-DD702D0B8C1A}">
      <dgm:prSet/>
      <dgm:spPr/>
      <dgm:t>
        <a:bodyPr/>
        <a:lstStyle/>
        <a:p>
          <a:endParaRPr kumimoji="1" lang="ja-JP" altLang="en-US"/>
        </a:p>
      </dgm:t>
    </dgm:pt>
    <dgm:pt modelId="{26E65E7A-1938-4775-981C-3141CEEA6A48}">
      <dgm:prSet phldrT="[テキスト]"/>
      <dgm:spPr/>
      <dgm:t>
        <a:bodyPr/>
        <a:lstStyle/>
        <a:p>
          <a:r>
            <a:rPr lang="en-GB" altLang="ja-JP" dirty="0" smtClean="0"/>
            <a:t>Dissemination and promotion of  Youth Policy  and Youth Strategy final drafts</a:t>
          </a:r>
          <a:endParaRPr kumimoji="1" lang="ja-JP" altLang="en-US" dirty="0"/>
        </a:p>
      </dgm:t>
    </dgm:pt>
    <dgm:pt modelId="{F670584B-AA82-45AF-93FC-070F2D4F766C}" type="parTrans" cxnId="{D451BC98-48C7-4EBE-A252-0AEAB4382C13}">
      <dgm:prSet/>
      <dgm:spPr/>
      <dgm:t>
        <a:bodyPr/>
        <a:lstStyle/>
        <a:p>
          <a:endParaRPr kumimoji="1" lang="ja-JP" altLang="en-US"/>
        </a:p>
      </dgm:t>
    </dgm:pt>
    <dgm:pt modelId="{0B44C637-8B59-429F-A89A-468C6AA3A53D}" type="sibTrans" cxnId="{D451BC98-48C7-4EBE-A252-0AEAB4382C13}">
      <dgm:prSet/>
      <dgm:spPr/>
      <dgm:t>
        <a:bodyPr/>
        <a:lstStyle/>
        <a:p>
          <a:endParaRPr kumimoji="1" lang="ja-JP" altLang="en-US"/>
        </a:p>
      </dgm:t>
    </dgm:pt>
    <dgm:pt modelId="{8D553DD4-5165-4698-8E43-F3814D566266}">
      <dgm:prSet phldrT="[テキスト]"/>
      <dgm:spPr/>
      <dgm:t>
        <a:bodyPr/>
        <a:lstStyle/>
        <a:p>
          <a:r>
            <a:rPr kumimoji="1" lang="en-US" altLang="ja-JP" dirty="0" smtClean="0"/>
            <a:t>Nov.</a:t>
          </a:r>
          <a:endParaRPr kumimoji="1" lang="ja-JP" altLang="en-US" dirty="0"/>
        </a:p>
      </dgm:t>
    </dgm:pt>
    <dgm:pt modelId="{F482728A-8ADC-4240-90AF-65CCD0E9AF34}" type="parTrans" cxnId="{14B16817-4F18-434B-908D-A92805977879}">
      <dgm:prSet/>
      <dgm:spPr/>
      <dgm:t>
        <a:bodyPr/>
        <a:lstStyle/>
        <a:p>
          <a:endParaRPr kumimoji="1" lang="ja-JP" altLang="en-US"/>
        </a:p>
      </dgm:t>
    </dgm:pt>
    <dgm:pt modelId="{506797F5-5D24-462F-A71C-72F93BFA9E6C}" type="sibTrans" cxnId="{14B16817-4F18-434B-908D-A92805977879}">
      <dgm:prSet/>
      <dgm:spPr/>
      <dgm:t>
        <a:bodyPr/>
        <a:lstStyle/>
        <a:p>
          <a:endParaRPr kumimoji="1" lang="ja-JP" altLang="en-US"/>
        </a:p>
      </dgm:t>
    </dgm:pt>
    <dgm:pt modelId="{87533892-02EB-4FFA-9481-703E0B901C03}">
      <dgm:prSet/>
      <dgm:spPr/>
      <dgm:t>
        <a:bodyPr/>
        <a:lstStyle/>
        <a:p>
          <a:r>
            <a:rPr lang="en-GB" altLang="ja-JP" b="1" dirty="0" smtClean="0"/>
            <a:t>Youth Strategy presented to General Assembly</a:t>
          </a:r>
          <a:endParaRPr lang="ja-JP" altLang="en-US" b="1" dirty="0"/>
        </a:p>
      </dgm:t>
    </dgm:pt>
    <dgm:pt modelId="{DB649DDD-E57A-4D58-93B2-A2455CFEDBD3}" type="parTrans" cxnId="{39206F75-6279-4730-AC79-8461031F6FA4}">
      <dgm:prSet/>
      <dgm:spPr/>
      <dgm:t>
        <a:bodyPr/>
        <a:lstStyle/>
        <a:p>
          <a:endParaRPr kumimoji="1" lang="ja-JP" altLang="en-US"/>
        </a:p>
      </dgm:t>
    </dgm:pt>
    <dgm:pt modelId="{30A5B573-53D4-4D88-B0DC-2C896FF4518E}" type="sibTrans" cxnId="{39206F75-6279-4730-AC79-8461031F6FA4}">
      <dgm:prSet/>
      <dgm:spPr/>
      <dgm:t>
        <a:bodyPr/>
        <a:lstStyle/>
        <a:p>
          <a:endParaRPr kumimoji="1" lang="ja-JP" altLang="en-US"/>
        </a:p>
      </dgm:t>
    </dgm:pt>
    <dgm:pt modelId="{3EB80BDA-D3EA-4A43-B9B5-7F2E02602E6B}">
      <dgm:prSet/>
      <dgm:spPr/>
      <dgm:t>
        <a:bodyPr/>
        <a:lstStyle/>
        <a:p>
          <a:r>
            <a:rPr lang="en-GB" altLang="ja-JP" b="1" dirty="0" smtClean="0"/>
            <a:t>Regional Action Plan to be developed based on Youth Strategy at the Global RCRC Youth Conference</a:t>
          </a:r>
          <a:endParaRPr lang="ja-JP" altLang="en-US" b="1" dirty="0"/>
        </a:p>
      </dgm:t>
    </dgm:pt>
    <dgm:pt modelId="{9023493E-EABA-4D6D-9E22-8B2D9B81BA46}" type="parTrans" cxnId="{1952CD7C-EB8D-4019-8D69-A59E2B1120E1}">
      <dgm:prSet/>
      <dgm:spPr/>
      <dgm:t>
        <a:bodyPr/>
        <a:lstStyle/>
        <a:p>
          <a:endParaRPr kumimoji="1" lang="ja-JP" altLang="en-US"/>
        </a:p>
      </dgm:t>
    </dgm:pt>
    <dgm:pt modelId="{E86E35EB-153C-4E90-9659-495EF80524FC}" type="sibTrans" cxnId="{1952CD7C-EB8D-4019-8D69-A59E2B1120E1}">
      <dgm:prSet/>
      <dgm:spPr/>
      <dgm:t>
        <a:bodyPr/>
        <a:lstStyle/>
        <a:p>
          <a:endParaRPr kumimoji="1" lang="ja-JP" altLang="en-US"/>
        </a:p>
      </dgm:t>
    </dgm:pt>
    <dgm:pt modelId="{CEA1D01A-215C-4CAC-B52C-E3BE68D4E5B2}" type="pres">
      <dgm:prSet presAssocID="{D3A71467-3A48-4897-A4B5-4343681AB599}" presName="linearFlow" presStyleCnt="0">
        <dgm:presLayoutVars>
          <dgm:dir/>
          <dgm:animLvl val="lvl"/>
          <dgm:resizeHandles val="exact"/>
        </dgm:presLayoutVars>
      </dgm:prSet>
      <dgm:spPr/>
      <dgm:t>
        <a:bodyPr/>
        <a:lstStyle/>
        <a:p>
          <a:endParaRPr lang="en-GB"/>
        </a:p>
      </dgm:t>
    </dgm:pt>
    <dgm:pt modelId="{1E49BBB7-329A-4993-89A9-12E2A1BEC3C9}" type="pres">
      <dgm:prSet presAssocID="{C1D94464-FB4F-4614-8F4F-822C268B927C}" presName="composite" presStyleCnt="0"/>
      <dgm:spPr/>
    </dgm:pt>
    <dgm:pt modelId="{0A89F9E9-D80E-4FDA-9A67-3C3F6C1BB931}" type="pres">
      <dgm:prSet presAssocID="{C1D94464-FB4F-4614-8F4F-822C268B927C}" presName="parentText" presStyleLbl="alignNode1" presStyleIdx="0" presStyleCnt="4">
        <dgm:presLayoutVars>
          <dgm:chMax val="1"/>
          <dgm:bulletEnabled val="1"/>
        </dgm:presLayoutVars>
      </dgm:prSet>
      <dgm:spPr/>
      <dgm:t>
        <a:bodyPr/>
        <a:lstStyle/>
        <a:p>
          <a:endParaRPr lang="en-GB"/>
        </a:p>
      </dgm:t>
    </dgm:pt>
    <dgm:pt modelId="{5FE622C5-0D40-4464-BC60-DF43531E4262}" type="pres">
      <dgm:prSet presAssocID="{C1D94464-FB4F-4614-8F4F-822C268B927C}" presName="descendantText" presStyleLbl="alignAcc1" presStyleIdx="0" presStyleCnt="4">
        <dgm:presLayoutVars>
          <dgm:bulletEnabled val="1"/>
        </dgm:presLayoutVars>
      </dgm:prSet>
      <dgm:spPr/>
      <dgm:t>
        <a:bodyPr/>
        <a:lstStyle/>
        <a:p>
          <a:endParaRPr kumimoji="1" lang="ja-JP" altLang="en-US"/>
        </a:p>
      </dgm:t>
    </dgm:pt>
    <dgm:pt modelId="{C5CFD6B2-32A7-44BC-A27B-F4C02A699857}" type="pres">
      <dgm:prSet presAssocID="{39674B5D-2E28-446B-B8D6-925849A6CED5}" presName="sp" presStyleCnt="0"/>
      <dgm:spPr/>
    </dgm:pt>
    <dgm:pt modelId="{3A244445-FE33-41AD-9BD8-5A406AFEF13A}" type="pres">
      <dgm:prSet presAssocID="{5EA65E8C-B5F8-4423-BBEB-93F82379ADD2}" presName="composite" presStyleCnt="0"/>
      <dgm:spPr/>
    </dgm:pt>
    <dgm:pt modelId="{F8368823-4E13-4677-9974-EC95CA1BCDE8}" type="pres">
      <dgm:prSet presAssocID="{5EA65E8C-B5F8-4423-BBEB-93F82379ADD2}" presName="parentText" presStyleLbl="alignNode1" presStyleIdx="1" presStyleCnt="4">
        <dgm:presLayoutVars>
          <dgm:chMax val="1"/>
          <dgm:bulletEnabled val="1"/>
        </dgm:presLayoutVars>
      </dgm:prSet>
      <dgm:spPr/>
      <dgm:t>
        <a:bodyPr/>
        <a:lstStyle/>
        <a:p>
          <a:endParaRPr lang="en-GB"/>
        </a:p>
      </dgm:t>
    </dgm:pt>
    <dgm:pt modelId="{09E23FFC-4F08-403B-9B70-54A50E5C75FB}" type="pres">
      <dgm:prSet presAssocID="{5EA65E8C-B5F8-4423-BBEB-93F82379ADD2}" presName="descendantText" presStyleLbl="alignAcc1" presStyleIdx="1" presStyleCnt="4" custLinFactNeighborX="295" custLinFactNeighborY="-4894">
        <dgm:presLayoutVars>
          <dgm:bulletEnabled val="1"/>
        </dgm:presLayoutVars>
      </dgm:prSet>
      <dgm:spPr/>
      <dgm:t>
        <a:bodyPr/>
        <a:lstStyle/>
        <a:p>
          <a:endParaRPr kumimoji="1" lang="ja-JP" altLang="en-US"/>
        </a:p>
      </dgm:t>
    </dgm:pt>
    <dgm:pt modelId="{BFA21343-0795-428F-A029-9E926FA702FD}" type="pres">
      <dgm:prSet presAssocID="{CCC40415-1A36-4248-BE05-BFE7864F2FE8}" presName="sp" presStyleCnt="0"/>
      <dgm:spPr/>
    </dgm:pt>
    <dgm:pt modelId="{3E4FC852-DDE6-4005-8F98-AD76AE77A306}" type="pres">
      <dgm:prSet presAssocID="{2022B63B-5485-4152-85BB-154EFB372432}" presName="composite" presStyleCnt="0"/>
      <dgm:spPr/>
    </dgm:pt>
    <dgm:pt modelId="{E6CE6756-45D2-4D64-AFAA-DCA9B56E0025}" type="pres">
      <dgm:prSet presAssocID="{2022B63B-5485-4152-85BB-154EFB372432}" presName="parentText" presStyleLbl="alignNode1" presStyleIdx="2" presStyleCnt="4">
        <dgm:presLayoutVars>
          <dgm:chMax val="1"/>
          <dgm:bulletEnabled val="1"/>
        </dgm:presLayoutVars>
      </dgm:prSet>
      <dgm:spPr/>
      <dgm:t>
        <a:bodyPr/>
        <a:lstStyle/>
        <a:p>
          <a:endParaRPr kumimoji="1" lang="ja-JP" altLang="en-US"/>
        </a:p>
      </dgm:t>
    </dgm:pt>
    <dgm:pt modelId="{D0945848-8B3F-4C78-AA3C-BB5998114722}" type="pres">
      <dgm:prSet presAssocID="{2022B63B-5485-4152-85BB-154EFB372432}" presName="descendantText" presStyleLbl="alignAcc1" presStyleIdx="2" presStyleCnt="4">
        <dgm:presLayoutVars>
          <dgm:bulletEnabled val="1"/>
        </dgm:presLayoutVars>
      </dgm:prSet>
      <dgm:spPr/>
      <dgm:t>
        <a:bodyPr/>
        <a:lstStyle/>
        <a:p>
          <a:endParaRPr kumimoji="1" lang="ja-JP" altLang="en-US"/>
        </a:p>
      </dgm:t>
    </dgm:pt>
    <dgm:pt modelId="{6D2D2A0E-3619-40DC-B986-A797207CE04D}" type="pres">
      <dgm:prSet presAssocID="{901F7AA6-0EF3-4F56-90A5-D6247F2E2402}" presName="sp" presStyleCnt="0"/>
      <dgm:spPr/>
    </dgm:pt>
    <dgm:pt modelId="{F19B177A-D4B6-4DE1-B43F-9864632CA585}" type="pres">
      <dgm:prSet presAssocID="{8D553DD4-5165-4698-8E43-F3814D566266}" presName="composite" presStyleCnt="0"/>
      <dgm:spPr/>
    </dgm:pt>
    <dgm:pt modelId="{1C8E5152-0DE0-4D49-8A13-3AB974DEEFE3}" type="pres">
      <dgm:prSet presAssocID="{8D553DD4-5165-4698-8E43-F3814D566266}" presName="parentText" presStyleLbl="alignNode1" presStyleIdx="3" presStyleCnt="4">
        <dgm:presLayoutVars>
          <dgm:chMax val="1"/>
          <dgm:bulletEnabled val="1"/>
        </dgm:presLayoutVars>
      </dgm:prSet>
      <dgm:spPr/>
      <dgm:t>
        <a:bodyPr/>
        <a:lstStyle/>
        <a:p>
          <a:endParaRPr lang="en-GB"/>
        </a:p>
      </dgm:t>
    </dgm:pt>
    <dgm:pt modelId="{EB33821F-A7A9-42BC-99E3-46D3FCCAB50F}" type="pres">
      <dgm:prSet presAssocID="{8D553DD4-5165-4698-8E43-F3814D566266}" presName="descendantText" presStyleLbl="alignAcc1" presStyleIdx="3" presStyleCnt="4" custScaleY="157120">
        <dgm:presLayoutVars>
          <dgm:bulletEnabled val="1"/>
        </dgm:presLayoutVars>
      </dgm:prSet>
      <dgm:spPr/>
      <dgm:t>
        <a:bodyPr/>
        <a:lstStyle/>
        <a:p>
          <a:endParaRPr kumimoji="1" lang="ja-JP" altLang="en-US"/>
        </a:p>
      </dgm:t>
    </dgm:pt>
  </dgm:ptLst>
  <dgm:cxnLst>
    <dgm:cxn modelId="{AD53522F-4CA7-4EF3-9668-B95872CD10E9}" srcId="{C1D94464-FB4F-4614-8F4F-822C268B927C}" destId="{0FFEB9AB-2B6E-493C-BCC8-769E00F65CC9}" srcOrd="0" destOrd="0" parTransId="{EECCE4FB-B4AE-40E9-8CE7-E100B132F984}" sibTransId="{8561C65D-DB9F-45CF-8EAB-395B175CD231}"/>
    <dgm:cxn modelId="{39206F75-6279-4730-AC79-8461031F6FA4}" srcId="{8D553DD4-5165-4698-8E43-F3814D566266}" destId="{87533892-02EB-4FFA-9481-703E0B901C03}" srcOrd="0" destOrd="0" parTransId="{DB649DDD-E57A-4D58-93B2-A2455CFEDBD3}" sibTransId="{30A5B573-53D4-4D88-B0DC-2C896FF4518E}"/>
    <dgm:cxn modelId="{DB31B4DE-9181-4C64-8A93-91DD1666DA4D}" type="presOf" srcId="{87533892-02EB-4FFA-9481-703E0B901C03}" destId="{EB33821F-A7A9-42BC-99E3-46D3FCCAB50F}" srcOrd="0" destOrd="0" presId="urn:microsoft.com/office/officeart/2005/8/layout/chevron2"/>
    <dgm:cxn modelId="{9C77474D-1612-45EF-87CD-DD702D0B8C1A}" srcId="{D3A71467-3A48-4897-A4B5-4343681AB599}" destId="{2022B63B-5485-4152-85BB-154EFB372432}" srcOrd="2" destOrd="0" parTransId="{F3A4C3EA-2ED0-4FAA-9547-9D7DD9D57541}" sibTransId="{901F7AA6-0EF3-4F56-90A5-D6247F2E2402}"/>
    <dgm:cxn modelId="{A872E175-6D65-4F23-9D81-B35348C0CD92}" type="presOf" srcId="{2022B63B-5485-4152-85BB-154EFB372432}" destId="{E6CE6756-45D2-4D64-AFAA-DCA9B56E0025}" srcOrd="0" destOrd="0" presId="urn:microsoft.com/office/officeart/2005/8/layout/chevron2"/>
    <dgm:cxn modelId="{F09DB193-64F4-485B-9F88-7421BE3ECC2F}" type="presOf" srcId="{C1D94464-FB4F-4614-8F4F-822C268B927C}" destId="{0A89F9E9-D80E-4FDA-9A67-3C3F6C1BB931}" srcOrd="0" destOrd="0" presId="urn:microsoft.com/office/officeart/2005/8/layout/chevron2"/>
    <dgm:cxn modelId="{61DA779A-61D7-4725-9958-31BEE97B91EF}" type="presOf" srcId="{8D553DD4-5165-4698-8E43-F3814D566266}" destId="{1C8E5152-0DE0-4D49-8A13-3AB974DEEFE3}" srcOrd="0" destOrd="0" presId="urn:microsoft.com/office/officeart/2005/8/layout/chevron2"/>
    <dgm:cxn modelId="{54157BB3-9C6D-4122-A817-5467690477B1}" type="presOf" srcId="{0FFEB9AB-2B6E-493C-BCC8-769E00F65CC9}" destId="{5FE622C5-0D40-4464-BC60-DF43531E4262}" srcOrd="0" destOrd="0" presId="urn:microsoft.com/office/officeart/2005/8/layout/chevron2"/>
    <dgm:cxn modelId="{7F41486F-BBA7-431B-BE41-223B35030AEC}" type="presOf" srcId="{5EA65E8C-B5F8-4423-BBEB-93F82379ADD2}" destId="{F8368823-4E13-4677-9974-EC95CA1BCDE8}" srcOrd="0" destOrd="0" presId="urn:microsoft.com/office/officeart/2005/8/layout/chevron2"/>
    <dgm:cxn modelId="{14B16817-4F18-434B-908D-A92805977879}" srcId="{D3A71467-3A48-4897-A4B5-4343681AB599}" destId="{8D553DD4-5165-4698-8E43-F3814D566266}" srcOrd="3" destOrd="0" parTransId="{F482728A-8ADC-4240-90AF-65CCD0E9AF34}" sibTransId="{506797F5-5D24-462F-A71C-72F93BFA9E6C}"/>
    <dgm:cxn modelId="{B16DA322-02A7-4BD4-9B85-7D76C23C0BC2}" type="presOf" srcId="{26E65E7A-1938-4775-981C-3141CEEA6A48}" destId="{D0945848-8B3F-4C78-AA3C-BB5998114722}" srcOrd="0" destOrd="0" presId="urn:microsoft.com/office/officeart/2005/8/layout/chevron2"/>
    <dgm:cxn modelId="{125BC5BB-8256-4FDE-8DA4-C6B625B6DC85}" srcId="{D3A71467-3A48-4897-A4B5-4343681AB599}" destId="{5EA65E8C-B5F8-4423-BBEB-93F82379ADD2}" srcOrd="1" destOrd="0" parTransId="{F793CD65-CBBA-4681-A525-1F51EEBFAC34}" sibTransId="{CCC40415-1A36-4248-BE05-BFE7864F2FE8}"/>
    <dgm:cxn modelId="{600F08E6-A27B-4517-83E3-A9C2B9D32AB4}" srcId="{5EA65E8C-B5F8-4423-BBEB-93F82379ADD2}" destId="{0411AFE6-E918-45B8-861D-7FCCA05F1BCC}" srcOrd="0" destOrd="0" parTransId="{62B99204-E3CF-4215-94B3-9606CB6CC5BB}" sibTransId="{F601D331-CECC-4162-A6E3-4583A0C45030}"/>
    <dgm:cxn modelId="{4586C26A-C726-419C-ABCD-5F830F8584F1}" type="presOf" srcId="{3EB80BDA-D3EA-4A43-B9B5-7F2E02602E6B}" destId="{EB33821F-A7A9-42BC-99E3-46D3FCCAB50F}" srcOrd="0" destOrd="1" presId="urn:microsoft.com/office/officeart/2005/8/layout/chevron2"/>
    <dgm:cxn modelId="{1952CD7C-EB8D-4019-8D69-A59E2B1120E1}" srcId="{8D553DD4-5165-4698-8E43-F3814D566266}" destId="{3EB80BDA-D3EA-4A43-B9B5-7F2E02602E6B}" srcOrd="1" destOrd="0" parTransId="{9023493E-EABA-4D6D-9E22-8B2D9B81BA46}" sibTransId="{E86E35EB-153C-4E90-9659-495EF80524FC}"/>
    <dgm:cxn modelId="{A99D2361-41F8-4B19-878F-2DAFDB1F0621}" type="presOf" srcId="{D3A71467-3A48-4897-A4B5-4343681AB599}" destId="{CEA1D01A-215C-4CAC-B52C-E3BE68D4E5B2}" srcOrd="0" destOrd="0" presId="urn:microsoft.com/office/officeart/2005/8/layout/chevron2"/>
    <dgm:cxn modelId="{129FF413-EFAE-4D22-8EED-1A622CFEB8F5}" type="presOf" srcId="{0411AFE6-E918-45B8-861D-7FCCA05F1BCC}" destId="{09E23FFC-4F08-403B-9B70-54A50E5C75FB}" srcOrd="0" destOrd="0" presId="urn:microsoft.com/office/officeart/2005/8/layout/chevron2"/>
    <dgm:cxn modelId="{D451BC98-48C7-4EBE-A252-0AEAB4382C13}" srcId="{2022B63B-5485-4152-85BB-154EFB372432}" destId="{26E65E7A-1938-4775-981C-3141CEEA6A48}" srcOrd="0" destOrd="0" parTransId="{F670584B-AA82-45AF-93FC-070F2D4F766C}" sibTransId="{0B44C637-8B59-429F-A89A-468C6AA3A53D}"/>
    <dgm:cxn modelId="{348C3E29-DCFB-4FEE-81DA-1A037EA921AE}" srcId="{D3A71467-3A48-4897-A4B5-4343681AB599}" destId="{C1D94464-FB4F-4614-8F4F-822C268B927C}" srcOrd="0" destOrd="0" parTransId="{0C286AE7-D9AC-44DC-8375-81051FCBBFD9}" sibTransId="{39674B5D-2E28-446B-B8D6-925849A6CED5}"/>
    <dgm:cxn modelId="{9665D723-3F63-4556-828C-00401A103844}" type="presParOf" srcId="{CEA1D01A-215C-4CAC-B52C-E3BE68D4E5B2}" destId="{1E49BBB7-329A-4993-89A9-12E2A1BEC3C9}" srcOrd="0" destOrd="0" presId="urn:microsoft.com/office/officeart/2005/8/layout/chevron2"/>
    <dgm:cxn modelId="{B29574AF-1946-4D95-9E4F-725F13E97D90}" type="presParOf" srcId="{1E49BBB7-329A-4993-89A9-12E2A1BEC3C9}" destId="{0A89F9E9-D80E-4FDA-9A67-3C3F6C1BB931}" srcOrd="0" destOrd="0" presId="urn:microsoft.com/office/officeart/2005/8/layout/chevron2"/>
    <dgm:cxn modelId="{103080B3-741B-4F44-A7E8-9726C3DFF9AD}" type="presParOf" srcId="{1E49BBB7-329A-4993-89A9-12E2A1BEC3C9}" destId="{5FE622C5-0D40-4464-BC60-DF43531E4262}" srcOrd="1" destOrd="0" presId="urn:microsoft.com/office/officeart/2005/8/layout/chevron2"/>
    <dgm:cxn modelId="{2E6C7B57-1D59-4221-AE2E-A2C80C2B1D8D}" type="presParOf" srcId="{CEA1D01A-215C-4CAC-B52C-E3BE68D4E5B2}" destId="{C5CFD6B2-32A7-44BC-A27B-F4C02A699857}" srcOrd="1" destOrd="0" presId="urn:microsoft.com/office/officeart/2005/8/layout/chevron2"/>
    <dgm:cxn modelId="{DCA988C2-0FFC-4F98-B65D-DAC9E5319084}" type="presParOf" srcId="{CEA1D01A-215C-4CAC-B52C-E3BE68D4E5B2}" destId="{3A244445-FE33-41AD-9BD8-5A406AFEF13A}" srcOrd="2" destOrd="0" presId="urn:microsoft.com/office/officeart/2005/8/layout/chevron2"/>
    <dgm:cxn modelId="{2B944884-8D20-430E-8765-B1E168E059FB}" type="presParOf" srcId="{3A244445-FE33-41AD-9BD8-5A406AFEF13A}" destId="{F8368823-4E13-4677-9974-EC95CA1BCDE8}" srcOrd="0" destOrd="0" presId="urn:microsoft.com/office/officeart/2005/8/layout/chevron2"/>
    <dgm:cxn modelId="{30E64B67-48BE-423D-9442-B29B3D6C685A}" type="presParOf" srcId="{3A244445-FE33-41AD-9BD8-5A406AFEF13A}" destId="{09E23FFC-4F08-403B-9B70-54A50E5C75FB}" srcOrd="1" destOrd="0" presId="urn:microsoft.com/office/officeart/2005/8/layout/chevron2"/>
    <dgm:cxn modelId="{73BDF0D4-3C54-4C4D-8438-0629F8484530}" type="presParOf" srcId="{CEA1D01A-215C-4CAC-B52C-E3BE68D4E5B2}" destId="{BFA21343-0795-428F-A029-9E926FA702FD}" srcOrd="3" destOrd="0" presId="urn:microsoft.com/office/officeart/2005/8/layout/chevron2"/>
    <dgm:cxn modelId="{1F5B0B49-55C8-440D-B135-71621F730139}" type="presParOf" srcId="{CEA1D01A-215C-4CAC-B52C-E3BE68D4E5B2}" destId="{3E4FC852-DDE6-4005-8F98-AD76AE77A306}" srcOrd="4" destOrd="0" presId="urn:microsoft.com/office/officeart/2005/8/layout/chevron2"/>
    <dgm:cxn modelId="{636E9AD6-41B8-4E6B-9A4A-5062D5434FBB}" type="presParOf" srcId="{3E4FC852-DDE6-4005-8F98-AD76AE77A306}" destId="{E6CE6756-45D2-4D64-AFAA-DCA9B56E0025}" srcOrd="0" destOrd="0" presId="urn:microsoft.com/office/officeart/2005/8/layout/chevron2"/>
    <dgm:cxn modelId="{6FB2BC1E-EF1A-4238-BC6C-0826879DDEA6}" type="presParOf" srcId="{3E4FC852-DDE6-4005-8F98-AD76AE77A306}" destId="{D0945848-8B3F-4C78-AA3C-BB5998114722}" srcOrd="1" destOrd="0" presId="urn:microsoft.com/office/officeart/2005/8/layout/chevron2"/>
    <dgm:cxn modelId="{A82966D2-493B-40FA-8DE1-5733266FAC2B}" type="presParOf" srcId="{CEA1D01A-215C-4CAC-B52C-E3BE68D4E5B2}" destId="{6D2D2A0E-3619-40DC-B986-A797207CE04D}" srcOrd="5" destOrd="0" presId="urn:microsoft.com/office/officeart/2005/8/layout/chevron2"/>
    <dgm:cxn modelId="{B20E40EF-A4A8-46FD-AFB4-F99DB29A9129}" type="presParOf" srcId="{CEA1D01A-215C-4CAC-B52C-E3BE68D4E5B2}" destId="{F19B177A-D4B6-4DE1-B43F-9864632CA585}" srcOrd="6" destOrd="0" presId="urn:microsoft.com/office/officeart/2005/8/layout/chevron2"/>
    <dgm:cxn modelId="{8A9380DC-43EE-4956-BBD0-49D510EDD3F8}" type="presParOf" srcId="{F19B177A-D4B6-4DE1-B43F-9864632CA585}" destId="{1C8E5152-0DE0-4D49-8A13-3AB974DEEFE3}" srcOrd="0" destOrd="0" presId="urn:microsoft.com/office/officeart/2005/8/layout/chevron2"/>
    <dgm:cxn modelId="{EB032B96-A81F-4C4B-9446-D70C37EF2CFC}" type="presParOf" srcId="{F19B177A-D4B6-4DE1-B43F-9864632CA585}" destId="{EB33821F-A7A9-42BC-99E3-46D3FCCAB50F}"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A89F9E9-D80E-4FDA-9A67-3C3F6C1BB931}">
      <dsp:nvSpPr>
        <dsp:cNvPr id="0" name=""/>
        <dsp:cNvSpPr/>
      </dsp:nvSpPr>
      <dsp:spPr>
        <a:xfrm rot="5400000">
          <a:off x="-174939" y="176314"/>
          <a:ext cx="1166262" cy="816383"/>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kumimoji="1" lang="en-US" altLang="ja-JP" sz="1900" kern="1200" dirty="0" smtClean="0"/>
            <a:t>April</a:t>
          </a:r>
          <a:endParaRPr kumimoji="1" lang="ja-JP" altLang="en-US" sz="1900" kern="1200" dirty="0"/>
        </a:p>
      </dsp:txBody>
      <dsp:txXfrm rot="5400000">
        <a:off x="-174939" y="176314"/>
        <a:ext cx="1166262" cy="816383"/>
      </dsp:txXfrm>
    </dsp:sp>
    <dsp:sp modelId="{5FE622C5-0D40-4464-BC60-DF43531E4262}">
      <dsp:nvSpPr>
        <dsp:cNvPr id="0" name=""/>
        <dsp:cNvSpPr/>
      </dsp:nvSpPr>
      <dsp:spPr>
        <a:xfrm rot="5400000">
          <a:off x="4133612" y="-3315854"/>
          <a:ext cx="758070" cy="7392528"/>
        </a:xfrm>
        <a:prstGeom prst="round2Same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GB" altLang="ja-JP" sz="2200" b="1" kern="1200" dirty="0" smtClean="0"/>
            <a:t>Consultations with </a:t>
          </a:r>
          <a:r>
            <a:rPr lang="en-US" sz="2200" b="1" kern="1200" dirty="0" smtClean="0"/>
            <a:t>NSs and RCRC Youth networks</a:t>
          </a:r>
          <a:endParaRPr kumimoji="1" lang="ja-JP" altLang="en-US" sz="2200" b="1" kern="1200" dirty="0"/>
        </a:p>
      </dsp:txBody>
      <dsp:txXfrm rot="5400000">
        <a:off x="4133612" y="-3315854"/>
        <a:ext cx="758070" cy="7392528"/>
      </dsp:txXfrm>
    </dsp:sp>
    <dsp:sp modelId="{F8368823-4E13-4677-9974-EC95CA1BCDE8}">
      <dsp:nvSpPr>
        <dsp:cNvPr id="0" name=""/>
        <dsp:cNvSpPr/>
      </dsp:nvSpPr>
      <dsp:spPr>
        <a:xfrm rot="5400000">
          <a:off x="-174939" y="1202640"/>
          <a:ext cx="1166262" cy="816383"/>
        </a:xfrm>
        <a:prstGeom prst="chevron">
          <a:avLst/>
        </a:prstGeom>
        <a:solidFill>
          <a:schemeClr val="accent5">
            <a:hueOff val="-3311292"/>
            <a:satOff val="13270"/>
            <a:lumOff val="2876"/>
            <a:alphaOff val="0"/>
          </a:schemeClr>
        </a:solidFill>
        <a:ln w="25400" cap="flat" cmpd="sng" algn="ctr">
          <a:solidFill>
            <a:schemeClr val="accent5">
              <a:hueOff val="-3311292"/>
              <a:satOff val="13270"/>
              <a:lumOff val="287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kumimoji="1" lang="en-US" altLang="ja-JP" sz="1900" kern="1200" dirty="0" smtClean="0"/>
            <a:t>June</a:t>
          </a:r>
          <a:endParaRPr kumimoji="1" lang="ja-JP" altLang="en-US" sz="1900" kern="1200" dirty="0"/>
        </a:p>
      </dsp:txBody>
      <dsp:txXfrm rot="5400000">
        <a:off x="-174939" y="1202640"/>
        <a:ext cx="1166262" cy="816383"/>
      </dsp:txXfrm>
    </dsp:sp>
    <dsp:sp modelId="{09E23FFC-4F08-403B-9B70-54A50E5C75FB}">
      <dsp:nvSpPr>
        <dsp:cNvPr id="0" name=""/>
        <dsp:cNvSpPr/>
      </dsp:nvSpPr>
      <dsp:spPr>
        <a:xfrm rot="5400000">
          <a:off x="4133612" y="-2326627"/>
          <a:ext cx="758070" cy="7392528"/>
        </a:xfrm>
        <a:prstGeom prst="round2SameRect">
          <a:avLst/>
        </a:prstGeom>
        <a:solidFill>
          <a:schemeClr val="lt1">
            <a:alpha val="90000"/>
            <a:hueOff val="0"/>
            <a:satOff val="0"/>
            <a:lumOff val="0"/>
            <a:alphaOff val="0"/>
          </a:schemeClr>
        </a:solidFill>
        <a:ln w="25400" cap="flat" cmpd="sng" algn="ctr">
          <a:solidFill>
            <a:schemeClr val="accent5">
              <a:hueOff val="-3311292"/>
              <a:satOff val="13270"/>
              <a:lumOff val="287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GB" altLang="ja-JP" sz="2200" kern="1200" dirty="0" smtClean="0"/>
            <a:t>Review Strategy, upon receiving inputs from Youth Commission Meeting </a:t>
          </a:r>
          <a:endParaRPr kumimoji="1" lang="ja-JP" altLang="en-US" sz="2200" kern="1200" dirty="0"/>
        </a:p>
      </dsp:txBody>
      <dsp:txXfrm rot="5400000">
        <a:off x="4133612" y="-2326627"/>
        <a:ext cx="758070" cy="7392528"/>
      </dsp:txXfrm>
    </dsp:sp>
    <dsp:sp modelId="{E6CE6756-45D2-4D64-AFAA-DCA9B56E0025}">
      <dsp:nvSpPr>
        <dsp:cNvPr id="0" name=""/>
        <dsp:cNvSpPr/>
      </dsp:nvSpPr>
      <dsp:spPr>
        <a:xfrm rot="5400000">
          <a:off x="-174939" y="2228966"/>
          <a:ext cx="1166262" cy="816383"/>
        </a:xfrm>
        <a:prstGeom prst="chevron">
          <a:avLst/>
        </a:prstGeom>
        <a:solidFill>
          <a:schemeClr val="accent5">
            <a:hueOff val="-6622584"/>
            <a:satOff val="26541"/>
            <a:lumOff val="5752"/>
            <a:alphaOff val="0"/>
          </a:schemeClr>
        </a:solidFill>
        <a:ln w="25400" cap="flat" cmpd="sng" algn="ctr">
          <a:solidFill>
            <a:schemeClr val="accent5">
              <a:hueOff val="-6622584"/>
              <a:satOff val="26541"/>
              <a:lumOff val="575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kumimoji="1" lang="en-US" altLang="ja-JP" sz="1900" kern="1200" dirty="0" smtClean="0"/>
            <a:t>Jul –Oct</a:t>
          </a:r>
          <a:endParaRPr kumimoji="1" lang="ja-JP" altLang="en-US" sz="1900" kern="1200" dirty="0"/>
        </a:p>
      </dsp:txBody>
      <dsp:txXfrm rot="5400000">
        <a:off x="-174939" y="2228966"/>
        <a:ext cx="1166262" cy="816383"/>
      </dsp:txXfrm>
    </dsp:sp>
    <dsp:sp modelId="{D0945848-8B3F-4C78-AA3C-BB5998114722}">
      <dsp:nvSpPr>
        <dsp:cNvPr id="0" name=""/>
        <dsp:cNvSpPr/>
      </dsp:nvSpPr>
      <dsp:spPr>
        <a:xfrm rot="5400000">
          <a:off x="4133612" y="-1263201"/>
          <a:ext cx="758070" cy="7392528"/>
        </a:xfrm>
        <a:prstGeom prst="round2SameRect">
          <a:avLst/>
        </a:prstGeom>
        <a:solidFill>
          <a:schemeClr val="lt1">
            <a:alpha val="90000"/>
            <a:hueOff val="0"/>
            <a:satOff val="0"/>
            <a:lumOff val="0"/>
            <a:alphaOff val="0"/>
          </a:schemeClr>
        </a:solidFill>
        <a:ln w="25400" cap="flat" cmpd="sng" algn="ctr">
          <a:solidFill>
            <a:schemeClr val="accent5">
              <a:hueOff val="-6622584"/>
              <a:satOff val="26541"/>
              <a:lumOff val="57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GB" altLang="ja-JP" sz="2200" kern="1200" dirty="0" smtClean="0"/>
            <a:t>Dissemination and promotion of  Youth Policy  and Youth Strategy final drafts</a:t>
          </a:r>
          <a:endParaRPr kumimoji="1" lang="ja-JP" altLang="en-US" sz="2200" kern="1200" dirty="0"/>
        </a:p>
      </dsp:txBody>
      <dsp:txXfrm rot="5400000">
        <a:off x="4133612" y="-1263201"/>
        <a:ext cx="758070" cy="7392528"/>
      </dsp:txXfrm>
    </dsp:sp>
    <dsp:sp modelId="{1C8E5152-0DE0-4D49-8A13-3AB974DEEFE3}">
      <dsp:nvSpPr>
        <dsp:cNvPr id="0" name=""/>
        <dsp:cNvSpPr/>
      </dsp:nvSpPr>
      <dsp:spPr>
        <a:xfrm rot="5400000">
          <a:off x="-174939" y="3471798"/>
          <a:ext cx="1166262" cy="816383"/>
        </a:xfrm>
        <a:prstGeom prst="chevron">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kumimoji="1" lang="en-US" altLang="ja-JP" sz="1900" kern="1200" dirty="0" smtClean="0"/>
            <a:t>Nov.</a:t>
          </a:r>
          <a:endParaRPr kumimoji="1" lang="ja-JP" altLang="en-US" sz="1900" kern="1200" dirty="0"/>
        </a:p>
      </dsp:txBody>
      <dsp:txXfrm rot="5400000">
        <a:off x="-174939" y="3471798"/>
        <a:ext cx="1166262" cy="816383"/>
      </dsp:txXfrm>
    </dsp:sp>
    <dsp:sp modelId="{EB33821F-A7A9-42BC-99E3-46D3FCCAB50F}">
      <dsp:nvSpPr>
        <dsp:cNvPr id="0" name=""/>
        <dsp:cNvSpPr/>
      </dsp:nvSpPr>
      <dsp:spPr>
        <a:xfrm rot="5400000">
          <a:off x="3917107" y="-20369"/>
          <a:ext cx="1191080" cy="7392528"/>
        </a:xfrm>
        <a:prstGeom prst="round2SameRect">
          <a:avLst/>
        </a:prstGeom>
        <a:solidFill>
          <a:schemeClr val="lt1">
            <a:alpha val="90000"/>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GB" altLang="ja-JP" sz="2200" b="1" kern="1200" dirty="0" smtClean="0"/>
            <a:t>Youth Strategy presented to General Assembly</a:t>
          </a:r>
          <a:endParaRPr lang="ja-JP" altLang="en-US" sz="2200" b="1" kern="1200" dirty="0"/>
        </a:p>
        <a:p>
          <a:pPr marL="228600" lvl="1" indent="-228600" algn="l" defTabSz="977900">
            <a:lnSpc>
              <a:spcPct val="90000"/>
            </a:lnSpc>
            <a:spcBef>
              <a:spcPct val="0"/>
            </a:spcBef>
            <a:spcAft>
              <a:spcPct val="15000"/>
            </a:spcAft>
            <a:buChar char="••"/>
          </a:pPr>
          <a:r>
            <a:rPr lang="en-GB" altLang="ja-JP" sz="2200" b="1" kern="1200" dirty="0" smtClean="0"/>
            <a:t>Regional Action Plan to be developed based on Youth Strategy at the Global RCRC Youth Conference</a:t>
          </a:r>
          <a:endParaRPr lang="ja-JP" altLang="en-US" sz="2200" b="1" kern="1200" dirty="0"/>
        </a:p>
      </dsp:txBody>
      <dsp:txXfrm rot="5400000">
        <a:off x="3917107" y="-20369"/>
        <a:ext cx="1191080" cy="739252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F4939F35-8B93-420E-93DE-8487B802A035}" type="datetimeFigureOut">
              <a:rPr lang="en-GB" smtClean="0"/>
              <a:pPr/>
              <a:t>26-Mar-13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6184697-DBB5-4A99-9F18-15C87FC6359E}" type="slidenum">
              <a:rPr lang="en-GB" smtClean="0"/>
              <a:pPr/>
              <a:t>‹#›</a:t>
            </a:fld>
            <a:endParaRPr lang="en-GB"/>
          </a:p>
        </p:txBody>
      </p:sp>
    </p:spTree>
    <p:extLst>
      <p:ext uri="{BB962C8B-B14F-4D97-AF65-F5344CB8AC3E}">
        <p14:creationId xmlns:p14="http://schemas.microsoft.com/office/powerpoint/2010/main" xmlns="" val="1166361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Vietnam</a:t>
            </a:r>
            <a:r>
              <a:rPr lang="en-US" baseline="0" dirty="0" smtClean="0"/>
              <a:t> RC, Philippines RC and Timor RC have all indicated interest for next round</a:t>
            </a:r>
            <a:endParaRPr lang="en-GB" dirty="0" smtClean="0"/>
          </a:p>
          <a:p>
            <a:r>
              <a:rPr lang="en-US" dirty="0" smtClean="0"/>
              <a:t>Vietnam RC, Philippines RC,</a:t>
            </a:r>
            <a:r>
              <a:rPr lang="en-US" baseline="0" dirty="0" smtClean="0"/>
              <a:t> and Timor Lest have all indicated interest in OCAC.  Needs confirmation.</a:t>
            </a:r>
            <a:endParaRPr lang="en-GB" dirty="0"/>
          </a:p>
        </p:txBody>
      </p:sp>
      <p:sp>
        <p:nvSpPr>
          <p:cNvPr id="4" name="Slide Number Placeholder 3"/>
          <p:cNvSpPr>
            <a:spLocks noGrp="1"/>
          </p:cNvSpPr>
          <p:nvPr>
            <p:ph type="sldNum" sz="quarter" idx="10"/>
          </p:nvPr>
        </p:nvSpPr>
        <p:spPr/>
        <p:txBody>
          <a:bodyPr/>
          <a:lstStyle/>
          <a:p>
            <a:fld id="{60BED209-F44A-4548-B9C6-567023B06792}" type="slidenum">
              <a:rPr lang="en-GB" smtClean="0"/>
              <a:pPr/>
              <a:t>2</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0BED209-F44A-4548-B9C6-567023B06792}" type="slidenum">
              <a:rPr lang="en-GB" smtClean="0"/>
              <a:pPr/>
              <a:t>3</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0BED209-F44A-4548-B9C6-567023B06792}" type="slidenum">
              <a:rPr lang="en-GB" smtClean="0"/>
              <a:pPr/>
              <a:t>4</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IFRC</a:t>
            </a:r>
            <a:r>
              <a:rPr kumimoji="1" lang="en-US" altLang="ja-JP" baseline="0" dirty="0" smtClean="0"/>
              <a:t> Youth Policy was adopted in the General Assembly 2011. Youth Commission as part of IFRC Governance and a key to develop further youth action has been working to develop Youth Strategy to suggest “how to realize the vision of Youth Policy” and Guidelines on youth networking to encourage Youth Networks.  </a:t>
            </a:r>
          </a:p>
          <a:p>
            <a:endParaRPr kumimoji="1" lang="en-US" altLang="ja-JP" baseline="0" dirty="0" smtClean="0"/>
          </a:p>
          <a:p>
            <a:r>
              <a:rPr kumimoji="1" lang="en-US" altLang="ja-JP" baseline="0" dirty="0" smtClean="0"/>
              <a:t>Youth Strategy</a:t>
            </a:r>
          </a:p>
          <a:p>
            <a:r>
              <a:rPr kumimoji="1" lang="en-US" altLang="ja-JP" baseline="0" dirty="0" smtClean="0"/>
              <a:t>While the Youth Policy describe “what” to achieve, Youth Strategy will suggest “how to implement and realize the Policy and its vision”. The draft is developed based on the inputs given by youths from 78 NSs and external organizations during the Global Youth Conference last year (Vienna, Dec 2012). The consultation with NSs and youth networks will start in April 2013 and the draft will be finalized and presented during the General Assembly in this November.</a:t>
            </a:r>
          </a:p>
          <a:p>
            <a:endParaRPr kumimoji="1" lang="en-US" altLang="ja-JP" baseline="0" dirty="0" smtClean="0"/>
          </a:p>
          <a:p>
            <a:r>
              <a:rPr kumimoji="1" lang="en-US" altLang="ja-JP" baseline="0" dirty="0" smtClean="0"/>
              <a:t>Guidelines on Youth Networking</a:t>
            </a:r>
          </a:p>
          <a:p>
            <a:r>
              <a:rPr kumimoji="1" lang="en-US" altLang="ja-JP" baseline="0" dirty="0" smtClean="0"/>
              <a:t>Youth Network is one of key for youth development – “networks established by young people themselves are an invaluable contribution to sharing knowledge and innovation across the RCRC Movement. Therefore the Youth Policy encourages NSs to actively encourage and support youth representatives to participate in these networks aimed at promoting youth leadership and exchange of concrete ideas , innovations and activities”. Guidelines document is currently developed and will be presented in the General Assembly this year.</a:t>
            </a:r>
          </a:p>
          <a:p>
            <a:endParaRPr kumimoji="1" lang="en-US" altLang="ja-JP" baseline="0" dirty="0" smtClean="0"/>
          </a:p>
          <a:p>
            <a:r>
              <a:rPr kumimoji="1" lang="en-US" altLang="ja-JP" baseline="0" dirty="0" smtClean="0"/>
              <a:t>Asia Pacific Youth Network (APYN)</a:t>
            </a:r>
          </a:p>
          <a:p>
            <a:r>
              <a:rPr kumimoji="1" lang="en-US" altLang="ja-JP" baseline="0" dirty="0" smtClean="0"/>
              <a:t>In Asia Pacific, there are APYN and some sub-regional networks linked to APYN. Established in 2010, the APYN gradually develop itself to function as “Advocacy Platform, Resource Centre, Communication Channel and Think Tank”. It also provides an excellent link to the global Youth Commission linking regional, zonal and global. </a:t>
            </a:r>
          </a:p>
          <a:p>
            <a:endParaRPr kumimoji="1" lang="en-US" altLang="ja-JP" baseline="0" dirty="0" smtClean="0"/>
          </a:p>
          <a:p>
            <a:r>
              <a:rPr kumimoji="1" lang="en-US" altLang="ja-JP" baseline="0" dirty="0" smtClean="0"/>
              <a:t>Notes:</a:t>
            </a:r>
          </a:p>
          <a:p>
            <a:pPr>
              <a:buFontTx/>
              <a:buChar char="-"/>
            </a:pPr>
            <a:r>
              <a:rPr kumimoji="1" lang="en-GB" sz="1200" kern="1200" dirty="0" smtClean="0">
                <a:solidFill>
                  <a:schemeClr val="tx1"/>
                </a:solidFill>
                <a:latin typeface="+mn-lt"/>
                <a:ea typeface="+mn-ea"/>
                <a:cs typeface="+mn-cs"/>
              </a:rPr>
              <a:t>By adopting the IFRC Youth Policy at the General Assembly 2011 the National Societies proclaimed value of the important role and contribution of children, adolescents, and young adults and thus committed to scale up their efforts to increase youth engagement as a key driver in the development of our National Societies and our Movement. </a:t>
            </a:r>
          </a:p>
          <a:p>
            <a:pPr>
              <a:buFontTx/>
              <a:buChar char="-"/>
            </a:pPr>
            <a:r>
              <a:rPr kumimoji="1" lang="en-US" altLang="ja-JP" sz="1200" kern="1200" dirty="0" smtClean="0">
                <a:solidFill>
                  <a:schemeClr val="tx1"/>
                </a:solidFill>
                <a:latin typeface="+mn-lt"/>
                <a:ea typeface="+mn-ea"/>
                <a:cs typeface="+mn-cs"/>
              </a:rPr>
              <a:t>The</a:t>
            </a:r>
            <a:r>
              <a:rPr kumimoji="1" lang="en-US" altLang="ja-JP" sz="1200" kern="1200" baseline="0" dirty="0" smtClean="0">
                <a:solidFill>
                  <a:schemeClr val="tx1"/>
                </a:solidFill>
                <a:latin typeface="+mn-lt"/>
                <a:ea typeface="+mn-ea"/>
                <a:cs typeface="+mn-cs"/>
              </a:rPr>
              <a:t> last IFRC Youth Policy 1995 was </a:t>
            </a:r>
            <a:r>
              <a:rPr kumimoji="1" lang="en-US" altLang="ja-JP" sz="1200" kern="1200" baseline="0" dirty="0" err="1" smtClean="0">
                <a:solidFill>
                  <a:schemeClr val="tx1"/>
                </a:solidFill>
                <a:latin typeface="+mn-lt"/>
                <a:ea typeface="+mn-ea"/>
                <a:cs typeface="+mn-cs"/>
              </a:rPr>
              <a:t>acutally</a:t>
            </a:r>
            <a:r>
              <a:rPr kumimoji="1" lang="en-US" altLang="ja-JP" sz="1200" kern="1200" baseline="0" dirty="0" smtClean="0">
                <a:solidFill>
                  <a:schemeClr val="tx1"/>
                </a:solidFill>
                <a:latin typeface="+mn-lt"/>
                <a:ea typeface="+mn-ea"/>
                <a:cs typeface="+mn-cs"/>
              </a:rPr>
              <a:t> “Youth Policy and Strategy”. The 2011 Policy has “Strategy” as a </a:t>
            </a:r>
            <a:r>
              <a:rPr kumimoji="1" lang="en-US" altLang="ja-JP" sz="1200" kern="1200" baseline="0" smtClean="0">
                <a:solidFill>
                  <a:schemeClr val="tx1"/>
                </a:solidFill>
                <a:latin typeface="+mn-lt"/>
                <a:ea typeface="+mn-ea"/>
                <a:cs typeface="+mn-cs"/>
              </a:rPr>
              <a:t>separate document</a:t>
            </a:r>
            <a:endParaRPr kumimoji="1" lang="ja-JP" altLang="en-US" dirty="0"/>
          </a:p>
        </p:txBody>
      </p:sp>
      <p:sp>
        <p:nvSpPr>
          <p:cNvPr id="4" name="スライド番号プレースホルダー 3"/>
          <p:cNvSpPr>
            <a:spLocks noGrp="1"/>
          </p:cNvSpPr>
          <p:nvPr>
            <p:ph type="sldNum" sz="quarter" idx="10"/>
          </p:nvPr>
        </p:nvSpPr>
        <p:spPr/>
        <p:txBody>
          <a:bodyPr/>
          <a:lstStyle/>
          <a:p>
            <a:fld id="{B3062245-625F-470E-B839-CC6B89B03F23}" type="slidenum">
              <a:rPr kumimoji="1" lang="ja-JP" altLang="en-US" smtClean="0"/>
              <a:pPr/>
              <a:t>9</a:t>
            </a:fld>
            <a:endParaRPr kumimoji="1" lang="ja-JP" altLang="en-US"/>
          </a:p>
        </p:txBody>
      </p:sp>
    </p:spTree>
    <p:extLst>
      <p:ext uri="{BB962C8B-B14F-4D97-AF65-F5344CB8AC3E}">
        <p14:creationId xmlns:p14="http://schemas.microsoft.com/office/powerpoint/2010/main" xmlns="" val="16295517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April will be an important</a:t>
            </a:r>
            <a:r>
              <a:rPr kumimoji="1" lang="en-US" altLang="ja-JP" baseline="0" dirty="0" smtClean="0"/>
              <a:t> month </a:t>
            </a:r>
            <a:r>
              <a:rPr kumimoji="1" lang="en-US" altLang="ja-JP" b="0" baseline="0" dirty="0" smtClean="0"/>
              <a:t>to provide the inputs to </a:t>
            </a:r>
            <a:r>
              <a:rPr kumimoji="1" lang="en-US" altLang="ja-JP" baseline="0" dirty="0" smtClean="0"/>
              <a:t>the Youth Strategy. APYN also plans to play a role in this by organizing a webinar to widely share the contents and request for inputs. </a:t>
            </a:r>
          </a:p>
          <a:p>
            <a:r>
              <a:rPr kumimoji="1" lang="en-US" altLang="ja-JP" sz="1200" kern="1200" baseline="0" dirty="0" smtClean="0">
                <a:solidFill>
                  <a:schemeClr val="tx1"/>
                </a:solidFill>
                <a:effectLst/>
                <a:latin typeface="+mn-lt"/>
                <a:ea typeface="+mn-ea"/>
                <a:cs typeface="+mn-cs"/>
              </a:rPr>
              <a:t>The strategy will then reviewed with the feedback from all the zones by Youth Commission, then the final version will be disseminated and promoted. </a:t>
            </a:r>
            <a:r>
              <a:rPr kumimoji="1" lang="en-GB" altLang="ja-JP" sz="1200" u="none" strike="noStrike" kern="1200" dirty="0" smtClean="0">
                <a:solidFill>
                  <a:schemeClr val="tx1"/>
                </a:solidFill>
                <a:effectLst/>
                <a:latin typeface="+mn-lt"/>
                <a:ea typeface="+mn-ea"/>
                <a:cs typeface="+mn-cs"/>
              </a:rPr>
              <a:t> </a:t>
            </a:r>
            <a:endParaRPr kumimoji="1" lang="ja-JP" altLang="ja-JP" sz="1200" kern="1200" dirty="0" smtClean="0">
              <a:solidFill>
                <a:schemeClr val="tx1"/>
              </a:solidFill>
              <a:effectLst/>
              <a:latin typeface="+mn-lt"/>
              <a:ea typeface="+mn-ea"/>
              <a:cs typeface="+mn-cs"/>
            </a:endParaRPr>
          </a:p>
          <a:p>
            <a:pPr lvl="0"/>
            <a:r>
              <a:rPr kumimoji="1" lang="en-GB" altLang="ja-JP" sz="1200" kern="1200" dirty="0" smtClean="0">
                <a:solidFill>
                  <a:schemeClr val="tx1"/>
                </a:solidFill>
                <a:effectLst/>
                <a:latin typeface="+mn-lt"/>
                <a:ea typeface="+mn-ea"/>
                <a:cs typeface="+mn-cs"/>
              </a:rPr>
              <a:t>November will be another big month, due to the Global RC </a:t>
            </a:r>
            <a:r>
              <a:rPr kumimoji="1" lang="en-GB" altLang="ja-JP" sz="1200" kern="1200" dirty="0" err="1" smtClean="0">
                <a:solidFill>
                  <a:schemeClr val="tx1"/>
                </a:solidFill>
                <a:effectLst/>
                <a:latin typeface="+mn-lt"/>
                <a:ea typeface="+mn-ea"/>
                <a:cs typeface="+mn-cs"/>
              </a:rPr>
              <a:t>RC</a:t>
            </a:r>
            <a:r>
              <a:rPr kumimoji="1" lang="en-GB" altLang="ja-JP" sz="1200" kern="1200" dirty="0" smtClean="0">
                <a:solidFill>
                  <a:schemeClr val="tx1"/>
                </a:solidFill>
                <a:effectLst/>
                <a:latin typeface="+mn-lt"/>
                <a:ea typeface="+mn-ea"/>
                <a:cs typeface="+mn-cs"/>
              </a:rPr>
              <a:t> Youth Conference and Statutory Meetings 2013 which will take place in Sydney, Australia.  The IFRC Youth Strategy will be presented to the General Assembly. The Global Youth Conference</a:t>
            </a:r>
            <a:r>
              <a:rPr kumimoji="1" lang="en-GB" altLang="ja-JP" sz="1200" kern="1200" baseline="0" dirty="0" smtClean="0">
                <a:solidFill>
                  <a:schemeClr val="tx1"/>
                </a:solidFill>
                <a:effectLst/>
                <a:latin typeface="+mn-lt"/>
                <a:ea typeface="+mn-ea"/>
                <a:cs typeface="+mn-cs"/>
              </a:rPr>
              <a:t> 2013, hosted by Australian RC and organized adjacent to the General Assembly, will be an opportunity for youth to take the Youth Strategy forward to make it into action to further youth action in NS.</a:t>
            </a:r>
            <a:endParaRPr kumimoji="1" lang="ja-JP" altLang="ja-JP" sz="1200" kern="1200" dirty="0" smtClean="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B3062245-625F-470E-B839-CC6B89B03F23}" type="slidenum">
              <a:rPr kumimoji="1" lang="ja-JP" altLang="en-US" smtClean="0"/>
              <a:pPr/>
              <a:t>10</a:t>
            </a:fld>
            <a:endParaRPr kumimoji="1" lang="ja-JP" altLang="en-US"/>
          </a:p>
        </p:txBody>
      </p:sp>
    </p:spTree>
    <p:extLst>
      <p:ext uri="{BB962C8B-B14F-4D97-AF65-F5344CB8AC3E}">
        <p14:creationId xmlns:p14="http://schemas.microsoft.com/office/powerpoint/2010/main" xmlns="" val="2364213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without photo">
    <p:spTree>
      <p:nvGrpSpPr>
        <p:cNvPr id="1" name=""/>
        <p:cNvGrpSpPr/>
        <p:nvPr/>
      </p:nvGrpSpPr>
      <p:grpSpPr>
        <a:xfrm>
          <a:off x="0" y="0"/>
          <a:ext cx="0" cy="0"/>
          <a:chOff x="0" y="0"/>
          <a:chExt cx="0" cy="0"/>
        </a:xfrm>
      </p:grpSpPr>
      <p:sp>
        <p:nvSpPr>
          <p:cNvPr id="4" name="Rectangle 3"/>
          <p:cNvSpPr/>
          <p:nvPr userDrawn="1"/>
        </p:nvSpPr>
        <p:spPr>
          <a:xfrm>
            <a:off x="152400" y="152400"/>
            <a:ext cx="8839200" cy="5753100"/>
          </a:xfrm>
          <a:prstGeom prst="rect">
            <a:avLst/>
          </a:prstGeom>
          <a:solidFill>
            <a:srgbClr val="66584E">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dirty="0">
              <a:solidFill>
                <a:srgbClr val="FFFFFF"/>
              </a:solidFill>
              <a:cs typeface="Arial" charset="0"/>
            </a:endParaRPr>
          </a:p>
        </p:txBody>
      </p:sp>
      <p:sp>
        <p:nvSpPr>
          <p:cNvPr id="5" name="Rectangle 4"/>
          <p:cNvSpPr/>
          <p:nvPr userDrawn="1"/>
        </p:nvSpPr>
        <p:spPr>
          <a:xfrm>
            <a:off x="228600" y="381000"/>
            <a:ext cx="1676400" cy="99060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GB" dirty="0">
              <a:solidFill>
                <a:srgbClr val="FFFFFF"/>
              </a:solidFill>
              <a:cs typeface="Arial" charset="0"/>
            </a:endParaRPr>
          </a:p>
        </p:txBody>
      </p:sp>
      <p:sp>
        <p:nvSpPr>
          <p:cNvPr id="6" name="TextBox 5"/>
          <p:cNvSpPr txBox="1"/>
          <p:nvPr userDrawn="1"/>
        </p:nvSpPr>
        <p:spPr>
          <a:xfrm>
            <a:off x="152400" y="481013"/>
            <a:ext cx="1752600" cy="738187"/>
          </a:xfrm>
          <a:prstGeom prst="rect">
            <a:avLst/>
          </a:prstGeom>
          <a:noFill/>
        </p:spPr>
        <p:txBody>
          <a:bodyPr>
            <a:spAutoFit/>
          </a:bodyPr>
          <a:lstStyle/>
          <a:p>
            <a:pPr algn="ctr"/>
            <a:r>
              <a:rPr lang="en-US" sz="1400" b="1" dirty="0">
                <a:solidFill>
                  <a:schemeClr val="bg1"/>
                </a:solidFill>
              </a:rPr>
              <a:t>From IFRC </a:t>
            </a:r>
          </a:p>
          <a:p>
            <a:pPr algn="ctr"/>
            <a:r>
              <a:rPr lang="en-US" sz="1400" b="1" dirty="0">
                <a:solidFill>
                  <a:schemeClr val="bg1"/>
                </a:solidFill>
              </a:rPr>
              <a:t>in </a:t>
            </a:r>
          </a:p>
          <a:p>
            <a:pPr algn="ctr"/>
            <a:r>
              <a:rPr lang="en-US" sz="1400" b="1" dirty="0">
                <a:solidFill>
                  <a:schemeClr val="bg1"/>
                </a:solidFill>
              </a:rPr>
              <a:t>Southeast Asia</a:t>
            </a:r>
            <a:endParaRPr lang="en-GB" sz="1400" b="1" dirty="0">
              <a:solidFill>
                <a:schemeClr val="bg1"/>
              </a:solidFill>
            </a:endParaRPr>
          </a:p>
        </p:txBody>
      </p:sp>
      <p:sp>
        <p:nvSpPr>
          <p:cNvPr id="2" name="Title 1"/>
          <p:cNvSpPr>
            <a:spLocks noGrp="1"/>
          </p:cNvSpPr>
          <p:nvPr>
            <p:ph type="ctrTitle"/>
          </p:nvPr>
        </p:nvSpPr>
        <p:spPr>
          <a:xfrm>
            <a:off x="990600" y="2819400"/>
            <a:ext cx="7239000" cy="647591"/>
          </a:xfrm>
        </p:spPr>
        <p:txBody>
          <a:bodyPr/>
          <a:lstStyle>
            <a:lvl1pPr algn="r">
              <a:defRPr b="1">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990600" y="3886200"/>
            <a:ext cx="7239000" cy="1752600"/>
          </a:xfrm>
        </p:spPr>
        <p:txBody>
          <a:bodyPr>
            <a:normAutofit/>
          </a:bodyPr>
          <a:lstStyle>
            <a:lvl1pPr marL="0" indent="0" algn="r">
              <a:buNone/>
              <a:defRPr sz="2400" b="1">
                <a:solidFill>
                  <a:srgbClr val="54181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rt Layout">
    <p:spTree>
      <p:nvGrpSpPr>
        <p:cNvPr id="1" name=""/>
        <p:cNvGrpSpPr/>
        <p:nvPr/>
      </p:nvGrpSpPr>
      <p:grpSpPr>
        <a:xfrm>
          <a:off x="0" y="0"/>
          <a:ext cx="0" cy="0"/>
          <a:chOff x="0" y="0"/>
          <a:chExt cx="0" cy="0"/>
        </a:xfrm>
      </p:grpSpPr>
      <p:cxnSp>
        <p:nvCxnSpPr>
          <p:cNvPr id="6" name="Straight Connector 5"/>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Chart Placeholder 3"/>
          <p:cNvSpPr>
            <a:spLocks noGrp="1"/>
          </p:cNvSpPr>
          <p:nvPr>
            <p:ph type="chart" sz="quarter" idx="10"/>
          </p:nvPr>
        </p:nvSpPr>
        <p:spPr>
          <a:xfrm>
            <a:off x="457200" y="1676400"/>
            <a:ext cx="3352800" cy="4191000"/>
          </a:xfrm>
        </p:spPr>
        <p:txBody>
          <a:bodyPr rtlCol="0">
            <a:normAutofit/>
          </a:bodyPr>
          <a:lstStyle/>
          <a:p>
            <a:pPr lvl="0"/>
            <a:endParaRPr lang="en-GB" noProof="0" dirty="0"/>
          </a:p>
        </p:txBody>
      </p:sp>
      <p:sp>
        <p:nvSpPr>
          <p:cNvPr id="5" name="Title 4"/>
          <p:cNvSpPr>
            <a:spLocks noGrp="1"/>
          </p:cNvSpPr>
          <p:nvPr>
            <p:ph type="title"/>
          </p:nvPr>
        </p:nvSpPr>
        <p:spPr/>
        <p:txBody>
          <a:bodyPr/>
          <a:lstStyle/>
          <a:p>
            <a:r>
              <a:rPr lang="en-US" dirty="0" smtClean="0"/>
              <a:t>Click to edit Master title style</a:t>
            </a:r>
            <a:endParaRPr lang="en-GB" dirty="0"/>
          </a:p>
        </p:txBody>
      </p:sp>
      <p:sp>
        <p:nvSpPr>
          <p:cNvPr id="7" name="Text Placeholder 6"/>
          <p:cNvSpPr>
            <a:spLocks noGrp="1"/>
          </p:cNvSpPr>
          <p:nvPr>
            <p:ph type="body" sz="quarter" idx="11"/>
          </p:nvPr>
        </p:nvSpPr>
        <p:spPr>
          <a:xfrm>
            <a:off x="3959770" y="1676400"/>
            <a:ext cx="4724400" cy="4191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hoto Layout">
    <p:spTree>
      <p:nvGrpSpPr>
        <p:cNvPr id="1" name=""/>
        <p:cNvGrpSpPr/>
        <p:nvPr/>
      </p:nvGrpSpPr>
      <p:grpSpPr>
        <a:xfrm>
          <a:off x="0" y="0"/>
          <a:ext cx="0" cy="0"/>
          <a:chOff x="0" y="0"/>
          <a:chExt cx="0" cy="0"/>
        </a:xfrm>
      </p:grpSpPr>
      <p:cxnSp>
        <p:nvCxnSpPr>
          <p:cNvPr id="5" name="Straight Connector 4"/>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GB" dirty="0"/>
          </a:p>
        </p:txBody>
      </p:sp>
      <p:sp>
        <p:nvSpPr>
          <p:cNvPr id="4" name="Picture Placeholder 3"/>
          <p:cNvSpPr>
            <a:spLocks noGrp="1"/>
          </p:cNvSpPr>
          <p:nvPr>
            <p:ph type="pic" sz="quarter" idx="10"/>
          </p:nvPr>
        </p:nvSpPr>
        <p:spPr>
          <a:xfrm>
            <a:off x="1828800" y="2895600"/>
            <a:ext cx="6858000" cy="2971800"/>
          </a:xfrm>
        </p:spPr>
        <p:txBody>
          <a:bodyPr rtlCol="0">
            <a:normAutofit/>
          </a:bodyPr>
          <a:lstStyle/>
          <a:p>
            <a:pPr lvl="0"/>
            <a:endParaRPr lang="en-GB" noProof="0" dirty="0"/>
          </a:p>
        </p:txBody>
      </p:sp>
      <p:sp>
        <p:nvSpPr>
          <p:cNvPr id="6" name="Text Placeholder 5"/>
          <p:cNvSpPr>
            <a:spLocks noGrp="1"/>
          </p:cNvSpPr>
          <p:nvPr>
            <p:ph type="body" sz="quarter" idx="11"/>
          </p:nvPr>
        </p:nvSpPr>
        <p:spPr>
          <a:xfrm>
            <a:off x="1828800" y="1631732"/>
            <a:ext cx="6858000" cy="1143000"/>
          </a:xfrm>
        </p:spPr>
        <p:txBody>
          <a:bodyPr/>
          <a:lstStyle/>
          <a:p>
            <a:pPr lvl="0"/>
            <a:r>
              <a:rPr lang="en-US" dirty="0"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1676400"/>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676400"/>
            <a:ext cx="4038600" cy="4191000"/>
          </a:xfrm>
        </p:spPr>
        <p:txBody>
          <a:bodyPr/>
          <a:lstStyle>
            <a:lvl1pPr>
              <a:defRPr sz="22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457200" y="1676399"/>
            <a:ext cx="4040188"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251075"/>
            <a:ext cx="4040188"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645025" y="1676399"/>
            <a:ext cx="4041775" cy="574675"/>
          </a:xfrm>
        </p:spPr>
        <p:txBody>
          <a:bodyPr anchor="ct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251075"/>
            <a:ext cx="4041775" cy="3616325"/>
          </a:xfrm>
        </p:spPr>
        <p:txBody>
          <a:bodyPr/>
          <a:lstStyle>
            <a:lvl1pPr>
              <a:defRPr sz="22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End contact Layout">
    <p:spTree>
      <p:nvGrpSpPr>
        <p:cNvPr id="1" name=""/>
        <p:cNvGrpSpPr/>
        <p:nvPr/>
      </p:nvGrpSpPr>
      <p:grpSpPr>
        <a:xfrm>
          <a:off x="0" y="0"/>
          <a:ext cx="0" cy="0"/>
          <a:chOff x="0" y="0"/>
          <a:chExt cx="0" cy="0"/>
        </a:xfrm>
      </p:grpSpPr>
      <p:grpSp>
        <p:nvGrpSpPr>
          <p:cNvPr id="2" name="Group 7"/>
          <p:cNvGrpSpPr>
            <a:grpSpLocks/>
          </p:cNvGrpSpPr>
          <p:nvPr userDrawn="1"/>
        </p:nvGrpSpPr>
        <p:grpSpPr bwMode="auto">
          <a:xfrm>
            <a:off x="152400" y="152400"/>
            <a:ext cx="8839200" cy="6553200"/>
            <a:chOff x="152400" y="76200"/>
            <a:chExt cx="8839200" cy="6553200"/>
          </a:xfrm>
        </p:grpSpPr>
        <p:sp>
          <p:nvSpPr>
            <p:cNvPr id="3" name="Rectangle 2"/>
            <p:cNvSpPr/>
            <p:nvPr userDrawn="1"/>
          </p:nvSpPr>
          <p:spPr>
            <a:xfrm>
              <a:off x="152400" y="76200"/>
              <a:ext cx="88392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dirty="0">
                <a:solidFill>
                  <a:srgbClr val="FFFFFF"/>
                </a:solidFill>
                <a:cs typeface="Arial" charset="0"/>
              </a:endParaRPr>
            </a:p>
          </p:txBody>
        </p:sp>
        <p:sp>
          <p:nvSpPr>
            <p:cNvPr id="4" name="Rectangle 3"/>
            <p:cNvSpPr/>
            <p:nvPr userDrawn="1"/>
          </p:nvSpPr>
          <p:spPr>
            <a:xfrm>
              <a:off x="152400" y="76200"/>
              <a:ext cx="8839200" cy="5029200"/>
            </a:xfrm>
            <a:prstGeom prst="rect">
              <a:avLst/>
            </a:prstGeom>
            <a:solidFill>
              <a:srgbClr val="CF1C2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dirty="0">
                <a:solidFill>
                  <a:srgbClr val="FFFFFF"/>
                </a:solidFill>
                <a:cs typeface="Arial" charset="0"/>
              </a:endParaRPr>
            </a:p>
          </p:txBody>
        </p:sp>
        <p:sp>
          <p:nvSpPr>
            <p:cNvPr id="5" name="TextBox 4"/>
            <p:cNvSpPr txBox="1"/>
            <p:nvPr userDrawn="1"/>
          </p:nvSpPr>
          <p:spPr>
            <a:xfrm>
              <a:off x="533400" y="498475"/>
              <a:ext cx="4724400" cy="3589338"/>
            </a:xfrm>
            <a:prstGeom prst="rect">
              <a:avLst/>
            </a:prstGeom>
            <a:noFill/>
          </p:spPr>
          <p:txBody>
            <a:bodyPr lIns="0" tIns="0" rIns="0" bIns="0">
              <a:spAutoFit/>
            </a:bodyPr>
            <a:lstStyle/>
            <a:p>
              <a:r>
                <a:rPr lang="en-US" sz="2000" b="1" baseline="30000" dirty="0">
                  <a:solidFill>
                    <a:srgbClr val="E8C7B0"/>
                  </a:solidFill>
                </a:rPr>
                <a:t>FOR FURTHER INFORMATION ON XXXXXXXXX XXXXXXXX XXXXXXXXX XXXX, PLEASE CONTACT:</a:t>
              </a:r>
            </a:p>
            <a:p>
              <a:endParaRPr lang="en-US" sz="2000" b="1" baseline="30000" dirty="0">
                <a:solidFill>
                  <a:schemeClr val="bg1"/>
                </a:solidFill>
              </a:endParaRPr>
            </a:p>
            <a:p>
              <a:r>
                <a:rPr lang="en-US" sz="2000" b="1" baseline="30000" dirty="0">
                  <a:solidFill>
                    <a:srgbClr val="E8C7B0"/>
                  </a:solidFill>
                </a:rPr>
                <a:t>IFRC XXXXXXXXXXXXX DEPARTMENT</a:t>
              </a:r>
            </a:p>
            <a:p>
              <a:r>
                <a:rPr lang="en-US" sz="2000" baseline="30000" dirty="0">
                  <a:solidFill>
                    <a:schemeClr val="bg1"/>
                  </a:solidFill>
                </a:rPr>
                <a:t>NAME SURNAME, TITLE</a:t>
              </a:r>
              <a:br>
                <a:rPr lang="en-US" sz="2000" baseline="30000" dirty="0">
                  <a:solidFill>
                    <a:schemeClr val="bg1"/>
                  </a:solidFill>
                </a:rPr>
              </a:br>
              <a:r>
                <a:rPr lang="en-US" sz="2000" b="1" baseline="30000" dirty="0">
                  <a:solidFill>
                    <a:schemeClr val="bg1"/>
                  </a:solidFill>
                </a:rPr>
                <a:t>TEL. : +41 022 730 XXXX</a:t>
              </a:r>
            </a:p>
            <a:p>
              <a:r>
                <a:rPr lang="en-US" sz="2000" b="1" baseline="30000" dirty="0">
                  <a:solidFill>
                    <a:schemeClr val="bg1"/>
                  </a:solidFill>
                </a:rPr>
                <a:t>EMAIL: name.surname@ifrc.org</a:t>
              </a:r>
            </a:p>
            <a:p>
              <a:endParaRPr lang="en-US" sz="2000" b="1" baseline="30000" dirty="0">
                <a:solidFill>
                  <a:schemeClr val="bg1"/>
                </a:solidFill>
              </a:endParaRPr>
            </a:p>
            <a:p>
              <a:r>
                <a:rPr lang="en-US" sz="2000" b="1" baseline="30000" dirty="0">
                  <a:solidFill>
                    <a:srgbClr val="E8C7B0"/>
                  </a:solidFill>
                </a:rPr>
                <a:t>THIS PRESENTATION IS PUBLISHED BY</a:t>
              </a:r>
            </a:p>
            <a:p>
              <a:r>
                <a:rPr lang="en-US" sz="2000" b="1" baseline="30000" dirty="0">
                  <a:solidFill>
                    <a:schemeClr val="bg1"/>
                  </a:solidFill>
                </a:rPr>
                <a:t>INTERNATIONAL FEDERATION OF </a:t>
              </a:r>
              <a:br>
                <a:rPr lang="en-US" sz="2000" b="1" baseline="30000" dirty="0">
                  <a:solidFill>
                    <a:schemeClr val="bg1"/>
                  </a:solidFill>
                </a:rPr>
              </a:br>
              <a:r>
                <a:rPr lang="en-US" sz="2000" b="1" baseline="30000" dirty="0">
                  <a:solidFill>
                    <a:schemeClr val="bg1"/>
                  </a:solidFill>
                </a:rPr>
                <a:t>RED CROSS AND RED CRESCENT SOCIETIES</a:t>
              </a:r>
            </a:p>
            <a:p>
              <a:r>
                <a:rPr lang="en-US" sz="2000" b="1" baseline="30000" dirty="0">
                  <a:solidFill>
                    <a:schemeClr val="bg1"/>
                  </a:solidFill>
                </a:rPr>
                <a:t>P.O. BOX 372</a:t>
              </a:r>
            </a:p>
            <a:p>
              <a:r>
                <a:rPr lang="en-US" sz="2000" b="1" baseline="30000" dirty="0">
                  <a:solidFill>
                    <a:schemeClr val="bg1"/>
                  </a:solidFill>
                </a:rPr>
                <a:t>CH-1211 GENEVA 19</a:t>
              </a:r>
            </a:p>
            <a:p>
              <a:r>
                <a:rPr lang="en-US" sz="2000" b="1" baseline="30000" dirty="0">
                  <a:solidFill>
                    <a:schemeClr val="bg1"/>
                  </a:solidFill>
                </a:rPr>
                <a:t>SWITZERLAND</a:t>
              </a:r>
            </a:p>
            <a:p>
              <a:endParaRPr lang="en-US" sz="2000" b="1" baseline="30000" dirty="0">
                <a:solidFill>
                  <a:schemeClr val="bg1"/>
                </a:solidFill>
              </a:endParaRPr>
            </a:p>
            <a:p>
              <a:r>
                <a:rPr lang="en-US" sz="2000" b="1" baseline="30000" dirty="0">
                  <a:solidFill>
                    <a:schemeClr val="bg1"/>
                  </a:solidFill>
                </a:rPr>
                <a:t>TEL.: +41 22 730 42 22</a:t>
              </a:r>
            </a:p>
            <a:p>
              <a:r>
                <a:rPr lang="en-US" sz="2000" b="1" baseline="30000" dirty="0">
                  <a:solidFill>
                    <a:schemeClr val="bg1"/>
                  </a:solidFill>
                </a:rPr>
                <a:t>FAX.: +41 22 733 03 95</a:t>
              </a:r>
              <a:endParaRPr lang="en-US" sz="2000" dirty="0">
                <a:solidFill>
                  <a:schemeClr val="bg1"/>
                </a:solidFill>
              </a:endParaRPr>
            </a:p>
          </p:txBody>
        </p:sp>
        <p:pic>
          <p:nvPicPr>
            <p:cNvPr id="6" name="Picture 15" descr="SLCM-icons logo-EN.jpg"/>
            <p:cNvPicPr>
              <a:picLocks noChangeAspect="1"/>
            </p:cNvPicPr>
            <p:nvPr userDrawn="1"/>
          </p:nvPicPr>
          <p:blipFill>
            <a:blip r:embed="rId2" cstate="print"/>
            <a:srcRect/>
            <a:stretch>
              <a:fillRect/>
            </a:stretch>
          </p:blipFill>
          <p:spPr bwMode="auto">
            <a:xfrm>
              <a:off x="457200" y="5486400"/>
              <a:ext cx="1905000" cy="983078"/>
            </a:xfrm>
            <a:prstGeom prst="rect">
              <a:avLst/>
            </a:prstGeom>
            <a:noFill/>
            <a:ln w="9525">
              <a:noFill/>
              <a:miter lim="800000"/>
              <a:headEnd/>
              <a:tailEnd/>
            </a:ln>
          </p:spPr>
        </p:pic>
        <p:pic>
          <p:nvPicPr>
            <p:cNvPr id="7" name="Picture 16" descr="IFRC_logo_EN.jpg"/>
            <p:cNvPicPr>
              <a:picLocks noChangeAspect="1"/>
            </p:cNvPicPr>
            <p:nvPr userDrawn="1"/>
          </p:nvPicPr>
          <p:blipFill>
            <a:blip r:embed="rId3" cstate="print"/>
            <a:srcRect/>
            <a:stretch>
              <a:fillRect/>
            </a:stretch>
          </p:blipFill>
          <p:spPr bwMode="auto">
            <a:xfrm>
              <a:off x="5715000" y="6096000"/>
              <a:ext cx="3157728" cy="295815"/>
            </a:xfrm>
            <a:prstGeom prst="rect">
              <a:avLst/>
            </a:prstGeom>
            <a:noFill/>
            <a:ln w="9525">
              <a:noFill/>
              <a:miter lim="800000"/>
              <a:headEnd/>
              <a:tailEnd/>
            </a:ln>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p:cNvCxnSpPr/>
          <p:nvPr userDrawn="1"/>
        </p:nvCxnSpPr>
        <p:spPr>
          <a:xfrm>
            <a:off x="1828800" y="354013"/>
            <a:ext cx="6858000" cy="1587"/>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userDrawn="1"/>
        </p:nvCxnSpPr>
        <p:spPr>
          <a:xfrm>
            <a:off x="1828800" y="1495425"/>
            <a:ext cx="6858000" cy="1588"/>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14"/>
          <p:cNvGrpSpPr>
            <a:grpSpLocks/>
          </p:cNvGrpSpPr>
          <p:nvPr userDrawn="1"/>
        </p:nvGrpSpPr>
        <p:grpSpPr bwMode="auto">
          <a:xfrm>
            <a:off x="152400" y="5943600"/>
            <a:ext cx="8839200" cy="787400"/>
            <a:chOff x="152400" y="5918015"/>
            <a:chExt cx="8839200" cy="787585"/>
          </a:xfrm>
        </p:grpSpPr>
        <p:sp>
          <p:nvSpPr>
            <p:cNvPr id="9" name="Rectangle 8"/>
            <p:cNvSpPr/>
            <p:nvPr userDrawn="1"/>
          </p:nvSpPr>
          <p:spPr bwMode="auto">
            <a:xfrm>
              <a:off x="152400" y="5918015"/>
              <a:ext cx="8839200" cy="787585"/>
            </a:xfrm>
            <a:prstGeom prst="rect">
              <a:avLst/>
            </a:prstGeom>
            <a:solidFill>
              <a:srgbClr val="DB0000"/>
            </a:solidFill>
            <a:ln w="9525" cap="flat" cmpd="sng" algn="ctr">
              <a:solidFill>
                <a:schemeClr val="bg1"/>
              </a:solidFill>
              <a:prstDash val="solid"/>
              <a:round/>
              <a:headEnd type="none" w="med" len="med"/>
              <a:tailEnd type="none" w="med" len="med"/>
            </a:ln>
            <a:effectLst/>
          </p:spPr>
          <p:txBody>
            <a:bodyPr/>
            <a:lstStyle/>
            <a:p>
              <a:pPr marL="342900" indent="-342900">
                <a:spcBef>
                  <a:spcPct val="20000"/>
                </a:spcBef>
                <a:buFontTx/>
                <a:buChar char="•"/>
              </a:pPr>
              <a:endParaRPr lang="en-US" sz="3200" dirty="0"/>
            </a:p>
          </p:txBody>
        </p:sp>
        <p:sp>
          <p:nvSpPr>
            <p:cNvPr id="10" name="TextBox 9"/>
            <p:cNvSpPr txBox="1"/>
            <p:nvPr userDrawn="1"/>
          </p:nvSpPr>
          <p:spPr bwMode="auto">
            <a:xfrm>
              <a:off x="304800" y="6106972"/>
              <a:ext cx="3124200" cy="369974"/>
            </a:xfrm>
            <a:prstGeom prst="rect">
              <a:avLst/>
            </a:prstGeom>
            <a:noFill/>
          </p:spPr>
          <p:txBody>
            <a:bodyPr lIns="0" tIns="0" rIns="0" bIns="0">
              <a:spAutoFit/>
            </a:bodyPr>
            <a:lstStyle/>
            <a:p>
              <a:r>
                <a:rPr lang="en-US" sz="1200" b="1" dirty="0">
                  <a:solidFill>
                    <a:srgbClr val="551C15"/>
                  </a:solidFill>
                  <a:latin typeface="Arial Rounded MT Bold" pitchFamily="34" charset="0"/>
                </a:rPr>
                <a:t>www.ifrc.org</a:t>
              </a:r>
            </a:p>
            <a:p>
              <a:r>
                <a:rPr lang="en-US" sz="1200" b="1" dirty="0">
                  <a:solidFill>
                    <a:schemeClr val="bg1"/>
                  </a:solidFill>
                  <a:latin typeface="Arial Rounded MT Bold" pitchFamily="34" charset="0"/>
                </a:rPr>
                <a:t>Saving lives, changing minds.</a:t>
              </a:r>
              <a:endParaRPr lang="en-US" sz="1200" dirty="0">
                <a:solidFill>
                  <a:schemeClr val="bg1"/>
                </a:solidFill>
                <a:latin typeface="Arial Rounded MT Bold" pitchFamily="34" charset="0"/>
              </a:endParaRPr>
            </a:p>
          </p:txBody>
        </p:sp>
        <p:pic>
          <p:nvPicPr>
            <p:cNvPr id="1033" name="Picture 14" descr="IFRC_logo_EN.gif"/>
            <p:cNvPicPr>
              <a:picLocks noChangeAspect="1"/>
            </p:cNvPicPr>
            <p:nvPr userDrawn="1"/>
          </p:nvPicPr>
          <p:blipFill>
            <a:blip r:embed="rId11" cstate="print"/>
            <a:srcRect/>
            <a:stretch>
              <a:fillRect/>
            </a:stretch>
          </p:blipFill>
          <p:spPr bwMode="auto">
            <a:xfrm>
              <a:off x="5613869" y="6172201"/>
              <a:ext cx="3225331" cy="304800"/>
            </a:xfrm>
            <a:prstGeom prst="rect">
              <a:avLst/>
            </a:prstGeom>
            <a:noFill/>
            <a:ln w="9525">
              <a:noFill/>
              <a:miter lim="800000"/>
              <a:headEnd/>
              <a:tailEnd/>
            </a:ln>
          </p:spPr>
        </p:pic>
      </p:grpSp>
      <p:sp>
        <p:nvSpPr>
          <p:cNvPr id="1027" name="Title Placeholder 1"/>
          <p:cNvSpPr>
            <a:spLocks noGrp="1"/>
          </p:cNvSpPr>
          <p:nvPr>
            <p:ph type="title"/>
          </p:nvPr>
        </p:nvSpPr>
        <p:spPr bwMode="auto">
          <a:xfrm>
            <a:off x="1828800" y="350838"/>
            <a:ext cx="6858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br>
              <a:rPr lang="en-US" smtClean="0"/>
            </a:br>
            <a:r>
              <a:rPr lang="en-US" smtClean="0"/>
              <a:t>(possible two lines)</a:t>
            </a:r>
            <a:endParaRPr lang="en-GB" smtClean="0"/>
          </a:p>
        </p:txBody>
      </p:sp>
      <p:sp>
        <p:nvSpPr>
          <p:cNvPr id="1028" name="Text Placeholder 2"/>
          <p:cNvSpPr>
            <a:spLocks noGrp="1"/>
          </p:cNvSpPr>
          <p:nvPr>
            <p:ph type="body" idx="1"/>
          </p:nvPr>
        </p:nvSpPr>
        <p:spPr bwMode="auto">
          <a:xfrm>
            <a:off x="1828800" y="1676400"/>
            <a:ext cx="68580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3" name="Rectangle 12"/>
          <p:cNvSpPr/>
          <p:nvPr userDrawn="1"/>
        </p:nvSpPr>
        <p:spPr>
          <a:xfrm>
            <a:off x="228600" y="381000"/>
            <a:ext cx="1676400" cy="99060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GB" dirty="0">
              <a:solidFill>
                <a:srgbClr val="FFFFFF"/>
              </a:solidFill>
              <a:cs typeface="Arial" charset="0"/>
            </a:endParaRPr>
          </a:p>
        </p:txBody>
      </p:sp>
      <p:sp>
        <p:nvSpPr>
          <p:cNvPr id="15" name="TextBox 14"/>
          <p:cNvSpPr txBox="1"/>
          <p:nvPr userDrawn="1"/>
        </p:nvSpPr>
        <p:spPr>
          <a:xfrm>
            <a:off x="152400" y="481013"/>
            <a:ext cx="1752600" cy="738187"/>
          </a:xfrm>
          <a:prstGeom prst="rect">
            <a:avLst/>
          </a:prstGeom>
          <a:noFill/>
        </p:spPr>
        <p:txBody>
          <a:bodyPr>
            <a:spAutoFit/>
          </a:bodyPr>
          <a:lstStyle/>
          <a:p>
            <a:pPr algn="ctr"/>
            <a:r>
              <a:rPr lang="en-US" sz="1400" b="1" dirty="0">
                <a:solidFill>
                  <a:schemeClr val="bg1"/>
                </a:solidFill>
              </a:rPr>
              <a:t>From IFRC </a:t>
            </a:r>
          </a:p>
          <a:p>
            <a:pPr algn="ctr"/>
            <a:r>
              <a:rPr lang="en-US" sz="1400" b="1" dirty="0">
                <a:solidFill>
                  <a:schemeClr val="bg1"/>
                </a:solidFill>
              </a:rPr>
              <a:t>in </a:t>
            </a:r>
          </a:p>
          <a:p>
            <a:pPr algn="ctr"/>
            <a:r>
              <a:rPr lang="en-US" sz="1400" b="1" dirty="0">
                <a:solidFill>
                  <a:schemeClr val="bg1"/>
                </a:solidFill>
              </a:rPr>
              <a:t>Southeast Asia</a:t>
            </a:r>
            <a:endParaRPr lang="en-GB" sz="1400"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23" r:id="rId9"/>
  </p:sldLayoutIdLst>
  <p:txStyles>
    <p:titleStyle>
      <a:lvl1pPr algn="l" rtl="0" eaLnBrk="0" fontAlgn="base" hangingPunct="0">
        <a:spcBef>
          <a:spcPct val="0"/>
        </a:spcBef>
        <a:spcAft>
          <a:spcPct val="0"/>
        </a:spcAft>
        <a:defRPr sz="2600" b="1" i="1"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2600" b="1" i="1">
          <a:solidFill>
            <a:schemeClr val="tx1"/>
          </a:solidFill>
          <a:latin typeface="Arial" pitchFamily="34" charset="0"/>
          <a:cs typeface="Arial" pitchFamily="34" charset="0"/>
        </a:defRPr>
      </a:lvl2pPr>
      <a:lvl3pPr algn="l" rtl="0" eaLnBrk="0" fontAlgn="base" hangingPunct="0">
        <a:spcBef>
          <a:spcPct val="0"/>
        </a:spcBef>
        <a:spcAft>
          <a:spcPct val="0"/>
        </a:spcAft>
        <a:defRPr sz="2600" b="1" i="1">
          <a:solidFill>
            <a:schemeClr val="tx1"/>
          </a:solidFill>
          <a:latin typeface="Arial" pitchFamily="34" charset="0"/>
          <a:cs typeface="Arial" pitchFamily="34" charset="0"/>
        </a:defRPr>
      </a:lvl3pPr>
      <a:lvl4pPr algn="l" rtl="0" eaLnBrk="0" fontAlgn="base" hangingPunct="0">
        <a:spcBef>
          <a:spcPct val="0"/>
        </a:spcBef>
        <a:spcAft>
          <a:spcPct val="0"/>
        </a:spcAft>
        <a:defRPr sz="2600" b="1" i="1">
          <a:solidFill>
            <a:schemeClr val="tx1"/>
          </a:solidFill>
          <a:latin typeface="Arial" pitchFamily="34" charset="0"/>
          <a:cs typeface="Arial" pitchFamily="34" charset="0"/>
        </a:defRPr>
      </a:lvl4pPr>
      <a:lvl5pPr algn="l" rtl="0" eaLnBrk="0" fontAlgn="base" hangingPunct="0">
        <a:spcBef>
          <a:spcPct val="0"/>
        </a:spcBef>
        <a:spcAft>
          <a:spcPct val="0"/>
        </a:spcAft>
        <a:defRPr sz="2600" b="1" i="1">
          <a:solidFill>
            <a:schemeClr val="tx1"/>
          </a:solidFill>
          <a:latin typeface="Arial" pitchFamily="34" charset="0"/>
          <a:cs typeface="Arial" pitchFamily="34" charset="0"/>
        </a:defRPr>
      </a:lvl5pPr>
      <a:lvl6pPr marL="457200" algn="l" rtl="0" fontAlgn="base">
        <a:spcBef>
          <a:spcPct val="0"/>
        </a:spcBef>
        <a:spcAft>
          <a:spcPct val="0"/>
        </a:spcAft>
        <a:defRPr sz="2600" b="1" i="1">
          <a:solidFill>
            <a:schemeClr val="tx1"/>
          </a:solidFill>
          <a:latin typeface="Arial" pitchFamily="34" charset="0"/>
          <a:cs typeface="Arial" pitchFamily="34" charset="0"/>
        </a:defRPr>
      </a:lvl6pPr>
      <a:lvl7pPr marL="914400" algn="l" rtl="0" fontAlgn="base">
        <a:spcBef>
          <a:spcPct val="0"/>
        </a:spcBef>
        <a:spcAft>
          <a:spcPct val="0"/>
        </a:spcAft>
        <a:defRPr sz="2600" b="1" i="1">
          <a:solidFill>
            <a:schemeClr val="tx1"/>
          </a:solidFill>
          <a:latin typeface="Arial" pitchFamily="34" charset="0"/>
          <a:cs typeface="Arial" pitchFamily="34" charset="0"/>
        </a:defRPr>
      </a:lvl7pPr>
      <a:lvl8pPr marL="1371600" algn="l" rtl="0" fontAlgn="base">
        <a:spcBef>
          <a:spcPct val="0"/>
        </a:spcBef>
        <a:spcAft>
          <a:spcPct val="0"/>
        </a:spcAft>
        <a:defRPr sz="2600" b="1" i="1">
          <a:solidFill>
            <a:schemeClr val="tx1"/>
          </a:solidFill>
          <a:latin typeface="Arial" pitchFamily="34" charset="0"/>
          <a:cs typeface="Arial" pitchFamily="34" charset="0"/>
        </a:defRPr>
      </a:lvl8pPr>
      <a:lvl9pPr marL="1828800" algn="l" rtl="0" fontAlgn="base">
        <a:spcBef>
          <a:spcPct val="0"/>
        </a:spcBef>
        <a:spcAft>
          <a:spcPct val="0"/>
        </a:spcAft>
        <a:defRPr sz="2600" b="1" i="1">
          <a:solidFill>
            <a:schemeClr val="tx1"/>
          </a:solidFill>
          <a:latin typeface="Arial" pitchFamily="34" charset="0"/>
          <a:cs typeface="Arial" pitchFamily="34" charset="0"/>
        </a:defRPr>
      </a:lvl9pPr>
    </p:titleStyle>
    <p:bodyStyle>
      <a:lvl1pPr marL="273050" indent="-273050" algn="l" rtl="0" eaLnBrk="0" fontAlgn="base" hangingPunct="0">
        <a:spcBef>
          <a:spcPct val="20000"/>
        </a:spcBef>
        <a:spcAft>
          <a:spcPct val="0"/>
        </a:spcAft>
        <a:buClr>
          <a:srgbClr val="CF1C21"/>
        </a:buClr>
        <a:buSzPct val="80000"/>
        <a:buFont typeface="Wingdings" pitchFamily="2" charset="2"/>
        <a:buChar char="§"/>
        <a:defRPr sz="2200" kern="1200">
          <a:solidFill>
            <a:schemeClr val="tx1"/>
          </a:solidFill>
          <a:latin typeface="Arial" pitchFamily="34" charset="0"/>
          <a:ea typeface="+mn-ea"/>
          <a:cs typeface="Arial" pitchFamily="34" charset="0"/>
        </a:defRPr>
      </a:lvl1pPr>
      <a:lvl2pPr marL="450850" indent="-177800"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2pPr>
      <a:lvl3pPr marL="627063" indent="-176213"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3pPr>
      <a:lvl4pPr marL="627063" indent="-176213"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4pPr>
      <a:lvl5pPr marL="627063" indent="-176213" algn="l" rtl="0" eaLnBrk="0" fontAlgn="base" hangingPunct="0">
        <a:spcBef>
          <a:spcPct val="20000"/>
        </a:spcBef>
        <a:spcAft>
          <a:spcPct val="0"/>
        </a:spcAft>
        <a:buClr>
          <a:srgbClr val="CF1C21"/>
        </a:buClr>
        <a:buSzPct val="80000"/>
        <a:buFont typeface="Wingdings" pitchFamily="2" charset="2"/>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381000" y="2362200"/>
            <a:ext cx="8305800" cy="1104900"/>
          </a:xfrm>
        </p:spPr>
        <p:txBody>
          <a:bodyPr/>
          <a:lstStyle/>
          <a:p>
            <a:pPr algn="ctr" eaLnBrk="1" hangingPunct="1"/>
            <a:r>
              <a:rPr lang="en-US" sz="3600" smtClean="0">
                <a:latin typeface="Arial" charset="0"/>
                <a:cs typeface="Arial" charset="0"/>
              </a:rPr>
              <a:t>Framework for Development </a:t>
            </a:r>
            <a:r>
              <a:rPr lang="en-US" sz="3600" dirty="0" smtClean="0">
                <a:latin typeface="Arial" charset="0"/>
                <a:cs typeface="Arial" charset="0"/>
              </a:rPr>
              <a:t/>
            </a:r>
            <a:br>
              <a:rPr lang="en-US" sz="3600" dirty="0" smtClean="0">
                <a:latin typeface="Arial" charset="0"/>
                <a:cs typeface="Arial" charset="0"/>
              </a:rPr>
            </a:br>
            <a:r>
              <a:rPr lang="en-US" sz="3600" dirty="0" smtClean="0">
                <a:latin typeface="Arial" charset="0"/>
                <a:cs typeface="Arial" charset="0"/>
              </a:rPr>
              <a:t>Update</a:t>
            </a:r>
            <a:endParaRPr lang="en-GB" dirty="0" smtClean="0">
              <a:latin typeface="Arial" charset="0"/>
              <a:cs typeface="Arial" charset="0"/>
            </a:endParaRPr>
          </a:p>
        </p:txBody>
      </p:sp>
      <p:sp>
        <p:nvSpPr>
          <p:cNvPr id="10243" name="Subtitle 2"/>
          <p:cNvSpPr>
            <a:spLocks noGrp="1"/>
          </p:cNvSpPr>
          <p:nvPr>
            <p:ph type="subTitle" idx="1"/>
          </p:nvPr>
        </p:nvSpPr>
        <p:spPr>
          <a:xfrm>
            <a:off x="2971800" y="4114800"/>
            <a:ext cx="5410200" cy="1295400"/>
          </a:xfrm>
        </p:spPr>
        <p:txBody>
          <a:bodyPr>
            <a:normAutofit lnSpcReduction="10000"/>
          </a:bodyPr>
          <a:lstStyle/>
          <a:p>
            <a:pPr eaLnBrk="1" hangingPunct="1"/>
            <a:r>
              <a:rPr lang="en-GB" dirty="0" smtClean="0">
                <a:latin typeface="Arial" charset="0"/>
                <a:cs typeface="Arial" charset="0"/>
              </a:rPr>
              <a:t>SEA Leaders Meeting</a:t>
            </a:r>
          </a:p>
          <a:p>
            <a:pPr eaLnBrk="1" hangingPunct="1"/>
            <a:r>
              <a:rPr lang="en-GB" dirty="0" smtClean="0">
                <a:latin typeface="Arial" charset="0"/>
                <a:cs typeface="Arial" charset="0"/>
              </a:rPr>
              <a:t>March 25-27, 2013</a:t>
            </a:r>
          </a:p>
          <a:p>
            <a:pPr eaLnBrk="1" hangingPunct="1"/>
            <a:r>
              <a:rPr lang="en-US" dirty="0" err="1" smtClean="0">
                <a:latin typeface="Arial" charset="0"/>
                <a:cs typeface="Arial" charset="0"/>
              </a:rPr>
              <a:t>Luang</a:t>
            </a:r>
            <a:r>
              <a:rPr lang="en-US" dirty="0" smtClean="0">
                <a:latin typeface="Arial" charset="0"/>
                <a:cs typeface="Arial" charset="0"/>
              </a:rPr>
              <a:t> </a:t>
            </a:r>
            <a:r>
              <a:rPr lang="en-US" dirty="0" err="1" smtClean="0">
                <a:latin typeface="Arial" charset="0"/>
                <a:cs typeface="Arial" charset="0"/>
              </a:rPr>
              <a:t>Prabang</a:t>
            </a:r>
            <a:r>
              <a:rPr lang="en-US" dirty="0" smtClean="0">
                <a:latin typeface="Arial" charset="0"/>
                <a:cs typeface="Arial" charset="0"/>
              </a:rPr>
              <a:t>, Laos</a:t>
            </a:r>
            <a:endParaRPr lang="en-GB" dirty="0" smtClean="0">
              <a:latin typeface="Arial" charset="0"/>
              <a:cs typeface="Arial" charset="0"/>
            </a:endParaRPr>
          </a:p>
          <a:p>
            <a:pPr eaLnBrk="1" hangingPunct="1"/>
            <a:endParaRPr lang="en-GB"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81200" y="350838"/>
            <a:ext cx="5791200" cy="1143000"/>
          </a:xfrm>
        </p:spPr>
        <p:txBody>
          <a:bodyPr/>
          <a:lstStyle/>
          <a:p>
            <a:r>
              <a:rPr kumimoji="1" lang="en-US" altLang="ja-JP" dirty="0" smtClean="0"/>
              <a:t>Youth Strategy – 2013 </a:t>
            </a:r>
            <a:endParaRPr kumimoji="1" lang="ja-JP" altLang="en-US" dirty="0"/>
          </a:p>
        </p:txBody>
      </p:sp>
      <p:graphicFrame>
        <p:nvGraphicFramePr>
          <p:cNvPr id="4" name="図表 3"/>
          <p:cNvGraphicFramePr/>
          <p:nvPr>
            <p:extLst>
              <p:ext uri="{D42A27DB-BD31-4B8C-83A1-F6EECF244321}">
                <p14:modId xmlns:p14="http://schemas.microsoft.com/office/powerpoint/2010/main" xmlns="" val="2819521253"/>
              </p:ext>
            </p:extLst>
          </p:nvPr>
        </p:nvGraphicFramePr>
        <p:xfrm>
          <a:off x="533400" y="1447800"/>
          <a:ext cx="8208912" cy="4464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コンテンツ プレースホルダー 2"/>
          <p:cNvSpPr>
            <a:spLocks noGrp="1"/>
          </p:cNvSpPr>
          <p:nvPr>
            <p:ph idx="1"/>
          </p:nvPr>
        </p:nvSpPr>
        <p:spPr>
          <a:xfrm>
            <a:off x="457200" y="1447800"/>
            <a:ext cx="8435280" cy="1540767"/>
          </a:xfrm>
        </p:spPr>
        <p:txBody>
          <a:bodyPr>
            <a:normAutofit/>
          </a:bodyPr>
          <a:lstStyle/>
          <a:p>
            <a:pPr>
              <a:buNone/>
            </a:pPr>
            <a:r>
              <a:rPr lang="en-US" altLang="ja-JP" sz="2000" dirty="0" smtClean="0"/>
              <a:t> </a:t>
            </a:r>
          </a:p>
        </p:txBody>
      </p:sp>
    </p:spTree>
    <p:extLst>
      <p:ext uri="{BB962C8B-B14F-4D97-AF65-F5344CB8AC3E}">
        <p14:creationId xmlns:p14="http://schemas.microsoft.com/office/powerpoint/2010/main" xmlns="" val="596108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0" y="350838"/>
            <a:ext cx="9144000" cy="1143000"/>
          </a:xfrm>
          <a:solidFill>
            <a:schemeClr val="accent2"/>
          </a:solidFill>
        </p:spPr>
        <p:txBody>
          <a:bodyPr/>
          <a:lstStyle/>
          <a:p>
            <a:r>
              <a:rPr lang="en-GB" smtClean="0">
                <a:solidFill>
                  <a:schemeClr val="bg1"/>
                </a:solidFill>
                <a:latin typeface="Arial" charset="0"/>
                <a:cs typeface="Arial" charset="0"/>
              </a:rPr>
              <a:t>NSs Statutory Compliances :</a:t>
            </a:r>
            <a:br>
              <a:rPr lang="en-GB" smtClean="0">
                <a:solidFill>
                  <a:schemeClr val="bg1"/>
                </a:solidFill>
                <a:latin typeface="Arial" charset="0"/>
                <a:cs typeface="Arial" charset="0"/>
              </a:rPr>
            </a:br>
            <a:r>
              <a:rPr lang="en-GB" smtClean="0">
                <a:solidFill>
                  <a:schemeClr val="bg1"/>
                </a:solidFill>
                <a:latin typeface="Arial" charset="0"/>
                <a:cs typeface="Arial" charset="0"/>
              </a:rPr>
              <a:t> Article 35 of IFRC constitution </a:t>
            </a:r>
            <a:br>
              <a:rPr lang="en-GB" smtClean="0">
                <a:solidFill>
                  <a:schemeClr val="bg1"/>
                </a:solidFill>
                <a:latin typeface="Arial" charset="0"/>
                <a:cs typeface="Arial" charset="0"/>
              </a:rPr>
            </a:br>
            <a:endParaRPr lang="en-GB" smtClean="0">
              <a:solidFill>
                <a:schemeClr val="bg1"/>
              </a:solidFill>
              <a:latin typeface="Arial" charset="0"/>
              <a:cs typeface="Arial" charset="0"/>
            </a:endParaRPr>
          </a:p>
        </p:txBody>
      </p:sp>
      <p:sp>
        <p:nvSpPr>
          <p:cNvPr id="3" name="Content Placeholder 2"/>
          <p:cNvSpPr>
            <a:spLocks noGrp="1"/>
          </p:cNvSpPr>
          <p:nvPr>
            <p:ph idx="1"/>
          </p:nvPr>
        </p:nvSpPr>
        <p:spPr>
          <a:xfrm>
            <a:off x="0" y="1219200"/>
            <a:ext cx="9144000" cy="4724400"/>
          </a:xfrm>
          <a:solidFill>
            <a:schemeClr val="bg2">
              <a:lumMod val="90000"/>
            </a:schemeClr>
          </a:solidFill>
        </p:spPr>
        <p:txBody>
          <a:bodyPr/>
          <a:lstStyle/>
          <a:p>
            <a:pPr marL="457200" indent="-457200" eaLnBrk="1" hangingPunct="1">
              <a:buFont typeface="+mj-lt"/>
              <a:buAutoNum type="arabicPeriod"/>
              <a:defRPr/>
            </a:pPr>
            <a:r>
              <a:rPr lang="en-GB" sz="2400" b="1" i="1" dirty="0" smtClean="0">
                <a:solidFill>
                  <a:schemeClr val="accent1">
                    <a:lumMod val="50000"/>
                  </a:schemeClr>
                </a:solidFill>
                <a:cs typeface="Arial" charset="0"/>
              </a:rPr>
              <a:t>Income declaration is required from each NS once in Two years in a prescribed format.</a:t>
            </a:r>
          </a:p>
          <a:p>
            <a:pPr marL="457200" indent="-457200" eaLnBrk="1" hangingPunct="1">
              <a:buFont typeface="+mj-lt"/>
              <a:buAutoNum type="arabicPeriod"/>
              <a:defRPr/>
            </a:pPr>
            <a:r>
              <a:rPr lang="en-GB" sz="2400" b="1" i="1" dirty="0" smtClean="0">
                <a:solidFill>
                  <a:schemeClr val="accent1">
                    <a:lumMod val="50000"/>
                  </a:schemeClr>
                </a:solidFill>
                <a:cs typeface="Arial" charset="0"/>
              </a:rPr>
              <a:t>Next Income declaration  from each SEA  NS is due in May 2013. This declaration will be used to calculate 2014&amp;  2015 contribution.  Mary Rankin will  send request to each NS next Month. </a:t>
            </a:r>
          </a:p>
          <a:p>
            <a:pPr marL="457200" indent="-457200" eaLnBrk="1" hangingPunct="1">
              <a:buFont typeface="+mj-lt"/>
              <a:buAutoNum type="arabicPeriod"/>
              <a:defRPr/>
            </a:pPr>
            <a:r>
              <a:rPr lang="en-GB" sz="2400" b="1" i="1" dirty="0" smtClean="0">
                <a:solidFill>
                  <a:schemeClr val="accent1">
                    <a:lumMod val="50000"/>
                  </a:schemeClr>
                </a:solidFill>
                <a:cs typeface="Arial" charset="0"/>
              </a:rPr>
              <a:t>The latest financial statements to accompany the Income declaration preferably audited.</a:t>
            </a:r>
          </a:p>
          <a:p>
            <a:pPr marL="457200" indent="-457200" eaLnBrk="1" hangingPunct="1">
              <a:buFont typeface="+mj-lt"/>
              <a:buAutoNum type="arabicPeriod"/>
              <a:defRPr/>
            </a:pPr>
            <a:r>
              <a:rPr lang="en-GB" sz="2400" b="1" i="1" dirty="0" smtClean="0">
                <a:solidFill>
                  <a:schemeClr val="accent1">
                    <a:lumMod val="50000"/>
                  </a:schemeClr>
                </a:solidFill>
                <a:cs typeface="Arial" charset="0"/>
              </a:rPr>
              <a:t>Income declaration statement to be signed by the Chief Executive of the NS.</a:t>
            </a:r>
          </a:p>
          <a:p>
            <a:pPr marL="457200" indent="-457200" eaLnBrk="1" hangingPunct="1">
              <a:buFont typeface="+mj-lt"/>
              <a:buAutoNum type="arabicPeriod"/>
              <a:defRPr/>
            </a:pPr>
            <a:r>
              <a:rPr lang="en-GB" sz="2400" b="1" i="1" dirty="0" smtClean="0">
                <a:solidFill>
                  <a:schemeClr val="accent1">
                    <a:lumMod val="50000"/>
                  </a:schemeClr>
                </a:solidFill>
                <a:cs typeface="Arial" charset="0"/>
              </a:rPr>
              <a:t>Income Declaration and Financial Statements to be sent to mary.rankin@ifrc.org.</a:t>
            </a:r>
          </a:p>
          <a:p>
            <a:pPr>
              <a:defRPr/>
            </a:pP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0" y="0"/>
            <a:ext cx="9144000" cy="609600"/>
          </a:xfrm>
          <a:solidFill>
            <a:schemeClr val="accent4">
              <a:lumMod val="20000"/>
              <a:lumOff val="80000"/>
            </a:schemeClr>
          </a:solidFill>
        </p:spPr>
        <p:txBody>
          <a:bodyPr/>
          <a:lstStyle/>
          <a:p>
            <a:pPr eaLnBrk="1" hangingPunct="1">
              <a:defRPr/>
            </a:pPr>
            <a:r>
              <a:rPr lang="en-GB" dirty="0" smtClean="0">
                <a:solidFill>
                  <a:schemeClr val="accent1">
                    <a:lumMod val="50000"/>
                  </a:schemeClr>
                </a:solidFill>
                <a:latin typeface="+mn-lt"/>
                <a:cs typeface="Arial" charset="0"/>
              </a:rPr>
              <a:t/>
            </a:r>
            <a:br>
              <a:rPr lang="en-GB" dirty="0" smtClean="0">
                <a:solidFill>
                  <a:schemeClr val="accent1">
                    <a:lumMod val="50000"/>
                  </a:schemeClr>
                </a:solidFill>
                <a:latin typeface="+mn-lt"/>
                <a:cs typeface="Arial" charset="0"/>
              </a:rPr>
            </a:br>
            <a:r>
              <a:rPr lang="en-GB" dirty="0" smtClean="0">
                <a:solidFill>
                  <a:schemeClr val="accent1">
                    <a:lumMod val="50000"/>
                  </a:schemeClr>
                </a:solidFill>
                <a:latin typeface="+mn-lt"/>
                <a:cs typeface="Arial" charset="0"/>
              </a:rPr>
              <a:t> Statutory contribution for 2013 due in Feb 2013 ( in CHF)</a:t>
            </a:r>
          </a:p>
        </p:txBody>
      </p:sp>
      <p:sp>
        <p:nvSpPr>
          <p:cNvPr id="10243" name="Subtitle 2"/>
          <p:cNvSpPr>
            <a:spLocks noGrp="1"/>
          </p:cNvSpPr>
          <p:nvPr>
            <p:ph idx="1"/>
          </p:nvPr>
        </p:nvSpPr>
        <p:spPr>
          <a:xfrm>
            <a:off x="152400" y="1447800"/>
            <a:ext cx="8991600" cy="4191000"/>
          </a:xfrm>
        </p:spPr>
        <p:txBody>
          <a:bodyPr/>
          <a:lstStyle/>
          <a:p>
            <a:pPr eaLnBrk="1" hangingPunct="1">
              <a:buFont typeface="Wingdings" pitchFamily="2" charset="2"/>
              <a:buNone/>
            </a:pPr>
            <a:endParaRPr lang="en-GB" smtClean="0">
              <a:latin typeface="Arial" charset="0"/>
              <a:cs typeface="Arial" charset="0"/>
            </a:endParaRPr>
          </a:p>
        </p:txBody>
      </p:sp>
      <p:graphicFrame>
        <p:nvGraphicFramePr>
          <p:cNvPr id="4" name="Table 3"/>
          <p:cNvGraphicFramePr>
            <a:graphicFrameLocks noGrp="1"/>
          </p:cNvGraphicFramePr>
          <p:nvPr/>
        </p:nvGraphicFramePr>
        <p:xfrm>
          <a:off x="76200" y="685800"/>
          <a:ext cx="8991600" cy="5243163"/>
        </p:xfrm>
        <a:graphic>
          <a:graphicData uri="http://schemas.openxmlformats.org/drawingml/2006/table">
            <a:tbl>
              <a:tblPr firstRow="1" bandRow="1">
                <a:tableStyleId>{5C22544A-7EE6-4342-B048-85BDC9FD1C3A}</a:tableStyleId>
              </a:tblPr>
              <a:tblGrid>
                <a:gridCol w="1828800"/>
                <a:gridCol w="1447800"/>
                <a:gridCol w="1066800"/>
                <a:gridCol w="1600200"/>
                <a:gridCol w="1143000"/>
                <a:gridCol w="1905000"/>
              </a:tblGrid>
              <a:tr h="685800">
                <a:tc>
                  <a:txBody>
                    <a:bodyPr/>
                    <a:lstStyle/>
                    <a:p>
                      <a:r>
                        <a:rPr lang="en-GB" dirty="0" smtClean="0"/>
                        <a:t>NS</a:t>
                      </a:r>
                      <a:endParaRPr lang="en-GB" dirty="0"/>
                    </a:p>
                  </a:txBody>
                  <a:tcPr/>
                </a:tc>
                <a:tc>
                  <a:txBody>
                    <a:bodyPr/>
                    <a:lstStyle/>
                    <a:p>
                      <a:r>
                        <a:rPr lang="en-GB" dirty="0" smtClean="0"/>
                        <a:t>2013 Contribution </a:t>
                      </a:r>
                      <a:endParaRPr lang="en-GB" dirty="0"/>
                    </a:p>
                  </a:txBody>
                  <a:tcPr/>
                </a:tc>
                <a:tc>
                  <a:txBody>
                    <a:bodyPr/>
                    <a:lstStyle/>
                    <a:p>
                      <a:r>
                        <a:rPr lang="en-GB" dirty="0" smtClean="0"/>
                        <a:t>Year Declared</a:t>
                      </a:r>
                      <a:endParaRPr lang="en-GB" dirty="0"/>
                    </a:p>
                  </a:txBody>
                  <a:tcPr/>
                </a:tc>
                <a:tc>
                  <a:txBody>
                    <a:bodyPr/>
                    <a:lstStyle/>
                    <a:p>
                      <a:r>
                        <a:rPr lang="en-GB" dirty="0" smtClean="0"/>
                        <a:t>AFS</a:t>
                      </a:r>
                      <a:endParaRPr lang="en-GB" dirty="0"/>
                    </a:p>
                  </a:txBody>
                  <a:tcPr/>
                </a:tc>
                <a:tc>
                  <a:txBody>
                    <a:bodyPr/>
                    <a:lstStyle/>
                    <a:p>
                      <a:r>
                        <a:rPr lang="en-GB" dirty="0" smtClean="0"/>
                        <a:t>Audited</a:t>
                      </a:r>
                      <a:endParaRPr lang="en-GB" dirty="0"/>
                    </a:p>
                  </a:txBody>
                  <a:tcPr/>
                </a:tc>
                <a:tc>
                  <a:txBody>
                    <a:bodyPr/>
                    <a:lstStyle/>
                    <a:p>
                      <a:r>
                        <a:rPr lang="en-GB" dirty="0" smtClean="0"/>
                        <a:t>Remarks</a:t>
                      </a:r>
                      <a:endParaRPr lang="en-GB" dirty="0"/>
                    </a:p>
                  </a:txBody>
                  <a:tcPr/>
                </a:tc>
              </a:tr>
              <a:tr h="632602">
                <a:tc>
                  <a:txBody>
                    <a:bodyPr/>
                    <a:lstStyle/>
                    <a:p>
                      <a:pPr algn="l"/>
                      <a:r>
                        <a:rPr lang="en-GB" b="1" dirty="0" smtClean="0"/>
                        <a:t>Brunei</a:t>
                      </a:r>
                      <a:endParaRPr lang="en-GB" b="1" dirty="0"/>
                    </a:p>
                  </a:txBody>
                  <a:tcPr/>
                </a:tc>
                <a:tc>
                  <a:txBody>
                    <a:bodyPr/>
                    <a:lstStyle/>
                    <a:p>
                      <a:r>
                        <a:rPr lang="en-GB" b="1" dirty="0" smtClean="0"/>
                        <a:t>6,339</a:t>
                      </a:r>
                      <a:endParaRPr lang="en-GB" b="1" dirty="0"/>
                    </a:p>
                  </a:txBody>
                  <a:tcPr/>
                </a:tc>
                <a:tc>
                  <a:txBody>
                    <a:bodyPr/>
                    <a:lstStyle/>
                    <a:p>
                      <a:r>
                        <a:rPr lang="en-GB" b="1" dirty="0" smtClean="0"/>
                        <a:t>   None</a:t>
                      </a:r>
                      <a:endParaRPr lang="en-GB" b="1" dirty="0"/>
                    </a:p>
                  </a:txBody>
                  <a:tcPr/>
                </a:tc>
                <a:tc>
                  <a:txBody>
                    <a:bodyPr/>
                    <a:lstStyle/>
                    <a:p>
                      <a:r>
                        <a:rPr lang="en-GB" b="1" dirty="0" smtClean="0"/>
                        <a:t>None</a:t>
                      </a:r>
                      <a:endParaRPr lang="en-GB" b="1" dirty="0"/>
                    </a:p>
                  </a:txBody>
                  <a:tcPr/>
                </a:tc>
                <a:tc>
                  <a:txBody>
                    <a:bodyPr/>
                    <a:lstStyle/>
                    <a:p>
                      <a:r>
                        <a:rPr lang="en-GB" b="1" dirty="0" smtClean="0"/>
                        <a:t>NA</a:t>
                      </a:r>
                      <a:endParaRPr lang="en-GB"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t>Excluding arrears  CHF 46,183</a:t>
                      </a:r>
                      <a:endParaRPr lang="en-GB" b="1" dirty="0"/>
                    </a:p>
                  </a:txBody>
                  <a:tcPr/>
                </a:tc>
              </a:tr>
              <a:tr h="384357">
                <a:tc>
                  <a:txBody>
                    <a:bodyPr/>
                    <a:lstStyle/>
                    <a:p>
                      <a:pPr algn="l"/>
                      <a:r>
                        <a:rPr lang="en-GB" b="1" dirty="0" smtClean="0"/>
                        <a:t>Cambodia</a:t>
                      </a:r>
                      <a:endParaRPr lang="en-GB" b="1" dirty="0"/>
                    </a:p>
                  </a:txBody>
                  <a:tcPr/>
                </a:tc>
                <a:tc>
                  <a:txBody>
                    <a:bodyPr/>
                    <a:lstStyle/>
                    <a:p>
                      <a:r>
                        <a:rPr lang="en-GB" b="1" dirty="0" smtClean="0"/>
                        <a:t>Paid</a:t>
                      </a:r>
                      <a:endParaRPr lang="en-GB" b="1" dirty="0"/>
                    </a:p>
                  </a:txBody>
                  <a:tcPr/>
                </a:tc>
                <a:tc>
                  <a:txBody>
                    <a:bodyPr/>
                    <a:lstStyle/>
                    <a:p>
                      <a:r>
                        <a:rPr lang="en-GB" b="1" dirty="0" smtClean="0"/>
                        <a:t>None</a:t>
                      </a:r>
                      <a:endParaRPr lang="en-GB" b="1" dirty="0"/>
                    </a:p>
                  </a:txBody>
                  <a:tcPr/>
                </a:tc>
                <a:tc>
                  <a:txBody>
                    <a:bodyPr/>
                    <a:lstStyle/>
                    <a:p>
                      <a:r>
                        <a:rPr lang="en-GB" b="1" dirty="0" smtClean="0"/>
                        <a:t>None</a:t>
                      </a:r>
                      <a:endParaRPr lang="en-GB" b="1" dirty="0"/>
                    </a:p>
                  </a:txBody>
                  <a:tcPr/>
                </a:tc>
                <a:tc>
                  <a:txBody>
                    <a:bodyPr/>
                    <a:lstStyle/>
                    <a:p>
                      <a:r>
                        <a:rPr lang="en-GB" b="1" dirty="0" smtClean="0"/>
                        <a:t>NA</a:t>
                      </a:r>
                      <a:endParaRPr lang="en-GB" b="1" dirty="0"/>
                    </a:p>
                  </a:txBody>
                  <a:tcPr/>
                </a:tc>
                <a:tc>
                  <a:txBody>
                    <a:bodyPr/>
                    <a:lstStyle/>
                    <a:p>
                      <a:r>
                        <a:rPr lang="en-GB" b="1" dirty="0" smtClean="0"/>
                        <a:t>      </a:t>
                      </a:r>
                      <a:endParaRPr lang="en-GB" b="1" dirty="0"/>
                    </a:p>
                  </a:txBody>
                  <a:tcPr/>
                </a:tc>
              </a:tr>
              <a:tr h="384357">
                <a:tc>
                  <a:txBody>
                    <a:bodyPr/>
                    <a:lstStyle/>
                    <a:p>
                      <a:pPr algn="l"/>
                      <a:r>
                        <a:rPr lang="en-GB" b="1" dirty="0" smtClean="0"/>
                        <a:t>Indonesia</a:t>
                      </a:r>
                      <a:endParaRPr lang="en-GB" b="1" dirty="0"/>
                    </a:p>
                  </a:txBody>
                  <a:tcPr/>
                </a:tc>
                <a:tc>
                  <a:txBody>
                    <a:bodyPr/>
                    <a:lstStyle/>
                    <a:p>
                      <a:r>
                        <a:rPr lang="en-GB" b="1" dirty="0" smtClean="0"/>
                        <a:t> 89,432</a:t>
                      </a:r>
                      <a:endParaRPr lang="en-GB" b="1" dirty="0"/>
                    </a:p>
                  </a:txBody>
                  <a:tcPr/>
                </a:tc>
                <a:tc>
                  <a:txBody>
                    <a:bodyPr/>
                    <a:lstStyle/>
                    <a:p>
                      <a:r>
                        <a:rPr lang="en-GB" b="1" dirty="0" smtClean="0"/>
                        <a:t> 2009</a:t>
                      </a:r>
                      <a:endParaRPr lang="en-GB" b="1" dirty="0"/>
                    </a:p>
                  </a:txBody>
                  <a:tcPr/>
                </a:tc>
                <a:tc>
                  <a:txBody>
                    <a:bodyPr/>
                    <a:lstStyle/>
                    <a:p>
                      <a:r>
                        <a:rPr lang="en-GB" b="1" dirty="0" smtClean="0"/>
                        <a:t>30.09.2009</a:t>
                      </a:r>
                      <a:endParaRPr lang="en-GB" b="1" dirty="0"/>
                    </a:p>
                  </a:txBody>
                  <a:tcPr/>
                </a:tc>
                <a:tc>
                  <a:txBody>
                    <a:bodyPr/>
                    <a:lstStyle/>
                    <a:p>
                      <a:r>
                        <a:rPr lang="en-GB" b="1" dirty="0" smtClean="0"/>
                        <a:t>Yes</a:t>
                      </a:r>
                      <a:endParaRPr lang="en-GB" b="1" dirty="0"/>
                    </a:p>
                  </a:txBody>
                  <a:tcPr/>
                </a:tc>
                <a:tc>
                  <a:txBody>
                    <a:bodyPr/>
                    <a:lstStyle/>
                    <a:p>
                      <a:endParaRPr lang="en-GB" b="1" dirty="0"/>
                    </a:p>
                  </a:txBody>
                  <a:tcPr/>
                </a:tc>
              </a:tr>
              <a:tr h="384357">
                <a:tc>
                  <a:txBody>
                    <a:bodyPr/>
                    <a:lstStyle/>
                    <a:p>
                      <a:pPr algn="l"/>
                      <a:r>
                        <a:rPr lang="en-GB" b="1" dirty="0" smtClean="0"/>
                        <a:t>Lao</a:t>
                      </a:r>
                      <a:endParaRPr lang="en-GB" b="1" dirty="0"/>
                    </a:p>
                  </a:txBody>
                  <a:tcPr/>
                </a:tc>
                <a:tc>
                  <a:txBody>
                    <a:bodyPr/>
                    <a:lstStyle/>
                    <a:p>
                      <a:r>
                        <a:rPr lang="en-GB" b="1" dirty="0" smtClean="0"/>
                        <a:t> 2,146</a:t>
                      </a:r>
                      <a:endParaRPr lang="en-GB" b="1" dirty="0"/>
                    </a:p>
                  </a:txBody>
                  <a:tcPr/>
                </a:tc>
                <a:tc>
                  <a:txBody>
                    <a:bodyPr/>
                    <a:lstStyle/>
                    <a:p>
                      <a:r>
                        <a:rPr lang="en-GB" b="1" dirty="0" smtClean="0"/>
                        <a:t>None</a:t>
                      </a:r>
                      <a:endParaRPr lang="en-GB" b="1" dirty="0"/>
                    </a:p>
                  </a:txBody>
                  <a:tcPr/>
                </a:tc>
                <a:tc>
                  <a:txBody>
                    <a:bodyPr/>
                    <a:lstStyle/>
                    <a:p>
                      <a:r>
                        <a:rPr lang="en-GB" b="1" dirty="0" smtClean="0"/>
                        <a:t>None</a:t>
                      </a:r>
                      <a:endParaRPr lang="en-GB" b="1" dirty="0"/>
                    </a:p>
                  </a:txBody>
                  <a:tcPr/>
                </a:tc>
                <a:tc>
                  <a:txBody>
                    <a:bodyPr/>
                    <a:lstStyle/>
                    <a:p>
                      <a:r>
                        <a:rPr lang="en-GB" b="1" dirty="0" smtClean="0"/>
                        <a:t>NA</a:t>
                      </a:r>
                      <a:endParaRPr lang="en-GB" b="1" dirty="0"/>
                    </a:p>
                  </a:txBody>
                  <a:tcPr/>
                </a:tc>
                <a:tc>
                  <a:txBody>
                    <a:bodyPr/>
                    <a:lstStyle/>
                    <a:p>
                      <a:endParaRPr lang="en-GB" b="1" dirty="0"/>
                    </a:p>
                  </a:txBody>
                  <a:tcPr/>
                </a:tc>
              </a:tr>
              <a:tr h="384357">
                <a:tc>
                  <a:txBody>
                    <a:bodyPr/>
                    <a:lstStyle/>
                    <a:p>
                      <a:pPr algn="l"/>
                      <a:r>
                        <a:rPr lang="en-GB" b="1" dirty="0" smtClean="0"/>
                        <a:t>Malaysia</a:t>
                      </a:r>
                      <a:endParaRPr lang="en-GB" b="1" dirty="0"/>
                    </a:p>
                  </a:txBody>
                  <a:tcPr/>
                </a:tc>
                <a:tc>
                  <a:txBody>
                    <a:bodyPr/>
                    <a:lstStyle/>
                    <a:p>
                      <a:r>
                        <a:rPr lang="en-GB" b="1" dirty="0" smtClean="0"/>
                        <a:t>53,233</a:t>
                      </a:r>
                      <a:endParaRPr lang="en-GB" b="1" dirty="0"/>
                    </a:p>
                  </a:txBody>
                  <a:tcPr/>
                </a:tc>
                <a:tc>
                  <a:txBody>
                    <a:bodyPr/>
                    <a:lstStyle/>
                    <a:p>
                      <a:r>
                        <a:rPr lang="en-GB" b="1" dirty="0" smtClean="0"/>
                        <a:t>None</a:t>
                      </a:r>
                      <a:endParaRPr lang="en-GB" b="1" dirty="0"/>
                    </a:p>
                  </a:txBody>
                  <a:tcPr/>
                </a:tc>
                <a:tc>
                  <a:txBody>
                    <a:bodyPr/>
                    <a:lstStyle/>
                    <a:p>
                      <a:r>
                        <a:rPr lang="en-GB" b="1" dirty="0" smtClean="0"/>
                        <a:t>None</a:t>
                      </a:r>
                      <a:endParaRPr lang="en-GB" b="1" dirty="0"/>
                    </a:p>
                  </a:txBody>
                  <a:tcPr/>
                </a:tc>
                <a:tc>
                  <a:txBody>
                    <a:bodyPr/>
                    <a:lstStyle/>
                    <a:p>
                      <a:r>
                        <a:rPr lang="en-GB" b="1" dirty="0" smtClean="0"/>
                        <a:t>NA</a:t>
                      </a:r>
                      <a:endParaRPr lang="en-GB" b="1" dirty="0"/>
                    </a:p>
                  </a:txBody>
                  <a:tcPr/>
                </a:tc>
                <a:tc>
                  <a:txBody>
                    <a:bodyPr/>
                    <a:lstStyle/>
                    <a:p>
                      <a:endParaRPr lang="en-GB" b="1" dirty="0"/>
                    </a:p>
                  </a:txBody>
                  <a:tcPr/>
                </a:tc>
              </a:tr>
              <a:tr h="384357">
                <a:tc>
                  <a:txBody>
                    <a:bodyPr/>
                    <a:lstStyle/>
                    <a:p>
                      <a:pPr algn="l"/>
                      <a:r>
                        <a:rPr lang="en-GB" b="1" dirty="0" smtClean="0"/>
                        <a:t>Myanmar</a:t>
                      </a:r>
                      <a:endParaRPr lang="en-GB" b="1" dirty="0"/>
                    </a:p>
                  </a:txBody>
                  <a:tcPr/>
                </a:tc>
                <a:tc>
                  <a:txBody>
                    <a:bodyPr/>
                    <a:lstStyle/>
                    <a:p>
                      <a:r>
                        <a:rPr lang="en-GB" b="1" dirty="0" smtClean="0"/>
                        <a:t>2,546</a:t>
                      </a:r>
                      <a:endParaRPr lang="en-GB" b="1" dirty="0"/>
                    </a:p>
                  </a:txBody>
                  <a:tcPr/>
                </a:tc>
                <a:tc>
                  <a:txBody>
                    <a:bodyPr/>
                    <a:lstStyle/>
                    <a:p>
                      <a:r>
                        <a:rPr lang="en-GB" b="1" dirty="0" smtClean="0"/>
                        <a:t>None   </a:t>
                      </a:r>
                      <a:endParaRPr lang="en-GB" b="1" dirty="0"/>
                    </a:p>
                  </a:txBody>
                  <a:tcPr/>
                </a:tc>
                <a:tc>
                  <a:txBody>
                    <a:bodyPr/>
                    <a:lstStyle/>
                    <a:p>
                      <a:r>
                        <a:rPr lang="en-GB" b="1" dirty="0" smtClean="0"/>
                        <a:t>31.03.2010</a:t>
                      </a:r>
                      <a:endParaRPr lang="en-GB" b="1" dirty="0"/>
                    </a:p>
                  </a:txBody>
                  <a:tcPr/>
                </a:tc>
                <a:tc>
                  <a:txBody>
                    <a:bodyPr/>
                    <a:lstStyle/>
                    <a:p>
                      <a:r>
                        <a:rPr lang="en-GB" b="1" dirty="0" smtClean="0"/>
                        <a:t>Yes</a:t>
                      </a:r>
                      <a:endParaRPr lang="en-GB" b="1" dirty="0"/>
                    </a:p>
                  </a:txBody>
                  <a:tcPr/>
                </a:tc>
                <a:tc>
                  <a:txBody>
                    <a:bodyPr/>
                    <a:lstStyle/>
                    <a:p>
                      <a:endParaRPr lang="en-GB" b="1" dirty="0"/>
                    </a:p>
                  </a:txBody>
                  <a:tcPr/>
                </a:tc>
              </a:tr>
              <a:tr h="442274">
                <a:tc>
                  <a:txBody>
                    <a:bodyPr/>
                    <a:lstStyle/>
                    <a:p>
                      <a:pPr algn="l"/>
                      <a:r>
                        <a:rPr lang="en-GB" b="1" dirty="0" smtClean="0"/>
                        <a:t>Philippines</a:t>
                      </a:r>
                      <a:endParaRPr lang="en-GB"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t>105,158</a:t>
                      </a:r>
                      <a:endParaRPr lang="en-GB" b="1" dirty="0"/>
                    </a:p>
                  </a:txBody>
                  <a:tcPr/>
                </a:tc>
                <a:tc>
                  <a:txBody>
                    <a:bodyPr/>
                    <a:lstStyle/>
                    <a:p>
                      <a:r>
                        <a:rPr lang="en-GB" b="1" dirty="0" smtClean="0"/>
                        <a:t>2010</a:t>
                      </a:r>
                      <a:endParaRPr lang="en-GB" b="1" dirty="0"/>
                    </a:p>
                  </a:txBody>
                  <a:tcPr/>
                </a:tc>
                <a:tc>
                  <a:txBody>
                    <a:bodyPr/>
                    <a:lstStyle/>
                    <a:p>
                      <a:r>
                        <a:rPr lang="en-GB" b="1" dirty="0" smtClean="0"/>
                        <a:t>31.12.2010</a:t>
                      </a:r>
                      <a:endParaRPr lang="en-GB" b="1" dirty="0"/>
                    </a:p>
                  </a:txBody>
                  <a:tcPr/>
                </a:tc>
                <a:tc>
                  <a:txBody>
                    <a:bodyPr/>
                    <a:lstStyle/>
                    <a:p>
                      <a:r>
                        <a:rPr lang="en-GB" b="1" dirty="0" smtClean="0"/>
                        <a:t>Yes</a:t>
                      </a:r>
                      <a:endParaRPr lang="en-GB" b="1" dirty="0"/>
                    </a:p>
                  </a:txBody>
                  <a:tcPr/>
                </a:tc>
                <a:tc>
                  <a:txBody>
                    <a:bodyPr/>
                    <a:lstStyle/>
                    <a:p>
                      <a:endParaRPr lang="en-GB" b="1" dirty="0"/>
                    </a:p>
                  </a:txBody>
                  <a:tcPr/>
                </a:tc>
              </a:tr>
              <a:tr h="400153">
                <a:tc>
                  <a:txBody>
                    <a:bodyPr/>
                    <a:lstStyle/>
                    <a:p>
                      <a:pPr algn="l"/>
                      <a:r>
                        <a:rPr lang="en-GB" b="1" dirty="0" smtClean="0"/>
                        <a:t>Singapore</a:t>
                      </a:r>
                      <a:endParaRPr lang="en-GB"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t>Paid</a:t>
                      </a:r>
                      <a:endParaRPr lang="en-GB" b="1" dirty="0"/>
                    </a:p>
                  </a:txBody>
                  <a:tcPr/>
                </a:tc>
                <a:tc>
                  <a:txBody>
                    <a:bodyPr/>
                    <a:lstStyle/>
                    <a:p>
                      <a:r>
                        <a:rPr lang="en-GB" b="1" dirty="0" smtClean="0"/>
                        <a:t>2009</a:t>
                      </a:r>
                      <a:endParaRPr lang="en-GB" b="1" dirty="0"/>
                    </a:p>
                  </a:txBody>
                  <a:tcPr/>
                </a:tc>
                <a:tc>
                  <a:txBody>
                    <a:bodyPr/>
                    <a:lstStyle/>
                    <a:p>
                      <a:r>
                        <a:rPr lang="en-GB" b="1" dirty="0" smtClean="0"/>
                        <a:t>31.12.2009</a:t>
                      </a:r>
                      <a:endParaRPr lang="en-GB" b="1" dirty="0"/>
                    </a:p>
                  </a:txBody>
                  <a:tcPr/>
                </a:tc>
                <a:tc>
                  <a:txBody>
                    <a:bodyPr/>
                    <a:lstStyle/>
                    <a:p>
                      <a:r>
                        <a:rPr lang="en-GB" b="1" dirty="0" smtClean="0"/>
                        <a:t>Yes</a:t>
                      </a:r>
                      <a:endParaRPr lang="en-GB" b="1" dirty="0"/>
                    </a:p>
                  </a:txBody>
                  <a:tcPr/>
                </a:tc>
                <a:tc>
                  <a:txBody>
                    <a:bodyPr/>
                    <a:lstStyle/>
                    <a:p>
                      <a:endParaRPr lang="en-GB" b="1" dirty="0"/>
                    </a:p>
                  </a:txBody>
                  <a:tcPr/>
                </a:tc>
              </a:tr>
              <a:tr h="384357">
                <a:tc>
                  <a:txBody>
                    <a:bodyPr/>
                    <a:lstStyle/>
                    <a:p>
                      <a:pPr algn="l"/>
                      <a:r>
                        <a:rPr lang="en-GB" b="1" dirty="0" smtClean="0"/>
                        <a:t>Thailand</a:t>
                      </a:r>
                      <a:endParaRPr lang="en-GB" b="1" dirty="0"/>
                    </a:p>
                  </a:txBody>
                  <a:tcPr/>
                </a:tc>
                <a:tc>
                  <a:txBody>
                    <a:bodyPr/>
                    <a:lstStyle/>
                    <a:p>
                      <a:r>
                        <a:rPr lang="en-GB" b="1" dirty="0" smtClean="0"/>
                        <a:t>Paid</a:t>
                      </a:r>
                      <a:endParaRPr lang="en-GB" b="1" dirty="0"/>
                    </a:p>
                  </a:txBody>
                  <a:tcPr/>
                </a:tc>
                <a:tc>
                  <a:txBody>
                    <a:bodyPr/>
                    <a:lstStyle/>
                    <a:p>
                      <a:r>
                        <a:rPr lang="en-GB" b="1" dirty="0" smtClean="0"/>
                        <a:t>2010</a:t>
                      </a:r>
                      <a:endParaRPr lang="en-GB" b="1" dirty="0"/>
                    </a:p>
                  </a:txBody>
                  <a:tcPr/>
                </a:tc>
                <a:tc>
                  <a:txBody>
                    <a:bodyPr/>
                    <a:lstStyle/>
                    <a:p>
                      <a:r>
                        <a:rPr lang="en-GB" b="1" dirty="0" smtClean="0"/>
                        <a:t>None</a:t>
                      </a:r>
                      <a:endParaRPr lang="en-GB" b="1" dirty="0"/>
                    </a:p>
                  </a:txBody>
                  <a:tcPr/>
                </a:tc>
                <a:tc>
                  <a:txBody>
                    <a:bodyPr/>
                    <a:lstStyle/>
                    <a:p>
                      <a:r>
                        <a:rPr lang="en-GB" b="1" dirty="0" smtClean="0"/>
                        <a:t>NA</a:t>
                      </a:r>
                      <a:endParaRPr lang="en-GB" b="1" dirty="0"/>
                    </a:p>
                  </a:txBody>
                  <a:tcPr/>
                </a:tc>
                <a:tc>
                  <a:txBody>
                    <a:bodyPr/>
                    <a:lstStyle/>
                    <a:p>
                      <a:endParaRPr lang="en-GB" b="1" dirty="0"/>
                    </a:p>
                  </a:txBody>
                  <a:tcPr/>
                </a:tc>
              </a:tr>
              <a:tr h="384357">
                <a:tc>
                  <a:txBody>
                    <a:bodyPr/>
                    <a:lstStyle/>
                    <a:p>
                      <a:pPr algn="l"/>
                      <a:r>
                        <a:rPr lang="en-GB" b="1" dirty="0" smtClean="0"/>
                        <a:t>East Timor</a:t>
                      </a:r>
                      <a:endParaRPr lang="en-GB" b="1" dirty="0"/>
                    </a:p>
                  </a:txBody>
                  <a:tcPr/>
                </a:tc>
                <a:tc>
                  <a:txBody>
                    <a:bodyPr/>
                    <a:lstStyle/>
                    <a:p>
                      <a:r>
                        <a:rPr lang="en-GB" b="1" dirty="0" smtClean="0"/>
                        <a:t>1,000</a:t>
                      </a:r>
                      <a:endParaRPr lang="en-GB" b="1" dirty="0"/>
                    </a:p>
                  </a:txBody>
                  <a:tcPr/>
                </a:tc>
                <a:tc>
                  <a:txBody>
                    <a:bodyPr/>
                    <a:lstStyle/>
                    <a:p>
                      <a:r>
                        <a:rPr lang="en-GB" b="1" dirty="0" smtClean="0"/>
                        <a:t>2010</a:t>
                      </a:r>
                      <a:endParaRPr lang="en-GB" b="1" dirty="0"/>
                    </a:p>
                  </a:txBody>
                  <a:tcPr/>
                </a:tc>
                <a:tc>
                  <a:txBody>
                    <a:bodyPr/>
                    <a:lstStyle/>
                    <a:p>
                      <a:r>
                        <a:rPr lang="en-GB" b="1" dirty="0" smtClean="0"/>
                        <a:t>31.12.2010</a:t>
                      </a:r>
                      <a:endParaRPr lang="en-GB" b="1" dirty="0"/>
                    </a:p>
                  </a:txBody>
                  <a:tcPr/>
                </a:tc>
                <a:tc>
                  <a:txBody>
                    <a:bodyPr/>
                    <a:lstStyle/>
                    <a:p>
                      <a:r>
                        <a:rPr lang="en-GB" b="1" dirty="0" smtClean="0"/>
                        <a:t>Yes</a:t>
                      </a:r>
                      <a:endParaRPr lang="en-GB" b="1" dirty="0"/>
                    </a:p>
                  </a:txBody>
                  <a:tcPr/>
                </a:tc>
                <a:tc>
                  <a:txBody>
                    <a:bodyPr/>
                    <a:lstStyle/>
                    <a:p>
                      <a:endParaRPr lang="en-GB" b="1" dirty="0"/>
                    </a:p>
                  </a:txBody>
                  <a:tcPr/>
                </a:tc>
              </a:tr>
              <a:tr h="384357">
                <a:tc>
                  <a:txBody>
                    <a:bodyPr/>
                    <a:lstStyle/>
                    <a:p>
                      <a:pPr algn="l"/>
                      <a:r>
                        <a:rPr lang="en-GB" b="1" dirty="0" smtClean="0"/>
                        <a:t>Vietnam</a:t>
                      </a:r>
                      <a:endParaRPr lang="en-GB" b="1" dirty="0"/>
                    </a:p>
                  </a:txBody>
                  <a:tcPr/>
                </a:tc>
                <a:tc>
                  <a:txBody>
                    <a:bodyPr/>
                    <a:lstStyle/>
                    <a:p>
                      <a:r>
                        <a:rPr lang="en-GB" b="1" dirty="0" smtClean="0"/>
                        <a:t>8,773</a:t>
                      </a:r>
                      <a:endParaRPr lang="en-GB" b="1" dirty="0"/>
                    </a:p>
                  </a:txBody>
                  <a:tcPr/>
                </a:tc>
                <a:tc>
                  <a:txBody>
                    <a:bodyPr/>
                    <a:lstStyle/>
                    <a:p>
                      <a:r>
                        <a:rPr lang="en-GB" b="1" dirty="0" smtClean="0"/>
                        <a:t>2010     </a:t>
                      </a:r>
                      <a:endParaRPr lang="en-GB" b="1" dirty="0"/>
                    </a:p>
                  </a:txBody>
                  <a:tcPr/>
                </a:tc>
                <a:tc>
                  <a:txBody>
                    <a:bodyPr/>
                    <a:lstStyle/>
                    <a:p>
                      <a:r>
                        <a:rPr lang="en-GB" b="1" dirty="0" smtClean="0"/>
                        <a:t>31.12.2010</a:t>
                      </a:r>
                      <a:endParaRPr lang="en-GB" b="1" dirty="0"/>
                    </a:p>
                  </a:txBody>
                  <a:tcPr/>
                </a:tc>
                <a:tc>
                  <a:txBody>
                    <a:bodyPr/>
                    <a:lstStyle/>
                    <a:p>
                      <a:r>
                        <a:rPr lang="en-GB" b="1" dirty="0" smtClean="0"/>
                        <a:t>Yes</a:t>
                      </a:r>
                      <a:endParaRPr lang="en-GB" b="1" dirty="0"/>
                    </a:p>
                  </a:txBody>
                  <a:tcPr/>
                </a:tc>
                <a:tc>
                  <a:txBody>
                    <a:bodyPr/>
                    <a:lstStyle/>
                    <a:p>
                      <a:endParaRPr lang="en-GB" b="1" dirty="0"/>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350838"/>
            <a:ext cx="6477000" cy="1143000"/>
          </a:xfrm>
        </p:spPr>
        <p:txBody>
          <a:bodyPr/>
          <a:lstStyle/>
          <a:p>
            <a:r>
              <a:rPr lang="en-US" sz="3600" i="0" dirty="0" smtClean="0"/>
              <a:t>Questions …</a:t>
            </a:r>
            <a:endParaRPr lang="en-GB" sz="3600" i="0" dirty="0"/>
          </a:p>
        </p:txBody>
      </p:sp>
      <p:pic>
        <p:nvPicPr>
          <p:cNvPr id="3" name="Picture 2" descr="C:\Documents and Settings\nina.nobel\Local Settings\Temporary Internet Files\Content.IE5\MAE55AF5\MC900078711[1].wmf"/>
          <p:cNvPicPr>
            <a:picLocks noChangeAspect="1" noChangeArrowheads="1"/>
          </p:cNvPicPr>
          <p:nvPr/>
        </p:nvPicPr>
        <p:blipFill>
          <a:blip r:embed="rId2" cstate="print"/>
          <a:srcRect/>
          <a:stretch>
            <a:fillRect/>
          </a:stretch>
        </p:blipFill>
        <p:spPr bwMode="auto">
          <a:xfrm>
            <a:off x="3760967" y="1981200"/>
            <a:ext cx="1407943" cy="341495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OCAC Update – MRCS Pilot 2012</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xmlns="" val="2133365615"/>
              </p:ext>
            </p:extLst>
          </p:nvPr>
        </p:nvGraphicFramePr>
        <p:xfrm>
          <a:off x="323528" y="1988840"/>
          <a:ext cx="2232248" cy="3531294"/>
        </p:xfrm>
        <a:graphic>
          <a:graphicData uri="http://schemas.openxmlformats.org/drawingml/2006/table">
            <a:tbl>
              <a:tblPr/>
              <a:tblGrid>
                <a:gridCol w="1152128"/>
                <a:gridCol w="1080120"/>
              </a:tblGrid>
              <a:tr h="333112">
                <a:tc gridSpan="2">
                  <a:txBody>
                    <a:bodyPr/>
                    <a:lstStyle/>
                    <a:p>
                      <a:pPr algn="ctr">
                        <a:spcAft>
                          <a:spcPts val="0"/>
                        </a:spcAft>
                      </a:pPr>
                      <a:r>
                        <a:rPr lang="en-GB" sz="1600" b="1" kern="1200" dirty="0">
                          <a:solidFill>
                            <a:srgbClr val="FFFFFF"/>
                          </a:solidFill>
                          <a:latin typeface="Calibri"/>
                          <a:ea typeface="Times New Roman"/>
                          <a:cs typeface="Arial"/>
                        </a:rPr>
                        <a:t>2011</a:t>
                      </a:r>
                      <a:endParaRPr lang="en-GB" sz="1600" dirty="0">
                        <a:latin typeface="Calibri"/>
                        <a:ea typeface="Times New Roman"/>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tx2"/>
                    </a:solidFill>
                  </a:tcPr>
                </a:tc>
                <a:tc hMerge="1">
                  <a:txBody>
                    <a:bodyPr/>
                    <a:lstStyle/>
                    <a:p>
                      <a:endParaRPr lang="en-GB"/>
                    </a:p>
                  </a:txBody>
                  <a:tcPr/>
                </a:tc>
              </a:tr>
              <a:tr h="456469">
                <a:tc>
                  <a:txBody>
                    <a:bodyPr/>
                    <a:lstStyle/>
                    <a:p>
                      <a:pPr>
                        <a:spcAft>
                          <a:spcPts val="0"/>
                        </a:spcAft>
                      </a:pPr>
                      <a:r>
                        <a:rPr lang="en-GB" sz="1200" b="1" kern="1200" dirty="0">
                          <a:solidFill>
                            <a:srgbClr val="000000"/>
                          </a:solidFill>
                          <a:latin typeface="Calibri"/>
                          <a:ea typeface="Times New Roman"/>
                          <a:cs typeface="Arial"/>
                        </a:rPr>
                        <a:t>Ethiopia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spcAft>
                          <a:spcPts val="0"/>
                        </a:spcAft>
                      </a:pPr>
                      <a:r>
                        <a:rPr lang="en-GB" sz="1200" b="1" kern="1200" dirty="0">
                          <a:solidFill>
                            <a:srgbClr val="000000"/>
                          </a:solidFill>
                          <a:latin typeface="Calibri"/>
                          <a:ea typeface="Times New Roman"/>
                          <a:cs typeface="Arial"/>
                        </a:rPr>
                        <a:t>Macedonia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456469">
                <a:tc>
                  <a:txBody>
                    <a:bodyPr/>
                    <a:lstStyle/>
                    <a:p>
                      <a:pPr>
                        <a:spcAft>
                          <a:spcPts val="0"/>
                        </a:spcAft>
                      </a:pPr>
                      <a:r>
                        <a:rPr lang="en-GB" sz="1200" b="1" kern="1200" dirty="0">
                          <a:solidFill>
                            <a:srgbClr val="000000"/>
                          </a:solidFill>
                          <a:latin typeface="Calibri"/>
                          <a:ea typeface="Times New Roman"/>
                          <a:cs typeface="Arial"/>
                        </a:rPr>
                        <a:t>Georgia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spcAft>
                          <a:spcPts val="0"/>
                        </a:spcAft>
                      </a:pPr>
                      <a:r>
                        <a:rPr lang="en-GB" sz="1200" b="1" kern="1200" dirty="0">
                          <a:solidFill>
                            <a:srgbClr val="000000"/>
                          </a:solidFill>
                          <a:latin typeface="Calibri"/>
                          <a:ea typeface="Times New Roman"/>
                          <a:cs typeface="Arial"/>
                        </a:rPr>
                        <a:t>Mali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456469">
                <a:tc>
                  <a:txBody>
                    <a:bodyPr/>
                    <a:lstStyle/>
                    <a:p>
                      <a:pPr>
                        <a:spcAft>
                          <a:spcPts val="0"/>
                        </a:spcAft>
                      </a:pPr>
                      <a:r>
                        <a:rPr lang="en-GB" sz="1200" b="1" kern="1200" dirty="0" smtClean="0">
                          <a:solidFill>
                            <a:srgbClr val="000000"/>
                          </a:solidFill>
                          <a:latin typeface="Calibri"/>
                          <a:ea typeface="Times New Roman"/>
                          <a:cs typeface="Arial"/>
                        </a:rPr>
                        <a:t>Guinea </a:t>
                      </a:r>
                      <a:r>
                        <a:rPr lang="en-GB" sz="1200" b="1" kern="1200" dirty="0">
                          <a:solidFill>
                            <a:srgbClr val="000000"/>
                          </a:solidFill>
                          <a:latin typeface="Calibri"/>
                          <a:ea typeface="Times New Roman"/>
                          <a:cs typeface="Arial"/>
                        </a:rPr>
                        <a:t>Bissau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spcAft>
                          <a:spcPts val="0"/>
                        </a:spcAft>
                      </a:pPr>
                      <a:r>
                        <a:rPr lang="en-GB" sz="1200" b="1" kern="1200" dirty="0">
                          <a:solidFill>
                            <a:srgbClr val="000000"/>
                          </a:solidFill>
                          <a:latin typeface="Calibri"/>
                          <a:ea typeface="Times New Roman"/>
                          <a:cs typeface="Arial"/>
                        </a:rPr>
                        <a:t>Niger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456469">
                <a:tc>
                  <a:txBody>
                    <a:bodyPr/>
                    <a:lstStyle/>
                    <a:p>
                      <a:pPr>
                        <a:spcAft>
                          <a:spcPts val="0"/>
                        </a:spcAft>
                      </a:pPr>
                      <a:r>
                        <a:rPr lang="en-GB" sz="1200" b="1" kern="1200" dirty="0" smtClean="0">
                          <a:solidFill>
                            <a:srgbClr val="000000"/>
                          </a:solidFill>
                          <a:latin typeface="Calibri"/>
                          <a:ea typeface="Times New Roman"/>
                          <a:cs typeface="Arial"/>
                        </a:rPr>
                        <a:t>Guinea </a:t>
                      </a:r>
                      <a:r>
                        <a:rPr lang="en-GB" sz="1200" b="1" kern="1200" dirty="0">
                          <a:solidFill>
                            <a:srgbClr val="000000"/>
                          </a:solidFill>
                          <a:latin typeface="Calibri"/>
                          <a:ea typeface="Times New Roman"/>
                          <a:cs typeface="Arial"/>
                        </a:rPr>
                        <a:t>Conakry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spcAft>
                          <a:spcPts val="0"/>
                        </a:spcAft>
                      </a:pPr>
                      <a:r>
                        <a:rPr lang="en-GB" sz="1200" b="1" kern="1200">
                          <a:solidFill>
                            <a:srgbClr val="000000"/>
                          </a:solidFill>
                          <a:latin typeface="Calibri"/>
                          <a:ea typeface="Times New Roman"/>
                          <a:cs typeface="Arial"/>
                        </a:rPr>
                        <a:t>Senegal </a:t>
                      </a:r>
                      <a:endParaRPr lang="en-GB" sz="1200" b="1">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456469">
                <a:tc>
                  <a:txBody>
                    <a:bodyPr/>
                    <a:lstStyle/>
                    <a:p>
                      <a:pPr>
                        <a:spcAft>
                          <a:spcPts val="0"/>
                        </a:spcAft>
                      </a:pPr>
                      <a:r>
                        <a:rPr lang="en-GB" sz="1200" b="1" kern="1200" dirty="0">
                          <a:solidFill>
                            <a:srgbClr val="000000"/>
                          </a:solidFill>
                          <a:latin typeface="Calibri"/>
                          <a:ea typeface="Times New Roman"/>
                          <a:cs typeface="Arial"/>
                        </a:rPr>
                        <a:t>Ireland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spcAft>
                          <a:spcPts val="0"/>
                        </a:spcAft>
                      </a:pPr>
                      <a:r>
                        <a:rPr lang="en-GB" sz="1200" b="1" kern="1200" dirty="0">
                          <a:solidFill>
                            <a:srgbClr val="000000"/>
                          </a:solidFill>
                          <a:latin typeface="Calibri"/>
                          <a:ea typeface="Times New Roman"/>
                          <a:cs typeface="Arial"/>
                        </a:rPr>
                        <a:t>Togo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456469">
                <a:tc>
                  <a:txBody>
                    <a:bodyPr/>
                    <a:lstStyle/>
                    <a:p>
                      <a:pPr>
                        <a:spcAft>
                          <a:spcPts val="0"/>
                        </a:spcAft>
                      </a:pPr>
                      <a:r>
                        <a:rPr lang="en-GB" sz="1200" b="1" kern="1200" dirty="0">
                          <a:solidFill>
                            <a:srgbClr val="000000"/>
                          </a:solidFill>
                          <a:latin typeface="Calibri"/>
                          <a:ea typeface="Times New Roman"/>
                          <a:cs typeface="Arial"/>
                        </a:rPr>
                        <a:t>Italy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spcAft>
                          <a:spcPts val="0"/>
                        </a:spcAft>
                      </a:pPr>
                      <a:r>
                        <a:rPr lang="en-GB" sz="1200" b="1" kern="1200" dirty="0">
                          <a:solidFill>
                            <a:srgbClr val="000000"/>
                          </a:solidFill>
                          <a:latin typeface="Calibri"/>
                          <a:ea typeface="Times New Roman"/>
                          <a:cs typeface="Arial"/>
                        </a:rPr>
                        <a:t>Tunisia</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456469">
                <a:tc>
                  <a:txBody>
                    <a:bodyPr/>
                    <a:lstStyle/>
                    <a:p>
                      <a:pPr>
                        <a:spcAft>
                          <a:spcPts val="0"/>
                        </a:spcAft>
                      </a:pPr>
                      <a:r>
                        <a:rPr lang="en-GB" sz="1200" b="1" kern="1200" dirty="0">
                          <a:solidFill>
                            <a:srgbClr val="000000"/>
                          </a:solidFill>
                          <a:latin typeface="Calibri"/>
                          <a:ea typeface="Times New Roman"/>
                          <a:cs typeface="Arial"/>
                        </a:rPr>
                        <a:t>Lithuania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spcAft>
                          <a:spcPts val="0"/>
                        </a:spcAft>
                      </a:pPr>
                      <a:r>
                        <a:rPr lang="en-GB" sz="1200" b="1" kern="1200" dirty="0">
                          <a:solidFill>
                            <a:srgbClr val="000000"/>
                          </a:solidFill>
                          <a:latin typeface="Calibri"/>
                          <a:ea typeface="Times New Roman"/>
                          <a:cs typeface="Arial"/>
                        </a:rPr>
                        <a:t>Turkmenistan </a:t>
                      </a:r>
                      <a:endParaRPr lang="en-GB" sz="1200" b="1"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bl>
          </a:graphicData>
        </a:graphic>
      </p:graphicFrame>
      <p:graphicFrame>
        <p:nvGraphicFramePr>
          <p:cNvPr id="5" name="Table 4"/>
          <p:cNvGraphicFramePr>
            <a:graphicFrameLocks noGrp="1"/>
          </p:cNvGraphicFramePr>
          <p:nvPr/>
        </p:nvGraphicFramePr>
        <p:xfrm>
          <a:off x="2771800" y="1988840"/>
          <a:ext cx="3600400" cy="3514812"/>
        </p:xfrm>
        <a:graphic>
          <a:graphicData uri="http://schemas.openxmlformats.org/drawingml/2006/table">
            <a:tbl>
              <a:tblPr/>
              <a:tblGrid>
                <a:gridCol w="1584176"/>
                <a:gridCol w="2016224"/>
              </a:tblGrid>
              <a:tr h="334800">
                <a:tc gridSpan="2">
                  <a:txBody>
                    <a:bodyPr/>
                    <a:lstStyle/>
                    <a:p>
                      <a:pPr algn="ctr" rtl="0" fontAlgn="t"/>
                      <a:r>
                        <a:rPr lang="en-GB" sz="1600" b="1" i="0" u="none" strike="noStrike" dirty="0">
                          <a:solidFill>
                            <a:srgbClr val="FFFFFF"/>
                          </a:solidFill>
                          <a:latin typeface="Calibri"/>
                        </a:rPr>
                        <a:t>2012</a:t>
                      </a:r>
                    </a:p>
                  </a:txBody>
                  <a:tcPr marL="6252"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1F497D"/>
                    </a:solidFill>
                  </a:tcPr>
                </a:tc>
                <a:tc hMerge="1">
                  <a:txBody>
                    <a:bodyPr/>
                    <a:lstStyle/>
                    <a:p>
                      <a:endParaRPr lang="en-GB"/>
                    </a:p>
                  </a:txBody>
                  <a:tcPr/>
                </a:tc>
              </a:tr>
              <a:tr h="280800">
                <a:tc>
                  <a:txBody>
                    <a:bodyPr/>
                    <a:lstStyle/>
                    <a:p>
                      <a:pPr algn="l" rtl="0" fontAlgn="t"/>
                      <a:r>
                        <a:rPr lang="en-GB" sz="1200" b="1" i="0" u="none" strike="noStrike" dirty="0">
                          <a:solidFill>
                            <a:srgbClr val="000000"/>
                          </a:solidFill>
                          <a:latin typeface="+mn-lt"/>
                        </a:rPr>
                        <a:t>Belarus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lgn="l" rtl="0" fontAlgn="t"/>
                      <a:r>
                        <a:rPr lang="en-GB" sz="1200" b="1" i="0" u="none" strike="noStrike" dirty="0">
                          <a:solidFill>
                            <a:srgbClr val="000000"/>
                          </a:solidFill>
                          <a:latin typeface="+mn-lt"/>
                        </a:rPr>
                        <a:t>Kyrgyzstan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280800">
                <a:tc>
                  <a:txBody>
                    <a:bodyPr/>
                    <a:lstStyle/>
                    <a:p>
                      <a:pPr algn="l" rtl="0" fontAlgn="t"/>
                      <a:r>
                        <a:rPr lang="en-GB" sz="1200" b="1" i="0" u="none" strike="noStrike" dirty="0">
                          <a:solidFill>
                            <a:srgbClr val="000000"/>
                          </a:solidFill>
                          <a:latin typeface="+mn-lt"/>
                        </a:rPr>
                        <a:t>Benin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lgn="l" rtl="0" fontAlgn="t"/>
                      <a:r>
                        <a:rPr lang="en-GB" sz="1200" b="1" i="0" u="none" strike="noStrike" dirty="0">
                          <a:solidFill>
                            <a:srgbClr val="000000"/>
                          </a:solidFill>
                          <a:latin typeface="+mn-lt"/>
                        </a:rPr>
                        <a:t>Myanmar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280800">
                <a:tc>
                  <a:txBody>
                    <a:bodyPr/>
                    <a:lstStyle/>
                    <a:p>
                      <a:pPr algn="l" rtl="0" fontAlgn="t"/>
                      <a:r>
                        <a:rPr lang="en-GB" sz="1200" b="1" i="0" u="none" strike="noStrike" dirty="0">
                          <a:solidFill>
                            <a:srgbClr val="000000"/>
                          </a:solidFill>
                          <a:latin typeface="+mn-lt"/>
                        </a:rPr>
                        <a:t>Burkina Faso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lgn="l" rtl="0" fontAlgn="t"/>
                      <a:r>
                        <a:rPr lang="en-GB" sz="1200" b="1" i="0" u="none" strike="noStrike" dirty="0">
                          <a:solidFill>
                            <a:srgbClr val="000000"/>
                          </a:solidFill>
                          <a:latin typeface="+mn-lt"/>
                        </a:rPr>
                        <a:t>Nigeria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280800">
                <a:tc>
                  <a:txBody>
                    <a:bodyPr/>
                    <a:lstStyle/>
                    <a:p>
                      <a:pPr algn="l" rtl="0" fontAlgn="t"/>
                      <a:r>
                        <a:rPr lang="en-GB" sz="1200" b="1" i="0" u="none" strike="noStrike" dirty="0">
                          <a:solidFill>
                            <a:srgbClr val="000000"/>
                          </a:solidFill>
                          <a:latin typeface="+mn-lt"/>
                        </a:rPr>
                        <a:t>Burundi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lgn="l" rtl="0" fontAlgn="t"/>
                      <a:r>
                        <a:rPr lang="en-GB" sz="1200" b="1" i="0" u="none" strike="noStrike" dirty="0">
                          <a:solidFill>
                            <a:srgbClr val="000000"/>
                          </a:solidFill>
                          <a:latin typeface="+mn-lt"/>
                        </a:rPr>
                        <a:t>Peru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280800">
                <a:tc>
                  <a:txBody>
                    <a:bodyPr/>
                    <a:lstStyle/>
                    <a:p>
                      <a:pPr algn="l" rtl="0" fontAlgn="t"/>
                      <a:r>
                        <a:rPr lang="en-GB" sz="1200" b="1" i="0" u="none" strike="noStrike">
                          <a:solidFill>
                            <a:srgbClr val="000000"/>
                          </a:solidFill>
                          <a:latin typeface="+mn-lt"/>
                        </a:rPr>
                        <a:t>Chile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lgn="l" rtl="0" fontAlgn="t"/>
                      <a:r>
                        <a:rPr lang="en-GB" sz="1200" b="1" i="0" u="none" strike="noStrike" dirty="0">
                          <a:solidFill>
                            <a:srgbClr val="000000"/>
                          </a:solidFill>
                          <a:latin typeface="+mn-lt"/>
                        </a:rPr>
                        <a:t>Poland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280800">
                <a:tc>
                  <a:txBody>
                    <a:bodyPr/>
                    <a:lstStyle/>
                    <a:p>
                      <a:pPr algn="l" rtl="0" fontAlgn="t"/>
                      <a:r>
                        <a:rPr lang="en-GB" sz="1200" b="1" i="0" u="none" strike="noStrike" dirty="0">
                          <a:solidFill>
                            <a:srgbClr val="000000"/>
                          </a:solidFill>
                          <a:latin typeface="+mn-lt"/>
                        </a:rPr>
                        <a:t>China (National &amp; </a:t>
                      </a:r>
                      <a:r>
                        <a:rPr lang="en-GB" sz="1200" b="1" i="0" u="none" strike="noStrike" smtClean="0">
                          <a:solidFill>
                            <a:srgbClr val="000000"/>
                          </a:solidFill>
                          <a:latin typeface="+mn-lt"/>
                        </a:rPr>
                        <a:t>8 branch</a:t>
                      </a:r>
                      <a:r>
                        <a:rPr lang="en-GB" sz="1200" b="1" i="0" u="none" strike="noStrike" baseline="0" smtClean="0">
                          <a:solidFill>
                            <a:srgbClr val="000000"/>
                          </a:solidFill>
                          <a:latin typeface="+mn-lt"/>
                        </a:rPr>
                        <a:t> </a:t>
                      </a:r>
                      <a:r>
                        <a:rPr lang="en-GB" sz="1200" b="1" i="0" u="none" strike="noStrike" dirty="0" smtClean="0">
                          <a:solidFill>
                            <a:srgbClr val="000000"/>
                          </a:solidFill>
                          <a:latin typeface="+mn-lt"/>
                        </a:rPr>
                        <a:t>assessments</a:t>
                      </a:r>
                      <a:r>
                        <a:rPr lang="en-GB" sz="1200" b="1" i="0" u="none" strike="noStrike" dirty="0">
                          <a:solidFill>
                            <a:srgbClr val="000000"/>
                          </a:solidFill>
                          <a:latin typeface="+mn-lt"/>
                        </a:rPr>
                        <a:t>)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lgn="l" rtl="0" fontAlgn="t"/>
                      <a:r>
                        <a:rPr lang="en-GB" sz="1200" b="1" i="0" u="none" strike="noStrike" dirty="0">
                          <a:solidFill>
                            <a:srgbClr val="000000"/>
                          </a:solidFill>
                          <a:latin typeface="+mn-lt"/>
                        </a:rPr>
                        <a:t>Romania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280800">
                <a:tc>
                  <a:txBody>
                    <a:bodyPr/>
                    <a:lstStyle/>
                    <a:p>
                      <a:pPr algn="l" rtl="0" fontAlgn="t"/>
                      <a:r>
                        <a:rPr lang="en-GB" sz="1200" b="1" i="0" u="none" strike="noStrike">
                          <a:solidFill>
                            <a:srgbClr val="000000"/>
                          </a:solidFill>
                          <a:latin typeface="+mn-lt"/>
                        </a:rPr>
                        <a:t>Colombia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lgn="l" rtl="0" fontAlgn="t"/>
                      <a:r>
                        <a:rPr lang="en-GB" sz="1200" b="1" i="0" u="none" strike="noStrike" dirty="0">
                          <a:solidFill>
                            <a:srgbClr val="000000"/>
                          </a:solidFill>
                          <a:latin typeface="+mn-lt"/>
                        </a:rPr>
                        <a:t>Russia (3 branch assessments)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280800">
                <a:tc>
                  <a:txBody>
                    <a:bodyPr/>
                    <a:lstStyle/>
                    <a:p>
                      <a:pPr algn="l" rtl="0" fontAlgn="t"/>
                      <a:r>
                        <a:rPr lang="en-GB" sz="1200" b="1" i="0" u="none" strike="noStrike">
                          <a:solidFill>
                            <a:srgbClr val="000000"/>
                          </a:solidFill>
                          <a:latin typeface="+mn-lt"/>
                        </a:rPr>
                        <a:t>Costa Rica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lgn="l" rtl="0" fontAlgn="t"/>
                      <a:r>
                        <a:rPr lang="en-GB" sz="1200" b="1" i="0" u="none" strike="noStrike" dirty="0">
                          <a:solidFill>
                            <a:srgbClr val="000000"/>
                          </a:solidFill>
                          <a:latin typeface="+mn-lt"/>
                        </a:rPr>
                        <a:t>Slovenia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280800">
                <a:tc>
                  <a:txBody>
                    <a:bodyPr/>
                    <a:lstStyle/>
                    <a:p>
                      <a:pPr algn="l" rtl="0" fontAlgn="t"/>
                      <a:r>
                        <a:rPr lang="en-GB" sz="1200" b="1" i="0" u="none" strike="noStrike">
                          <a:solidFill>
                            <a:srgbClr val="000000"/>
                          </a:solidFill>
                          <a:latin typeface="+mn-lt"/>
                        </a:rPr>
                        <a:t>Fiji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lgn="l" rtl="0" fontAlgn="t"/>
                      <a:r>
                        <a:rPr lang="en-GB" sz="1200" b="1" i="0" u="none" strike="noStrike" dirty="0">
                          <a:solidFill>
                            <a:srgbClr val="000000"/>
                          </a:solidFill>
                          <a:latin typeface="+mn-lt"/>
                        </a:rPr>
                        <a:t>Tajikistan</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280800">
                <a:tc>
                  <a:txBody>
                    <a:bodyPr/>
                    <a:lstStyle/>
                    <a:p>
                      <a:pPr algn="l" rtl="0" fontAlgn="t"/>
                      <a:r>
                        <a:rPr lang="en-GB" sz="1200" b="1" i="0" u="none" strike="noStrike">
                          <a:solidFill>
                            <a:srgbClr val="000000"/>
                          </a:solidFill>
                          <a:latin typeface="+mn-lt"/>
                        </a:rPr>
                        <a:t>Guatemala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lgn="l" rtl="0" fontAlgn="t"/>
                      <a:r>
                        <a:rPr lang="en-GB" sz="1200" b="1" i="0" u="none" strike="noStrike" dirty="0">
                          <a:solidFill>
                            <a:srgbClr val="000000"/>
                          </a:solidFill>
                          <a:latin typeface="+mn-lt"/>
                        </a:rPr>
                        <a:t>Ukraine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280800">
                <a:tc>
                  <a:txBody>
                    <a:bodyPr/>
                    <a:lstStyle/>
                    <a:p>
                      <a:pPr algn="l" rtl="0" fontAlgn="t"/>
                      <a:r>
                        <a:rPr lang="en-GB" sz="1200" b="1" i="0" u="none" strike="noStrike" dirty="0">
                          <a:solidFill>
                            <a:srgbClr val="000000"/>
                          </a:solidFill>
                          <a:latin typeface="+mn-lt"/>
                        </a:rPr>
                        <a:t>Kazakhstan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lgn="l" rtl="0" fontAlgn="t"/>
                      <a:r>
                        <a:rPr lang="en-GB" sz="1200" b="1" i="0" u="none" strike="noStrike" dirty="0">
                          <a:solidFill>
                            <a:srgbClr val="000000"/>
                          </a:solidFill>
                          <a:latin typeface="+mn-lt"/>
                        </a:rPr>
                        <a:t>Uzbekistan </a:t>
                      </a:r>
                    </a:p>
                  </a:txBody>
                  <a:tcPr marL="56271" marR="6252" marT="6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xmlns="" val="2214881730"/>
              </p:ext>
            </p:extLst>
          </p:nvPr>
        </p:nvGraphicFramePr>
        <p:xfrm>
          <a:off x="6588224" y="1988840"/>
          <a:ext cx="2211397" cy="3532123"/>
        </p:xfrm>
        <a:graphic>
          <a:graphicData uri="http://schemas.openxmlformats.org/drawingml/2006/table">
            <a:tbl>
              <a:tblPr/>
              <a:tblGrid>
                <a:gridCol w="1106136"/>
                <a:gridCol w="1105261"/>
              </a:tblGrid>
              <a:tr h="353821">
                <a:tc gridSpan="2">
                  <a:txBody>
                    <a:bodyPr/>
                    <a:lstStyle/>
                    <a:p>
                      <a:pPr algn="ctr">
                        <a:spcAft>
                          <a:spcPts val="0"/>
                        </a:spcAft>
                      </a:pPr>
                      <a:r>
                        <a:rPr lang="en-US" sz="1600" b="1" kern="1200" noProof="0" dirty="0" smtClean="0">
                          <a:solidFill>
                            <a:srgbClr val="FFFFFF"/>
                          </a:solidFill>
                          <a:latin typeface="Calibri"/>
                          <a:ea typeface="Times New Roman"/>
                          <a:cs typeface="Arial"/>
                        </a:rPr>
                        <a:t>2013</a:t>
                      </a:r>
                      <a:endParaRPr lang="en-US" sz="1600" noProof="0" dirty="0">
                        <a:latin typeface="Calibri"/>
                        <a:ea typeface="Times New Roman"/>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tx2"/>
                    </a:solidFill>
                  </a:tcPr>
                </a:tc>
                <a:tc hMerge="1">
                  <a:txBody>
                    <a:bodyPr/>
                    <a:lstStyle/>
                    <a:p>
                      <a:endParaRPr lang="en-GB"/>
                    </a:p>
                  </a:txBody>
                  <a:tcPr/>
                </a:tc>
              </a:tr>
              <a:tr h="649316">
                <a:tc>
                  <a:txBody>
                    <a:bodyPr/>
                    <a:lstStyle/>
                    <a:p>
                      <a:pPr>
                        <a:spcAft>
                          <a:spcPts val="0"/>
                        </a:spcAft>
                      </a:pPr>
                      <a:r>
                        <a:rPr lang="en-US" sz="1200" b="1" kern="1200" noProof="0" smtClean="0">
                          <a:solidFill>
                            <a:srgbClr val="000000"/>
                          </a:solidFill>
                          <a:latin typeface="Calibri"/>
                          <a:ea typeface="Times New Roman"/>
                          <a:cs typeface="Arial"/>
                        </a:rPr>
                        <a:t>Iraq</a:t>
                      </a:r>
                      <a:endParaRPr lang="en-US" sz="1200" b="1" noProof="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spcAft>
                          <a:spcPts val="0"/>
                        </a:spcAft>
                      </a:pPr>
                      <a:r>
                        <a:rPr lang="en-US" sz="1200" b="1" noProof="0" dirty="0" smtClean="0">
                          <a:latin typeface="Calibri"/>
                          <a:ea typeface="Times New Roman"/>
                          <a:cs typeface="Times New Roman"/>
                        </a:rPr>
                        <a:t>Zambia</a:t>
                      </a:r>
                      <a:endParaRPr lang="en-US" sz="1200" b="1" noProof="0"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581039">
                <a:tc>
                  <a:txBody>
                    <a:bodyPr/>
                    <a:lstStyle/>
                    <a:p>
                      <a:pPr>
                        <a:spcAft>
                          <a:spcPts val="0"/>
                        </a:spcAft>
                      </a:pPr>
                      <a:r>
                        <a:rPr lang="en-US" sz="1200" b="1" kern="1200" noProof="0" dirty="0" smtClean="0">
                          <a:solidFill>
                            <a:srgbClr val="000000"/>
                          </a:solidFill>
                          <a:latin typeface="Calibri"/>
                          <a:ea typeface="Times New Roman"/>
                          <a:cs typeface="Arial"/>
                        </a:rPr>
                        <a:t>Qatar </a:t>
                      </a:r>
                      <a:endParaRPr lang="en-US" sz="1200" b="1" noProof="0"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c>
                  <a:txBody>
                    <a:bodyPr/>
                    <a:lstStyle/>
                    <a:p>
                      <a:pPr>
                        <a:spcAft>
                          <a:spcPts val="0"/>
                        </a:spcAft>
                      </a:pPr>
                      <a:endParaRPr lang="en-US" sz="1200" b="1" noProof="0"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D9F1"/>
                    </a:solidFill>
                  </a:tcPr>
                </a:tc>
              </a:tr>
              <a:tr h="291763">
                <a:tc gridSpan="2">
                  <a:txBody>
                    <a:bodyPr/>
                    <a:lstStyle/>
                    <a:p>
                      <a:pPr algn="ctr">
                        <a:spcAft>
                          <a:spcPts val="0"/>
                        </a:spcAft>
                      </a:pPr>
                      <a:r>
                        <a:rPr lang="en-US" sz="1200" b="1" noProof="0" dirty="0" smtClean="0">
                          <a:solidFill>
                            <a:schemeClr val="bg1"/>
                          </a:solidFill>
                          <a:latin typeface="Calibri"/>
                          <a:ea typeface="Times New Roman"/>
                          <a:cs typeface="Times New Roman"/>
                        </a:rPr>
                        <a:t>Future assessments</a:t>
                      </a:r>
                      <a:endParaRPr lang="en-US" sz="1200" b="1" noProof="0" dirty="0">
                        <a:solidFill>
                          <a:schemeClr val="bg1"/>
                        </a:solidFill>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75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noProof="0" dirty="0" smtClean="0">
                        <a:latin typeface="+mn-lt"/>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r>
              <a:tr h="576064">
                <a:tc>
                  <a:txBody>
                    <a:bodyPr/>
                    <a:lstStyle/>
                    <a:p>
                      <a:pPr>
                        <a:spcAft>
                          <a:spcPts val="0"/>
                        </a:spcAft>
                      </a:pPr>
                      <a:r>
                        <a:rPr lang="en-US" sz="1200" b="1" noProof="0" dirty="0" smtClean="0">
                          <a:latin typeface="Calibri"/>
                          <a:ea typeface="Times New Roman"/>
                          <a:cs typeface="Times New Roman"/>
                        </a:rPr>
                        <a:t>Afghanistan</a:t>
                      </a:r>
                      <a:endParaRPr lang="en-US" sz="1200" b="1" noProof="0"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noProof="0" smtClean="0">
                          <a:latin typeface="+mn-lt"/>
                          <a:ea typeface="Times New Roman"/>
                          <a:cs typeface="Times New Roman"/>
                        </a:rPr>
                        <a:t>Bolivia</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r>
              <a:tr h="574820">
                <a:tc>
                  <a:txBody>
                    <a:bodyPr/>
                    <a:lstStyle/>
                    <a:p>
                      <a:pPr>
                        <a:spcAft>
                          <a:spcPts val="0"/>
                        </a:spcAft>
                      </a:pPr>
                      <a:r>
                        <a:rPr lang="en-US" sz="1200" b="1" noProof="0" smtClean="0">
                          <a:latin typeface="Calibri"/>
                          <a:ea typeface="Times New Roman"/>
                          <a:cs typeface="Times New Roman"/>
                        </a:rPr>
                        <a:t>Bangladesh</a:t>
                      </a:r>
                      <a:endParaRPr lang="en-US" sz="1200" b="1" noProof="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a:txBody>
                    <a:bodyPr/>
                    <a:lstStyle/>
                    <a:p>
                      <a:pPr>
                        <a:spcAft>
                          <a:spcPts val="0"/>
                        </a:spcAft>
                      </a:pPr>
                      <a:r>
                        <a:rPr lang="en-US" sz="1200" b="1" noProof="0" smtClean="0">
                          <a:latin typeface="Calibri"/>
                          <a:ea typeface="Times New Roman"/>
                          <a:cs typeface="Times New Roman"/>
                        </a:rPr>
                        <a:t>Gambia</a:t>
                      </a:r>
                      <a:endParaRPr lang="en-US" sz="1200" b="1" noProof="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r>
              <a:tr h="505300">
                <a:tc>
                  <a:txBody>
                    <a:bodyPr/>
                    <a:lstStyle/>
                    <a:p>
                      <a:pPr>
                        <a:spcAft>
                          <a:spcPts val="0"/>
                        </a:spcAft>
                      </a:pPr>
                      <a:r>
                        <a:rPr lang="en-US" sz="1200" b="1" noProof="0" smtClean="0">
                          <a:latin typeface="Calibri"/>
                          <a:ea typeface="Times New Roman"/>
                          <a:cs typeface="Times New Roman"/>
                        </a:rPr>
                        <a:t>Belize</a:t>
                      </a:r>
                      <a:endParaRPr lang="en-US" sz="1200" b="1" noProof="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a:txBody>
                    <a:bodyPr/>
                    <a:lstStyle/>
                    <a:p>
                      <a:pPr>
                        <a:spcAft>
                          <a:spcPts val="0"/>
                        </a:spcAft>
                      </a:pPr>
                      <a:r>
                        <a:rPr lang="en-US" sz="1200" b="1" noProof="0" dirty="0" smtClean="0">
                          <a:latin typeface="Calibri"/>
                          <a:ea typeface="Times New Roman"/>
                          <a:cs typeface="Times New Roman"/>
                        </a:rPr>
                        <a:t>Mozambique</a:t>
                      </a:r>
                      <a:endParaRPr lang="en-US" sz="1200" b="1" noProof="0" dirty="0">
                        <a:latin typeface="Calibri"/>
                        <a:ea typeface="Times New Roman"/>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from OCAC pilots </a:t>
            </a:r>
            <a:endParaRPr lang="en-GB" dirty="0"/>
          </a:p>
        </p:txBody>
      </p:sp>
      <p:sp>
        <p:nvSpPr>
          <p:cNvPr id="8" name="Rounded Rectangle 7"/>
          <p:cNvSpPr/>
          <p:nvPr/>
        </p:nvSpPr>
        <p:spPr>
          <a:xfrm>
            <a:off x="6876256" y="2060848"/>
            <a:ext cx="1872208" cy="324036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Almost  ALL NSs identify </a:t>
            </a:r>
            <a:r>
              <a:rPr lang="en-GB" sz="2000" dirty="0" smtClean="0"/>
              <a:t>organisational</a:t>
            </a:r>
            <a:r>
              <a:rPr lang="en-GB" sz="2400" dirty="0" smtClean="0"/>
              <a:t> deficits and request support!</a:t>
            </a:r>
          </a:p>
          <a:p>
            <a:pPr algn="ctr"/>
            <a:endParaRPr lang="en-GB" dirty="0"/>
          </a:p>
        </p:txBody>
      </p:sp>
      <p:graphicFrame>
        <p:nvGraphicFramePr>
          <p:cNvPr id="5" name="Chart 4"/>
          <p:cNvGraphicFramePr/>
          <p:nvPr/>
        </p:nvGraphicFramePr>
        <p:xfrm>
          <a:off x="683568" y="1628800"/>
          <a:ext cx="6058297" cy="41481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13612495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Anomalies or systemic weaknesses?</a:t>
            </a:r>
            <a:endParaRPr lang="en-GB" dirty="0"/>
          </a:p>
        </p:txBody>
      </p:sp>
      <p:sp>
        <p:nvSpPr>
          <p:cNvPr id="4" name="Freeform 3"/>
          <p:cNvSpPr/>
          <p:nvPr/>
        </p:nvSpPr>
        <p:spPr>
          <a:xfrm>
            <a:off x="395536" y="1772816"/>
            <a:ext cx="3384376" cy="2088232"/>
          </a:xfrm>
          <a:custGeom>
            <a:avLst/>
            <a:gdLst>
              <a:gd name="connsiteX0" fmla="*/ 0 w 3384376"/>
              <a:gd name="connsiteY0" fmla="*/ 0 h 1872208"/>
              <a:gd name="connsiteX1" fmla="*/ 564063 w 3384376"/>
              <a:gd name="connsiteY1" fmla="*/ 0 h 1872208"/>
              <a:gd name="connsiteX2" fmla="*/ 564063 w 3384376"/>
              <a:gd name="connsiteY2" fmla="*/ 0 h 1872208"/>
              <a:gd name="connsiteX3" fmla="*/ 1410157 w 3384376"/>
              <a:gd name="connsiteY3" fmla="*/ 0 h 1872208"/>
              <a:gd name="connsiteX4" fmla="*/ 3384376 w 3384376"/>
              <a:gd name="connsiteY4" fmla="*/ 0 h 1872208"/>
              <a:gd name="connsiteX5" fmla="*/ 3384376 w 3384376"/>
              <a:gd name="connsiteY5" fmla="*/ 1092121 h 1872208"/>
              <a:gd name="connsiteX6" fmla="*/ 3384376 w 3384376"/>
              <a:gd name="connsiteY6" fmla="*/ 1092121 h 1872208"/>
              <a:gd name="connsiteX7" fmla="*/ 3384376 w 3384376"/>
              <a:gd name="connsiteY7" fmla="*/ 1560173 h 1872208"/>
              <a:gd name="connsiteX8" fmla="*/ 3384376 w 3384376"/>
              <a:gd name="connsiteY8" fmla="*/ 1872208 h 1872208"/>
              <a:gd name="connsiteX9" fmla="*/ 1410157 w 3384376"/>
              <a:gd name="connsiteY9" fmla="*/ 1872208 h 1872208"/>
              <a:gd name="connsiteX10" fmla="*/ 987121 w 3384376"/>
              <a:gd name="connsiteY10" fmla="*/ 2106234 h 1872208"/>
              <a:gd name="connsiteX11" fmla="*/ 564063 w 3384376"/>
              <a:gd name="connsiteY11" fmla="*/ 1872208 h 1872208"/>
              <a:gd name="connsiteX12" fmla="*/ 0 w 3384376"/>
              <a:gd name="connsiteY12" fmla="*/ 1872208 h 1872208"/>
              <a:gd name="connsiteX13" fmla="*/ 0 w 3384376"/>
              <a:gd name="connsiteY13" fmla="*/ 1560173 h 1872208"/>
              <a:gd name="connsiteX14" fmla="*/ 0 w 3384376"/>
              <a:gd name="connsiteY14" fmla="*/ 1092121 h 1872208"/>
              <a:gd name="connsiteX15" fmla="*/ 0 w 3384376"/>
              <a:gd name="connsiteY15" fmla="*/ 1092121 h 1872208"/>
              <a:gd name="connsiteX16" fmla="*/ 0 w 3384376"/>
              <a:gd name="connsiteY16" fmla="*/ 0 h 1872208"/>
              <a:gd name="connsiteX0" fmla="*/ 0 w 3384376"/>
              <a:gd name="connsiteY0" fmla="*/ 0 h 2106234"/>
              <a:gd name="connsiteX1" fmla="*/ 564063 w 3384376"/>
              <a:gd name="connsiteY1" fmla="*/ 0 h 2106234"/>
              <a:gd name="connsiteX2" fmla="*/ 564063 w 3384376"/>
              <a:gd name="connsiteY2" fmla="*/ 0 h 2106234"/>
              <a:gd name="connsiteX3" fmla="*/ 1410157 w 3384376"/>
              <a:gd name="connsiteY3" fmla="*/ 0 h 2106234"/>
              <a:gd name="connsiteX4" fmla="*/ 3384376 w 3384376"/>
              <a:gd name="connsiteY4" fmla="*/ 0 h 2106234"/>
              <a:gd name="connsiteX5" fmla="*/ 3384376 w 3384376"/>
              <a:gd name="connsiteY5" fmla="*/ 1092121 h 2106234"/>
              <a:gd name="connsiteX6" fmla="*/ 3384376 w 3384376"/>
              <a:gd name="connsiteY6" fmla="*/ 1092121 h 2106234"/>
              <a:gd name="connsiteX7" fmla="*/ 3384376 w 3384376"/>
              <a:gd name="connsiteY7" fmla="*/ 1560173 h 2106234"/>
              <a:gd name="connsiteX8" fmla="*/ 3384376 w 3384376"/>
              <a:gd name="connsiteY8" fmla="*/ 1872208 h 2106234"/>
              <a:gd name="connsiteX9" fmla="*/ 1224136 w 3384376"/>
              <a:gd name="connsiteY9" fmla="*/ 1872208 h 2106234"/>
              <a:gd name="connsiteX10" fmla="*/ 987121 w 3384376"/>
              <a:gd name="connsiteY10" fmla="*/ 2106234 h 2106234"/>
              <a:gd name="connsiteX11" fmla="*/ 564063 w 3384376"/>
              <a:gd name="connsiteY11" fmla="*/ 1872208 h 2106234"/>
              <a:gd name="connsiteX12" fmla="*/ 0 w 3384376"/>
              <a:gd name="connsiteY12" fmla="*/ 1872208 h 2106234"/>
              <a:gd name="connsiteX13" fmla="*/ 0 w 3384376"/>
              <a:gd name="connsiteY13" fmla="*/ 1560173 h 2106234"/>
              <a:gd name="connsiteX14" fmla="*/ 0 w 3384376"/>
              <a:gd name="connsiteY14" fmla="*/ 1092121 h 2106234"/>
              <a:gd name="connsiteX15" fmla="*/ 0 w 3384376"/>
              <a:gd name="connsiteY15" fmla="*/ 1092121 h 2106234"/>
              <a:gd name="connsiteX16" fmla="*/ 0 w 3384376"/>
              <a:gd name="connsiteY16" fmla="*/ 0 h 2106234"/>
              <a:gd name="connsiteX0" fmla="*/ 0 w 3384376"/>
              <a:gd name="connsiteY0" fmla="*/ 0 h 2106234"/>
              <a:gd name="connsiteX1" fmla="*/ 564063 w 3384376"/>
              <a:gd name="connsiteY1" fmla="*/ 0 h 2106234"/>
              <a:gd name="connsiteX2" fmla="*/ 564063 w 3384376"/>
              <a:gd name="connsiteY2" fmla="*/ 0 h 2106234"/>
              <a:gd name="connsiteX3" fmla="*/ 1410157 w 3384376"/>
              <a:gd name="connsiteY3" fmla="*/ 0 h 2106234"/>
              <a:gd name="connsiteX4" fmla="*/ 3384376 w 3384376"/>
              <a:gd name="connsiteY4" fmla="*/ 0 h 2106234"/>
              <a:gd name="connsiteX5" fmla="*/ 3384376 w 3384376"/>
              <a:gd name="connsiteY5" fmla="*/ 1092121 h 2106234"/>
              <a:gd name="connsiteX6" fmla="*/ 3384376 w 3384376"/>
              <a:gd name="connsiteY6" fmla="*/ 1092121 h 2106234"/>
              <a:gd name="connsiteX7" fmla="*/ 3384376 w 3384376"/>
              <a:gd name="connsiteY7" fmla="*/ 1560173 h 2106234"/>
              <a:gd name="connsiteX8" fmla="*/ 3384376 w 3384376"/>
              <a:gd name="connsiteY8" fmla="*/ 1872208 h 2106234"/>
              <a:gd name="connsiteX9" fmla="*/ 1224136 w 3384376"/>
              <a:gd name="connsiteY9" fmla="*/ 1872208 h 2106234"/>
              <a:gd name="connsiteX10" fmla="*/ 987121 w 3384376"/>
              <a:gd name="connsiteY10" fmla="*/ 2106234 h 2106234"/>
              <a:gd name="connsiteX11" fmla="*/ 720080 w 3384376"/>
              <a:gd name="connsiteY11" fmla="*/ 1872208 h 2106234"/>
              <a:gd name="connsiteX12" fmla="*/ 0 w 3384376"/>
              <a:gd name="connsiteY12" fmla="*/ 1872208 h 2106234"/>
              <a:gd name="connsiteX13" fmla="*/ 0 w 3384376"/>
              <a:gd name="connsiteY13" fmla="*/ 1560173 h 2106234"/>
              <a:gd name="connsiteX14" fmla="*/ 0 w 3384376"/>
              <a:gd name="connsiteY14" fmla="*/ 1092121 h 2106234"/>
              <a:gd name="connsiteX15" fmla="*/ 0 w 3384376"/>
              <a:gd name="connsiteY15" fmla="*/ 1092121 h 2106234"/>
              <a:gd name="connsiteX16" fmla="*/ 0 w 3384376"/>
              <a:gd name="connsiteY16" fmla="*/ 0 h 2106234"/>
              <a:gd name="connsiteX0" fmla="*/ 0 w 3384376"/>
              <a:gd name="connsiteY0" fmla="*/ 0 h 2106234"/>
              <a:gd name="connsiteX1" fmla="*/ 564063 w 3384376"/>
              <a:gd name="connsiteY1" fmla="*/ 0 h 2106234"/>
              <a:gd name="connsiteX2" fmla="*/ 564063 w 3384376"/>
              <a:gd name="connsiteY2" fmla="*/ 0 h 2106234"/>
              <a:gd name="connsiteX3" fmla="*/ 1410157 w 3384376"/>
              <a:gd name="connsiteY3" fmla="*/ 0 h 2106234"/>
              <a:gd name="connsiteX4" fmla="*/ 3384376 w 3384376"/>
              <a:gd name="connsiteY4" fmla="*/ 0 h 2106234"/>
              <a:gd name="connsiteX5" fmla="*/ 3384376 w 3384376"/>
              <a:gd name="connsiteY5" fmla="*/ 1092121 h 2106234"/>
              <a:gd name="connsiteX6" fmla="*/ 3384376 w 3384376"/>
              <a:gd name="connsiteY6" fmla="*/ 1092121 h 2106234"/>
              <a:gd name="connsiteX7" fmla="*/ 3384376 w 3384376"/>
              <a:gd name="connsiteY7" fmla="*/ 1560173 h 2106234"/>
              <a:gd name="connsiteX8" fmla="*/ 3384376 w 3384376"/>
              <a:gd name="connsiteY8" fmla="*/ 1872208 h 2106234"/>
              <a:gd name="connsiteX9" fmla="*/ 1224136 w 3384376"/>
              <a:gd name="connsiteY9" fmla="*/ 1872208 h 2106234"/>
              <a:gd name="connsiteX10" fmla="*/ 987121 w 3384376"/>
              <a:gd name="connsiteY10" fmla="*/ 2106234 h 2106234"/>
              <a:gd name="connsiteX11" fmla="*/ 864096 w 3384376"/>
              <a:gd name="connsiteY11" fmla="*/ 1872208 h 2106234"/>
              <a:gd name="connsiteX12" fmla="*/ 0 w 3384376"/>
              <a:gd name="connsiteY12" fmla="*/ 1872208 h 2106234"/>
              <a:gd name="connsiteX13" fmla="*/ 0 w 3384376"/>
              <a:gd name="connsiteY13" fmla="*/ 1560173 h 2106234"/>
              <a:gd name="connsiteX14" fmla="*/ 0 w 3384376"/>
              <a:gd name="connsiteY14" fmla="*/ 1092121 h 2106234"/>
              <a:gd name="connsiteX15" fmla="*/ 0 w 3384376"/>
              <a:gd name="connsiteY15" fmla="*/ 1092121 h 2106234"/>
              <a:gd name="connsiteX16" fmla="*/ 0 w 3384376"/>
              <a:gd name="connsiteY16" fmla="*/ 0 h 2106234"/>
              <a:gd name="connsiteX0" fmla="*/ 0 w 3384376"/>
              <a:gd name="connsiteY0" fmla="*/ 0 h 2106234"/>
              <a:gd name="connsiteX1" fmla="*/ 564063 w 3384376"/>
              <a:gd name="connsiteY1" fmla="*/ 0 h 2106234"/>
              <a:gd name="connsiteX2" fmla="*/ 564063 w 3384376"/>
              <a:gd name="connsiteY2" fmla="*/ 0 h 2106234"/>
              <a:gd name="connsiteX3" fmla="*/ 1410157 w 3384376"/>
              <a:gd name="connsiteY3" fmla="*/ 0 h 2106234"/>
              <a:gd name="connsiteX4" fmla="*/ 3384376 w 3384376"/>
              <a:gd name="connsiteY4" fmla="*/ 0 h 2106234"/>
              <a:gd name="connsiteX5" fmla="*/ 3384376 w 3384376"/>
              <a:gd name="connsiteY5" fmla="*/ 1092121 h 2106234"/>
              <a:gd name="connsiteX6" fmla="*/ 3384376 w 3384376"/>
              <a:gd name="connsiteY6" fmla="*/ 1092121 h 2106234"/>
              <a:gd name="connsiteX7" fmla="*/ 3384376 w 3384376"/>
              <a:gd name="connsiteY7" fmla="*/ 1560173 h 2106234"/>
              <a:gd name="connsiteX8" fmla="*/ 3384376 w 3384376"/>
              <a:gd name="connsiteY8" fmla="*/ 1872208 h 2106234"/>
              <a:gd name="connsiteX9" fmla="*/ 1224136 w 3384376"/>
              <a:gd name="connsiteY9" fmla="*/ 1872208 h 2106234"/>
              <a:gd name="connsiteX10" fmla="*/ 987121 w 3384376"/>
              <a:gd name="connsiteY10" fmla="*/ 2106234 h 2106234"/>
              <a:gd name="connsiteX11" fmla="*/ 936104 w 3384376"/>
              <a:gd name="connsiteY11" fmla="*/ 1872208 h 2106234"/>
              <a:gd name="connsiteX12" fmla="*/ 0 w 3384376"/>
              <a:gd name="connsiteY12" fmla="*/ 1872208 h 2106234"/>
              <a:gd name="connsiteX13" fmla="*/ 0 w 3384376"/>
              <a:gd name="connsiteY13" fmla="*/ 1560173 h 2106234"/>
              <a:gd name="connsiteX14" fmla="*/ 0 w 3384376"/>
              <a:gd name="connsiteY14" fmla="*/ 1092121 h 2106234"/>
              <a:gd name="connsiteX15" fmla="*/ 0 w 3384376"/>
              <a:gd name="connsiteY15" fmla="*/ 1092121 h 2106234"/>
              <a:gd name="connsiteX16" fmla="*/ 0 w 3384376"/>
              <a:gd name="connsiteY16" fmla="*/ 0 h 2106234"/>
              <a:gd name="connsiteX0" fmla="*/ 0 w 3384376"/>
              <a:gd name="connsiteY0" fmla="*/ 0 h 2088232"/>
              <a:gd name="connsiteX1" fmla="*/ 564063 w 3384376"/>
              <a:gd name="connsiteY1" fmla="*/ 0 h 2088232"/>
              <a:gd name="connsiteX2" fmla="*/ 564063 w 3384376"/>
              <a:gd name="connsiteY2" fmla="*/ 0 h 2088232"/>
              <a:gd name="connsiteX3" fmla="*/ 1410157 w 3384376"/>
              <a:gd name="connsiteY3" fmla="*/ 0 h 2088232"/>
              <a:gd name="connsiteX4" fmla="*/ 3384376 w 3384376"/>
              <a:gd name="connsiteY4" fmla="*/ 0 h 2088232"/>
              <a:gd name="connsiteX5" fmla="*/ 3384376 w 3384376"/>
              <a:gd name="connsiteY5" fmla="*/ 1092121 h 2088232"/>
              <a:gd name="connsiteX6" fmla="*/ 3384376 w 3384376"/>
              <a:gd name="connsiteY6" fmla="*/ 1092121 h 2088232"/>
              <a:gd name="connsiteX7" fmla="*/ 3384376 w 3384376"/>
              <a:gd name="connsiteY7" fmla="*/ 1560173 h 2088232"/>
              <a:gd name="connsiteX8" fmla="*/ 3384376 w 3384376"/>
              <a:gd name="connsiteY8" fmla="*/ 1872208 h 2088232"/>
              <a:gd name="connsiteX9" fmla="*/ 1224136 w 3384376"/>
              <a:gd name="connsiteY9" fmla="*/ 1872208 h 2088232"/>
              <a:gd name="connsiteX10" fmla="*/ 1008112 w 3384376"/>
              <a:gd name="connsiteY10" fmla="*/ 2088232 h 2088232"/>
              <a:gd name="connsiteX11" fmla="*/ 936104 w 3384376"/>
              <a:gd name="connsiteY11" fmla="*/ 1872208 h 2088232"/>
              <a:gd name="connsiteX12" fmla="*/ 0 w 3384376"/>
              <a:gd name="connsiteY12" fmla="*/ 1872208 h 2088232"/>
              <a:gd name="connsiteX13" fmla="*/ 0 w 3384376"/>
              <a:gd name="connsiteY13" fmla="*/ 1560173 h 2088232"/>
              <a:gd name="connsiteX14" fmla="*/ 0 w 3384376"/>
              <a:gd name="connsiteY14" fmla="*/ 1092121 h 2088232"/>
              <a:gd name="connsiteX15" fmla="*/ 0 w 3384376"/>
              <a:gd name="connsiteY15" fmla="*/ 1092121 h 2088232"/>
              <a:gd name="connsiteX16" fmla="*/ 0 w 3384376"/>
              <a:gd name="connsiteY16" fmla="*/ 0 h 2088232"/>
              <a:gd name="connsiteX0" fmla="*/ 0 w 3384376"/>
              <a:gd name="connsiteY0" fmla="*/ 0 h 2088232"/>
              <a:gd name="connsiteX1" fmla="*/ 564063 w 3384376"/>
              <a:gd name="connsiteY1" fmla="*/ 0 h 2088232"/>
              <a:gd name="connsiteX2" fmla="*/ 564063 w 3384376"/>
              <a:gd name="connsiteY2" fmla="*/ 0 h 2088232"/>
              <a:gd name="connsiteX3" fmla="*/ 1410157 w 3384376"/>
              <a:gd name="connsiteY3" fmla="*/ 0 h 2088232"/>
              <a:gd name="connsiteX4" fmla="*/ 3384376 w 3384376"/>
              <a:gd name="connsiteY4" fmla="*/ 0 h 2088232"/>
              <a:gd name="connsiteX5" fmla="*/ 3384376 w 3384376"/>
              <a:gd name="connsiteY5" fmla="*/ 1092121 h 2088232"/>
              <a:gd name="connsiteX6" fmla="*/ 3384376 w 3384376"/>
              <a:gd name="connsiteY6" fmla="*/ 1092121 h 2088232"/>
              <a:gd name="connsiteX7" fmla="*/ 3384376 w 3384376"/>
              <a:gd name="connsiteY7" fmla="*/ 1560173 h 2088232"/>
              <a:gd name="connsiteX8" fmla="*/ 3384376 w 3384376"/>
              <a:gd name="connsiteY8" fmla="*/ 1872208 h 2088232"/>
              <a:gd name="connsiteX9" fmla="*/ 1224136 w 3384376"/>
              <a:gd name="connsiteY9" fmla="*/ 1872208 h 2088232"/>
              <a:gd name="connsiteX10" fmla="*/ 1008112 w 3384376"/>
              <a:gd name="connsiteY10" fmla="*/ 2088232 h 2088232"/>
              <a:gd name="connsiteX11" fmla="*/ 936104 w 3384376"/>
              <a:gd name="connsiteY11" fmla="*/ 1872208 h 2088232"/>
              <a:gd name="connsiteX12" fmla="*/ 0 w 3384376"/>
              <a:gd name="connsiteY12" fmla="*/ 1872208 h 2088232"/>
              <a:gd name="connsiteX13" fmla="*/ 0 w 3384376"/>
              <a:gd name="connsiteY13" fmla="*/ 1560173 h 2088232"/>
              <a:gd name="connsiteX14" fmla="*/ 0 w 3384376"/>
              <a:gd name="connsiteY14" fmla="*/ 1092121 h 2088232"/>
              <a:gd name="connsiteX15" fmla="*/ 0 w 3384376"/>
              <a:gd name="connsiteY15" fmla="*/ 1092121 h 2088232"/>
              <a:gd name="connsiteX16" fmla="*/ 0 w 3384376"/>
              <a:gd name="connsiteY16" fmla="*/ 0 h 2088232"/>
              <a:gd name="connsiteX0" fmla="*/ 0 w 3384376"/>
              <a:gd name="connsiteY0" fmla="*/ 0 h 2088232"/>
              <a:gd name="connsiteX1" fmla="*/ 564063 w 3384376"/>
              <a:gd name="connsiteY1" fmla="*/ 0 h 2088232"/>
              <a:gd name="connsiteX2" fmla="*/ 564063 w 3384376"/>
              <a:gd name="connsiteY2" fmla="*/ 0 h 2088232"/>
              <a:gd name="connsiteX3" fmla="*/ 1410157 w 3384376"/>
              <a:gd name="connsiteY3" fmla="*/ 0 h 2088232"/>
              <a:gd name="connsiteX4" fmla="*/ 3384376 w 3384376"/>
              <a:gd name="connsiteY4" fmla="*/ 0 h 2088232"/>
              <a:gd name="connsiteX5" fmla="*/ 3384376 w 3384376"/>
              <a:gd name="connsiteY5" fmla="*/ 1092121 h 2088232"/>
              <a:gd name="connsiteX6" fmla="*/ 3384376 w 3384376"/>
              <a:gd name="connsiteY6" fmla="*/ 1092121 h 2088232"/>
              <a:gd name="connsiteX7" fmla="*/ 3384376 w 3384376"/>
              <a:gd name="connsiteY7" fmla="*/ 1560173 h 2088232"/>
              <a:gd name="connsiteX8" fmla="*/ 3384376 w 3384376"/>
              <a:gd name="connsiteY8" fmla="*/ 1872208 h 2088232"/>
              <a:gd name="connsiteX9" fmla="*/ 1224136 w 3384376"/>
              <a:gd name="connsiteY9" fmla="*/ 1872208 h 2088232"/>
              <a:gd name="connsiteX10" fmla="*/ 1008112 w 3384376"/>
              <a:gd name="connsiteY10" fmla="*/ 2088232 h 2088232"/>
              <a:gd name="connsiteX11" fmla="*/ 1008112 w 3384376"/>
              <a:gd name="connsiteY11" fmla="*/ 1872208 h 2088232"/>
              <a:gd name="connsiteX12" fmla="*/ 0 w 3384376"/>
              <a:gd name="connsiteY12" fmla="*/ 1872208 h 2088232"/>
              <a:gd name="connsiteX13" fmla="*/ 0 w 3384376"/>
              <a:gd name="connsiteY13" fmla="*/ 1560173 h 2088232"/>
              <a:gd name="connsiteX14" fmla="*/ 0 w 3384376"/>
              <a:gd name="connsiteY14" fmla="*/ 1092121 h 2088232"/>
              <a:gd name="connsiteX15" fmla="*/ 0 w 3384376"/>
              <a:gd name="connsiteY15" fmla="*/ 1092121 h 2088232"/>
              <a:gd name="connsiteX16" fmla="*/ 0 w 3384376"/>
              <a:gd name="connsiteY16" fmla="*/ 0 h 2088232"/>
              <a:gd name="connsiteX0" fmla="*/ 0 w 3384376"/>
              <a:gd name="connsiteY0" fmla="*/ 0 h 2088232"/>
              <a:gd name="connsiteX1" fmla="*/ 564063 w 3384376"/>
              <a:gd name="connsiteY1" fmla="*/ 0 h 2088232"/>
              <a:gd name="connsiteX2" fmla="*/ 564063 w 3384376"/>
              <a:gd name="connsiteY2" fmla="*/ 0 h 2088232"/>
              <a:gd name="connsiteX3" fmla="*/ 1410157 w 3384376"/>
              <a:gd name="connsiteY3" fmla="*/ 0 h 2088232"/>
              <a:gd name="connsiteX4" fmla="*/ 3384376 w 3384376"/>
              <a:gd name="connsiteY4" fmla="*/ 0 h 2088232"/>
              <a:gd name="connsiteX5" fmla="*/ 3384376 w 3384376"/>
              <a:gd name="connsiteY5" fmla="*/ 1092121 h 2088232"/>
              <a:gd name="connsiteX6" fmla="*/ 3384376 w 3384376"/>
              <a:gd name="connsiteY6" fmla="*/ 1092121 h 2088232"/>
              <a:gd name="connsiteX7" fmla="*/ 3384376 w 3384376"/>
              <a:gd name="connsiteY7" fmla="*/ 1560173 h 2088232"/>
              <a:gd name="connsiteX8" fmla="*/ 3384376 w 3384376"/>
              <a:gd name="connsiteY8" fmla="*/ 1872208 h 2088232"/>
              <a:gd name="connsiteX9" fmla="*/ 1224136 w 3384376"/>
              <a:gd name="connsiteY9" fmla="*/ 1872208 h 2088232"/>
              <a:gd name="connsiteX10" fmla="*/ 1008112 w 3384376"/>
              <a:gd name="connsiteY10" fmla="*/ 2088232 h 2088232"/>
              <a:gd name="connsiteX11" fmla="*/ 936104 w 3384376"/>
              <a:gd name="connsiteY11" fmla="*/ 1872208 h 2088232"/>
              <a:gd name="connsiteX12" fmla="*/ 0 w 3384376"/>
              <a:gd name="connsiteY12" fmla="*/ 1872208 h 2088232"/>
              <a:gd name="connsiteX13" fmla="*/ 0 w 3384376"/>
              <a:gd name="connsiteY13" fmla="*/ 1560173 h 2088232"/>
              <a:gd name="connsiteX14" fmla="*/ 0 w 3384376"/>
              <a:gd name="connsiteY14" fmla="*/ 1092121 h 2088232"/>
              <a:gd name="connsiteX15" fmla="*/ 0 w 3384376"/>
              <a:gd name="connsiteY15" fmla="*/ 1092121 h 2088232"/>
              <a:gd name="connsiteX16" fmla="*/ 0 w 3384376"/>
              <a:gd name="connsiteY16" fmla="*/ 0 h 2088232"/>
              <a:gd name="connsiteX0" fmla="*/ 0 w 3384376"/>
              <a:gd name="connsiteY0" fmla="*/ 0 h 2088232"/>
              <a:gd name="connsiteX1" fmla="*/ 564063 w 3384376"/>
              <a:gd name="connsiteY1" fmla="*/ 0 h 2088232"/>
              <a:gd name="connsiteX2" fmla="*/ 564063 w 3384376"/>
              <a:gd name="connsiteY2" fmla="*/ 0 h 2088232"/>
              <a:gd name="connsiteX3" fmla="*/ 1410157 w 3384376"/>
              <a:gd name="connsiteY3" fmla="*/ 0 h 2088232"/>
              <a:gd name="connsiteX4" fmla="*/ 3384376 w 3384376"/>
              <a:gd name="connsiteY4" fmla="*/ 0 h 2088232"/>
              <a:gd name="connsiteX5" fmla="*/ 3384376 w 3384376"/>
              <a:gd name="connsiteY5" fmla="*/ 1092121 h 2088232"/>
              <a:gd name="connsiteX6" fmla="*/ 3384376 w 3384376"/>
              <a:gd name="connsiteY6" fmla="*/ 1092121 h 2088232"/>
              <a:gd name="connsiteX7" fmla="*/ 3384376 w 3384376"/>
              <a:gd name="connsiteY7" fmla="*/ 1560173 h 2088232"/>
              <a:gd name="connsiteX8" fmla="*/ 3384376 w 3384376"/>
              <a:gd name="connsiteY8" fmla="*/ 1872208 h 2088232"/>
              <a:gd name="connsiteX9" fmla="*/ 1296144 w 3384376"/>
              <a:gd name="connsiteY9" fmla="*/ 1872208 h 2088232"/>
              <a:gd name="connsiteX10" fmla="*/ 1008112 w 3384376"/>
              <a:gd name="connsiteY10" fmla="*/ 2088232 h 2088232"/>
              <a:gd name="connsiteX11" fmla="*/ 936104 w 3384376"/>
              <a:gd name="connsiteY11" fmla="*/ 1872208 h 2088232"/>
              <a:gd name="connsiteX12" fmla="*/ 0 w 3384376"/>
              <a:gd name="connsiteY12" fmla="*/ 1872208 h 2088232"/>
              <a:gd name="connsiteX13" fmla="*/ 0 w 3384376"/>
              <a:gd name="connsiteY13" fmla="*/ 1560173 h 2088232"/>
              <a:gd name="connsiteX14" fmla="*/ 0 w 3384376"/>
              <a:gd name="connsiteY14" fmla="*/ 1092121 h 2088232"/>
              <a:gd name="connsiteX15" fmla="*/ 0 w 3384376"/>
              <a:gd name="connsiteY15" fmla="*/ 1092121 h 2088232"/>
              <a:gd name="connsiteX16" fmla="*/ 0 w 3384376"/>
              <a:gd name="connsiteY16" fmla="*/ 0 h 2088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384376" h="2088232">
                <a:moveTo>
                  <a:pt x="0" y="0"/>
                </a:moveTo>
                <a:lnTo>
                  <a:pt x="564063" y="0"/>
                </a:lnTo>
                <a:lnTo>
                  <a:pt x="564063" y="0"/>
                </a:lnTo>
                <a:lnTo>
                  <a:pt x="1410157" y="0"/>
                </a:lnTo>
                <a:lnTo>
                  <a:pt x="3384376" y="0"/>
                </a:lnTo>
                <a:lnTo>
                  <a:pt x="3384376" y="1092121"/>
                </a:lnTo>
                <a:lnTo>
                  <a:pt x="3384376" y="1092121"/>
                </a:lnTo>
                <a:lnTo>
                  <a:pt x="3384376" y="1560173"/>
                </a:lnTo>
                <a:lnTo>
                  <a:pt x="3384376" y="1872208"/>
                </a:lnTo>
                <a:lnTo>
                  <a:pt x="1296144" y="1872208"/>
                </a:lnTo>
                <a:lnTo>
                  <a:pt x="1008112" y="2088232"/>
                </a:lnTo>
                <a:lnTo>
                  <a:pt x="936104" y="1872208"/>
                </a:lnTo>
                <a:lnTo>
                  <a:pt x="0" y="1872208"/>
                </a:lnTo>
                <a:lnTo>
                  <a:pt x="0" y="1560173"/>
                </a:lnTo>
                <a:lnTo>
                  <a:pt x="0" y="1092121"/>
                </a:lnTo>
                <a:lnTo>
                  <a:pt x="0" y="1092121"/>
                </a:lnTo>
                <a:lnTo>
                  <a:pt x="0" y="0"/>
                </a:lnTo>
                <a:close/>
              </a:path>
            </a:pathLst>
          </a:cu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0" bIns="144000" rtlCol="0" anchor="ctr"/>
          <a:lstStyle/>
          <a:p>
            <a:r>
              <a:rPr lang="en-GB" sz="1600" b="1" dirty="0" smtClean="0">
                <a:solidFill>
                  <a:schemeClr val="tx1"/>
                </a:solidFill>
              </a:rPr>
              <a:t>FINANCIAL  RESOURCE MOBILISATION</a:t>
            </a:r>
            <a:endParaRPr lang="en-GB" sz="700" b="1" dirty="0" smtClean="0">
              <a:solidFill>
                <a:schemeClr val="tx1"/>
              </a:solidFill>
            </a:endParaRPr>
          </a:p>
          <a:p>
            <a:endParaRPr lang="en-GB" sz="700" i="1" dirty="0" smtClean="0">
              <a:solidFill>
                <a:schemeClr val="tx1"/>
              </a:solidFill>
            </a:endParaRPr>
          </a:p>
          <a:p>
            <a:r>
              <a:rPr lang="en-GB" sz="1600" i="1" dirty="0" smtClean="0">
                <a:solidFill>
                  <a:schemeClr val="tx1"/>
                </a:solidFill>
              </a:rPr>
              <a:t>Income diversification and stability</a:t>
            </a:r>
          </a:p>
          <a:p>
            <a:r>
              <a:rPr lang="en-GB" sz="1600" i="1" dirty="0" smtClean="0">
                <a:solidFill>
                  <a:schemeClr val="tx1"/>
                </a:solidFill>
              </a:rPr>
              <a:t>Revenue generation</a:t>
            </a:r>
          </a:p>
          <a:p>
            <a:r>
              <a:rPr lang="en-GB" sz="1600" i="1" dirty="0" smtClean="0">
                <a:solidFill>
                  <a:schemeClr val="tx1"/>
                </a:solidFill>
              </a:rPr>
              <a:t>Unrestricted reserves</a:t>
            </a:r>
          </a:p>
          <a:p>
            <a:r>
              <a:rPr lang="en-GB" sz="1600" i="1" dirty="0" smtClean="0">
                <a:solidFill>
                  <a:schemeClr val="tx1"/>
                </a:solidFill>
              </a:rPr>
              <a:t>Donor mobilisation</a:t>
            </a:r>
          </a:p>
          <a:p>
            <a:r>
              <a:rPr lang="en-GB" sz="1600" i="1" dirty="0" smtClean="0">
                <a:solidFill>
                  <a:schemeClr val="tx1"/>
                </a:solidFill>
              </a:rPr>
              <a:t>RM capacities</a:t>
            </a:r>
            <a:endParaRPr lang="en-GB" sz="1600" i="1" dirty="0">
              <a:solidFill>
                <a:schemeClr val="tx1"/>
              </a:solidFill>
            </a:endParaRPr>
          </a:p>
        </p:txBody>
      </p:sp>
      <p:sp>
        <p:nvSpPr>
          <p:cNvPr id="5" name="Freeform 4"/>
          <p:cNvSpPr/>
          <p:nvPr/>
        </p:nvSpPr>
        <p:spPr>
          <a:xfrm>
            <a:off x="4932040" y="1628800"/>
            <a:ext cx="1296144" cy="1071119"/>
          </a:xfrm>
          <a:custGeom>
            <a:avLst/>
            <a:gdLst>
              <a:gd name="connsiteX0" fmla="*/ 0 w 1296144"/>
              <a:gd name="connsiteY0" fmla="*/ 0 h 1080120"/>
              <a:gd name="connsiteX1" fmla="*/ 216024 w 1296144"/>
              <a:gd name="connsiteY1" fmla="*/ 0 h 1080120"/>
              <a:gd name="connsiteX2" fmla="*/ 216024 w 1296144"/>
              <a:gd name="connsiteY2" fmla="*/ 0 h 1080120"/>
              <a:gd name="connsiteX3" fmla="*/ 540060 w 1296144"/>
              <a:gd name="connsiteY3" fmla="*/ 0 h 1080120"/>
              <a:gd name="connsiteX4" fmla="*/ 1296144 w 1296144"/>
              <a:gd name="connsiteY4" fmla="*/ 0 h 1080120"/>
              <a:gd name="connsiteX5" fmla="*/ 1296144 w 1296144"/>
              <a:gd name="connsiteY5" fmla="*/ 630070 h 1080120"/>
              <a:gd name="connsiteX6" fmla="*/ 1296144 w 1296144"/>
              <a:gd name="connsiteY6" fmla="*/ 630070 h 1080120"/>
              <a:gd name="connsiteX7" fmla="*/ 1296144 w 1296144"/>
              <a:gd name="connsiteY7" fmla="*/ 900100 h 1080120"/>
              <a:gd name="connsiteX8" fmla="*/ 1296144 w 1296144"/>
              <a:gd name="connsiteY8" fmla="*/ 1080120 h 1080120"/>
              <a:gd name="connsiteX9" fmla="*/ 540060 w 1296144"/>
              <a:gd name="connsiteY9" fmla="*/ 1080120 h 1080120"/>
              <a:gd name="connsiteX10" fmla="*/ 378046 w 1296144"/>
              <a:gd name="connsiteY10" fmla="*/ 1215135 h 1080120"/>
              <a:gd name="connsiteX11" fmla="*/ 216024 w 1296144"/>
              <a:gd name="connsiteY11" fmla="*/ 1080120 h 1080120"/>
              <a:gd name="connsiteX12" fmla="*/ 0 w 1296144"/>
              <a:gd name="connsiteY12" fmla="*/ 1080120 h 1080120"/>
              <a:gd name="connsiteX13" fmla="*/ 0 w 1296144"/>
              <a:gd name="connsiteY13" fmla="*/ 900100 h 1080120"/>
              <a:gd name="connsiteX14" fmla="*/ 0 w 1296144"/>
              <a:gd name="connsiteY14" fmla="*/ 630070 h 1080120"/>
              <a:gd name="connsiteX15" fmla="*/ 0 w 1296144"/>
              <a:gd name="connsiteY15" fmla="*/ 630070 h 1080120"/>
              <a:gd name="connsiteX16" fmla="*/ 0 w 1296144"/>
              <a:gd name="connsiteY16" fmla="*/ 0 h 1080120"/>
              <a:gd name="connsiteX0" fmla="*/ 0 w 1296144"/>
              <a:gd name="connsiteY0" fmla="*/ 0 h 1215135"/>
              <a:gd name="connsiteX1" fmla="*/ 216024 w 1296144"/>
              <a:gd name="connsiteY1" fmla="*/ 0 h 1215135"/>
              <a:gd name="connsiteX2" fmla="*/ 216024 w 1296144"/>
              <a:gd name="connsiteY2" fmla="*/ 0 h 1215135"/>
              <a:gd name="connsiteX3" fmla="*/ 540060 w 1296144"/>
              <a:gd name="connsiteY3" fmla="*/ 0 h 1215135"/>
              <a:gd name="connsiteX4" fmla="*/ 1296144 w 1296144"/>
              <a:gd name="connsiteY4" fmla="*/ 0 h 1215135"/>
              <a:gd name="connsiteX5" fmla="*/ 1296144 w 1296144"/>
              <a:gd name="connsiteY5" fmla="*/ 630070 h 1215135"/>
              <a:gd name="connsiteX6" fmla="*/ 1296144 w 1296144"/>
              <a:gd name="connsiteY6" fmla="*/ 630070 h 1215135"/>
              <a:gd name="connsiteX7" fmla="*/ 1296144 w 1296144"/>
              <a:gd name="connsiteY7" fmla="*/ 900100 h 1215135"/>
              <a:gd name="connsiteX8" fmla="*/ 1296144 w 1296144"/>
              <a:gd name="connsiteY8" fmla="*/ 1080120 h 1215135"/>
              <a:gd name="connsiteX9" fmla="*/ 540060 w 1296144"/>
              <a:gd name="connsiteY9" fmla="*/ 1080120 h 1215135"/>
              <a:gd name="connsiteX10" fmla="*/ 378046 w 1296144"/>
              <a:gd name="connsiteY10" fmla="*/ 1215135 h 1215135"/>
              <a:gd name="connsiteX11" fmla="*/ 288032 w 1296144"/>
              <a:gd name="connsiteY11" fmla="*/ 1080120 h 1215135"/>
              <a:gd name="connsiteX12" fmla="*/ 0 w 1296144"/>
              <a:gd name="connsiteY12" fmla="*/ 1080120 h 1215135"/>
              <a:gd name="connsiteX13" fmla="*/ 0 w 1296144"/>
              <a:gd name="connsiteY13" fmla="*/ 900100 h 1215135"/>
              <a:gd name="connsiteX14" fmla="*/ 0 w 1296144"/>
              <a:gd name="connsiteY14" fmla="*/ 630070 h 1215135"/>
              <a:gd name="connsiteX15" fmla="*/ 0 w 1296144"/>
              <a:gd name="connsiteY15" fmla="*/ 630070 h 1215135"/>
              <a:gd name="connsiteX16" fmla="*/ 0 w 1296144"/>
              <a:gd name="connsiteY16" fmla="*/ 0 h 1215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96144" h="1215135">
                <a:moveTo>
                  <a:pt x="0" y="0"/>
                </a:moveTo>
                <a:lnTo>
                  <a:pt x="216024" y="0"/>
                </a:lnTo>
                <a:lnTo>
                  <a:pt x="216024" y="0"/>
                </a:lnTo>
                <a:lnTo>
                  <a:pt x="540060" y="0"/>
                </a:lnTo>
                <a:lnTo>
                  <a:pt x="1296144" y="0"/>
                </a:lnTo>
                <a:lnTo>
                  <a:pt x="1296144" y="630070"/>
                </a:lnTo>
                <a:lnTo>
                  <a:pt x="1296144" y="630070"/>
                </a:lnTo>
                <a:lnTo>
                  <a:pt x="1296144" y="900100"/>
                </a:lnTo>
                <a:lnTo>
                  <a:pt x="1296144" y="1080120"/>
                </a:lnTo>
                <a:lnTo>
                  <a:pt x="540060" y="1080120"/>
                </a:lnTo>
                <a:lnTo>
                  <a:pt x="378046" y="1215135"/>
                </a:lnTo>
                <a:lnTo>
                  <a:pt x="288032" y="1080120"/>
                </a:lnTo>
                <a:lnTo>
                  <a:pt x="0" y="1080120"/>
                </a:lnTo>
                <a:lnTo>
                  <a:pt x="0" y="900100"/>
                </a:lnTo>
                <a:lnTo>
                  <a:pt x="0" y="630070"/>
                </a:lnTo>
                <a:lnTo>
                  <a:pt x="0" y="630070"/>
                </a:lnTo>
                <a:lnTo>
                  <a:pt x="0" y="0"/>
                </a:lnTo>
                <a:close/>
              </a:path>
            </a:pathLst>
          </a:cu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0" bIns="144000" rtlCol="0" anchor="ctr"/>
          <a:lstStyle/>
          <a:p>
            <a:pPr algn="ctr"/>
            <a:r>
              <a:rPr lang="en-GB" sz="1600" b="1" dirty="0" smtClean="0">
                <a:solidFill>
                  <a:schemeClr val="tx1"/>
                </a:solidFill>
              </a:rPr>
              <a:t>PMER CAPACITY</a:t>
            </a:r>
          </a:p>
        </p:txBody>
      </p:sp>
      <p:sp>
        <p:nvSpPr>
          <p:cNvPr id="6" name="Freeform 5"/>
          <p:cNvSpPr/>
          <p:nvPr/>
        </p:nvSpPr>
        <p:spPr>
          <a:xfrm>
            <a:off x="2627784" y="4509120"/>
            <a:ext cx="2448272" cy="1368152"/>
          </a:xfrm>
          <a:custGeom>
            <a:avLst/>
            <a:gdLst>
              <a:gd name="connsiteX0" fmla="*/ 0 w 3456384"/>
              <a:gd name="connsiteY0" fmla="*/ 0 h 1152128"/>
              <a:gd name="connsiteX1" fmla="*/ 576064 w 3456384"/>
              <a:gd name="connsiteY1" fmla="*/ 0 h 1152128"/>
              <a:gd name="connsiteX2" fmla="*/ 576064 w 3456384"/>
              <a:gd name="connsiteY2" fmla="*/ 0 h 1152128"/>
              <a:gd name="connsiteX3" fmla="*/ 1440160 w 3456384"/>
              <a:gd name="connsiteY3" fmla="*/ 0 h 1152128"/>
              <a:gd name="connsiteX4" fmla="*/ 3456384 w 3456384"/>
              <a:gd name="connsiteY4" fmla="*/ 0 h 1152128"/>
              <a:gd name="connsiteX5" fmla="*/ 3456384 w 3456384"/>
              <a:gd name="connsiteY5" fmla="*/ 672075 h 1152128"/>
              <a:gd name="connsiteX6" fmla="*/ 3456384 w 3456384"/>
              <a:gd name="connsiteY6" fmla="*/ 672075 h 1152128"/>
              <a:gd name="connsiteX7" fmla="*/ 3456384 w 3456384"/>
              <a:gd name="connsiteY7" fmla="*/ 960107 h 1152128"/>
              <a:gd name="connsiteX8" fmla="*/ 3456384 w 3456384"/>
              <a:gd name="connsiteY8" fmla="*/ 1152128 h 1152128"/>
              <a:gd name="connsiteX9" fmla="*/ 1440160 w 3456384"/>
              <a:gd name="connsiteY9" fmla="*/ 1152128 h 1152128"/>
              <a:gd name="connsiteX10" fmla="*/ 1008123 w 3456384"/>
              <a:gd name="connsiteY10" fmla="*/ 1296144 h 1152128"/>
              <a:gd name="connsiteX11" fmla="*/ 576064 w 3456384"/>
              <a:gd name="connsiteY11" fmla="*/ 1152128 h 1152128"/>
              <a:gd name="connsiteX12" fmla="*/ 0 w 3456384"/>
              <a:gd name="connsiteY12" fmla="*/ 1152128 h 1152128"/>
              <a:gd name="connsiteX13" fmla="*/ 0 w 3456384"/>
              <a:gd name="connsiteY13" fmla="*/ 960107 h 1152128"/>
              <a:gd name="connsiteX14" fmla="*/ 0 w 3456384"/>
              <a:gd name="connsiteY14" fmla="*/ 672075 h 1152128"/>
              <a:gd name="connsiteX15" fmla="*/ 0 w 3456384"/>
              <a:gd name="connsiteY15" fmla="*/ 672075 h 1152128"/>
              <a:gd name="connsiteX16" fmla="*/ 0 w 3456384"/>
              <a:gd name="connsiteY16" fmla="*/ 0 h 1152128"/>
              <a:gd name="connsiteX0" fmla="*/ 0 w 3456384"/>
              <a:gd name="connsiteY0" fmla="*/ 0 h 1296144"/>
              <a:gd name="connsiteX1" fmla="*/ 576064 w 3456384"/>
              <a:gd name="connsiteY1" fmla="*/ 0 h 1296144"/>
              <a:gd name="connsiteX2" fmla="*/ 576064 w 3456384"/>
              <a:gd name="connsiteY2" fmla="*/ 0 h 1296144"/>
              <a:gd name="connsiteX3" fmla="*/ 1440160 w 3456384"/>
              <a:gd name="connsiteY3" fmla="*/ 0 h 1296144"/>
              <a:gd name="connsiteX4" fmla="*/ 3456384 w 3456384"/>
              <a:gd name="connsiteY4" fmla="*/ 0 h 1296144"/>
              <a:gd name="connsiteX5" fmla="*/ 3456384 w 3456384"/>
              <a:gd name="connsiteY5" fmla="*/ 672075 h 1296144"/>
              <a:gd name="connsiteX6" fmla="*/ 3456384 w 3456384"/>
              <a:gd name="connsiteY6" fmla="*/ 672075 h 1296144"/>
              <a:gd name="connsiteX7" fmla="*/ 3456384 w 3456384"/>
              <a:gd name="connsiteY7" fmla="*/ 960107 h 1296144"/>
              <a:gd name="connsiteX8" fmla="*/ 3456384 w 3456384"/>
              <a:gd name="connsiteY8" fmla="*/ 1152128 h 1296144"/>
              <a:gd name="connsiteX9" fmla="*/ 1152128 w 3456384"/>
              <a:gd name="connsiteY9" fmla="*/ 1152128 h 1296144"/>
              <a:gd name="connsiteX10" fmla="*/ 1008123 w 3456384"/>
              <a:gd name="connsiteY10" fmla="*/ 1296144 h 1296144"/>
              <a:gd name="connsiteX11" fmla="*/ 576064 w 3456384"/>
              <a:gd name="connsiteY11" fmla="*/ 1152128 h 1296144"/>
              <a:gd name="connsiteX12" fmla="*/ 0 w 3456384"/>
              <a:gd name="connsiteY12" fmla="*/ 1152128 h 1296144"/>
              <a:gd name="connsiteX13" fmla="*/ 0 w 3456384"/>
              <a:gd name="connsiteY13" fmla="*/ 960107 h 1296144"/>
              <a:gd name="connsiteX14" fmla="*/ 0 w 3456384"/>
              <a:gd name="connsiteY14" fmla="*/ 672075 h 1296144"/>
              <a:gd name="connsiteX15" fmla="*/ 0 w 3456384"/>
              <a:gd name="connsiteY15" fmla="*/ 672075 h 1296144"/>
              <a:gd name="connsiteX16" fmla="*/ 0 w 3456384"/>
              <a:gd name="connsiteY16" fmla="*/ 0 h 1296144"/>
              <a:gd name="connsiteX0" fmla="*/ 0 w 3456384"/>
              <a:gd name="connsiteY0" fmla="*/ 0 h 1296144"/>
              <a:gd name="connsiteX1" fmla="*/ 576064 w 3456384"/>
              <a:gd name="connsiteY1" fmla="*/ 0 h 1296144"/>
              <a:gd name="connsiteX2" fmla="*/ 576064 w 3456384"/>
              <a:gd name="connsiteY2" fmla="*/ 0 h 1296144"/>
              <a:gd name="connsiteX3" fmla="*/ 1440160 w 3456384"/>
              <a:gd name="connsiteY3" fmla="*/ 0 h 1296144"/>
              <a:gd name="connsiteX4" fmla="*/ 3456384 w 3456384"/>
              <a:gd name="connsiteY4" fmla="*/ 0 h 1296144"/>
              <a:gd name="connsiteX5" fmla="*/ 3456384 w 3456384"/>
              <a:gd name="connsiteY5" fmla="*/ 672075 h 1296144"/>
              <a:gd name="connsiteX6" fmla="*/ 3456384 w 3456384"/>
              <a:gd name="connsiteY6" fmla="*/ 672075 h 1296144"/>
              <a:gd name="connsiteX7" fmla="*/ 3456384 w 3456384"/>
              <a:gd name="connsiteY7" fmla="*/ 960107 h 1296144"/>
              <a:gd name="connsiteX8" fmla="*/ 3456384 w 3456384"/>
              <a:gd name="connsiteY8" fmla="*/ 1152128 h 1296144"/>
              <a:gd name="connsiteX9" fmla="*/ 1152128 w 3456384"/>
              <a:gd name="connsiteY9" fmla="*/ 1152128 h 1296144"/>
              <a:gd name="connsiteX10" fmla="*/ 1008123 w 3456384"/>
              <a:gd name="connsiteY10" fmla="*/ 1296144 h 1296144"/>
              <a:gd name="connsiteX11" fmla="*/ 864096 w 3456384"/>
              <a:gd name="connsiteY11" fmla="*/ 1152128 h 1296144"/>
              <a:gd name="connsiteX12" fmla="*/ 0 w 3456384"/>
              <a:gd name="connsiteY12" fmla="*/ 1152128 h 1296144"/>
              <a:gd name="connsiteX13" fmla="*/ 0 w 3456384"/>
              <a:gd name="connsiteY13" fmla="*/ 960107 h 1296144"/>
              <a:gd name="connsiteX14" fmla="*/ 0 w 3456384"/>
              <a:gd name="connsiteY14" fmla="*/ 672075 h 1296144"/>
              <a:gd name="connsiteX15" fmla="*/ 0 w 3456384"/>
              <a:gd name="connsiteY15" fmla="*/ 672075 h 1296144"/>
              <a:gd name="connsiteX16" fmla="*/ 0 w 3456384"/>
              <a:gd name="connsiteY16" fmla="*/ 0 h 1296144"/>
              <a:gd name="connsiteX0" fmla="*/ 0 w 3456384"/>
              <a:gd name="connsiteY0" fmla="*/ 0 h 1296144"/>
              <a:gd name="connsiteX1" fmla="*/ 576064 w 3456384"/>
              <a:gd name="connsiteY1" fmla="*/ 0 h 1296144"/>
              <a:gd name="connsiteX2" fmla="*/ 576064 w 3456384"/>
              <a:gd name="connsiteY2" fmla="*/ 0 h 1296144"/>
              <a:gd name="connsiteX3" fmla="*/ 1440160 w 3456384"/>
              <a:gd name="connsiteY3" fmla="*/ 0 h 1296144"/>
              <a:gd name="connsiteX4" fmla="*/ 3456384 w 3456384"/>
              <a:gd name="connsiteY4" fmla="*/ 0 h 1296144"/>
              <a:gd name="connsiteX5" fmla="*/ 3456384 w 3456384"/>
              <a:gd name="connsiteY5" fmla="*/ 672075 h 1296144"/>
              <a:gd name="connsiteX6" fmla="*/ 3456384 w 3456384"/>
              <a:gd name="connsiteY6" fmla="*/ 672075 h 1296144"/>
              <a:gd name="connsiteX7" fmla="*/ 3456384 w 3456384"/>
              <a:gd name="connsiteY7" fmla="*/ 960107 h 1296144"/>
              <a:gd name="connsiteX8" fmla="*/ 3456384 w 3456384"/>
              <a:gd name="connsiteY8" fmla="*/ 1152128 h 1296144"/>
              <a:gd name="connsiteX9" fmla="*/ 1219900 w 3456384"/>
              <a:gd name="connsiteY9" fmla="*/ 1159708 h 1296144"/>
              <a:gd name="connsiteX10" fmla="*/ 1008123 w 3456384"/>
              <a:gd name="connsiteY10" fmla="*/ 1296144 h 1296144"/>
              <a:gd name="connsiteX11" fmla="*/ 864096 w 3456384"/>
              <a:gd name="connsiteY11" fmla="*/ 1152128 h 1296144"/>
              <a:gd name="connsiteX12" fmla="*/ 0 w 3456384"/>
              <a:gd name="connsiteY12" fmla="*/ 1152128 h 1296144"/>
              <a:gd name="connsiteX13" fmla="*/ 0 w 3456384"/>
              <a:gd name="connsiteY13" fmla="*/ 960107 h 1296144"/>
              <a:gd name="connsiteX14" fmla="*/ 0 w 3456384"/>
              <a:gd name="connsiteY14" fmla="*/ 672075 h 1296144"/>
              <a:gd name="connsiteX15" fmla="*/ 0 w 3456384"/>
              <a:gd name="connsiteY15" fmla="*/ 672075 h 1296144"/>
              <a:gd name="connsiteX16" fmla="*/ 0 w 3456384"/>
              <a:gd name="connsiteY16" fmla="*/ 0 h 1296144"/>
              <a:gd name="connsiteX0" fmla="*/ 0 w 3456384"/>
              <a:gd name="connsiteY0" fmla="*/ 0 h 1296144"/>
              <a:gd name="connsiteX1" fmla="*/ 576064 w 3456384"/>
              <a:gd name="connsiteY1" fmla="*/ 0 h 1296144"/>
              <a:gd name="connsiteX2" fmla="*/ 576064 w 3456384"/>
              <a:gd name="connsiteY2" fmla="*/ 0 h 1296144"/>
              <a:gd name="connsiteX3" fmla="*/ 1440160 w 3456384"/>
              <a:gd name="connsiteY3" fmla="*/ 0 h 1296144"/>
              <a:gd name="connsiteX4" fmla="*/ 3456384 w 3456384"/>
              <a:gd name="connsiteY4" fmla="*/ 0 h 1296144"/>
              <a:gd name="connsiteX5" fmla="*/ 3456384 w 3456384"/>
              <a:gd name="connsiteY5" fmla="*/ 672075 h 1296144"/>
              <a:gd name="connsiteX6" fmla="*/ 3456384 w 3456384"/>
              <a:gd name="connsiteY6" fmla="*/ 672075 h 1296144"/>
              <a:gd name="connsiteX7" fmla="*/ 3456384 w 3456384"/>
              <a:gd name="connsiteY7" fmla="*/ 960107 h 1296144"/>
              <a:gd name="connsiteX8" fmla="*/ 3456384 w 3456384"/>
              <a:gd name="connsiteY8" fmla="*/ 1152128 h 1296144"/>
              <a:gd name="connsiteX9" fmla="*/ 1219900 w 3456384"/>
              <a:gd name="connsiteY9" fmla="*/ 1159708 h 1296144"/>
              <a:gd name="connsiteX10" fmla="*/ 1008123 w 3456384"/>
              <a:gd name="connsiteY10" fmla="*/ 1296144 h 1296144"/>
              <a:gd name="connsiteX11" fmla="*/ 914925 w 3456384"/>
              <a:gd name="connsiteY11" fmla="*/ 1159708 h 1296144"/>
              <a:gd name="connsiteX12" fmla="*/ 0 w 3456384"/>
              <a:gd name="connsiteY12" fmla="*/ 1152128 h 1296144"/>
              <a:gd name="connsiteX13" fmla="*/ 0 w 3456384"/>
              <a:gd name="connsiteY13" fmla="*/ 960107 h 1296144"/>
              <a:gd name="connsiteX14" fmla="*/ 0 w 3456384"/>
              <a:gd name="connsiteY14" fmla="*/ 672075 h 1296144"/>
              <a:gd name="connsiteX15" fmla="*/ 0 w 3456384"/>
              <a:gd name="connsiteY15" fmla="*/ 672075 h 1296144"/>
              <a:gd name="connsiteX16" fmla="*/ 0 w 3456384"/>
              <a:gd name="connsiteY16" fmla="*/ 0 h 1296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56384" h="1296144">
                <a:moveTo>
                  <a:pt x="0" y="0"/>
                </a:moveTo>
                <a:lnTo>
                  <a:pt x="576064" y="0"/>
                </a:lnTo>
                <a:lnTo>
                  <a:pt x="576064" y="0"/>
                </a:lnTo>
                <a:lnTo>
                  <a:pt x="1440160" y="0"/>
                </a:lnTo>
                <a:lnTo>
                  <a:pt x="3456384" y="0"/>
                </a:lnTo>
                <a:lnTo>
                  <a:pt x="3456384" y="672075"/>
                </a:lnTo>
                <a:lnTo>
                  <a:pt x="3456384" y="672075"/>
                </a:lnTo>
                <a:lnTo>
                  <a:pt x="3456384" y="960107"/>
                </a:lnTo>
                <a:lnTo>
                  <a:pt x="3456384" y="1152128"/>
                </a:lnTo>
                <a:lnTo>
                  <a:pt x="1219900" y="1159708"/>
                </a:lnTo>
                <a:lnTo>
                  <a:pt x="1008123" y="1296144"/>
                </a:lnTo>
                <a:lnTo>
                  <a:pt x="914925" y="1159708"/>
                </a:lnTo>
                <a:lnTo>
                  <a:pt x="0" y="1152128"/>
                </a:lnTo>
                <a:lnTo>
                  <a:pt x="0" y="960107"/>
                </a:lnTo>
                <a:lnTo>
                  <a:pt x="0" y="672075"/>
                </a:lnTo>
                <a:lnTo>
                  <a:pt x="0" y="672075"/>
                </a:lnTo>
                <a:lnTo>
                  <a:pt x="0" y="0"/>
                </a:lnTo>
                <a:close/>
              </a:path>
            </a:pathLst>
          </a:cu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0" bIns="108000" rtlCol="0" anchor="ctr"/>
          <a:lstStyle/>
          <a:p>
            <a:pPr algn="ctr"/>
            <a:r>
              <a:rPr lang="en-GB" sz="1600" b="1" dirty="0" smtClean="0">
                <a:solidFill>
                  <a:schemeClr val="tx1"/>
                </a:solidFill>
              </a:rPr>
              <a:t>HUMAN RESOURCES MANAGEMENT</a:t>
            </a:r>
            <a:endParaRPr lang="en-GB" sz="700" b="1" dirty="0" smtClean="0">
              <a:solidFill>
                <a:schemeClr val="tx1"/>
              </a:solidFill>
            </a:endParaRPr>
          </a:p>
          <a:p>
            <a:pPr algn="ctr"/>
            <a:endParaRPr lang="en-GB" sz="700" b="1" dirty="0" smtClean="0">
              <a:solidFill>
                <a:schemeClr val="tx1"/>
              </a:solidFill>
            </a:endParaRPr>
          </a:p>
          <a:p>
            <a:r>
              <a:rPr lang="en-GB" sz="1600" i="1" dirty="0" smtClean="0">
                <a:solidFill>
                  <a:schemeClr val="tx1"/>
                </a:solidFill>
              </a:rPr>
              <a:t>Staff satisfaction</a:t>
            </a:r>
          </a:p>
          <a:p>
            <a:r>
              <a:rPr lang="en-GB" sz="1600" i="1" dirty="0" smtClean="0">
                <a:solidFill>
                  <a:schemeClr val="tx1"/>
                </a:solidFill>
              </a:rPr>
              <a:t>Staff development</a:t>
            </a:r>
            <a:endParaRPr lang="en-GB" sz="1600" i="1" dirty="0">
              <a:solidFill>
                <a:schemeClr val="tx1"/>
              </a:solidFill>
            </a:endParaRPr>
          </a:p>
        </p:txBody>
      </p:sp>
      <p:sp>
        <p:nvSpPr>
          <p:cNvPr id="7" name="Freeform 6"/>
          <p:cNvSpPr/>
          <p:nvPr/>
        </p:nvSpPr>
        <p:spPr>
          <a:xfrm>
            <a:off x="4139952" y="2996952"/>
            <a:ext cx="2160240" cy="1296144"/>
          </a:xfrm>
          <a:custGeom>
            <a:avLst/>
            <a:gdLst>
              <a:gd name="connsiteX0" fmla="*/ 0 w 2160240"/>
              <a:gd name="connsiteY0" fmla="*/ 0 h 1152128"/>
              <a:gd name="connsiteX1" fmla="*/ 360040 w 2160240"/>
              <a:gd name="connsiteY1" fmla="*/ 0 h 1152128"/>
              <a:gd name="connsiteX2" fmla="*/ 360040 w 2160240"/>
              <a:gd name="connsiteY2" fmla="*/ 0 h 1152128"/>
              <a:gd name="connsiteX3" fmla="*/ 900100 w 2160240"/>
              <a:gd name="connsiteY3" fmla="*/ 0 h 1152128"/>
              <a:gd name="connsiteX4" fmla="*/ 2160240 w 2160240"/>
              <a:gd name="connsiteY4" fmla="*/ 0 h 1152128"/>
              <a:gd name="connsiteX5" fmla="*/ 2160240 w 2160240"/>
              <a:gd name="connsiteY5" fmla="*/ 672075 h 1152128"/>
              <a:gd name="connsiteX6" fmla="*/ 2160240 w 2160240"/>
              <a:gd name="connsiteY6" fmla="*/ 672075 h 1152128"/>
              <a:gd name="connsiteX7" fmla="*/ 2160240 w 2160240"/>
              <a:gd name="connsiteY7" fmla="*/ 960107 h 1152128"/>
              <a:gd name="connsiteX8" fmla="*/ 2160240 w 2160240"/>
              <a:gd name="connsiteY8" fmla="*/ 1152128 h 1152128"/>
              <a:gd name="connsiteX9" fmla="*/ 900100 w 2160240"/>
              <a:gd name="connsiteY9" fmla="*/ 1152128 h 1152128"/>
              <a:gd name="connsiteX10" fmla="*/ 630077 w 2160240"/>
              <a:gd name="connsiteY10" fmla="*/ 1296144 h 1152128"/>
              <a:gd name="connsiteX11" fmla="*/ 360040 w 2160240"/>
              <a:gd name="connsiteY11" fmla="*/ 1152128 h 1152128"/>
              <a:gd name="connsiteX12" fmla="*/ 0 w 2160240"/>
              <a:gd name="connsiteY12" fmla="*/ 1152128 h 1152128"/>
              <a:gd name="connsiteX13" fmla="*/ 0 w 2160240"/>
              <a:gd name="connsiteY13" fmla="*/ 960107 h 1152128"/>
              <a:gd name="connsiteX14" fmla="*/ 0 w 2160240"/>
              <a:gd name="connsiteY14" fmla="*/ 672075 h 1152128"/>
              <a:gd name="connsiteX15" fmla="*/ 0 w 2160240"/>
              <a:gd name="connsiteY15" fmla="*/ 672075 h 1152128"/>
              <a:gd name="connsiteX16" fmla="*/ 0 w 2160240"/>
              <a:gd name="connsiteY16" fmla="*/ 0 h 1152128"/>
              <a:gd name="connsiteX0" fmla="*/ 0 w 2160240"/>
              <a:gd name="connsiteY0" fmla="*/ 0 h 1296144"/>
              <a:gd name="connsiteX1" fmla="*/ 360040 w 2160240"/>
              <a:gd name="connsiteY1" fmla="*/ 0 h 1296144"/>
              <a:gd name="connsiteX2" fmla="*/ 360040 w 2160240"/>
              <a:gd name="connsiteY2" fmla="*/ 0 h 1296144"/>
              <a:gd name="connsiteX3" fmla="*/ 900100 w 2160240"/>
              <a:gd name="connsiteY3" fmla="*/ 0 h 1296144"/>
              <a:gd name="connsiteX4" fmla="*/ 2160240 w 2160240"/>
              <a:gd name="connsiteY4" fmla="*/ 0 h 1296144"/>
              <a:gd name="connsiteX5" fmla="*/ 2160240 w 2160240"/>
              <a:gd name="connsiteY5" fmla="*/ 672075 h 1296144"/>
              <a:gd name="connsiteX6" fmla="*/ 2160240 w 2160240"/>
              <a:gd name="connsiteY6" fmla="*/ 672075 h 1296144"/>
              <a:gd name="connsiteX7" fmla="*/ 2160240 w 2160240"/>
              <a:gd name="connsiteY7" fmla="*/ 960107 h 1296144"/>
              <a:gd name="connsiteX8" fmla="*/ 2160240 w 2160240"/>
              <a:gd name="connsiteY8" fmla="*/ 1152128 h 1296144"/>
              <a:gd name="connsiteX9" fmla="*/ 864096 w 2160240"/>
              <a:gd name="connsiteY9" fmla="*/ 1152128 h 1296144"/>
              <a:gd name="connsiteX10" fmla="*/ 630077 w 2160240"/>
              <a:gd name="connsiteY10" fmla="*/ 1296144 h 1296144"/>
              <a:gd name="connsiteX11" fmla="*/ 360040 w 2160240"/>
              <a:gd name="connsiteY11" fmla="*/ 1152128 h 1296144"/>
              <a:gd name="connsiteX12" fmla="*/ 0 w 2160240"/>
              <a:gd name="connsiteY12" fmla="*/ 1152128 h 1296144"/>
              <a:gd name="connsiteX13" fmla="*/ 0 w 2160240"/>
              <a:gd name="connsiteY13" fmla="*/ 960107 h 1296144"/>
              <a:gd name="connsiteX14" fmla="*/ 0 w 2160240"/>
              <a:gd name="connsiteY14" fmla="*/ 672075 h 1296144"/>
              <a:gd name="connsiteX15" fmla="*/ 0 w 2160240"/>
              <a:gd name="connsiteY15" fmla="*/ 672075 h 1296144"/>
              <a:gd name="connsiteX16" fmla="*/ 0 w 2160240"/>
              <a:gd name="connsiteY16" fmla="*/ 0 h 1296144"/>
              <a:gd name="connsiteX0" fmla="*/ 0 w 2160240"/>
              <a:gd name="connsiteY0" fmla="*/ 0 h 1296144"/>
              <a:gd name="connsiteX1" fmla="*/ 360040 w 2160240"/>
              <a:gd name="connsiteY1" fmla="*/ 0 h 1296144"/>
              <a:gd name="connsiteX2" fmla="*/ 360040 w 2160240"/>
              <a:gd name="connsiteY2" fmla="*/ 0 h 1296144"/>
              <a:gd name="connsiteX3" fmla="*/ 900100 w 2160240"/>
              <a:gd name="connsiteY3" fmla="*/ 0 h 1296144"/>
              <a:gd name="connsiteX4" fmla="*/ 2160240 w 2160240"/>
              <a:gd name="connsiteY4" fmla="*/ 0 h 1296144"/>
              <a:gd name="connsiteX5" fmla="*/ 2160240 w 2160240"/>
              <a:gd name="connsiteY5" fmla="*/ 672075 h 1296144"/>
              <a:gd name="connsiteX6" fmla="*/ 2160240 w 2160240"/>
              <a:gd name="connsiteY6" fmla="*/ 672075 h 1296144"/>
              <a:gd name="connsiteX7" fmla="*/ 2160240 w 2160240"/>
              <a:gd name="connsiteY7" fmla="*/ 960107 h 1296144"/>
              <a:gd name="connsiteX8" fmla="*/ 2160240 w 2160240"/>
              <a:gd name="connsiteY8" fmla="*/ 1152128 h 1296144"/>
              <a:gd name="connsiteX9" fmla="*/ 864096 w 2160240"/>
              <a:gd name="connsiteY9" fmla="*/ 1152128 h 1296144"/>
              <a:gd name="connsiteX10" fmla="*/ 630077 w 2160240"/>
              <a:gd name="connsiteY10" fmla="*/ 1296144 h 1296144"/>
              <a:gd name="connsiteX11" fmla="*/ 504056 w 2160240"/>
              <a:gd name="connsiteY11" fmla="*/ 1152128 h 1296144"/>
              <a:gd name="connsiteX12" fmla="*/ 0 w 2160240"/>
              <a:gd name="connsiteY12" fmla="*/ 1152128 h 1296144"/>
              <a:gd name="connsiteX13" fmla="*/ 0 w 2160240"/>
              <a:gd name="connsiteY13" fmla="*/ 960107 h 1296144"/>
              <a:gd name="connsiteX14" fmla="*/ 0 w 2160240"/>
              <a:gd name="connsiteY14" fmla="*/ 672075 h 1296144"/>
              <a:gd name="connsiteX15" fmla="*/ 0 w 2160240"/>
              <a:gd name="connsiteY15" fmla="*/ 672075 h 1296144"/>
              <a:gd name="connsiteX16" fmla="*/ 0 w 2160240"/>
              <a:gd name="connsiteY16" fmla="*/ 0 h 1296144"/>
              <a:gd name="connsiteX0" fmla="*/ 0 w 2160240"/>
              <a:gd name="connsiteY0" fmla="*/ 0 h 1296144"/>
              <a:gd name="connsiteX1" fmla="*/ 360040 w 2160240"/>
              <a:gd name="connsiteY1" fmla="*/ 0 h 1296144"/>
              <a:gd name="connsiteX2" fmla="*/ 360040 w 2160240"/>
              <a:gd name="connsiteY2" fmla="*/ 0 h 1296144"/>
              <a:gd name="connsiteX3" fmla="*/ 900100 w 2160240"/>
              <a:gd name="connsiteY3" fmla="*/ 0 h 1296144"/>
              <a:gd name="connsiteX4" fmla="*/ 2160240 w 2160240"/>
              <a:gd name="connsiteY4" fmla="*/ 0 h 1296144"/>
              <a:gd name="connsiteX5" fmla="*/ 2160240 w 2160240"/>
              <a:gd name="connsiteY5" fmla="*/ 672075 h 1296144"/>
              <a:gd name="connsiteX6" fmla="*/ 2160240 w 2160240"/>
              <a:gd name="connsiteY6" fmla="*/ 672075 h 1296144"/>
              <a:gd name="connsiteX7" fmla="*/ 2160240 w 2160240"/>
              <a:gd name="connsiteY7" fmla="*/ 960107 h 1296144"/>
              <a:gd name="connsiteX8" fmla="*/ 2160240 w 2160240"/>
              <a:gd name="connsiteY8" fmla="*/ 1152128 h 1296144"/>
              <a:gd name="connsiteX9" fmla="*/ 864096 w 2160240"/>
              <a:gd name="connsiteY9" fmla="*/ 1152128 h 1296144"/>
              <a:gd name="connsiteX10" fmla="*/ 630077 w 2160240"/>
              <a:gd name="connsiteY10" fmla="*/ 1296144 h 1296144"/>
              <a:gd name="connsiteX11" fmla="*/ 504056 w 2160240"/>
              <a:gd name="connsiteY11" fmla="*/ 1152128 h 1296144"/>
              <a:gd name="connsiteX12" fmla="*/ 0 w 2160240"/>
              <a:gd name="connsiteY12" fmla="*/ 1152128 h 1296144"/>
              <a:gd name="connsiteX13" fmla="*/ 0 w 2160240"/>
              <a:gd name="connsiteY13" fmla="*/ 960107 h 1296144"/>
              <a:gd name="connsiteX14" fmla="*/ 0 w 2160240"/>
              <a:gd name="connsiteY14" fmla="*/ 672075 h 1296144"/>
              <a:gd name="connsiteX15" fmla="*/ 0 w 2160240"/>
              <a:gd name="connsiteY15" fmla="*/ 672075 h 1296144"/>
              <a:gd name="connsiteX16" fmla="*/ 0 w 2160240"/>
              <a:gd name="connsiteY16" fmla="*/ 0 h 1296144"/>
              <a:gd name="connsiteX0" fmla="*/ 0 w 2160240"/>
              <a:gd name="connsiteY0" fmla="*/ 0 h 1296144"/>
              <a:gd name="connsiteX1" fmla="*/ 360040 w 2160240"/>
              <a:gd name="connsiteY1" fmla="*/ 0 h 1296144"/>
              <a:gd name="connsiteX2" fmla="*/ 360040 w 2160240"/>
              <a:gd name="connsiteY2" fmla="*/ 0 h 1296144"/>
              <a:gd name="connsiteX3" fmla="*/ 900100 w 2160240"/>
              <a:gd name="connsiteY3" fmla="*/ 0 h 1296144"/>
              <a:gd name="connsiteX4" fmla="*/ 2160240 w 2160240"/>
              <a:gd name="connsiteY4" fmla="*/ 0 h 1296144"/>
              <a:gd name="connsiteX5" fmla="*/ 2160240 w 2160240"/>
              <a:gd name="connsiteY5" fmla="*/ 672075 h 1296144"/>
              <a:gd name="connsiteX6" fmla="*/ 2160240 w 2160240"/>
              <a:gd name="connsiteY6" fmla="*/ 672075 h 1296144"/>
              <a:gd name="connsiteX7" fmla="*/ 2160240 w 2160240"/>
              <a:gd name="connsiteY7" fmla="*/ 960107 h 1296144"/>
              <a:gd name="connsiteX8" fmla="*/ 2160240 w 2160240"/>
              <a:gd name="connsiteY8" fmla="*/ 1152128 h 1296144"/>
              <a:gd name="connsiteX9" fmla="*/ 864096 w 2160240"/>
              <a:gd name="connsiteY9" fmla="*/ 1152128 h 1296144"/>
              <a:gd name="connsiteX10" fmla="*/ 630077 w 2160240"/>
              <a:gd name="connsiteY10" fmla="*/ 1296144 h 1296144"/>
              <a:gd name="connsiteX11" fmla="*/ 576064 w 2160240"/>
              <a:gd name="connsiteY11" fmla="*/ 1152128 h 1296144"/>
              <a:gd name="connsiteX12" fmla="*/ 0 w 2160240"/>
              <a:gd name="connsiteY12" fmla="*/ 1152128 h 1296144"/>
              <a:gd name="connsiteX13" fmla="*/ 0 w 2160240"/>
              <a:gd name="connsiteY13" fmla="*/ 960107 h 1296144"/>
              <a:gd name="connsiteX14" fmla="*/ 0 w 2160240"/>
              <a:gd name="connsiteY14" fmla="*/ 672075 h 1296144"/>
              <a:gd name="connsiteX15" fmla="*/ 0 w 2160240"/>
              <a:gd name="connsiteY15" fmla="*/ 672075 h 1296144"/>
              <a:gd name="connsiteX16" fmla="*/ 0 w 2160240"/>
              <a:gd name="connsiteY16" fmla="*/ 0 h 1296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60240" h="1296144">
                <a:moveTo>
                  <a:pt x="0" y="0"/>
                </a:moveTo>
                <a:lnTo>
                  <a:pt x="360040" y="0"/>
                </a:lnTo>
                <a:lnTo>
                  <a:pt x="360040" y="0"/>
                </a:lnTo>
                <a:lnTo>
                  <a:pt x="900100" y="0"/>
                </a:lnTo>
                <a:lnTo>
                  <a:pt x="2160240" y="0"/>
                </a:lnTo>
                <a:lnTo>
                  <a:pt x="2160240" y="672075"/>
                </a:lnTo>
                <a:lnTo>
                  <a:pt x="2160240" y="672075"/>
                </a:lnTo>
                <a:lnTo>
                  <a:pt x="2160240" y="960107"/>
                </a:lnTo>
                <a:lnTo>
                  <a:pt x="2160240" y="1152128"/>
                </a:lnTo>
                <a:lnTo>
                  <a:pt x="864096" y="1152128"/>
                </a:lnTo>
                <a:lnTo>
                  <a:pt x="630077" y="1296144"/>
                </a:lnTo>
                <a:lnTo>
                  <a:pt x="576064" y="1152128"/>
                </a:lnTo>
                <a:lnTo>
                  <a:pt x="0" y="1152128"/>
                </a:lnTo>
                <a:lnTo>
                  <a:pt x="0" y="960107"/>
                </a:lnTo>
                <a:lnTo>
                  <a:pt x="0" y="672075"/>
                </a:lnTo>
                <a:lnTo>
                  <a:pt x="0" y="672075"/>
                </a:lnTo>
                <a:lnTo>
                  <a:pt x="0" y="0"/>
                </a:lnTo>
                <a:close/>
              </a:path>
            </a:pathLst>
          </a:cu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0" bIns="108000" rtlCol="0" anchor="ctr"/>
          <a:lstStyle/>
          <a:p>
            <a:pPr algn="ctr"/>
            <a:r>
              <a:rPr lang="en-GB" sz="1600" b="1" dirty="0" smtClean="0">
                <a:solidFill>
                  <a:schemeClr val="tx1"/>
                </a:solidFill>
              </a:rPr>
              <a:t>LACK OF A CLEAR IDENTITY AND INSTITUTIONAL MEMORY</a:t>
            </a:r>
          </a:p>
        </p:txBody>
      </p:sp>
      <p:sp>
        <p:nvSpPr>
          <p:cNvPr id="8" name="Freeform 7"/>
          <p:cNvSpPr/>
          <p:nvPr/>
        </p:nvSpPr>
        <p:spPr>
          <a:xfrm>
            <a:off x="6948264" y="2420888"/>
            <a:ext cx="1647800" cy="1205703"/>
          </a:xfrm>
          <a:custGeom>
            <a:avLst/>
            <a:gdLst>
              <a:gd name="connsiteX0" fmla="*/ 0 w 1647800"/>
              <a:gd name="connsiteY0" fmla="*/ 0 h 1071736"/>
              <a:gd name="connsiteX1" fmla="*/ 274633 w 1647800"/>
              <a:gd name="connsiteY1" fmla="*/ 0 h 1071736"/>
              <a:gd name="connsiteX2" fmla="*/ 274633 w 1647800"/>
              <a:gd name="connsiteY2" fmla="*/ 0 h 1071736"/>
              <a:gd name="connsiteX3" fmla="*/ 686583 w 1647800"/>
              <a:gd name="connsiteY3" fmla="*/ 0 h 1071736"/>
              <a:gd name="connsiteX4" fmla="*/ 1647800 w 1647800"/>
              <a:gd name="connsiteY4" fmla="*/ 0 h 1071736"/>
              <a:gd name="connsiteX5" fmla="*/ 1647800 w 1647800"/>
              <a:gd name="connsiteY5" fmla="*/ 625179 h 1071736"/>
              <a:gd name="connsiteX6" fmla="*/ 1647800 w 1647800"/>
              <a:gd name="connsiteY6" fmla="*/ 625179 h 1071736"/>
              <a:gd name="connsiteX7" fmla="*/ 1647800 w 1647800"/>
              <a:gd name="connsiteY7" fmla="*/ 893113 h 1071736"/>
              <a:gd name="connsiteX8" fmla="*/ 1647800 w 1647800"/>
              <a:gd name="connsiteY8" fmla="*/ 1071736 h 1071736"/>
              <a:gd name="connsiteX9" fmla="*/ 686583 w 1647800"/>
              <a:gd name="connsiteY9" fmla="*/ 1071736 h 1071736"/>
              <a:gd name="connsiteX10" fmla="*/ 480614 w 1647800"/>
              <a:gd name="connsiteY10" fmla="*/ 1205703 h 1071736"/>
              <a:gd name="connsiteX11" fmla="*/ 274633 w 1647800"/>
              <a:gd name="connsiteY11" fmla="*/ 1071736 h 1071736"/>
              <a:gd name="connsiteX12" fmla="*/ 0 w 1647800"/>
              <a:gd name="connsiteY12" fmla="*/ 1071736 h 1071736"/>
              <a:gd name="connsiteX13" fmla="*/ 0 w 1647800"/>
              <a:gd name="connsiteY13" fmla="*/ 893113 h 1071736"/>
              <a:gd name="connsiteX14" fmla="*/ 0 w 1647800"/>
              <a:gd name="connsiteY14" fmla="*/ 625179 h 1071736"/>
              <a:gd name="connsiteX15" fmla="*/ 0 w 1647800"/>
              <a:gd name="connsiteY15" fmla="*/ 625179 h 1071736"/>
              <a:gd name="connsiteX16" fmla="*/ 0 w 1647800"/>
              <a:gd name="connsiteY16" fmla="*/ 0 h 1071736"/>
              <a:gd name="connsiteX0" fmla="*/ 0 w 1647800"/>
              <a:gd name="connsiteY0" fmla="*/ 0 h 1205703"/>
              <a:gd name="connsiteX1" fmla="*/ 274633 w 1647800"/>
              <a:gd name="connsiteY1" fmla="*/ 0 h 1205703"/>
              <a:gd name="connsiteX2" fmla="*/ 274633 w 1647800"/>
              <a:gd name="connsiteY2" fmla="*/ 0 h 1205703"/>
              <a:gd name="connsiteX3" fmla="*/ 686583 w 1647800"/>
              <a:gd name="connsiteY3" fmla="*/ 0 h 1205703"/>
              <a:gd name="connsiteX4" fmla="*/ 1647800 w 1647800"/>
              <a:gd name="connsiteY4" fmla="*/ 0 h 1205703"/>
              <a:gd name="connsiteX5" fmla="*/ 1647800 w 1647800"/>
              <a:gd name="connsiteY5" fmla="*/ 625179 h 1205703"/>
              <a:gd name="connsiteX6" fmla="*/ 1647800 w 1647800"/>
              <a:gd name="connsiteY6" fmla="*/ 625179 h 1205703"/>
              <a:gd name="connsiteX7" fmla="*/ 1647800 w 1647800"/>
              <a:gd name="connsiteY7" fmla="*/ 893113 h 1205703"/>
              <a:gd name="connsiteX8" fmla="*/ 1647800 w 1647800"/>
              <a:gd name="connsiteY8" fmla="*/ 1071736 h 1205703"/>
              <a:gd name="connsiteX9" fmla="*/ 686583 w 1647800"/>
              <a:gd name="connsiteY9" fmla="*/ 1071736 h 1205703"/>
              <a:gd name="connsiteX10" fmla="*/ 480614 w 1647800"/>
              <a:gd name="connsiteY10" fmla="*/ 1205703 h 1205703"/>
              <a:gd name="connsiteX11" fmla="*/ 432048 w 1647800"/>
              <a:gd name="connsiteY11" fmla="*/ 1080120 h 1205703"/>
              <a:gd name="connsiteX12" fmla="*/ 0 w 1647800"/>
              <a:gd name="connsiteY12" fmla="*/ 1071736 h 1205703"/>
              <a:gd name="connsiteX13" fmla="*/ 0 w 1647800"/>
              <a:gd name="connsiteY13" fmla="*/ 893113 h 1205703"/>
              <a:gd name="connsiteX14" fmla="*/ 0 w 1647800"/>
              <a:gd name="connsiteY14" fmla="*/ 625179 h 1205703"/>
              <a:gd name="connsiteX15" fmla="*/ 0 w 1647800"/>
              <a:gd name="connsiteY15" fmla="*/ 625179 h 1205703"/>
              <a:gd name="connsiteX16" fmla="*/ 0 w 1647800"/>
              <a:gd name="connsiteY16" fmla="*/ 0 h 1205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647800" h="1205703">
                <a:moveTo>
                  <a:pt x="0" y="0"/>
                </a:moveTo>
                <a:lnTo>
                  <a:pt x="274633" y="0"/>
                </a:lnTo>
                <a:lnTo>
                  <a:pt x="274633" y="0"/>
                </a:lnTo>
                <a:lnTo>
                  <a:pt x="686583" y="0"/>
                </a:lnTo>
                <a:lnTo>
                  <a:pt x="1647800" y="0"/>
                </a:lnTo>
                <a:lnTo>
                  <a:pt x="1647800" y="625179"/>
                </a:lnTo>
                <a:lnTo>
                  <a:pt x="1647800" y="625179"/>
                </a:lnTo>
                <a:lnTo>
                  <a:pt x="1647800" y="893113"/>
                </a:lnTo>
                <a:lnTo>
                  <a:pt x="1647800" y="1071736"/>
                </a:lnTo>
                <a:lnTo>
                  <a:pt x="686583" y="1071736"/>
                </a:lnTo>
                <a:lnTo>
                  <a:pt x="480614" y="1205703"/>
                </a:lnTo>
                <a:lnTo>
                  <a:pt x="432048" y="1080120"/>
                </a:lnTo>
                <a:lnTo>
                  <a:pt x="0" y="1071736"/>
                </a:lnTo>
                <a:lnTo>
                  <a:pt x="0" y="893113"/>
                </a:lnTo>
                <a:lnTo>
                  <a:pt x="0" y="625179"/>
                </a:lnTo>
                <a:lnTo>
                  <a:pt x="0" y="625179"/>
                </a:lnTo>
                <a:lnTo>
                  <a:pt x="0" y="0"/>
                </a:lnTo>
                <a:close/>
              </a:path>
            </a:pathLst>
          </a:cu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0" bIns="108000" rtlCol="0" anchor="ctr"/>
          <a:lstStyle/>
          <a:p>
            <a:pPr algn="ctr"/>
            <a:r>
              <a:rPr lang="en-GB" sz="1600" b="1" dirty="0" smtClean="0">
                <a:solidFill>
                  <a:schemeClr val="tx1"/>
                </a:solidFill>
              </a:rPr>
              <a:t>SECURITY AND SAFETY MANAGEMENT</a:t>
            </a:r>
          </a:p>
        </p:txBody>
      </p:sp>
      <p:sp>
        <p:nvSpPr>
          <p:cNvPr id="9" name="Freeform 8"/>
          <p:cNvSpPr/>
          <p:nvPr/>
        </p:nvSpPr>
        <p:spPr>
          <a:xfrm>
            <a:off x="5580112" y="4356103"/>
            <a:ext cx="2952328" cy="1449161"/>
          </a:xfrm>
          <a:custGeom>
            <a:avLst/>
            <a:gdLst>
              <a:gd name="connsiteX0" fmla="*/ 0 w 2952328"/>
              <a:gd name="connsiteY0" fmla="*/ 0 h 1224136"/>
              <a:gd name="connsiteX1" fmla="*/ 492055 w 2952328"/>
              <a:gd name="connsiteY1" fmla="*/ 0 h 1224136"/>
              <a:gd name="connsiteX2" fmla="*/ 492055 w 2952328"/>
              <a:gd name="connsiteY2" fmla="*/ 0 h 1224136"/>
              <a:gd name="connsiteX3" fmla="*/ 1230137 w 2952328"/>
              <a:gd name="connsiteY3" fmla="*/ 0 h 1224136"/>
              <a:gd name="connsiteX4" fmla="*/ 2952328 w 2952328"/>
              <a:gd name="connsiteY4" fmla="*/ 0 h 1224136"/>
              <a:gd name="connsiteX5" fmla="*/ 2952328 w 2952328"/>
              <a:gd name="connsiteY5" fmla="*/ 714079 h 1224136"/>
              <a:gd name="connsiteX6" fmla="*/ 2952328 w 2952328"/>
              <a:gd name="connsiteY6" fmla="*/ 714079 h 1224136"/>
              <a:gd name="connsiteX7" fmla="*/ 2952328 w 2952328"/>
              <a:gd name="connsiteY7" fmla="*/ 1020113 h 1224136"/>
              <a:gd name="connsiteX8" fmla="*/ 2952328 w 2952328"/>
              <a:gd name="connsiteY8" fmla="*/ 1224136 h 1224136"/>
              <a:gd name="connsiteX9" fmla="*/ 1230137 w 2952328"/>
              <a:gd name="connsiteY9" fmla="*/ 1224136 h 1224136"/>
              <a:gd name="connsiteX10" fmla="*/ 861105 w 2952328"/>
              <a:gd name="connsiteY10" fmla="*/ 1377153 h 1224136"/>
              <a:gd name="connsiteX11" fmla="*/ 492055 w 2952328"/>
              <a:gd name="connsiteY11" fmla="*/ 1224136 h 1224136"/>
              <a:gd name="connsiteX12" fmla="*/ 0 w 2952328"/>
              <a:gd name="connsiteY12" fmla="*/ 1224136 h 1224136"/>
              <a:gd name="connsiteX13" fmla="*/ 0 w 2952328"/>
              <a:gd name="connsiteY13" fmla="*/ 1020113 h 1224136"/>
              <a:gd name="connsiteX14" fmla="*/ 0 w 2952328"/>
              <a:gd name="connsiteY14" fmla="*/ 714079 h 1224136"/>
              <a:gd name="connsiteX15" fmla="*/ 0 w 2952328"/>
              <a:gd name="connsiteY15" fmla="*/ 714079 h 1224136"/>
              <a:gd name="connsiteX16" fmla="*/ 0 w 2952328"/>
              <a:gd name="connsiteY16" fmla="*/ 0 h 1224136"/>
              <a:gd name="connsiteX0" fmla="*/ 0 w 2952328"/>
              <a:gd name="connsiteY0" fmla="*/ 0 h 1377153"/>
              <a:gd name="connsiteX1" fmla="*/ 492055 w 2952328"/>
              <a:gd name="connsiteY1" fmla="*/ 0 h 1377153"/>
              <a:gd name="connsiteX2" fmla="*/ 492055 w 2952328"/>
              <a:gd name="connsiteY2" fmla="*/ 0 h 1377153"/>
              <a:gd name="connsiteX3" fmla="*/ 1230137 w 2952328"/>
              <a:gd name="connsiteY3" fmla="*/ 0 h 1377153"/>
              <a:gd name="connsiteX4" fmla="*/ 2952328 w 2952328"/>
              <a:gd name="connsiteY4" fmla="*/ 0 h 1377153"/>
              <a:gd name="connsiteX5" fmla="*/ 2952328 w 2952328"/>
              <a:gd name="connsiteY5" fmla="*/ 714079 h 1377153"/>
              <a:gd name="connsiteX6" fmla="*/ 2952328 w 2952328"/>
              <a:gd name="connsiteY6" fmla="*/ 714079 h 1377153"/>
              <a:gd name="connsiteX7" fmla="*/ 2952328 w 2952328"/>
              <a:gd name="connsiteY7" fmla="*/ 1020113 h 1377153"/>
              <a:gd name="connsiteX8" fmla="*/ 2952328 w 2952328"/>
              <a:gd name="connsiteY8" fmla="*/ 1224136 h 1377153"/>
              <a:gd name="connsiteX9" fmla="*/ 1080120 w 2952328"/>
              <a:gd name="connsiteY9" fmla="*/ 1224136 h 1377153"/>
              <a:gd name="connsiteX10" fmla="*/ 861105 w 2952328"/>
              <a:gd name="connsiteY10" fmla="*/ 1377153 h 1377153"/>
              <a:gd name="connsiteX11" fmla="*/ 492055 w 2952328"/>
              <a:gd name="connsiteY11" fmla="*/ 1224136 h 1377153"/>
              <a:gd name="connsiteX12" fmla="*/ 0 w 2952328"/>
              <a:gd name="connsiteY12" fmla="*/ 1224136 h 1377153"/>
              <a:gd name="connsiteX13" fmla="*/ 0 w 2952328"/>
              <a:gd name="connsiteY13" fmla="*/ 1020113 h 1377153"/>
              <a:gd name="connsiteX14" fmla="*/ 0 w 2952328"/>
              <a:gd name="connsiteY14" fmla="*/ 714079 h 1377153"/>
              <a:gd name="connsiteX15" fmla="*/ 0 w 2952328"/>
              <a:gd name="connsiteY15" fmla="*/ 714079 h 1377153"/>
              <a:gd name="connsiteX16" fmla="*/ 0 w 2952328"/>
              <a:gd name="connsiteY16" fmla="*/ 0 h 1377153"/>
              <a:gd name="connsiteX0" fmla="*/ 0 w 2952328"/>
              <a:gd name="connsiteY0" fmla="*/ 0 h 1377153"/>
              <a:gd name="connsiteX1" fmla="*/ 492055 w 2952328"/>
              <a:gd name="connsiteY1" fmla="*/ 0 h 1377153"/>
              <a:gd name="connsiteX2" fmla="*/ 492055 w 2952328"/>
              <a:gd name="connsiteY2" fmla="*/ 0 h 1377153"/>
              <a:gd name="connsiteX3" fmla="*/ 1230137 w 2952328"/>
              <a:gd name="connsiteY3" fmla="*/ 0 h 1377153"/>
              <a:gd name="connsiteX4" fmla="*/ 2952328 w 2952328"/>
              <a:gd name="connsiteY4" fmla="*/ 0 h 1377153"/>
              <a:gd name="connsiteX5" fmla="*/ 2952328 w 2952328"/>
              <a:gd name="connsiteY5" fmla="*/ 714079 h 1377153"/>
              <a:gd name="connsiteX6" fmla="*/ 2952328 w 2952328"/>
              <a:gd name="connsiteY6" fmla="*/ 714079 h 1377153"/>
              <a:gd name="connsiteX7" fmla="*/ 2952328 w 2952328"/>
              <a:gd name="connsiteY7" fmla="*/ 1020113 h 1377153"/>
              <a:gd name="connsiteX8" fmla="*/ 2952328 w 2952328"/>
              <a:gd name="connsiteY8" fmla="*/ 1224136 h 1377153"/>
              <a:gd name="connsiteX9" fmla="*/ 1080120 w 2952328"/>
              <a:gd name="connsiteY9" fmla="*/ 1224136 h 1377153"/>
              <a:gd name="connsiteX10" fmla="*/ 861105 w 2952328"/>
              <a:gd name="connsiteY10" fmla="*/ 1377153 h 1377153"/>
              <a:gd name="connsiteX11" fmla="*/ 648072 w 2952328"/>
              <a:gd name="connsiteY11" fmla="*/ 1224136 h 1377153"/>
              <a:gd name="connsiteX12" fmla="*/ 0 w 2952328"/>
              <a:gd name="connsiteY12" fmla="*/ 1224136 h 1377153"/>
              <a:gd name="connsiteX13" fmla="*/ 0 w 2952328"/>
              <a:gd name="connsiteY13" fmla="*/ 1020113 h 1377153"/>
              <a:gd name="connsiteX14" fmla="*/ 0 w 2952328"/>
              <a:gd name="connsiteY14" fmla="*/ 714079 h 1377153"/>
              <a:gd name="connsiteX15" fmla="*/ 0 w 2952328"/>
              <a:gd name="connsiteY15" fmla="*/ 714079 h 1377153"/>
              <a:gd name="connsiteX16" fmla="*/ 0 w 2952328"/>
              <a:gd name="connsiteY16" fmla="*/ 0 h 1377153"/>
              <a:gd name="connsiteX0" fmla="*/ 0 w 2952328"/>
              <a:gd name="connsiteY0" fmla="*/ 0 h 1377153"/>
              <a:gd name="connsiteX1" fmla="*/ 492055 w 2952328"/>
              <a:gd name="connsiteY1" fmla="*/ 0 h 1377153"/>
              <a:gd name="connsiteX2" fmla="*/ 492055 w 2952328"/>
              <a:gd name="connsiteY2" fmla="*/ 0 h 1377153"/>
              <a:gd name="connsiteX3" fmla="*/ 1230137 w 2952328"/>
              <a:gd name="connsiteY3" fmla="*/ 0 h 1377153"/>
              <a:gd name="connsiteX4" fmla="*/ 2952328 w 2952328"/>
              <a:gd name="connsiteY4" fmla="*/ 0 h 1377153"/>
              <a:gd name="connsiteX5" fmla="*/ 2952328 w 2952328"/>
              <a:gd name="connsiteY5" fmla="*/ 714079 h 1377153"/>
              <a:gd name="connsiteX6" fmla="*/ 2952328 w 2952328"/>
              <a:gd name="connsiteY6" fmla="*/ 714079 h 1377153"/>
              <a:gd name="connsiteX7" fmla="*/ 2952328 w 2952328"/>
              <a:gd name="connsiteY7" fmla="*/ 1020113 h 1377153"/>
              <a:gd name="connsiteX8" fmla="*/ 2952328 w 2952328"/>
              <a:gd name="connsiteY8" fmla="*/ 1224136 h 1377153"/>
              <a:gd name="connsiteX9" fmla="*/ 1080120 w 2952328"/>
              <a:gd name="connsiteY9" fmla="*/ 1224136 h 1377153"/>
              <a:gd name="connsiteX10" fmla="*/ 861105 w 2952328"/>
              <a:gd name="connsiteY10" fmla="*/ 1377153 h 1377153"/>
              <a:gd name="connsiteX11" fmla="*/ 792088 w 2952328"/>
              <a:gd name="connsiteY11" fmla="*/ 1224136 h 1377153"/>
              <a:gd name="connsiteX12" fmla="*/ 0 w 2952328"/>
              <a:gd name="connsiteY12" fmla="*/ 1224136 h 1377153"/>
              <a:gd name="connsiteX13" fmla="*/ 0 w 2952328"/>
              <a:gd name="connsiteY13" fmla="*/ 1020113 h 1377153"/>
              <a:gd name="connsiteX14" fmla="*/ 0 w 2952328"/>
              <a:gd name="connsiteY14" fmla="*/ 714079 h 1377153"/>
              <a:gd name="connsiteX15" fmla="*/ 0 w 2952328"/>
              <a:gd name="connsiteY15" fmla="*/ 714079 h 1377153"/>
              <a:gd name="connsiteX16" fmla="*/ 0 w 2952328"/>
              <a:gd name="connsiteY16" fmla="*/ 0 h 1377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952328" h="1377153">
                <a:moveTo>
                  <a:pt x="0" y="0"/>
                </a:moveTo>
                <a:lnTo>
                  <a:pt x="492055" y="0"/>
                </a:lnTo>
                <a:lnTo>
                  <a:pt x="492055" y="0"/>
                </a:lnTo>
                <a:lnTo>
                  <a:pt x="1230137" y="0"/>
                </a:lnTo>
                <a:lnTo>
                  <a:pt x="2952328" y="0"/>
                </a:lnTo>
                <a:lnTo>
                  <a:pt x="2952328" y="714079"/>
                </a:lnTo>
                <a:lnTo>
                  <a:pt x="2952328" y="714079"/>
                </a:lnTo>
                <a:lnTo>
                  <a:pt x="2952328" y="1020113"/>
                </a:lnTo>
                <a:lnTo>
                  <a:pt x="2952328" y="1224136"/>
                </a:lnTo>
                <a:lnTo>
                  <a:pt x="1080120" y="1224136"/>
                </a:lnTo>
                <a:lnTo>
                  <a:pt x="861105" y="1377153"/>
                </a:lnTo>
                <a:lnTo>
                  <a:pt x="792088" y="1224136"/>
                </a:lnTo>
                <a:lnTo>
                  <a:pt x="0" y="1224136"/>
                </a:lnTo>
                <a:lnTo>
                  <a:pt x="0" y="1020113"/>
                </a:lnTo>
                <a:lnTo>
                  <a:pt x="0" y="714079"/>
                </a:lnTo>
                <a:lnTo>
                  <a:pt x="0" y="714079"/>
                </a:lnTo>
                <a:lnTo>
                  <a:pt x="0" y="0"/>
                </a:lnTo>
                <a:close/>
              </a:path>
            </a:pathLst>
          </a:cu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tIns="0" bIns="108000" rtlCol="0" anchor="ctr"/>
          <a:lstStyle/>
          <a:p>
            <a:pPr algn="ctr"/>
            <a:r>
              <a:rPr lang="en-GB" sz="1600" b="1" dirty="0" smtClean="0">
                <a:solidFill>
                  <a:schemeClr val="tx1"/>
                </a:solidFill>
              </a:rPr>
              <a:t>RISK MANAGEMENT</a:t>
            </a:r>
            <a:endParaRPr lang="en-GB" sz="700" b="1" dirty="0" smtClean="0">
              <a:solidFill>
                <a:schemeClr val="tx1"/>
              </a:solidFill>
            </a:endParaRPr>
          </a:p>
          <a:p>
            <a:pPr algn="ctr"/>
            <a:endParaRPr lang="en-GB" sz="700" b="1" dirty="0" smtClean="0">
              <a:solidFill>
                <a:schemeClr val="tx1"/>
              </a:solidFill>
            </a:endParaRPr>
          </a:p>
          <a:p>
            <a:r>
              <a:rPr lang="en-GB" sz="1600" i="1" dirty="0" smtClean="0">
                <a:solidFill>
                  <a:schemeClr val="tx1"/>
                </a:solidFill>
              </a:rPr>
              <a:t>Integrity framework</a:t>
            </a:r>
          </a:p>
          <a:p>
            <a:r>
              <a:rPr lang="en-GB" sz="1600" i="1" dirty="0" smtClean="0">
                <a:solidFill>
                  <a:schemeClr val="tx1"/>
                </a:solidFill>
              </a:rPr>
              <a:t>Reputational risk management</a:t>
            </a:r>
          </a:p>
          <a:p>
            <a:r>
              <a:rPr lang="en-GB" sz="1600" i="1" dirty="0" smtClean="0">
                <a:solidFill>
                  <a:schemeClr val="tx1"/>
                </a:solidFill>
              </a:rPr>
              <a:t>Insurance</a:t>
            </a:r>
            <a:endParaRPr lang="en-GB" sz="1600" i="1" dirty="0">
              <a:solidFill>
                <a:schemeClr val="tx1"/>
              </a:solidFill>
            </a:endParaRPr>
          </a:p>
        </p:txBody>
      </p:sp>
      <p:sp>
        <p:nvSpPr>
          <p:cNvPr id="10" name="Freeform 9"/>
          <p:cNvSpPr/>
          <p:nvPr/>
        </p:nvSpPr>
        <p:spPr>
          <a:xfrm>
            <a:off x="539552" y="4149080"/>
            <a:ext cx="1872208" cy="1215135"/>
          </a:xfrm>
          <a:custGeom>
            <a:avLst/>
            <a:gdLst>
              <a:gd name="connsiteX0" fmla="*/ 0 w 1872208"/>
              <a:gd name="connsiteY0" fmla="*/ 0 h 1080120"/>
              <a:gd name="connsiteX1" fmla="*/ 312035 w 1872208"/>
              <a:gd name="connsiteY1" fmla="*/ 0 h 1080120"/>
              <a:gd name="connsiteX2" fmla="*/ 312035 w 1872208"/>
              <a:gd name="connsiteY2" fmla="*/ 0 h 1080120"/>
              <a:gd name="connsiteX3" fmla="*/ 780087 w 1872208"/>
              <a:gd name="connsiteY3" fmla="*/ 0 h 1080120"/>
              <a:gd name="connsiteX4" fmla="*/ 1872208 w 1872208"/>
              <a:gd name="connsiteY4" fmla="*/ 0 h 1080120"/>
              <a:gd name="connsiteX5" fmla="*/ 1872208 w 1872208"/>
              <a:gd name="connsiteY5" fmla="*/ 630070 h 1080120"/>
              <a:gd name="connsiteX6" fmla="*/ 1872208 w 1872208"/>
              <a:gd name="connsiteY6" fmla="*/ 630070 h 1080120"/>
              <a:gd name="connsiteX7" fmla="*/ 1872208 w 1872208"/>
              <a:gd name="connsiteY7" fmla="*/ 900100 h 1080120"/>
              <a:gd name="connsiteX8" fmla="*/ 1872208 w 1872208"/>
              <a:gd name="connsiteY8" fmla="*/ 1080120 h 1080120"/>
              <a:gd name="connsiteX9" fmla="*/ 780087 w 1872208"/>
              <a:gd name="connsiteY9" fmla="*/ 1080120 h 1080120"/>
              <a:gd name="connsiteX10" fmla="*/ 546067 w 1872208"/>
              <a:gd name="connsiteY10" fmla="*/ 1215135 h 1080120"/>
              <a:gd name="connsiteX11" fmla="*/ 312035 w 1872208"/>
              <a:gd name="connsiteY11" fmla="*/ 1080120 h 1080120"/>
              <a:gd name="connsiteX12" fmla="*/ 0 w 1872208"/>
              <a:gd name="connsiteY12" fmla="*/ 1080120 h 1080120"/>
              <a:gd name="connsiteX13" fmla="*/ 0 w 1872208"/>
              <a:gd name="connsiteY13" fmla="*/ 900100 h 1080120"/>
              <a:gd name="connsiteX14" fmla="*/ 0 w 1872208"/>
              <a:gd name="connsiteY14" fmla="*/ 630070 h 1080120"/>
              <a:gd name="connsiteX15" fmla="*/ 0 w 1872208"/>
              <a:gd name="connsiteY15" fmla="*/ 630070 h 1080120"/>
              <a:gd name="connsiteX16" fmla="*/ 0 w 1872208"/>
              <a:gd name="connsiteY16" fmla="*/ 0 h 1080120"/>
              <a:gd name="connsiteX0" fmla="*/ 0 w 1872208"/>
              <a:gd name="connsiteY0" fmla="*/ 0 h 1215135"/>
              <a:gd name="connsiteX1" fmla="*/ 312035 w 1872208"/>
              <a:gd name="connsiteY1" fmla="*/ 0 h 1215135"/>
              <a:gd name="connsiteX2" fmla="*/ 312035 w 1872208"/>
              <a:gd name="connsiteY2" fmla="*/ 0 h 1215135"/>
              <a:gd name="connsiteX3" fmla="*/ 780087 w 1872208"/>
              <a:gd name="connsiteY3" fmla="*/ 0 h 1215135"/>
              <a:gd name="connsiteX4" fmla="*/ 1872208 w 1872208"/>
              <a:gd name="connsiteY4" fmla="*/ 0 h 1215135"/>
              <a:gd name="connsiteX5" fmla="*/ 1872208 w 1872208"/>
              <a:gd name="connsiteY5" fmla="*/ 630070 h 1215135"/>
              <a:gd name="connsiteX6" fmla="*/ 1872208 w 1872208"/>
              <a:gd name="connsiteY6" fmla="*/ 630070 h 1215135"/>
              <a:gd name="connsiteX7" fmla="*/ 1872208 w 1872208"/>
              <a:gd name="connsiteY7" fmla="*/ 900100 h 1215135"/>
              <a:gd name="connsiteX8" fmla="*/ 1872208 w 1872208"/>
              <a:gd name="connsiteY8" fmla="*/ 1080120 h 1215135"/>
              <a:gd name="connsiteX9" fmla="*/ 780087 w 1872208"/>
              <a:gd name="connsiteY9" fmla="*/ 1080120 h 1215135"/>
              <a:gd name="connsiteX10" fmla="*/ 546067 w 1872208"/>
              <a:gd name="connsiteY10" fmla="*/ 1215135 h 1215135"/>
              <a:gd name="connsiteX11" fmla="*/ 432048 w 1872208"/>
              <a:gd name="connsiteY11" fmla="*/ 1080120 h 1215135"/>
              <a:gd name="connsiteX12" fmla="*/ 0 w 1872208"/>
              <a:gd name="connsiteY12" fmla="*/ 1080120 h 1215135"/>
              <a:gd name="connsiteX13" fmla="*/ 0 w 1872208"/>
              <a:gd name="connsiteY13" fmla="*/ 900100 h 1215135"/>
              <a:gd name="connsiteX14" fmla="*/ 0 w 1872208"/>
              <a:gd name="connsiteY14" fmla="*/ 630070 h 1215135"/>
              <a:gd name="connsiteX15" fmla="*/ 0 w 1872208"/>
              <a:gd name="connsiteY15" fmla="*/ 630070 h 1215135"/>
              <a:gd name="connsiteX16" fmla="*/ 0 w 1872208"/>
              <a:gd name="connsiteY16" fmla="*/ 0 h 1215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72208" h="1215135">
                <a:moveTo>
                  <a:pt x="0" y="0"/>
                </a:moveTo>
                <a:lnTo>
                  <a:pt x="312035" y="0"/>
                </a:lnTo>
                <a:lnTo>
                  <a:pt x="312035" y="0"/>
                </a:lnTo>
                <a:lnTo>
                  <a:pt x="780087" y="0"/>
                </a:lnTo>
                <a:lnTo>
                  <a:pt x="1872208" y="0"/>
                </a:lnTo>
                <a:lnTo>
                  <a:pt x="1872208" y="630070"/>
                </a:lnTo>
                <a:lnTo>
                  <a:pt x="1872208" y="630070"/>
                </a:lnTo>
                <a:lnTo>
                  <a:pt x="1872208" y="900100"/>
                </a:lnTo>
                <a:lnTo>
                  <a:pt x="1872208" y="1080120"/>
                </a:lnTo>
                <a:lnTo>
                  <a:pt x="780087" y="1080120"/>
                </a:lnTo>
                <a:lnTo>
                  <a:pt x="546067" y="1215135"/>
                </a:lnTo>
                <a:lnTo>
                  <a:pt x="432048" y="1080120"/>
                </a:lnTo>
                <a:lnTo>
                  <a:pt x="0" y="1080120"/>
                </a:lnTo>
                <a:lnTo>
                  <a:pt x="0" y="900100"/>
                </a:lnTo>
                <a:lnTo>
                  <a:pt x="0" y="630070"/>
                </a:lnTo>
                <a:lnTo>
                  <a:pt x="0" y="630070"/>
                </a:lnTo>
                <a:lnTo>
                  <a:pt x="0" y="0"/>
                </a:lnTo>
                <a:close/>
              </a:path>
            </a:pathLst>
          </a:cu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tIns="0" bIns="144000" rtlCol="0" anchor="ctr"/>
          <a:lstStyle/>
          <a:p>
            <a:pPr algn="ctr"/>
            <a:r>
              <a:rPr lang="en-GB" sz="1600" b="1" dirty="0" smtClean="0">
                <a:solidFill>
                  <a:schemeClr val="tx1"/>
                </a:solidFill>
              </a:rPr>
              <a:t>EXTERNAL COMMUNICATIONS</a:t>
            </a:r>
          </a:p>
        </p:txBody>
      </p:sp>
    </p:spTree>
    <p:extLst>
      <p:ext uri="{BB962C8B-B14F-4D97-AF65-F5344CB8AC3E}">
        <p14:creationId xmlns:p14="http://schemas.microsoft.com/office/powerpoint/2010/main" xmlns="" val="322850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Framework for Strengthening NSs</a:t>
            </a:r>
            <a:endParaRPr lang="en-GB" dirty="0">
              <a:solidFill>
                <a:srgbClr val="FF0000"/>
              </a:solidFill>
            </a:endParaRPr>
          </a:p>
        </p:txBody>
      </p:sp>
      <p:sp>
        <p:nvSpPr>
          <p:cNvPr id="3" name="Content Placeholder 2"/>
          <p:cNvSpPr>
            <a:spLocks noGrp="1"/>
          </p:cNvSpPr>
          <p:nvPr>
            <p:ph idx="1"/>
          </p:nvPr>
        </p:nvSpPr>
        <p:spPr/>
        <p:txBody>
          <a:bodyPr/>
          <a:lstStyle/>
          <a:p>
            <a:pPr>
              <a:buNone/>
            </a:pPr>
            <a:r>
              <a:rPr lang="en-US" b="1" dirty="0" smtClean="0"/>
              <a:t>OCAC</a:t>
            </a:r>
            <a:endParaRPr lang="en-GB" dirty="0" smtClean="0"/>
          </a:p>
          <a:p>
            <a:pPr lvl="0"/>
            <a:r>
              <a:rPr lang="en-US" b="1" dirty="0" smtClean="0"/>
              <a:t>Myanmar RC </a:t>
            </a:r>
            <a:r>
              <a:rPr lang="en-US" dirty="0" smtClean="0"/>
              <a:t>was the first NS to pilot OCAC. Self assessment finalized and Myanmar RC evaluating next steps to support identified weaknesses</a:t>
            </a:r>
            <a:endParaRPr lang="en-GB" dirty="0" smtClean="0"/>
          </a:p>
          <a:p>
            <a:pPr lvl="0"/>
            <a:r>
              <a:rPr lang="en-US" b="1" i="1" u="sng" dirty="0" smtClean="0">
                <a:solidFill>
                  <a:srgbClr val="00B050"/>
                </a:solidFill>
              </a:rPr>
              <a:t>PRC</a:t>
            </a:r>
            <a:r>
              <a:rPr lang="en-US" b="1" i="1" dirty="0" smtClean="0">
                <a:solidFill>
                  <a:srgbClr val="00B050"/>
                </a:solidFill>
              </a:rPr>
              <a:t>, </a:t>
            </a:r>
            <a:r>
              <a:rPr lang="en-US" b="1" i="1" u="sng" dirty="0" smtClean="0">
                <a:solidFill>
                  <a:srgbClr val="00B050"/>
                </a:solidFill>
              </a:rPr>
              <a:t>VNRC </a:t>
            </a:r>
            <a:r>
              <a:rPr lang="en-US" b="1" i="1" dirty="0" smtClean="0">
                <a:solidFill>
                  <a:srgbClr val="00B050"/>
                </a:solidFill>
              </a:rPr>
              <a:t>and </a:t>
            </a:r>
            <a:r>
              <a:rPr lang="en-US" b="1" i="1" u="sng" dirty="0" smtClean="0">
                <a:solidFill>
                  <a:srgbClr val="00B050"/>
                </a:solidFill>
              </a:rPr>
              <a:t>CVTL</a:t>
            </a:r>
            <a:r>
              <a:rPr lang="en-US" b="1" i="1" dirty="0" smtClean="0">
                <a:solidFill>
                  <a:srgbClr val="00B050"/>
                </a:solidFill>
              </a:rPr>
              <a:t> have indicated interest in OCAC / this needs follow-up and confirmation with Geneva Team </a:t>
            </a:r>
            <a:endParaRPr lang="en-GB" b="1" i="1" dirty="0" smtClean="0">
              <a:solidFill>
                <a:srgbClr val="00B050"/>
              </a:solidFill>
            </a:endParaRPr>
          </a:p>
          <a:p>
            <a:pPr lvl="0"/>
            <a:r>
              <a:rPr lang="en-US" dirty="0" smtClean="0"/>
              <a:t>Currently no SEA countries on Geneva confirmed list for 2013 OCAC</a:t>
            </a:r>
            <a:endParaRPr lang="en-GB" dirty="0" smtClean="0"/>
          </a:p>
          <a:p>
            <a:pPr lvl="0"/>
            <a:r>
              <a:rPr lang="en-US" b="1" dirty="0" smtClean="0"/>
              <a:t>CRC</a:t>
            </a:r>
            <a:r>
              <a:rPr lang="en-US" dirty="0" smtClean="0"/>
              <a:t> and </a:t>
            </a:r>
            <a:r>
              <a:rPr lang="en-US" b="1" dirty="0" smtClean="0"/>
              <a:t>PMI</a:t>
            </a:r>
            <a:r>
              <a:rPr lang="en-US" dirty="0" smtClean="0"/>
              <a:t> want to wait and observe</a:t>
            </a:r>
            <a:endParaRPr lang="en-GB"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Framework for Strengthening NSs</a:t>
            </a:r>
            <a:endParaRPr lang="en-GB" dirty="0"/>
          </a:p>
        </p:txBody>
      </p:sp>
      <p:sp>
        <p:nvSpPr>
          <p:cNvPr id="3" name="Content Placeholder 2"/>
          <p:cNvSpPr>
            <a:spLocks noGrp="1"/>
          </p:cNvSpPr>
          <p:nvPr>
            <p:ph idx="1"/>
          </p:nvPr>
        </p:nvSpPr>
        <p:spPr>
          <a:xfrm>
            <a:off x="1676400" y="2057400"/>
            <a:ext cx="6858000" cy="2971800"/>
          </a:xfrm>
        </p:spPr>
        <p:txBody>
          <a:bodyPr/>
          <a:lstStyle/>
          <a:p>
            <a:pPr>
              <a:buNone/>
            </a:pPr>
            <a:r>
              <a:rPr lang="en-US" sz="2600" b="1" dirty="0" smtClean="0"/>
              <a:t>Fed-wide Databank &amp; Reporting</a:t>
            </a:r>
            <a:endParaRPr lang="en-GB" sz="2600" dirty="0" smtClean="0"/>
          </a:p>
          <a:p>
            <a:pPr lvl="0"/>
            <a:r>
              <a:rPr lang="en-US" sz="2400" b="1" i="1" dirty="0" smtClean="0">
                <a:solidFill>
                  <a:srgbClr val="FF0000"/>
                </a:solidFill>
              </a:rPr>
              <a:t>Slow progress </a:t>
            </a:r>
            <a:r>
              <a:rPr lang="en-US" sz="2400" dirty="0" smtClean="0"/>
              <a:t>in this area due to:</a:t>
            </a:r>
            <a:endParaRPr lang="en-GB" sz="2400" dirty="0" smtClean="0"/>
          </a:p>
          <a:p>
            <a:pPr lvl="1"/>
            <a:r>
              <a:rPr lang="en-US" sz="2200" dirty="0" smtClean="0"/>
              <a:t>Poor internet connection (</a:t>
            </a:r>
            <a:r>
              <a:rPr lang="en-US" sz="2200" b="1" dirty="0" smtClean="0"/>
              <a:t>CVTL</a:t>
            </a:r>
            <a:r>
              <a:rPr lang="en-US" sz="2200" dirty="0" smtClean="0"/>
              <a:t>)</a:t>
            </a:r>
            <a:endParaRPr lang="en-GB" sz="2200" dirty="0" smtClean="0"/>
          </a:p>
          <a:p>
            <a:pPr lvl="1"/>
            <a:r>
              <a:rPr lang="en-US" sz="2200" dirty="0" smtClean="0"/>
              <a:t>Need for more clarification (</a:t>
            </a:r>
            <a:r>
              <a:rPr lang="en-US" sz="2200" b="1" dirty="0" smtClean="0"/>
              <a:t>Myanmar RC</a:t>
            </a:r>
            <a:r>
              <a:rPr lang="en-US" sz="2200" dirty="0" smtClean="0"/>
              <a:t>)</a:t>
            </a:r>
            <a:endParaRPr lang="en-GB" sz="2200" dirty="0" smtClean="0"/>
          </a:p>
          <a:p>
            <a:pPr lvl="1"/>
            <a:r>
              <a:rPr lang="en-US" sz="2200" dirty="0" smtClean="0"/>
              <a:t>Challenge of data collection (</a:t>
            </a:r>
            <a:r>
              <a:rPr lang="en-US" sz="2200" b="1" dirty="0" smtClean="0"/>
              <a:t>PMI</a:t>
            </a:r>
            <a:r>
              <a:rPr lang="en-US" sz="2200" dirty="0" smtClean="0"/>
              <a:t>)</a:t>
            </a:r>
            <a:endParaRPr lang="en-GB" sz="2200" dirty="0" smtClean="0"/>
          </a:p>
          <a:p>
            <a:pPr lvl="1"/>
            <a:r>
              <a:rPr lang="en-US" sz="2200" dirty="0" smtClean="0"/>
              <a:t>Activity delayed while HR system gets ready (</a:t>
            </a:r>
            <a:r>
              <a:rPr lang="en-US" sz="2200" b="1" dirty="0" smtClean="0"/>
              <a:t>VNRC</a:t>
            </a:r>
            <a:r>
              <a:rPr lang="en-US" sz="2200" dirty="0" smtClean="0"/>
              <a:t>)</a:t>
            </a:r>
            <a:endParaRPr lang="en-GB" sz="2200"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Framework for Strengthening NSs</a:t>
            </a:r>
            <a:endParaRPr lang="en-GB" dirty="0"/>
          </a:p>
        </p:txBody>
      </p:sp>
      <p:sp>
        <p:nvSpPr>
          <p:cNvPr id="3" name="Content Placeholder 2"/>
          <p:cNvSpPr>
            <a:spLocks noGrp="1"/>
          </p:cNvSpPr>
          <p:nvPr>
            <p:ph idx="1"/>
          </p:nvPr>
        </p:nvSpPr>
        <p:spPr>
          <a:xfrm>
            <a:off x="1828800" y="2057400"/>
            <a:ext cx="6858000" cy="2819400"/>
          </a:xfrm>
        </p:spPr>
        <p:txBody>
          <a:bodyPr/>
          <a:lstStyle/>
          <a:p>
            <a:pPr>
              <a:buNone/>
            </a:pPr>
            <a:r>
              <a:rPr lang="en-US" b="1" dirty="0" smtClean="0"/>
              <a:t>Learning and Knowledge Sharing Network</a:t>
            </a:r>
            <a:endParaRPr lang="en-GB" dirty="0" smtClean="0"/>
          </a:p>
          <a:p>
            <a:pPr lvl="0"/>
            <a:r>
              <a:rPr lang="en-US" dirty="0" smtClean="0"/>
              <a:t>8,305 users from Asia Pacific</a:t>
            </a:r>
            <a:endParaRPr lang="en-GB" dirty="0" smtClean="0"/>
          </a:p>
          <a:p>
            <a:pPr lvl="0"/>
            <a:r>
              <a:rPr lang="en-US" dirty="0" smtClean="0"/>
              <a:t>30,880 users globally</a:t>
            </a:r>
            <a:endParaRPr lang="en-GB" dirty="0" smtClean="0"/>
          </a:p>
          <a:p>
            <a:pPr lvl="0"/>
            <a:r>
              <a:rPr lang="en-US" dirty="0" smtClean="0"/>
              <a:t>AP is 60% of population / but only 26% of users from APZ </a:t>
            </a:r>
            <a:endParaRPr lang="en-GB" dirty="0" smtClean="0"/>
          </a:p>
          <a:p>
            <a:pPr lvl="0"/>
            <a:r>
              <a:rPr lang="en-US" b="1" i="1" dirty="0" smtClean="0">
                <a:solidFill>
                  <a:srgbClr val="00B050"/>
                </a:solidFill>
              </a:rPr>
              <a:t>Need to facilitate more usage which requires </a:t>
            </a:r>
            <a:r>
              <a:rPr lang="en-US" b="1" i="1" u="sng" dirty="0" smtClean="0">
                <a:solidFill>
                  <a:srgbClr val="00B050"/>
                </a:solidFill>
              </a:rPr>
              <a:t>local language </a:t>
            </a:r>
            <a:r>
              <a:rPr lang="en-US" b="1" i="1" dirty="0" smtClean="0">
                <a:solidFill>
                  <a:srgbClr val="00B050"/>
                </a:solidFill>
              </a:rPr>
              <a:t>and </a:t>
            </a:r>
            <a:r>
              <a:rPr lang="en-US" b="1" i="1" u="sng" dirty="0" smtClean="0">
                <a:solidFill>
                  <a:srgbClr val="00B050"/>
                </a:solidFill>
              </a:rPr>
              <a:t>better connectivity</a:t>
            </a:r>
            <a:endParaRPr lang="en-GB" b="1" i="1" u="sng" dirty="0" smtClean="0">
              <a:solidFill>
                <a:srgbClr val="00B050"/>
              </a:solidFill>
            </a:endParaRP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Framework for Strengthening NSs</a:t>
            </a:r>
            <a:endParaRPr lang="en-GB" dirty="0"/>
          </a:p>
        </p:txBody>
      </p:sp>
      <p:sp>
        <p:nvSpPr>
          <p:cNvPr id="3" name="Content Placeholder 2"/>
          <p:cNvSpPr>
            <a:spLocks noGrp="1"/>
          </p:cNvSpPr>
          <p:nvPr>
            <p:ph idx="1"/>
          </p:nvPr>
        </p:nvSpPr>
        <p:spPr>
          <a:xfrm>
            <a:off x="1524000" y="2209800"/>
            <a:ext cx="6858000" cy="2209800"/>
          </a:xfrm>
        </p:spPr>
        <p:txBody>
          <a:bodyPr/>
          <a:lstStyle/>
          <a:p>
            <a:pPr>
              <a:buNone/>
            </a:pPr>
            <a:r>
              <a:rPr lang="en-US" b="1" dirty="0" smtClean="0"/>
              <a:t>Bridging the Digital Divide</a:t>
            </a:r>
            <a:endParaRPr lang="en-GB" dirty="0" smtClean="0"/>
          </a:p>
          <a:p>
            <a:pPr lvl="0"/>
            <a:r>
              <a:rPr lang="en-US" b="1" i="1" dirty="0" smtClean="0">
                <a:solidFill>
                  <a:srgbClr val="00B050"/>
                </a:solidFill>
              </a:rPr>
              <a:t>Steady progress </a:t>
            </a:r>
            <a:r>
              <a:rPr lang="en-US" dirty="0" smtClean="0"/>
              <a:t>by </a:t>
            </a:r>
            <a:r>
              <a:rPr lang="en-US" b="1" dirty="0" smtClean="0"/>
              <a:t>Myanmar RC</a:t>
            </a:r>
            <a:r>
              <a:rPr lang="en-US" dirty="0" smtClean="0"/>
              <a:t>, </a:t>
            </a:r>
            <a:r>
              <a:rPr lang="en-US" b="1" dirty="0" smtClean="0"/>
              <a:t>CRC</a:t>
            </a:r>
            <a:r>
              <a:rPr lang="en-US" dirty="0" smtClean="0"/>
              <a:t>, </a:t>
            </a:r>
            <a:r>
              <a:rPr lang="en-US" b="1" dirty="0" smtClean="0"/>
              <a:t>CVTL</a:t>
            </a:r>
            <a:r>
              <a:rPr lang="en-US" dirty="0" smtClean="0"/>
              <a:t>, </a:t>
            </a:r>
            <a:r>
              <a:rPr lang="en-US" b="1" dirty="0" smtClean="0"/>
              <a:t>PRC</a:t>
            </a:r>
            <a:r>
              <a:rPr lang="en-US" dirty="0" smtClean="0"/>
              <a:t> and </a:t>
            </a:r>
            <a:r>
              <a:rPr lang="en-US" b="1" dirty="0" smtClean="0"/>
              <a:t>VNRC</a:t>
            </a:r>
            <a:endParaRPr lang="en-GB" b="1" dirty="0" smtClean="0"/>
          </a:p>
          <a:p>
            <a:pPr lvl="0"/>
            <a:r>
              <a:rPr lang="en-US" b="1" dirty="0" smtClean="0"/>
              <a:t>VNRC</a:t>
            </a:r>
            <a:r>
              <a:rPr lang="en-US" dirty="0" smtClean="0"/>
              <a:t> noted their good progress was </a:t>
            </a:r>
            <a:r>
              <a:rPr lang="en-US" b="1" i="1" dirty="0" smtClean="0">
                <a:solidFill>
                  <a:srgbClr val="00B050"/>
                </a:solidFill>
              </a:rPr>
              <a:t>based on strong commitment from Leadership</a:t>
            </a:r>
            <a:endParaRPr lang="en-GB" b="1" i="1" dirty="0" smtClean="0">
              <a:solidFill>
                <a:srgbClr val="00B050"/>
              </a:solidFill>
            </a:endParaRP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smtClean="0"/>
              <a:t>Youth development in RCRC</a:t>
            </a:r>
            <a:endParaRPr kumimoji="1" lang="ja-JP" altLang="en-US" sz="2800" dirty="0"/>
          </a:p>
        </p:txBody>
      </p:sp>
      <p:sp>
        <p:nvSpPr>
          <p:cNvPr id="3" name="コンテンツ プレースホルダー 2"/>
          <p:cNvSpPr>
            <a:spLocks noGrp="1"/>
          </p:cNvSpPr>
          <p:nvPr>
            <p:ph idx="1"/>
          </p:nvPr>
        </p:nvSpPr>
        <p:spPr>
          <a:xfrm>
            <a:off x="457200" y="1752600"/>
            <a:ext cx="6347048" cy="3962400"/>
          </a:xfrm>
        </p:spPr>
        <p:txBody>
          <a:bodyPr>
            <a:normAutofit/>
          </a:bodyPr>
          <a:lstStyle/>
          <a:p>
            <a:r>
              <a:rPr kumimoji="1" lang="en-US" altLang="ja-JP" sz="2600" b="1" dirty="0" smtClean="0"/>
              <a:t>IFRC Youth Policy</a:t>
            </a:r>
            <a:r>
              <a:rPr kumimoji="1" lang="en-US" altLang="ja-JP" sz="2600" dirty="0" smtClean="0"/>
              <a:t> adopted in 2011</a:t>
            </a:r>
          </a:p>
          <a:p>
            <a:r>
              <a:rPr lang="en-US" altLang="ja-JP" sz="2600" b="1" dirty="0" smtClean="0"/>
              <a:t>2013 plans</a:t>
            </a:r>
            <a:r>
              <a:rPr lang="en-US" altLang="ja-JP" sz="2600" dirty="0" smtClean="0"/>
              <a:t>:</a:t>
            </a:r>
            <a:endParaRPr kumimoji="1" lang="en-US" altLang="ja-JP" sz="2600" dirty="0" smtClean="0"/>
          </a:p>
          <a:p>
            <a:pPr marL="0" indent="0">
              <a:buNone/>
            </a:pPr>
            <a:r>
              <a:rPr lang="en-US" altLang="ja-JP" sz="2800" dirty="0" smtClean="0">
                <a:sym typeface="Wingdings" pitchFamily="2" charset="2"/>
              </a:rPr>
              <a:t>      </a:t>
            </a:r>
            <a:r>
              <a:rPr lang="en-US" altLang="ja-JP" sz="2400" b="1" dirty="0" smtClean="0">
                <a:sym typeface="Wingdings" pitchFamily="2" charset="2"/>
              </a:rPr>
              <a:t>Youth Strategy</a:t>
            </a:r>
            <a:r>
              <a:rPr lang="en-US" altLang="ja-JP" sz="2400" dirty="0" smtClean="0">
                <a:sym typeface="Wingdings" pitchFamily="2" charset="2"/>
              </a:rPr>
              <a:t> to suggest “how”       </a:t>
            </a:r>
          </a:p>
          <a:p>
            <a:pPr marL="0" indent="0">
              <a:buNone/>
            </a:pPr>
            <a:r>
              <a:rPr lang="en-US" altLang="ja-JP" sz="2400" dirty="0" smtClean="0">
                <a:sym typeface="Wingdings" pitchFamily="2" charset="2"/>
              </a:rPr>
              <a:t>             based on “what” described in the </a:t>
            </a:r>
            <a:endParaRPr lang="en-US" altLang="ja-JP" sz="2400" dirty="0">
              <a:sym typeface="Wingdings" pitchFamily="2" charset="2"/>
            </a:endParaRPr>
          </a:p>
          <a:p>
            <a:pPr marL="0" indent="0">
              <a:buNone/>
            </a:pPr>
            <a:r>
              <a:rPr lang="en-US" altLang="ja-JP" sz="2400" dirty="0" smtClean="0">
                <a:sym typeface="Wingdings" pitchFamily="2" charset="2"/>
              </a:rPr>
              <a:t>             Youth Policy</a:t>
            </a:r>
          </a:p>
          <a:p>
            <a:pPr marL="0" indent="0">
              <a:buNone/>
            </a:pPr>
            <a:r>
              <a:rPr lang="en-US" altLang="ja-JP" sz="2400" dirty="0" smtClean="0">
                <a:sym typeface="Wingdings" pitchFamily="2" charset="2"/>
              </a:rPr>
              <a:t>     	</a:t>
            </a:r>
            <a:r>
              <a:rPr lang="en-US" altLang="ja-JP" sz="2400" b="1" dirty="0" smtClean="0">
                <a:sym typeface="Wingdings" pitchFamily="2" charset="2"/>
              </a:rPr>
              <a:t>Guidelines on Youth Networking</a:t>
            </a:r>
            <a:r>
              <a:rPr lang="en-US" altLang="ja-JP" sz="2400" dirty="0" smtClean="0">
                <a:sym typeface="Wingdings" pitchFamily="2" charset="2"/>
              </a:rPr>
              <a:t> </a:t>
            </a:r>
          </a:p>
          <a:p>
            <a:pPr marL="0" indent="0">
              <a:buNone/>
            </a:pPr>
            <a:r>
              <a:rPr lang="en-US" altLang="ja-JP" sz="2800" dirty="0" smtClean="0">
                <a:sym typeface="Wingdings" pitchFamily="2" charset="2"/>
              </a:rPr>
              <a:t>          </a:t>
            </a:r>
            <a:r>
              <a:rPr lang="en-US" altLang="ja-JP" sz="2400" dirty="0" smtClean="0">
                <a:sym typeface="Wingdings" pitchFamily="2" charset="2"/>
              </a:rPr>
              <a:t>to strengthen youth networks </a:t>
            </a:r>
          </a:p>
        </p:txBody>
      </p:sp>
      <p:pic>
        <p:nvPicPr>
          <p:cNvPr id="4" name="Picture 2"/>
          <p:cNvPicPr>
            <a:picLocks noChangeAspect="1" noChangeArrowheads="1"/>
          </p:cNvPicPr>
          <p:nvPr/>
        </p:nvPicPr>
        <p:blipFill>
          <a:blip r:embed="rId3" cstate="print"/>
          <a:srcRect/>
          <a:stretch>
            <a:fillRect/>
          </a:stretch>
        </p:blipFill>
        <p:spPr bwMode="auto">
          <a:xfrm rot="374008">
            <a:off x="6351083" y="2026475"/>
            <a:ext cx="2424120" cy="3426943"/>
          </a:xfrm>
          <a:prstGeom prst="rect">
            <a:avLst/>
          </a:prstGeom>
          <a:noFill/>
          <a:ln w="9525">
            <a:solidFill>
              <a:schemeClr val="tx1"/>
            </a:solidFill>
            <a:miter lim="800000"/>
            <a:headEnd/>
            <a:tailEnd/>
          </a:ln>
        </p:spPr>
      </p:pic>
    </p:spTree>
    <p:extLst>
      <p:ext uri="{BB962C8B-B14F-4D97-AF65-F5344CB8AC3E}">
        <p14:creationId xmlns:p14="http://schemas.microsoft.com/office/powerpoint/2010/main" xmlns="" val="4430975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3395</TotalTime>
  <Words>1105</Words>
  <Application>Microsoft Office PowerPoint</Application>
  <PresentationFormat>On-screen Show (4:3)</PresentationFormat>
  <Paragraphs>217</Paragraphs>
  <Slides>13</Slides>
  <Notes>5</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Framework for Development  Update</vt:lpstr>
      <vt:lpstr>Global OCAC Update – MRCS Pilot 2012</vt:lpstr>
      <vt:lpstr>Lessons from OCAC pilots </vt:lpstr>
      <vt:lpstr>Anomalies or systemic weaknesses?</vt:lpstr>
      <vt:lpstr>Framework for Strengthening NSs</vt:lpstr>
      <vt:lpstr>Framework for Strengthening NSs</vt:lpstr>
      <vt:lpstr>Framework for Strengthening NSs</vt:lpstr>
      <vt:lpstr>Framework for Strengthening NSs</vt:lpstr>
      <vt:lpstr>Youth development in RCRC</vt:lpstr>
      <vt:lpstr>Youth Strategy – 2013 </vt:lpstr>
      <vt:lpstr>NSs Statutory Compliances :  Article 35 of IFRC constitution  </vt:lpstr>
      <vt:lpstr>  Statutory contribution for 2013 due in Feb 2013 ( in CHF)</vt:lpstr>
      <vt:lpstr>Questions …</vt:lpstr>
    </vt:vector>
  </TitlesOfParts>
  <Company>IFRC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goli.ameri</dc:creator>
  <cp:lastModifiedBy>elena.nyanenkova</cp:lastModifiedBy>
  <cp:revision>123</cp:revision>
  <dcterms:created xsi:type="dcterms:W3CDTF">2010-10-08T14:12:22Z</dcterms:created>
  <dcterms:modified xsi:type="dcterms:W3CDTF">2013-03-26T04:07:27Z</dcterms:modified>
</cp:coreProperties>
</file>