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88" r:id="rId3"/>
  </p:sldMasterIdLst>
  <p:notesMasterIdLst>
    <p:notesMasterId r:id="rId27"/>
  </p:notesMasterIdLst>
  <p:handoutMasterIdLst>
    <p:handoutMasterId r:id="rId28"/>
  </p:handoutMasterIdLst>
  <p:sldIdLst>
    <p:sldId id="283" r:id="rId4"/>
    <p:sldId id="326" r:id="rId5"/>
    <p:sldId id="360" r:id="rId6"/>
    <p:sldId id="362" r:id="rId7"/>
    <p:sldId id="321" r:id="rId8"/>
    <p:sldId id="322" r:id="rId9"/>
    <p:sldId id="353" r:id="rId10"/>
    <p:sldId id="354" r:id="rId11"/>
    <p:sldId id="351" r:id="rId12"/>
    <p:sldId id="355" r:id="rId13"/>
    <p:sldId id="356" r:id="rId14"/>
    <p:sldId id="357" r:id="rId15"/>
    <p:sldId id="378" r:id="rId16"/>
    <p:sldId id="379" r:id="rId17"/>
    <p:sldId id="381" r:id="rId18"/>
    <p:sldId id="372" r:id="rId19"/>
    <p:sldId id="373" r:id="rId20"/>
    <p:sldId id="374" r:id="rId21"/>
    <p:sldId id="375" r:id="rId22"/>
    <p:sldId id="376" r:id="rId23"/>
    <p:sldId id="377" r:id="rId24"/>
    <p:sldId id="380" r:id="rId25"/>
    <p:sldId id="348" r:id="rId2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79" autoAdjust="0"/>
    <p:restoredTop sz="56092" autoAdjust="0"/>
  </p:normalViewPr>
  <p:slideViewPr>
    <p:cSldViewPr>
      <p:cViewPr>
        <p:scale>
          <a:sx n="70" d="100"/>
          <a:sy n="70" d="100"/>
        </p:scale>
        <p:origin x="-1374" y="618"/>
      </p:cViewPr>
      <p:guideLst>
        <p:guide orient="horz" pos="408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notesViewPr>
    <p:cSldViewPr>
      <p:cViewPr varScale="1">
        <p:scale>
          <a:sx n="81" d="100"/>
          <a:sy n="81" d="100"/>
        </p:scale>
        <p:origin x="-4008" y="-90"/>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7.xml"/><Relationship Id="rId1" Type="http://schemas.openxmlformats.org/officeDocument/2006/relationships/slide" Target="slides/slide16.xml"/><Relationship Id="rId5" Type="http://schemas.openxmlformats.org/officeDocument/2006/relationships/slide" Target="slides/slide20.xml"/><Relationship Id="rId4"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atin typeface="Arial" charset="0"/>
                <a:cs typeface="Arial" charset="0"/>
              </a:defRPr>
            </a:lvl1pPr>
          </a:lstStyle>
          <a:p>
            <a:pPr>
              <a:defRPr/>
            </a:pPr>
            <a:fld id="{973485CA-AED5-4C4E-8B36-B5C5455719D3}" type="datetimeFigureOut">
              <a:rPr lang="en-US"/>
              <a:pPr>
                <a:defRPr/>
              </a:pPr>
              <a:t>3/24/2013</a:t>
            </a:fld>
            <a:endParaRPr lang="en-GB" dirty="0"/>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7FE0F2A-899D-4597-8248-1593C47BC147}" type="slidenum">
              <a:rPr lang="en-GB"/>
              <a:pPr>
                <a:defRPr/>
              </a:pPr>
              <a:t>‹#›</a:t>
            </a:fld>
            <a:endParaRPr lang="en-GB" dirty="0"/>
          </a:p>
        </p:txBody>
      </p:sp>
    </p:spTree>
    <p:extLst>
      <p:ext uri="{BB962C8B-B14F-4D97-AF65-F5344CB8AC3E}">
        <p14:creationId xmlns:p14="http://schemas.microsoft.com/office/powerpoint/2010/main" xmlns="" val="2868139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GB"/>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atin typeface="Arial" charset="0"/>
                <a:cs typeface="Arial" charset="0"/>
              </a:defRPr>
            </a:lvl1pPr>
          </a:lstStyle>
          <a:p>
            <a:pPr>
              <a:defRPr/>
            </a:pPr>
            <a:fld id="{6ADB59DC-DCFB-4061-95F7-30FCF589EDFD}" type="datetimeFigureOut">
              <a:rPr lang="en-US"/>
              <a:pPr>
                <a:defRPr/>
              </a:pPr>
              <a:t>3/24/2013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94305BC-BB86-4435-8CC6-85CE885D3E8B}" type="slidenum">
              <a:rPr lang="en-GB"/>
              <a:pPr>
                <a:defRPr/>
              </a:pPr>
              <a:t>‹#›</a:t>
            </a:fld>
            <a:endParaRPr lang="en-GB" dirty="0"/>
          </a:p>
        </p:txBody>
      </p:sp>
    </p:spTree>
    <p:extLst>
      <p:ext uri="{BB962C8B-B14F-4D97-AF65-F5344CB8AC3E}">
        <p14:creationId xmlns:p14="http://schemas.microsoft.com/office/powerpoint/2010/main" xmlns="" val="1997484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BD242B-410D-4BFC-9C87-D12BEEFC8CC6}" type="slidenum">
              <a:rPr lang="en-GB" smtClean="0">
                <a:latin typeface="Arial" pitchFamily="34" charset="0"/>
                <a:cs typeface="Arial" pitchFamily="34" charset="0"/>
              </a:rPr>
              <a:pPr/>
              <a:t>1</a:t>
            </a:fld>
            <a:endParaRPr lang="en-GB"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Aft>
                <a:spcPts val="1200"/>
              </a:spcAft>
              <a:buFont typeface="Arial" pitchFamily="34" charset="0"/>
              <a:buChar char="•"/>
            </a:pPr>
            <a:r>
              <a:rPr lang="en-US" sz="1200" dirty="0" smtClean="0"/>
              <a:t>The ASEAN Agreement on Disaster Management and Emergency Response incorporates elements of the IDRL Guidelines, and the SOPs</a:t>
            </a:r>
            <a:r>
              <a:rPr lang="en-US" sz="1200" baseline="0" dirty="0" smtClean="0"/>
              <a:t> in particular, draw from the IDRL Guidelines.</a:t>
            </a:r>
          </a:p>
          <a:p>
            <a:pPr>
              <a:spcAft>
                <a:spcPts val="1200"/>
              </a:spcAft>
              <a:buFont typeface="Arial" pitchFamily="34" charset="0"/>
              <a:buChar char="•"/>
            </a:pPr>
            <a:r>
              <a:rPr lang="en-US" sz="1200" baseline="0" dirty="0" smtClean="0"/>
              <a:t> </a:t>
            </a:r>
            <a:r>
              <a:rPr lang="en-US" sz="1200" dirty="0" smtClean="0"/>
              <a:t>The AADMER Work plan, which is a document that sets out the steps</a:t>
            </a:r>
            <a:r>
              <a:rPr lang="en-US" sz="1200" baseline="0" dirty="0" smtClean="0"/>
              <a:t> and activities for all the states to successfully implement the AADMER,</a:t>
            </a:r>
            <a:r>
              <a:rPr lang="en-US" sz="1200" dirty="0" smtClean="0"/>
              <a:t> requires the undertaking of legislative reviews for international assistance</a:t>
            </a:r>
          </a:p>
          <a:p>
            <a:pPr>
              <a:spcBef>
                <a:spcPts val="0"/>
              </a:spcBef>
              <a:spcAft>
                <a:spcPts val="0"/>
              </a:spcAft>
            </a:pPr>
            <a:r>
              <a:rPr lang="en-US" sz="2000" dirty="0" smtClean="0"/>
              <a:t> The ASEAN Secretariat</a:t>
            </a:r>
            <a:r>
              <a:rPr lang="en-US" sz="2000" baseline="0" dirty="0" smtClean="0"/>
              <a:t> has also shown interest in IDRL and in states using the IDRL Guidelines as means to strengthen the implementation of the AADMER. </a:t>
            </a:r>
            <a:r>
              <a:rPr lang="en-US" sz="2000" dirty="0" smtClean="0"/>
              <a:t>IFRC has</a:t>
            </a:r>
            <a:r>
              <a:rPr lang="en-US" sz="2000" baseline="0" dirty="0" smtClean="0"/>
              <a:t> </a:t>
            </a:r>
            <a:r>
              <a:rPr lang="en-US" sz="1600" baseline="0" dirty="0" smtClean="0"/>
              <a:t>w</a:t>
            </a:r>
            <a:r>
              <a:rPr lang="en-US" sz="1600" dirty="0" smtClean="0"/>
              <a:t>orked with the ASEAN Secretariat  to develop methods to review legislation,</a:t>
            </a:r>
            <a:r>
              <a:rPr lang="en-US" sz="1600" baseline="0" dirty="0" smtClean="0"/>
              <a:t> for example, through developing  a questionnaire for member states to use to see whether they need to revise their legislation.  </a:t>
            </a:r>
          </a:p>
          <a:p>
            <a:pPr>
              <a:spcBef>
                <a:spcPts val="0"/>
              </a:spcBef>
              <a:spcAft>
                <a:spcPts val="0"/>
              </a:spcAft>
            </a:pPr>
            <a:r>
              <a:rPr lang="en-US" sz="1600" baseline="0" dirty="0" smtClean="0"/>
              <a:t>The  IFRC has also been asked to c</a:t>
            </a:r>
            <a:r>
              <a:rPr lang="en-US" sz="1600" dirty="0" smtClean="0"/>
              <a:t>ontribute</a:t>
            </a:r>
            <a:r>
              <a:rPr lang="en-US" sz="1600" baseline="0" dirty="0" smtClean="0"/>
              <a:t> </a:t>
            </a:r>
            <a:r>
              <a:rPr lang="en-US" sz="1600" dirty="0" smtClean="0"/>
              <a:t>to ASEAN Regional Forum events and Table Top Exercises,</a:t>
            </a:r>
            <a:r>
              <a:rPr lang="en-US" sz="1600" baseline="0" dirty="0" smtClean="0"/>
              <a:t> as well as training the </a:t>
            </a:r>
            <a:r>
              <a:rPr lang="en-US" sz="1600" dirty="0" smtClean="0"/>
              <a:t>ASEAN Partnership Group on IDRL</a:t>
            </a:r>
          </a:p>
          <a:p>
            <a:pPr>
              <a:spcAft>
                <a:spcPts val="1200"/>
              </a:spcAft>
              <a:buFont typeface="Arial" pitchFamily="34" charset="0"/>
              <a:buChar char="•"/>
            </a:pPr>
            <a:endParaRPr lang="en-US" sz="1200" dirty="0" smtClean="0"/>
          </a:p>
          <a:p>
            <a:pPr>
              <a:spcAft>
                <a:spcPts val="1200"/>
              </a:spcAft>
              <a:buFont typeface="Arial" pitchFamily="34" charset="0"/>
              <a:buChar char="•"/>
            </a:pPr>
            <a:endParaRPr lang="en-US" sz="1200" dirty="0" smtClean="0"/>
          </a:p>
          <a:p>
            <a:pPr>
              <a:spcAft>
                <a:spcPts val="1200"/>
              </a:spcAft>
              <a:buFont typeface="Arial" pitchFamily="34" charset="0"/>
              <a:buChar char="•"/>
            </a:pPr>
            <a:r>
              <a:rPr lang="en-US" sz="1200" dirty="0" smtClean="0"/>
              <a:t>National Societies can offer support to their Government</a:t>
            </a:r>
            <a:r>
              <a:rPr lang="en-US" sz="1200" baseline="0" dirty="0" smtClean="0"/>
              <a:t> </a:t>
            </a:r>
            <a:r>
              <a:rPr lang="en-US" sz="1200" dirty="0" smtClean="0"/>
              <a:t>in AADMER implementation and </a:t>
            </a:r>
            <a:r>
              <a:rPr lang="en-US" sz="1200" dirty="0" err="1" smtClean="0"/>
              <a:t>institutionalisation</a:t>
            </a:r>
            <a:r>
              <a:rPr lang="en-US" sz="1200" dirty="0" smtClean="0"/>
              <a:t>, because</a:t>
            </a:r>
            <a:r>
              <a:rPr lang="en-US" sz="1200" baseline="0" dirty="0" smtClean="0"/>
              <a:t> of their expertise on IDRL. </a:t>
            </a:r>
          </a:p>
          <a:p>
            <a:pPr>
              <a:spcAft>
                <a:spcPts val="1200"/>
              </a:spcAft>
              <a:buFont typeface="Arial" pitchFamily="34" charset="0"/>
              <a:buChar char="•"/>
            </a:pPr>
            <a:r>
              <a:rPr lang="en-US" sz="1200" baseline="0" dirty="0" smtClean="0"/>
              <a:t>Perhaps a NS leader could take the lead with this </a:t>
            </a:r>
            <a:r>
              <a:rPr lang="en-US" sz="1200" baseline="0" dirty="0" err="1" smtClean="0"/>
              <a:t>engagment</a:t>
            </a:r>
            <a:r>
              <a:rPr lang="en-US" sz="1200" baseline="0" dirty="0" smtClean="0"/>
              <a:t> and to raise awareness of IDRL? </a:t>
            </a:r>
            <a:endParaRPr lang="en-US" sz="1200" dirty="0" smtClean="0"/>
          </a:p>
          <a:p>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15</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78F90267-472E-49D5-A8EE-0E89F7649E5F}" type="slidenum">
              <a:rPr lang="en-GB" b="0">
                <a:latin typeface="Times New Roman" pitchFamily="18" charset="0"/>
              </a:rPr>
              <a:pPr/>
              <a:t>16</a:t>
            </a:fld>
            <a:endParaRPr lang="en-GB" b="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06357" y="4714184"/>
            <a:ext cx="4984962" cy="4469424"/>
          </a:xfrm>
          <a:noFill/>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56A7BC10-0FB9-4724-AEC5-4FE3D06B3AD2}" type="slidenum">
              <a:rPr lang="en-GB" b="0">
                <a:latin typeface="Times New Roman" pitchFamily="18" charset="0"/>
              </a:rPr>
              <a:pPr/>
              <a:t>17</a:t>
            </a:fld>
            <a:endParaRPr lang="en-GB" b="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06357" y="4714184"/>
            <a:ext cx="4984962" cy="4469424"/>
          </a:xfrm>
          <a:noFill/>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A1698D85-EC11-41CF-A786-4ED90486FFAF}" type="slidenum">
              <a:rPr lang="en-GB" b="0">
                <a:latin typeface="Times New Roman" pitchFamily="18" charset="0"/>
              </a:rPr>
              <a:pPr/>
              <a:t>18</a:t>
            </a:fld>
            <a:endParaRPr lang="en-GB" b="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06357" y="4714184"/>
            <a:ext cx="4984962" cy="4469424"/>
          </a:xfrm>
          <a:noFill/>
        </p:spPr>
        <p:txBody>
          <a:bodyPr/>
          <a:lstStyle/>
          <a:p>
            <a:pPr eaLnBrk="1" hangingPunct="1"/>
            <a:endParaRPr lang="fr-CH"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341F24C3-2E71-4F74-B768-1DD58C70C433}" type="slidenum">
              <a:rPr lang="en-GB" b="0">
                <a:latin typeface="Times New Roman" pitchFamily="18" charset="0"/>
              </a:rPr>
              <a:pPr/>
              <a:t>19</a:t>
            </a:fld>
            <a:endParaRPr lang="en-GB" b="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06357" y="4714184"/>
            <a:ext cx="4984962" cy="4469424"/>
          </a:xfrm>
          <a:noFill/>
        </p:spPr>
        <p:txBody>
          <a:bodyPr/>
          <a:lstStyle/>
          <a:p>
            <a:pPr eaLnBrk="1" hangingPunct="1"/>
            <a:endParaRPr lang="fr-CH"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E29258E8-17B8-469A-A42E-618177B9B109}" type="slidenum">
              <a:rPr lang="en-GB" b="0">
                <a:latin typeface="Times New Roman" pitchFamily="18" charset="0"/>
              </a:rPr>
              <a:pPr/>
              <a:t>20</a:t>
            </a:fld>
            <a:endParaRPr lang="en-GB" b="0">
              <a:latin typeface="Times New Roman" pitchFamily="18" charset="0"/>
            </a:endParaRPr>
          </a:p>
        </p:txBody>
      </p:sp>
      <p:sp>
        <p:nvSpPr>
          <p:cNvPr id="41987" name="Rectangle 2"/>
          <p:cNvSpPr>
            <a:spLocks noGrp="1" noRot="1" noChangeAspect="1" noChangeArrowheads="1" noTextEdit="1"/>
          </p:cNvSpPr>
          <p:nvPr>
            <p:ph type="sldImg"/>
          </p:nvPr>
        </p:nvSpPr>
        <p:spPr>
          <a:xfrm>
            <a:off x="915988" y="744538"/>
            <a:ext cx="4962525" cy="3722687"/>
          </a:xfrm>
          <a:ln/>
        </p:spPr>
      </p:sp>
      <p:sp>
        <p:nvSpPr>
          <p:cNvPr id="41988" name="Rectangle 3"/>
          <p:cNvSpPr>
            <a:spLocks noGrp="1" noChangeArrowheads="1"/>
          </p:cNvSpPr>
          <p:nvPr>
            <p:ph type="body" idx="1"/>
          </p:nvPr>
        </p:nvSpPr>
        <p:spPr>
          <a:xfrm>
            <a:off x="906357" y="4715907"/>
            <a:ext cx="4984962" cy="4467701"/>
          </a:xfrm>
          <a:noFill/>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8FCB8D62-3990-4A7F-A2C5-392022C55F10}" type="slidenum">
              <a:rPr lang="en-GB" b="0">
                <a:latin typeface="Times New Roman" pitchFamily="18" charset="0"/>
              </a:rPr>
              <a:pPr/>
              <a:t>21</a:t>
            </a:fld>
            <a:endParaRPr lang="en-GB" b="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sz="2400" smtClean="0"/>
              <a:t>The Hague law</a:t>
            </a:r>
          </a:p>
          <a:p>
            <a:pPr eaLnBrk="1" hangingPunct="1"/>
            <a:r>
              <a:rPr lang="en-US" sz="2400" smtClean="0"/>
              <a:t>Prohibits certain weapons</a:t>
            </a:r>
          </a:p>
          <a:p>
            <a:pPr eaLnBrk="1" hangingPunct="1"/>
            <a:r>
              <a:rPr lang="en-US" sz="2400" smtClean="0"/>
              <a:t>Limits the usage of some combat means;</a:t>
            </a:r>
          </a:p>
          <a:p>
            <a:pPr eaLnBrk="1" hangingPunct="1"/>
            <a:r>
              <a:rPr lang="en-US" sz="2400" smtClean="0"/>
              <a:t>Limits actions in occupied territories;</a:t>
            </a:r>
          </a:p>
          <a:p>
            <a:pPr eaLnBrk="1" hangingPunct="1"/>
            <a:r>
              <a:rPr lang="en-US" sz="2400" smtClean="0"/>
              <a:t>And protects neutral states.</a:t>
            </a:r>
          </a:p>
          <a:p>
            <a:pPr eaLnBrk="1" hangingPunct="1"/>
            <a:endParaRPr lang="fr-CH"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A2A70B9-1334-4E05-90B8-003E8EE5ED04}" type="slidenum">
              <a:rPr lang="en-US" smtClean="0"/>
              <a:pPr/>
              <a:t>22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754099" y="4675503"/>
            <a:ext cx="5437524" cy="4466683"/>
          </a:xfrm>
          <a:noFill/>
          <a:ln/>
        </p:spPr>
        <p:txBody>
          <a:bodyPr/>
          <a:lstStyle/>
          <a:p>
            <a:pPr eaLnBrk="1" hangingPunct="1"/>
            <a:r>
              <a:rPr lang="fr-CH" dirty="0" err="1" smtClean="0"/>
              <a:t>Unlike</a:t>
            </a:r>
            <a:r>
              <a:rPr lang="fr-CH" dirty="0" smtClean="0"/>
              <a:t> the area of </a:t>
            </a:r>
            <a:r>
              <a:rPr lang="fr-CH" dirty="0" err="1" smtClean="0"/>
              <a:t>armed</a:t>
            </a:r>
            <a:r>
              <a:rPr lang="fr-CH" dirty="0" smtClean="0"/>
              <a:t> </a:t>
            </a:r>
            <a:r>
              <a:rPr lang="fr-CH" dirty="0" err="1" smtClean="0"/>
              <a:t>conflict</a:t>
            </a:r>
            <a:r>
              <a:rPr lang="fr-CH" dirty="0" smtClean="0"/>
              <a:t> – </a:t>
            </a:r>
            <a:r>
              <a:rPr lang="fr-CH" dirty="0" err="1" smtClean="0"/>
              <a:t>there</a:t>
            </a:r>
            <a:r>
              <a:rPr lang="fr-CH" dirty="0" smtClean="0"/>
              <a:t> are no </a:t>
            </a:r>
            <a:r>
              <a:rPr lang="fr-CH" dirty="0" err="1" smtClean="0"/>
              <a:t>comprehensive</a:t>
            </a:r>
            <a:r>
              <a:rPr lang="fr-CH" dirty="0" smtClean="0"/>
              <a:t> </a:t>
            </a:r>
            <a:r>
              <a:rPr lang="fr-CH" dirty="0" err="1" smtClean="0"/>
              <a:t>flagship</a:t>
            </a:r>
            <a:r>
              <a:rPr lang="fr-CH" dirty="0" smtClean="0"/>
              <a:t> international </a:t>
            </a:r>
            <a:r>
              <a:rPr lang="fr-CH" dirty="0" err="1" smtClean="0"/>
              <a:t>treaties</a:t>
            </a:r>
            <a:r>
              <a:rPr lang="fr-CH" dirty="0" smtClean="0"/>
              <a:t> for </a:t>
            </a:r>
            <a:r>
              <a:rPr lang="fr-CH" dirty="0" err="1" smtClean="0"/>
              <a:t>disaster</a:t>
            </a:r>
            <a:r>
              <a:rPr lang="fr-CH" dirty="0" smtClean="0"/>
              <a:t> </a:t>
            </a:r>
            <a:r>
              <a:rPr lang="fr-CH" dirty="0" err="1" smtClean="0"/>
              <a:t>response</a:t>
            </a:r>
            <a:r>
              <a:rPr lang="fr-CH" dirty="0" smtClean="0"/>
              <a:t>.  But </a:t>
            </a:r>
            <a:r>
              <a:rPr lang="fr-CH" dirty="0" err="1" smtClean="0"/>
              <a:t>this</a:t>
            </a:r>
            <a:r>
              <a:rPr lang="fr-CH" dirty="0" smtClean="0"/>
              <a:t> </a:t>
            </a:r>
            <a:r>
              <a:rPr lang="fr-CH" dirty="0" err="1" smtClean="0"/>
              <a:t>does</a:t>
            </a:r>
            <a:r>
              <a:rPr lang="fr-CH" dirty="0" smtClean="0"/>
              <a:t> not </a:t>
            </a:r>
            <a:r>
              <a:rPr lang="fr-CH" dirty="0" err="1" smtClean="0"/>
              <a:t>mean</a:t>
            </a:r>
            <a:r>
              <a:rPr lang="fr-CH" dirty="0" smtClean="0"/>
              <a:t> </a:t>
            </a:r>
            <a:r>
              <a:rPr lang="fr-CH" dirty="0" err="1" smtClean="0"/>
              <a:t>that</a:t>
            </a:r>
            <a:r>
              <a:rPr lang="fr-CH" dirty="0" smtClean="0"/>
              <a:t> </a:t>
            </a:r>
            <a:r>
              <a:rPr lang="fr-CH" dirty="0" err="1" smtClean="0"/>
              <a:t>there</a:t>
            </a:r>
            <a:r>
              <a:rPr lang="fr-CH" dirty="0" smtClean="0"/>
              <a:t> </a:t>
            </a:r>
            <a:r>
              <a:rPr lang="fr-CH" dirty="0" err="1" smtClean="0"/>
              <a:t>is</a:t>
            </a:r>
            <a:r>
              <a:rPr lang="fr-CH" dirty="0" smtClean="0"/>
              <a:t> no international </a:t>
            </a:r>
            <a:r>
              <a:rPr lang="fr-CH" dirty="0" err="1" smtClean="0"/>
              <a:t>law</a:t>
            </a:r>
            <a:r>
              <a:rPr lang="fr-CH" dirty="0" smtClean="0"/>
              <a:t>.  In </a:t>
            </a:r>
            <a:r>
              <a:rPr lang="fr-CH" dirty="0" err="1" smtClean="0"/>
              <a:t>fact</a:t>
            </a:r>
            <a:r>
              <a:rPr lang="fr-CH" dirty="0" smtClean="0"/>
              <a:t> </a:t>
            </a:r>
            <a:r>
              <a:rPr lang="fr-CH" dirty="0" err="1" smtClean="0"/>
              <a:t>there</a:t>
            </a:r>
            <a:r>
              <a:rPr lang="fr-CH" dirty="0" smtClean="0"/>
              <a:t> </a:t>
            </a:r>
            <a:r>
              <a:rPr lang="fr-CH" dirty="0" err="1" smtClean="0"/>
              <a:t>is</a:t>
            </a:r>
            <a:r>
              <a:rPr lang="fr-CH" dirty="0" smtClean="0"/>
              <a:t> </a:t>
            </a:r>
            <a:r>
              <a:rPr lang="fr-CH" dirty="0" err="1" smtClean="0"/>
              <a:t>quite</a:t>
            </a:r>
            <a:r>
              <a:rPr lang="fr-CH" dirty="0" smtClean="0"/>
              <a:t> a lot, in </a:t>
            </a:r>
            <a:r>
              <a:rPr lang="fr-CH" dirty="0" err="1" smtClean="0"/>
              <a:t>various</a:t>
            </a:r>
            <a:r>
              <a:rPr lang="fr-CH" dirty="0" smtClean="0"/>
              <a:t> areas.</a:t>
            </a:r>
          </a:p>
          <a:p>
            <a:pPr eaLnBrk="1" hangingPunct="1"/>
            <a:endParaRPr lang="fr-CH" dirty="0" smtClean="0"/>
          </a:p>
          <a:p>
            <a:pPr eaLnBrk="1" hangingPunct="1">
              <a:buFontTx/>
              <a:buChar char="•"/>
            </a:pPr>
            <a:r>
              <a:rPr lang="fr-CH" dirty="0" smtClean="0"/>
              <a:t>Global and Institutions – </a:t>
            </a:r>
            <a:r>
              <a:rPr lang="fr-CH" dirty="0" err="1" smtClean="0"/>
              <a:t>with</a:t>
            </a:r>
            <a:r>
              <a:rPr lang="fr-CH" dirty="0" smtClean="0"/>
              <a:t> </a:t>
            </a:r>
            <a:r>
              <a:rPr lang="fr-CH" dirty="0" err="1" smtClean="0"/>
              <a:t>legal</a:t>
            </a:r>
            <a:r>
              <a:rPr lang="fr-CH" dirty="0" smtClean="0"/>
              <a:t> mandates to work in </a:t>
            </a:r>
            <a:r>
              <a:rPr lang="fr-CH" dirty="0" err="1" smtClean="0"/>
              <a:t>disasters</a:t>
            </a:r>
            <a:endParaRPr lang="fr-CH" dirty="0" smtClean="0"/>
          </a:p>
          <a:p>
            <a:pPr eaLnBrk="1" hangingPunct="1">
              <a:buFontTx/>
              <a:buChar char="•"/>
            </a:pPr>
            <a:r>
              <a:rPr lang="fr-CH" dirty="0" err="1" smtClean="0"/>
              <a:t>Human</a:t>
            </a:r>
            <a:r>
              <a:rPr lang="fr-CH" dirty="0" smtClean="0"/>
              <a:t> </a:t>
            </a:r>
            <a:r>
              <a:rPr lang="fr-CH" dirty="0" err="1" smtClean="0"/>
              <a:t>rights</a:t>
            </a:r>
            <a:r>
              <a:rPr lang="fr-CH" dirty="0" smtClean="0"/>
              <a:t> </a:t>
            </a:r>
            <a:r>
              <a:rPr lang="fr-CH" dirty="0" err="1" smtClean="0"/>
              <a:t>norms</a:t>
            </a:r>
            <a:r>
              <a:rPr lang="fr-CH" dirty="0" smtClean="0"/>
              <a:t> – </a:t>
            </a:r>
            <a:r>
              <a:rPr lang="fr-CH" dirty="0" err="1" smtClean="0"/>
              <a:t>can</a:t>
            </a:r>
            <a:r>
              <a:rPr lang="fr-CH" dirty="0" smtClean="0"/>
              <a:t> </a:t>
            </a:r>
            <a:r>
              <a:rPr lang="fr-CH" dirty="0" err="1" smtClean="0"/>
              <a:t>be</a:t>
            </a:r>
            <a:r>
              <a:rPr lang="fr-CH" dirty="0" smtClean="0"/>
              <a:t> </a:t>
            </a:r>
            <a:r>
              <a:rPr lang="fr-CH" dirty="0" err="1" smtClean="0"/>
              <a:t>very</a:t>
            </a:r>
            <a:r>
              <a:rPr lang="fr-CH" dirty="0" smtClean="0"/>
              <a:t> relevant to </a:t>
            </a:r>
            <a:r>
              <a:rPr lang="fr-CH" dirty="0" err="1" smtClean="0"/>
              <a:t>disaster</a:t>
            </a:r>
            <a:r>
              <a:rPr lang="fr-CH" dirty="0" smtClean="0"/>
              <a:t> relief issues</a:t>
            </a:r>
          </a:p>
          <a:p>
            <a:pPr eaLnBrk="1" hangingPunct="1">
              <a:buFontTx/>
              <a:buChar char="•"/>
            </a:pPr>
            <a:r>
              <a:rPr lang="fr-CH" dirty="0" err="1" smtClean="0"/>
              <a:t>Sectoral</a:t>
            </a:r>
            <a:r>
              <a:rPr lang="fr-CH" dirty="0" smtClean="0"/>
              <a:t> Law – </a:t>
            </a:r>
            <a:r>
              <a:rPr lang="fr-CH" dirty="0" err="1" smtClean="0"/>
              <a:t>there</a:t>
            </a:r>
            <a:r>
              <a:rPr lang="fr-CH" dirty="0" smtClean="0"/>
              <a:t> are </a:t>
            </a:r>
            <a:r>
              <a:rPr lang="fr-CH" dirty="0" err="1" smtClean="0"/>
              <a:t>scattered</a:t>
            </a:r>
            <a:r>
              <a:rPr lang="fr-CH" dirty="0" smtClean="0"/>
              <a:t> provisions on </a:t>
            </a:r>
            <a:r>
              <a:rPr lang="fr-CH" dirty="0" err="1" smtClean="0"/>
              <a:t>disaster</a:t>
            </a:r>
            <a:r>
              <a:rPr lang="fr-CH" dirty="0" smtClean="0"/>
              <a:t> </a:t>
            </a:r>
            <a:r>
              <a:rPr lang="fr-CH" dirty="0" err="1" smtClean="0"/>
              <a:t>response</a:t>
            </a:r>
            <a:r>
              <a:rPr lang="fr-CH" dirty="0" smtClean="0"/>
              <a:t> in </a:t>
            </a:r>
            <a:r>
              <a:rPr lang="fr-CH" dirty="0" err="1" smtClean="0"/>
              <a:t>treaties</a:t>
            </a:r>
            <a:r>
              <a:rPr lang="fr-CH" dirty="0" smtClean="0"/>
              <a:t> in </a:t>
            </a:r>
            <a:r>
              <a:rPr lang="fr-CH" dirty="0" err="1" smtClean="0"/>
              <a:t>various</a:t>
            </a:r>
            <a:r>
              <a:rPr lang="fr-CH" dirty="0" smtClean="0"/>
              <a:t> </a:t>
            </a:r>
            <a:r>
              <a:rPr lang="fr-CH" dirty="0" err="1" smtClean="0"/>
              <a:t>sectors</a:t>
            </a:r>
            <a:r>
              <a:rPr lang="fr-CH" dirty="0" smtClean="0"/>
              <a:t> – </a:t>
            </a:r>
            <a:r>
              <a:rPr lang="fr-CH" dirty="0" err="1" smtClean="0"/>
              <a:t>like</a:t>
            </a:r>
            <a:r>
              <a:rPr lang="fr-CH" dirty="0" smtClean="0"/>
              <a:t> marine transport, civil aviation, pollution, etc.</a:t>
            </a:r>
          </a:p>
          <a:p>
            <a:pPr eaLnBrk="1" hangingPunct="1">
              <a:buFontTx/>
              <a:buChar char="•"/>
            </a:pPr>
            <a:r>
              <a:rPr lang="fr-CH" dirty="0" err="1" smtClean="0"/>
              <a:t>Increasing</a:t>
            </a:r>
            <a:r>
              <a:rPr lang="fr-CH" dirty="0" smtClean="0"/>
              <a:t> </a:t>
            </a:r>
            <a:r>
              <a:rPr lang="fr-CH" dirty="0" err="1" smtClean="0"/>
              <a:t>number</a:t>
            </a:r>
            <a:r>
              <a:rPr lang="fr-CH" dirty="0" smtClean="0"/>
              <a:t> of </a:t>
            </a:r>
            <a:r>
              <a:rPr lang="fr-CH" dirty="0" err="1" smtClean="0"/>
              <a:t>regional</a:t>
            </a:r>
            <a:r>
              <a:rPr lang="fr-CH" dirty="0" smtClean="0"/>
              <a:t> and </a:t>
            </a:r>
            <a:r>
              <a:rPr lang="fr-CH" dirty="0" err="1" smtClean="0"/>
              <a:t>bilateral</a:t>
            </a:r>
            <a:r>
              <a:rPr lang="fr-CH" dirty="0" smtClean="0"/>
              <a:t> </a:t>
            </a:r>
            <a:r>
              <a:rPr lang="fr-CH" dirty="0" err="1" smtClean="0"/>
              <a:t>agreements</a:t>
            </a:r>
            <a:endParaRPr lang="fr-CH" dirty="0" smtClean="0"/>
          </a:p>
          <a:p>
            <a:pPr eaLnBrk="1" hangingPunct="1">
              <a:buFontTx/>
              <a:buChar char="•"/>
            </a:pPr>
            <a:r>
              <a:rPr lang="fr-CH" dirty="0" smtClean="0"/>
              <a:t>A lot of « soft </a:t>
            </a:r>
            <a:r>
              <a:rPr lang="fr-CH" dirty="0" err="1" smtClean="0"/>
              <a:t>law</a:t>
            </a:r>
            <a:r>
              <a:rPr lang="fr-CH" dirty="0" smtClean="0"/>
              <a:t> » or non </a:t>
            </a:r>
            <a:r>
              <a:rPr lang="fr-CH" dirty="0" err="1" smtClean="0"/>
              <a:t>binding</a:t>
            </a:r>
            <a:r>
              <a:rPr lang="fr-CH" dirty="0" smtClean="0"/>
              <a:t> international standards </a:t>
            </a:r>
          </a:p>
          <a:p>
            <a:pPr eaLnBrk="1" hangingPunct="1">
              <a:buFontTx/>
              <a:buChar char="•"/>
            </a:pPr>
            <a:r>
              <a:rPr lang="fr-CH" dirty="0" smtClean="0"/>
              <a:t>The RC/RC has </a:t>
            </a:r>
            <a:r>
              <a:rPr lang="fr-CH" dirty="0" err="1" smtClean="0"/>
              <a:t>some</a:t>
            </a:r>
            <a:r>
              <a:rPr lang="fr-CH" dirty="0" smtClean="0"/>
              <a:t> </a:t>
            </a:r>
            <a:r>
              <a:rPr lang="fr-CH" dirty="0" err="1" smtClean="0"/>
              <a:t>specific</a:t>
            </a:r>
            <a:r>
              <a:rPr lang="fr-CH" dirty="0" smtClean="0"/>
              <a:t> international hard and soft </a:t>
            </a:r>
            <a:r>
              <a:rPr lang="fr-CH" dirty="0" err="1" smtClean="0"/>
              <a:t>law</a:t>
            </a:r>
            <a:r>
              <a:rPr lang="fr-CH" dirty="0" smtClean="0"/>
              <a:t> </a:t>
            </a:r>
            <a:r>
              <a:rPr lang="fr-CH" dirty="0" err="1" smtClean="0"/>
              <a:t>related</a:t>
            </a:r>
            <a:r>
              <a:rPr lang="fr-CH" dirty="0" smtClean="0"/>
              <a:t> to </a:t>
            </a:r>
            <a:r>
              <a:rPr lang="fr-CH" dirty="0" err="1" smtClean="0"/>
              <a:t>its</a:t>
            </a:r>
            <a:r>
              <a:rPr lang="fr-CH" dirty="0" smtClean="0"/>
              <a:t> work.</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23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noProof="0" dirty="0" smtClean="0"/>
          </a:p>
        </p:txBody>
      </p:sp>
      <p:sp>
        <p:nvSpPr>
          <p:cNvPr id="4" name="Slide Number Placeholder 3"/>
          <p:cNvSpPr>
            <a:spLocks noGrp="1"/>
          </p:cNvSpPr>
          <p:nvPr>
            <p:ph type="sldNum" sz="quarter" idx="10"/>
          </p:nvPr>
        </p:nvSpPr>
        <p:spPr/>
        <p:txBody>
          <a:bodyPr/>
          <a:lstStyle/>
          <a:p>
            <a:pPr>
              <a:defRPr/>
            </a:pPr>
            <a:fld id="{6E017F39-BE4E-4CF4-A919-DE174178475E}"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buFontTx/>
              <a:buChar char="•"/>
            </a:pPr>
            <a:r>
              <a:rPr lang="en-US" dirty="0" smtClean="0"/>
              <a:t>The IFRC and National Societies have been researching and consulting on the regulatory frameworks and problems in international disaster relief since 2001.  After dozens of case studies, a global survey of governments and the humanitarian sector, and a series of regional forums, they published their findings in a comprehensive study published in 2007.     </a:t>
            </a:r>
          </a:p>
          <a:p>
            <a:pPr eaLnBrk="1" hangingPunct="1">
              <a:lnSpc>
                <a:spcPct val="90000"/>
              </a:lnSpc>
            </a:pPr>
            <a:endParaRPr lang="en-US" dirty="0" smtClean="0"/>
          </a:p>
          <a:p>
            <a:pPr eaLnBrk="1" hangingPunct="1">
              <a:lnSpc>
                <a:spcPct val="90000"/>
              </a:lnSpc>
              <a:buFontTx/>
              <a:buChar char="•"/>
            </a:pPr>
            <a:r>
              <a:rPr lang="en-US" dirty="0" smtClean="0"/>
              <a:t>This study found</a:t>
            </a:r>
            <a:r>
              <a:rPr lang="en-US" baseline="0" dirty="0" smtClean="0"/>
              <a:t> that a</a:t>
            </a:r>
            <a:r>
              <a:rPr lang="en-US" dirty="0" smtClean="0"/>
              <a:t>lack of legal preparedness was leading to technical barriers to the entry of relief, such as with regard to visas, customs duties and clearance, taxation, registration, transport permissions and the like. For example, following the Indian Ocean tsunami, vital relief – in the form of tents, food and blankets – was still sitting in hundreds of containers awaiting customs clearance over a year after it was needed. The imposition of taxes can also be extremely costly and result in delays, for example, when Oxfam tried to import 25 vehicles for its relief work, it was charged over $1 million. </a:t>
            </a:r>
          </a:p>
          <a:p>
            <a:pPr eaLnBrk="1" hangingPunct="1">
              <a:lnSpc>
                <a:spcPct val="90000"/>
              </a:lnSpc>
              <a:buFontTx/>
              <a:buChar char="•"/>
            </a:pPr>
            <a:endParaRPr lang="en-US" dirty="0" smtClean="0"/>
          </a:p>
          <a:p>
            <a:pPr eaLnBrk="1" hangingPunct="1">
              <a:lnSpc>
                <a:spcPct val="90000"/>
              </a:lnSpc>
              <a:buFontTx/>
              <a:buChar char="•"/>
            </a:pPr>
            <a:r>
              <a:rPr lang="en-US" dirty="0" smtClean="0"/>
              <a:t> At the same time, the absence of adequate procedures for oversight of international relief was allowing for poor quality and coordination in relief efforts and a lack of respect for the role of domestic actors.  </a:t>
            </a:r>
            <a:r>
              <a:rPr lang="en-US" dirty="0" err="1" smtClean="0"/>
              <a:t>E.g</a:t>
            </a:r>
            <a:r>
              <a:rPr lang="en-US" dirty="0" smtClean="0"/>
              <a:t> the tsunami</a:t>
            </a:r>
            <a:r>
              <a:rPr lang="en-US" baseline="0" dirty="0" smtClean="0"/>
              <a:t> of misguided will after the Indian Ocean tsunami. </a:t>
            </a:r>
            <a:endParaRPr lang="en-US" dirty="0" smtClean="0"/>
          </a:p>
          <a:p>
            <a:pPr eaLnBrk="1" hangingPunct="1">
              <a:lnSpc>
                <a:spcPct val="90000"/>
              </a:lnSpc>
            </a:pPr>
            <a:endParaRPr lang="en-US" dirty="0" smtClean="0"/>
          </a:p>
          <a:p>
            <a:pPr eaLnBrk="1" hangingPunct="1">
              <a:lnSpc>
                <a:spcPct val="90000"/>
              </a:lnSpc>
              <a:buFontTx/>
              <a:buChar char="•"/>
            </a:pPr>
            <a:r>
              <a:rPr lang="en-US" dirty="0" smtClean="0"/>
              <a:t>The bottom line was unnecessary delays and costs in bringing critical aid to those in need and a reduced quality of the aid that did arrive.</a:t>
            </a:r>
          </a:p>
          <a:p>
            <a:pPr eaLnBrk="1" hangingPunct="1">
              <a:lnSpc>
                <a:spcPct val="90000"/>
              </a:lnSpc>
              <a:buFontTx/>
              <a:buChar char="•"/>
            </a:pPr>
            <a:endParaRPr lang="en-US" dirty="0" smtClean="0"/>
          </a:p>
          <a:p>
            <a:pPr eaLnBrk="1" hangingPunct="1">
              <a:lnSpc>
                <a:spcPct val="90000"/>
              </a:lnSpc>
              <a:buFontTx/>
              <a:buChar char="•"/>
            </a:pPr>
            <a:r>
              <a:rPr lang="en-US" dirty="0" smtClean="0"/>
              <a:t> Our</a:t>
            </a:r>
            <a:r>
              <a:rPr lang="en-US" baseline="0" dirty="0" smtClean="0"/>
              <a:t> research found that </a:t>
            </a:r>
            <a:r>
              <a:rPr lang="en-US" dirty="0" smtClean="0"/>
              <a:t>while there are many international instruments on this topic, the</a:t>
            </a:r>
            <a:r>
              <a:rPr lang="en-US" baseline="0" dirty="0" smtClean="0"/>
              <a:t> international law is dispersed and fragmented. For example, a convention or treaty may only relate to one aspect of disaster response – like telecommunications or civil aviation (</a:t>
            </a:r>
            <a:r>
              <a:rPr lang="en-US" baseline="0" dirty="0" err="1" smtClean="0"/>
              <a:t>sectoral</a:t>
            </a:r>
            <a:r>
              <a:rPr lang="en-US" baseline="0" dirty="0" smtClean="0"/>
              <a:t> law). As such, there are still many gaps in the international law related to international disaster response. </a:t>
            </a:r>
            <a:endParaRPr lang="en-US" dirty="0" smtClean="0"/>
          </a:p>
          <a:p>
            <a:pPr eaLnBrk="1" hangingPunct="1"/>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F44D06-4BEE-4E8B-8E21-0C28F7CA14B0}" type="slidenum">
              <a:rPr lang="en-GB" smtClean="0">
                <a:latin typeface="Arial" pitchFamily="34" charset="0"/>
                <a:cs typeface="Arial" pitchFamily="34" charset="0"/>
              </a:rPr>
              <a:pPr/>
              <a:t>5</a:t>
            </a:fld>
            <a:endParaRPr lang="en-GB"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Bef>
                <a:spcPts val="0"/>
              </a:spcBef>
              <a:spcAft>
                <a:spcPts val="0"/>
              </a:spcAft>
              <a:defRPr/>
            </a:pPr>
            <a:r>
              <a:rPr lang="en-US" sz="1200" noProof="0" dirty="0" smtClean="0"/>
              <a:t>In</a:t>
            </a:r>
            <a:r>
              <a:rPr lang="en-US" sz="1200" baseline="0" noProof="0" dirty="0" smtClean="0"/>
              <a:t> response to the findings of our research, </a:t>
            </a:r>
            <a:r>
              <a:rPr lang="en-US" sz="1200" noProof="0" dirty="0" smtClean="0"/>
              <a:t>In 2007</a:t>
            </a:r>
            <a:r>
              <a:rPr lang="en-US" sz="1200" baseline="0" noProof="0" dirty="0" smtClean="0"/>
              <a:t> </a:t>
            </a:r>
            <a:r>
              <a:rPr lang="en-US" sz="1200" noProof="0" dirty="0" smtClean="0"/>
              <a:t>the 30th International Conference adopted by consensus a new set of “Guidelines for the domestic facilitation and regulation of international disaster relief and initial recovery assistance” (also known as the IDRL Guidelines).</a:t>
            </a:r>
            <a:r>
              <a:rPr lang="en-US" sz="1200" baseline="0" noProof="0" dirty="0" smtClean="0"/>
              <a:t> T</a:t>
            </a:r>
            <a:r>
              <a:rPr lang="en-US" sz="1200" dirty="0" smtClean="0"/>
              <a:t>hey </a:t>
            </a:r>
            <a:r>
              <a:rPr lang="en-US" sz="1200" noProof="0" dirty="0" smtClean="0"/>
              <a:t>are the product of years of study and consultations with over 140 governments, 140 Red Cross and Red Crescent National Societies, and 40 international organizations and non-governmental organizations. </a:t>
            </a:r>
            <a:endParaRPr lang="en-US" sz="1200" kern="0" dirty="0" smtClean="0">
              <a:latin typeface="+mn-lt"/>
            </a:endParaRPr>
          </a:p>
          <a:p>
            <a:pPr fontAlgn="auto">
              <a:spcBef>
                <a:spcPts val="0"/>
              </a:spcBef>
              <a:spcAft>
                <a:spcPts val="0"/>
              </a:spcAft>
              <a:defRPr/>
            </a:pPr>
            <a:endParaRPr lang="en-US" sz="12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latin typeface="+mn-lt"/>
              </a:rPr>
              <a:t>The IDRL Guidelines are non-binding.</a:t>
            </a:r>
            <a:r>
              <a:rPr lang="en-US" sz="1200" kern="0" baseline="0" dirty="0" smtClean="0">
                <a:latin typeface="+mn-lt"/>
              </a:rPr>
              <a:t> </a:t>
            </a:r>
            <a:r>
              <a:rPr lang="en-US" sz="1200" noProof="0" dirty="0" smtClean="0"/>
              <a:t>They are global in scope.  They are relevant for both state and non-state</a:t>
            </a:r>
            <a:r>
              <a:rPr lang="en-US" sz="1200" baseline="0" noProof="0" dirty="0" smtClean="0"/>
              <a:t> actors, for </a:t>
            </a:r>
            <a:r>
              <a:rPr lang="en-US" sz="1200" noProof="0" dirty="0" smtClean="0"/>
              <a:t>all sectors of response, and for all types of disasters except armed conflicts. They serve as recommendations </a:t>
            </a:r>
            <a:r>
              <a:rPr lang="en-US" sz="1200" kern="0" dirty="0" smtClean="0">
                <a:latin typeface="+mn-lt"/>
              </a:rPr>
              <a:t>to governments on how to prepare their domestic legal frameworks for international disaster assistance in order to avoid the most common problems and facilitate</a:t>
            </a:r>
            <a:r>
              <a:rPr lang="en-US" sz="1200" kern="0" baseline="0" dirty="0" smtClean="0">
                <a:latin typeface="+mn-lt"/>
              </a:rPr>
              <a:t> </a:t>
            </a:r>
            <a:r>
              <a:rPr lang="en-US" sz="1200" kern="0" dirty="0" smtClean="0">
                <a:latin typeface="+mn-lt"/>
              </a:rPr>
              <a:t>the swift delivery of relief and initial recovery assistance to those affected.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They compile existing norms and best practice to propose a package of minimum legal facilities that assisting states and humanitarian organizations need to provide relief (such as </a:t>
            </a:r>
            <a:r>
              <a:rPr lang="en-US" sz="1200" dirty="0" smtClean="0">
                <a:ea typeface="Arial Unicode MS" pitchFamily="34" charset="-128"/>
                <a:cs typeface="Arial Unicode MS" pitchFamily="34" charset="-128"/>
              </a:rPr>
              <a:t>visas and work permits and </a:t>
            </a:r>
            <a:r>
              <a:rPr lang="en-US" sz="1200" baseline="0" dirty="0" smtClean="0">
                <a:ea typeface="Arial Unicode MS" pitchFamily="34" charset="-128"/>
                <a:cs typeface="Arial Unicode MS" pitchFamily="34" charset="-128"/>
              </a:rPr>
              <a:t>preferential customs clearance and duty exemption) The IDRL Guidelines also recommend that any package of facilities be conditioned on eligibility requirements set by the receiving/affected state, as well as on adherence to minimum humanitarian standards</a:t>
            </a:r>
            <a:r>
              <a:rPr lang="en-US" sz="1200" dirty="0" smtClean="0"/>
              <a:t>.  </a:t>
            </a:r>
            <a:endParaRPr lang="en-US" sz="1200" noProof="0" dirty="0" smtClean="0"/>
          </a:p>
          <a:p>
            <a:pPr eaLnBrk="1" hangingPunct="1">
              <a:lnSpc>
                <a:spcPct val="90000"/>
              </a:lnSpc>
              <a:buFontTx/>
              <a:buChar char="•"/>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902431-AED8-4179-899A-7BAF586437D7}" type="slidenum">
              <a:rPr lang="en-GB" smtClean="0">
                <a:latin typeface="Arial" pitchFamily="34" charset="0"/>
                <a:cs typeface="Arial" pitchFamily="34" charset="0"/>
              </a:rPr>
              <a:pPr/>
              <a:t>6</a:t>
            </a:fld>
            <a:endParaRPr lang="en-GB"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smtClean="0">
                <a:latin typeface="+mn-lt"/>
              </a:rPr>
              <a:t>To support governments in making use of the IDRL Guidelines, the IFRC and National Societies have provided technical assistance to governments</a:t>
            </a:r>
            <a:r>
              <a:rPr lang="en-US" sz="1200" baseline="0" dirty="0" smtClean="0">
                <a:latin typeface="+mn-lt"/>
              </a:rPr>
              <a:t> </a:t>
            </a:r>
            <a:r>
              <a:rPr lang="en-US" sz="1200" dirty="0" smtClean="0">
                <a:latin typeface="+mn-lt"/>
              </a:rPr>
              <a:t>to examine their national laws on international disaster relief.  Projects have been undertaken</a:t>
            </a:r>
            <a:r>
              <a:rPr lang="en-US" sz="1200" baseline="0" dirty="0" smtClean="0">
                <a:latin typeface="+mn-lt"/>
              </a:rPr>
              <a:t> here in SEA in Cambodia, Vietnam, Laos and more recently in Indonesia. </a:t>
            </a:r>
            <a:endParaRPr lang="en-US" sz="1200" dirty="0" smtClean="0">
              <a:latin typeface="+mn-lt"/>
            </a:endParaRPr>
          </a:p>
          <a:p>
            <a:endParaRPr lang="en-US" sz="1200" noProof="0" dirty="0" smtClean="0">
              <a:latin typeface="+mn-lt"/>
            </a:endParaRPr>
          </a:p>
          <a:p>
            <a:r>
              <a:rPr lang="en-US" sz="1200" noProof="0" dirty="0" smtClean="0">
                <a:latin typeface="+mn-lt"/>
              </a:rPr>
              <a:t>Since their adoption,</a:t>
            </a:r>
            <a:r>
              <a:rPr lang="en-US" sz="1200" baseline="0" noProof="0" dirty="0" smtClean="0">
                <a:latin typeface="+mn-lt"/>
              </a:rPr>
              <a:t> 9 </a:t>
            </a:r>
            <a:r>
              <a:rPr lang="en-US" sz="1200" noProof="0" dirty="0" smtClean="0">
                <a:latin typeface="+mn-lt"/>
              </a:rPr>
              <a:t>states have reported adopting new</a:t>
            </a:r>
            <a:r>
              <a:rPr lang="en-US" sz="1200" baseline="0" noProof="0" dirty="0" smtClean="0">
                <a:latin typeface="+mn-lt"/>
              </a:rPr>
              <a:t> or </a:t>
            </a:r>
            <a:r>
              <a:rPr lang="en-US" sz="1200" noProof="0" dirty="0" smtClean="0">
                <a:latin typeface="+mn-lt"/>
              </a:rPr>
              <a:t>updated laws, regulations or</a:t>
            </a:r>
            <a:r>
              <a:rPr lang="en-US" sz="1200" baseline="0" noProof="0" dirty="0" smtClean="0">
                <a:latin typeface="+mn-lt"/>
              </a:rPr>
              <a:t> procedures </a:t>
            </a:r>
            <a:r>
              <a:rPr lang="en-US" sz="1200" noProof="0" dirty="0" smtClean="0">
                <a:latin typeface="+mn-lt"/>
              </a:rPr>
              <a:t>consistent with the recommendations of the IDRL Guidelines.  They are Finland, </a:t>
            </a:r>
            <a:r>
              <a:rPr lang="en-US" sz="1200" noProof="0" dirty="0" smtClean="0">
                <a:latin typeface="+mn-lt"/>
                <a:cs typeface="Arial" charset="0"/>
              </a:rPr>
              <a:t>Indonesia, the Netherlands, New Zealand, Norway, Panama, Philippines, Peru and the United States.   A dozen</a:t>
            </a:r>
            <a:r>
              <a:rPr lang="en-US" sz="1200" baseline="0" noProof="0" dirty="0" smtClean="0">
                <a:latin typeface="+mn-lt"/>
                <a:cs typeface="Arial" charset="0"/>
              </a:rPr>
              <a:t> more are currently considering draft legislation or rules, for example in Cambodia.</a:t>
            </a:r>
            <a:endParaRPr lang="en-US" sz="1200" noProof="0" dirty="0" smtClean="0">
              <a:latin typeface="+mn-lt"/>
              <a:cs typeface="Arial" charset="0"/>
            </a:endParaRPr>
          </a:p>
          <a:p>
            <a:endParaRPr lang="en-US" sz="1200" noProof="0" dirty="0" smtClean="0">
              <a:latin typeface="+mn-lt"/>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latin typeface="+mn-lt"/>
                <a:cs typeface="Arial" charset="0"/>
              </a:rPr>
              <a:t>The IDRL Guidelines have also proved a useful consensus</a:t>
            </a:r>
            <a:r>
              <a:rPr lang="en-US" sz="1200" baseline="0" noProof="0" dirty="0" smtClean="0">
                <a:latin typeface="+mn-lt"/>
                <a:cs typeface="Arial" charset="0"/>
              </a:rPr>
              <a:t>-building instrument at the international and regional levels.  </a:t>
            </a:r>
            <a:r>
              <a:rPr lang="en-US" sz="1200" noProof="0" dirty="0" smtClean="0">
                <a:latin typeface="+mn-lt"/>
                <a:cs typeface="Arial" charset="0"/>
              </a:rPr>
              <a:t>They have been recognized in no fewer than</a:t>
            </a:r>
            <a:r>
              <a:rPr lang="en-US" sz="1200" baseline="0" noProof="0" dirty="0" smtClean="0">
                <a:latin typeface="+mn-lt"/>
                <a:cs typeface="Arial" charset="0"/>
              </a:rPr>
              <a:t> 6 UN </a:t>
            </a:r>
            <a:r>
              <a:rPr lang="en-US" sz="1200" noProof="0" dirty="0" smtClean="0">
                <a:latin typeface="+mn-lt"/>
                <a:cs typeface="Arial" charset="0"/>
              </a:rPr>
              <a:t>General Assembly resolutions,</a:t>
            </a:r>
            <a:r>
              <a:rPr lang="en-US" sz="1200" baseline="0" noProof="0" dirty="0" smtClean="0">
                <a:latin typeface="+mn-lt"/>
                <a:cs typeface="Arial" charset="0"/>
              </a:rPr>
              <a:t> and referenced in numerous declarations and statements by regional organizations, </a:t>
            </a:r>
            <a:r>
              <a:rPr lang="en-US" sz="1200" noProof="0" dirty="0" smtClean="0">
                <a:latin typeface="+mn-lt"/>
              </a:rPr>
              <a:t>including ASEAN.</a:t>
            </a:r>
            <a:r>
              <a:rPr lang="en-US" sz="1200" baseline="0" noProof="0" dirty="0" smtClean="0">
                <a:latin typeface="+mn-lt"/>
              </a:rPr>
              <a:t> </a:t>
            </a:r>
            <a:r>
              <a:rPr lang="en-GB" dirty="0" smtClean="0"/>
              <a:t>The IDRL</a:t>
            </a:r>
            <a:r>
              <a:rPr lang="en-GB" baseline="0" dirty="0" smtClean="0"/>
              <a:t> Guidelines were utilise in the development of</a:t>
            </a:r>
            <a:r>
              <a:rPr lang="en-GB" dirty="0" smtClean="0"/>
              <a:t> the ASEAN Agreement on Disaster Management and Emergency Response (</a:t>
            </a:r>
            <a:r>
              <a:rPr lang="en-GB" b="1" dirty="0" smtClean="0"/>
              <a:t>AADMER</a:t>
            </a:r>
            <a:r>
              <a:rPr lang="en-GB" dirty="0" smtClean="0"/>
              <a:t>) and its standard operating procedures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fontAlgn="auto">
              <a:spcBef>
                <a:spcPts val="0"/>
              </a:spcBef>
              <a:spcAft>
                <a:spcPts val="0"/>
              </a:spcAft>
              <a:defRPr/>
            </a:pPr>
            <a:r>
              <a:rPr lang="en-US" sz="1200" noProof="0" dirty="0" smtClean="0">
                <a:latin typeface="+mn-lt"/>
              </a:rPr>
              <a:t>At</a:t>
            </a:r>
            <a:r>
              <a:rPr lang="en-US" sz="1200" baseline="0" noProof="0" dirty="0" smtClean="0">
                <a:latin typeface="+mn-lt"/>
              </a:rPr>
              <a:t> the 31</a:t>
            </a:r>
            <a:r>
              <a:rPr lang="en-US" sz="1200" baseline="30000" noProof="0" dirty="0" smtClean="0">
                <a:latin typeface="+mn-lt"/>
              </a:rPr>
              <a:t>st</a:t>
            </a:r>
            <a:r>
              <a:rPr lang="en-US" sz="1200" baseline="0" noProof="0" dirty="0" smtClean="0">
                <a:latin typeface="+mn-lt"/>
              </a:rPr>
              <a:t> International Conference, the pilot version of a new “Model Act on the Facilitation and Regulation of International Disaster Relief and Initial Recovery Assistance” was launched.  Developed jointly by the IFRC, UNOCHA and the </a:t>
            </a:r>
            <a:r>
              <a:rPr lang="en-US" sz="1200" noProof="0" dirty="0" smtClean="0">
                <a:latin typeface="+mn-lt"/>
              </a:rPr>
              <a:t>Inter</a:t>
            </a:r>
            <a:r>
              <a:rPr lang="en-US" sz="1200" baseline="0" noProof="0" dirty="0" smtClean="0">
                <a:latin typeface="+mn-lt"/>
              </a:rPr>
              <a:t> Parliamentary Union</a:t>
            </a:r>
            <a:r>
              <a:rPr lang="en-US" sz="1200" noProof="0" dirty="0" smtClean="0">
                <a:latin typeface="+mn-lt"/>
              </a:rPr>
              <a:t>, with</a:t>
            </a:r>
            <a:r>
              <a:rPr lang="en-US" sz="1200" baseline="0" noProof="0" dirty="0" smtClean="0">
                <a:latin typeface="+mn-lt"/>
              </a:rPr>
              <a:t> support from legal experts from around the world, the Model Act is designed as a starting point for lawmakers interested in implementing the recommendations of the IDRL Guidelines into domestic law. The final version will be launched at the IPU Assembly at the end of March this year. </a:t>
            </a:r>
            <a:endParaRPr lang="en-US" sz="1200" noProof="0" dirty="0" smtClean="0">
              <a:latin typeface="+mn-lt"/>
            </a:endParaRPr>
          </a:p>
          <a:p>
            <a:pPr fontAlgn="auto">
              <a:spcBef>
                <a:spcPts val="0"/>
              </a:spcBef>
              <a:spcAft>
                <a:spcPts val="0"/>
              </a:spcAft>
              <a:defRPr/>
            </a:pPr>
            <a:endParaRPr lang="en-US" sz="1200" noProof="0" dirty="0" smtClean="0">
              <a:latin typeface="+mn-lt"/>
            </a:endParaRPr>
          </a:p>
          <a:p>
            <a:pPr fontAlgn="auto">
              <a:spcBef>
                <a:spcPts val="0"/>
              </a:spcBef>
              <a:spcAft>
                <a:spcPts val="0"/>
              </a:spcAft>
              <a:defRPr/>
            </a:pPr>
            <a:r>
              <a:rPr lang="en-US" sz="1200" noProof="0" dirty="0" smtClean="0">
                <a:latin typeface="+mn-lt"/>
              </a:rPr>
              <a:t>The IFRC has also developed a series of training opportunities, including a disaster law short course for governmental officials and an online training module available for free </a:t>
            </a:r>
            <a:r>
              <a:rPr lang="en-US" sz="1200" baseline="0" noProof="0" dirty="0" smtClean="0">
                <a:latin typeface="+mn-lt"/>
              </a:rPr>
              <a:t>online in five languages.  </a:t>
            </a:r>
            <a:r>
              <a:rPr lang="en-US" sz="1200" noProof="0" dirty="0" smtClean="0">
                <a:latin typeface="+mn-lt"/>
              </a:rPr>
              <a:t>Nevertheless,</a:t>
            </a:r>
            <a:r>
              <a:rPr lang="en-US" sz="1200" baseline="0" noProof="0" dirty="0" smtClean="0">
                <a:latin typeface="+mn-lt"/>
              </a:rPr>
              <a:t> it is plain that much work remains to be done.  </a:t>
            </a:r>
            <a:endParaRPr lang="en-US" sz="1200" noProof="0" dirty="0" smtClean="0">
              <a:latin typeface="+mn-lt"/>
            </a:endParaRPr>
          </a:p>
        </p:txBody>
      </p:sp>
      <p:sp>
        <p:nvSpPr>
          <p:cNvPr id="4" name="Slide Number Placeholder 3"/>
          <p:cNvSpPr>
            <a:spLocks noGrp="1"/>
          </p:cNvSpPr>
          <p:nvPr>
            <p:ph type="sldNum" sz="quarter" idx="10"/>
          </p:nvPr>
        </p:nvSpPr>
        <p:spPr/>
        <p:txBody>
          <a:bodyPr/>
          <a:lstStyle/>
          <a:p>
            <a:pPr>
              <a:defRPr/>
            </a:pPr>
            <a:fld id="{6E017F39-BE4E-4CF4-A919-DE174178475E}" type="slidenum">
              <a:rPr lang="en-GB" smtClean="0"/>
              <a:pPr>
                <a:defRPr/>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IHL governs situations of armed conflict and IDRL relates to international assistance in disasters</a:t>
            </a:r>
          </a:p>
          <a:p>
            <a:endParaRPr lang="en-US" dirty="0" smtClean="0"/>
          </a:p>
          <a:p>
            <a:r>
              <a:rPr lang="en-US" dirty="0" smtClean="0"/>
              <a:t>IHL consists of a discrete set of treaties which impose binding obligations on governments</a:t>
            </a:r>
          </a:p>
          <a:p>
            <a:endParaRPr lang="en-US" dirty="0" smtClean="0"/>
          </a:p>
          <a:p>
            <a:r>
              <a:rPr lang="en-US" dirty="0" smtClean="0"/>
              <a:t>No comprehensive legal regime exists for IDRL. International law on topic is dispersed and fragmented.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9</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10</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resolution</a:t>
            </a:r>
            <a:r>
              <a:rPr lang="en-US" baseline="0" dirty="0" smtClean="0"/>
              <a:t> 7 of the 31</a:t>
            </a:r>
            <a:r>
              <a:rPr lang="en-US" baseline="30000" dirty="0" smtClean="0"/>
              <a:t>st</a:t>
            </a:r>
            <a:r>
              <a:rPr lang="en-US" baseline="0" dirty="0" smtClean="0"/>
              <a:t> International Conference, </a:t>
            </a:r>
            <a:r>
              <a:rPr lang="en-US" dirty="0" smtClean="0"/>
              <a:t>National Societies are </a:t>
            </a:r>
            <a:r>
              <a:rPr lang="en-US" baseline="0" dirty="0" smtClean="0"/>
              <a:t>“encouraged” to </a:t>
            </a:r>
            <a:r>
              <a:rPr lang="en-US" u="none" baseline="0" dirty="0" smtClean="0"/>
              <a:t>provide advice and support </a:t>
            </a:r>
            <a:r>
              <a:rPr lang="en-US" baseline="0" dirty="0" smtClean="0"/>
              <a:t>to their governments in the development of effective legal and policy frameworks relevant to disaster management generally, and in particular with regard to the legislative reviews.</a:t>
            </a:r>
          </a:p>
          <a:p>
            <a:endParaRPr lang="en-US" baseline="0" dirty="0" smtClean="0"/>
          </a:p>
          <a:p>
            <a:r>
              <a:rPr lang="en-US" baseline="0" dirty="0" smtClean="0"/>
              <a:t>The resolution furthermore encourages National Societies to disseminate and promote the use of the Guidelines and the International Conference’s resolution and to build effective partnerships with other stakeholders to highlight the need to be more prepared for international disaster response.  </a:t>
            </a:r>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12</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Aft>
                <a:spcPts val="1200"/>
              </a:spcAft>
            </a:pPr>
            <a:r>
              <a:rPr lang="en-US" dirty="0" smtClean="0"/>
              <a:t>In 2009, ‘Legal preparedness studies’ were undertaken in Cambodia, Laos and Vietnam,</a:t>
            </a:r>
            <a:r>
              <a:rPr lang="en-US" baseline="0" dirty="0" smtClean="0"/>
              <a:t> where the legal framework was comprehensively assessed against the IDRL Guidelines, and recommendations were developed on how to strengthen the legal framework for large scale disasters. All of these studies were conducted in cooperation with the National Society and the Government. In 2010, a Mekong Regional Forum was held to discuss the findings of these studies and to issues faced by the region in cross-border disaster relief. </a:t>
            </a:r>
            <a:endParaRPr lang="en-US" dirty="0" smtClean="0"/>
          </a:p>
          <a:p>
            <a:pPr>
              <a:spcAft>
                <a:spcPts val="1200"/>
              </a:spcAft>
            </a:pPr>
            <a:r>
              <a:rPr lang="en-US" sz="1800" dirty="0" smtClean="0"/>
              <a:t>Since</a:t>
            </a:r>
            <a:r>
              <a:rPr lang="en-US" sz="1800" baseline="0" dirty="0" smtClean="0"/>
              <a:t> that time, we’ve seen some impact of the studies. </a:t>
            </a:r>
            <a:r>
              <a:rPr lang="en-US" sz="1800" dirty="0" smtClean="0"/>
              <a:t>In </a:t>
            </a:r>
            <a:r>
              <a:rPr lang="en-US" sz="1800" b="1" dirty="0" smtClean="0"/>
              <a:t>Cambodia</a:t>
            </a:r>
            <a:r>
              <a:rPr lang="en-US" sz="1800" dirty="0" smtClean="0"/>
              <a:t>, the draft new law on disaster management has a chapter on international assistance, following advice and</a:t>
            </a:r>
            <a:r>
              <a:rPr lang="en-US" sz="1800" baseline="0" dirty="0" smtClean="0"/>
              <a:t> input provided by the IFRC and CRC. </a:t>
            </a:r>
            <a:r>
              <a:rPr lang="en-US" sz="1800" dirty="0" smtClean="0"/>
              <a:t>In </a:t>
            </a:r>
            <a:r>
              <a:rPr lang="en-US" sz="1800" b="1" dirty="0" smtClean="0"/>
              <a:t>Vietnam</a:t>
            </a:r>
            <a:r>
              <a:rPr lang="en-US" sz="1800" dirty="0" smtClean="0"/>
              <a:t>, the study was one</a:t>
            </a:r>
            <a:r>
              <a:rPr lang="en-US" sz="1800" baseline="0" dirty="0" smtClean="0"/>
              <a:t> precursor leading to the government and UNDP initiating the process to draft a new law on disaster management. Last year,</a:t>
            </a:r>
            <a:r>
              <a:rPr lang="en-US" sz="1800" dirty="0" smtClean="0"/>
              <a:t> VNRC (together with IFRC) provided comments and suggestions for the draft DM law.</a:t>
            </a:r>
          </a:p>
          <a:p>
            <a:pPr>
              <a:spcAft>
                <a:spcPts val="1200"/>
              </a:spcAft>
            </a:pPr>
            <a:r>
              <a:rPr lang="en-US" dirty="0" smtClean="0"/>
              <a:t>In </a:t>
            </a:r>
            <a:r>
              <a:rPr lang="en-US" b="1" dirty="0" smtClean="0"/>
              <a:t>Indonesia</a:t>
            </a:r>
            <a:r>
              <a:rPr lang="en-US" dirty="0" smtClean="0"/>
              <a:t> in 2012 a study on the impact and implementation of the regulations and guidelines on international assistance –</a:t>
            </a:r>
            <a:r>
              <a:rPr lang="en-US" baseline="0" dirty="0" smtClean="0"/>
              <a:t> which implement the IDRL Guidelines - </a:t>
            </a:r>
            <a:r>
              <a:rPr lang="en-US" dirty="0" smtClean="0"/>
              <a:t> was undertaken and is now currently being </a:t>
            </a:r>
            <a:r>
              <a:rPr lang="en-US" dirty="0" err="1" smtClean="0"/>
              <a:t>finalised</a:t>
            </a:r>
            <a:r>
              <a:rPr lang="en-US" dirty="0" smtClean="0"/>
              <a:t>, with discussions</a:t>
            </a:r>
            <a:r>
              <a:rPr lang="en-US" baseline="0" dirty="0" smtClean="0"/>
              <a:t> underway for a consultation workshop. </a:t>
            </a:r>
          </a:p>
          <a:p>
            <a:pPr>
              <a:spcAft>
                <a:spcPts val="1200"/>
              </a:spcAft>
            </a:pPr>
            <a:r>
              <a:rPr lang="en-US" baseline="0" dirty="0" smtClean="0"/>
              <a:t>Multi-stakeholders</a:t>
            </a:r>
          </a:p>
          <a:p>
            <a:pPr>
              <a:spcAft>
                <a:spcPts val="1200"/>
              </a:spcAft>
            </a:pPr>
            <a:endParaRPr lang="en-US" baseline="0" dirty="0" smtClean="0"/>
          </a:p>
          <a:p>
            <a:pPr>
              <a:spcAft>
                <a:spcPts val="1200"/>
              </a:spcAft>
            </a:pPr>
            <a:r>
              <a:rPr lang="en-US" baseline="0" dirty="0" smtClean="0"/>
              <a:t>Others may like to talk about plans or developments in their own countries – </a:t>
            </a:r>
            <a:r>
              <a:rPr lang="en-US" baseline="0" dirty="0" err="1" smtClean="0"/>
              <a:t>e.g</a:t>
            </a:r>
            <a:r>
              <a:rPr lang="en-US" baseline="0" dirty="0" smtClean="0"/>
              <a:t> in Myanmar, the NS did provide feedback on their disaster management law and Malaysia is developing a plan on holding an IDRL workshop with the MKN (security council) . </a:t>
            </a:r>
            <a:endParaRPr lang="en-US" dirty="0" smtClean="0"/>
          </a:p>
        </p:txBody>
      </p:sp>
      <p:sp>
        <p:nvSpPr>
          <p:cNvPr id="4" name="Slide Number Placeholder 3"/>
          <p:cNvSpPr>
            <a:spLocks noGrp="1"/>
          </p:cNvSpPr>
          <p:nvPr>
            <p:ph type="sldNum" sz="quarter" idx="10"/>
          </p:nvPr>
        </p:nvSpPr>
        <p:spPr/>
        <p:txBody>
          <a:bodyPr/>
          <a:lstStyle/>
          <a:p>
            <a:pPr>
              <a:defRPr/>
            </a:pPr>
            <a:fld id="{494305BC-BB86-4435-8CC6-85CE885D3E8B}" type="slidenum">
              <a:rPr lang="en-GB" smtClean="0"/>
              <a:pPr>
                <a:defRPr/>
              </a:pPr>
              <a:t>13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tessa.kelly@ifrc.org" TargetMode="External"/><Relationship Id="rId2" Type="http://schemas.openxmlformats.org/officeDocument/2006/relationships/hyperlink" Target="http://www.ifrc.org/idrl" TargetMode="External"/><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without photo">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990600" y="2819401"/>
            <a:ext cx="7239000" cy="647591"/>
          </a:xfrm>
        </p:spPr>
        <p:txBody>
          <a:bodyPr/>
          <a:lstStyle>
            <a:lvl1pPr algn="r">
              <a:defRPr b="1" i="0" baseline="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i="1" baseline="0">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457200"/>
              <a:ext cx="4724400" cy="4431983"/>
            </a:xfrm>
            <a:prstGeom prst="rect">
              <a:avLst/>
            </a:prstGeom>
            <a:noFill/>
          </p:spPr>
          <p:txBody>
            <a:bodyPr lIns="0" tIns="0" rIns="0" bIns="0">
              <a:spAutoFit/>
            </a:bodyPr>
            <a:lstStyle/>
            <a:p>
              <a:pPr fontAlgn="auto">
                <a:spcBef>
                  <a:spcPts val="0"/>
                </a:spcBef>
                <a:spcAft>
                  <a:spcPts val="0"/>
                </a:spcAft>
                <a:defRPr/>
              </a:pPr>
              <a:endParaRPr lang="en-US" sz="2000" b="1" baseline="30000" dirty="0">
                <a:solidFill>
                  <a:srgbClr val="E8C7B0"/>
                </a:solidFill>
              </a:endParaRPr>
            </a:p>
            <a:p>
              <a:pPr fontAlgn="auto">
                <a:spcBef>
                  <a:spcPts val="0"/>
                </a:spcBef>
                <a:spcAft>
                  <a:spcPts val="0"/>
                </a:spcAft>
                <a:defRPr/>
              </a:pPr>
              <a:endParaRPr lang="en-US" sz="2000" b="1" baseline="30000" dirty="0">
                <a:solidFill>
                  <a:srgbClr val="E8C7B0"/>
                </a:solidFill>
              </a:endParaRPr>
            </a:p>
            <a:p>
              <a:pPr fontAlgn="auto">
                <a:spcBef>
                  <a:spcPts val="0"/>
                </a:spcBef>
                <a:spcAft>
                  <a:spcPts val="0"/>
                </a:spcAft>
                <a:defRPr/>
              </a:pPr>
              <a:r>
                <a:rPr lang="en-US" sz="2000" b="1" baseline="30000" dirty="0">
                  <a:solidFill>
                    <a:srgbClr val="E8C7B0"/>
                  </a:solidFill>
                </a:rPr>
                <a:t>FOR MORE INFORMATION, PLEASE VISIT:</a:t>
              </a:r>
            </a:p>
            <a:p>
              <a:pPr fontAlgn="auto">
                <a:spcBef>
                  <a:spcPts val="0"/>
                </a:spcBef>
                <a:spcAft>
                  <a:spcPts val="0"/>
                </a:spcAft>
                <a:defRPr/>
              </a:pPr>
              <a:endParaRPr lang="en-US" sz="2000" b="1" baseline="30000" dirty="0">
                <a:solidFill>
                  <a:schemeClr val="bg1"/>
                </a:solidFill>
              </a:endParaRPr>
            </a:p>
            <a:p>
              <a:pPr fontAlgn="auto">
                <a:spcBef>
                  <a:spcPts val="0"/>
                </a:spcBef>
                <a:spcAft>
                  <a:spcPts val="0"/>
                </a:spcAft>
                <a:defRPr/>
              </a:pPr>
              <a:r>
                <a:rPr lang="en-US" sz="2400" b="1" baseline="30000" dirty="0">
                  <a:solidFill>
                    <a:schemeClr val="bg1"/>
                  </a:solidFill>
                  <a:hlinkClick r:id="rId2"/>
                </a:rPr>
                <a:t>http://www.ifrc.org/idrl</a:t>
              </a:r>
              <a:r>
                <a:rPr lang="en-US" sz="2400" b="1" baseline="30000" dirty="0">
                  <a:solidFill>
                    <a:schemeClr val="bg1"/>
                  </a:solidFill>
                </a:rPr>
                <a:t> </a:t>
              </a:r>
              <a:r>
                <a:rPr lang="en-US" sz="2400" b="1" dirty="0">
                  <a:solidFill>
                    <a:schemeClr val="bg1"/>
                  </a:solidFill>
                </a:rPr>
                <a:t> </a:t>
              </a: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r>
                <a:rPr lang="en-US" sz="2000" b="1" baseline="30000" dirty="0">
                  <a:solidFill>
                    <a:srgbClr val="E8C7B0"/>
                  </a:solidFill>
                </a:rPr>
                <a:t>OR CONTACT:</a:t>
              </a:r>
            </a:p>
            <a:p>
              <a:pPr fontAlgn="auto">
                <a:spcBef>
                  <a:spcPts val="0"/>
                </a:spcBef>
                <a:spcAft>
                  <a:spcPts val="0"/>
                </a:spcAft>
                <a:defRPr/>
              </a:pPr>
              <a:endParaRPr lang="en-US" sz="2000" b="1" baseline="30000" dirty="0">
                <a:solidFill>
                  <a:srgbClr val="E8C7B0"/>
                </a:solidFill>
              </a:endParaRPr>
            </a:p>
            <a:p>
              <a:pPr fontAlgn="auto">
                <a:spcBef>
                  <a:spcPts val="0"/>
                </a:spcBef>
                <a:spcAft>
                  <a:spcPts val="0"/>
                </a:spcAft>
                <a:defRPr/>
              </a:pPr>
              <a:r>
                <a:rPr lang="en-US" sz="2000" b="1" dirty="0">
                  <a:solidFill>
                    <a:schemeClr val="bg1"/>
                  </a:solidFill>
                </a:rPr>
                <a:t>Tessa Kelly</a:t>
              </a:r>
            </a:p>
            <a:p>
              <a:pPr fontAlgn="auto">
                <a:spcBef>
                  <a:spcPts val="0"/>
                </a:spcBef>
                <a:spcAft>
                  <a:spcPts val="0"/>
                </a:spcAft>
                <a:defRPr/>
              </a:pPr>
              <a:r>
                <a:rPr lang="en-US" sz="2000" b="1" dirty="0" smtClean="0">
                  <a:solidFill>
                    <a:schemeClr val="bg1"/>
                  </a:solidFill>
                </a:rPr>
                <a:t>Coordinator</a:t>
              </a:r>
            </a:p>
            <a:p>
              <a:pPr fontAlgn="auto">
                <a:spcBef>
                  <a:spcPts val="0"/>
                </a:spcBef>
                <a:spcAft>
                  <a:spcPts val="0"/>
                </a:spcAft>
                <a:defRPr/>
              </a:pPr>
              <a:r>
                <a:rPr lang="en-US" sz="2000" b="1" dirty="0" smtClean="0">
                  <a:solidFill>
                    <a:schemeClr val="bg1"/>
                  </a:solidFill>
                </a:rPr>
                <a:t>Disaster</a:t>
              </a:r>
              <a:r>
                <a:rPr lang="en-US" sz="2000" b="1" baseline="0" dirty="0" smtClean="0">
                  <a:solidFill>
                    <a:schemeClr val="bg1"/>
                  </a:solidFill>
                </a:rPr>
                <a:t> Law </a:t>
              </a:r>
              <a:r>
                <a:rPr lang="en-US" sz="2000" b="1" baseline="0" dirty="0" err="1" smtClean="0">
                  <a:solidFill>
                    <a:schemeClr val="bg1"/>
                  </a:solidFill>
                </a:rPr>
                <a:t>Programme</a:t>
              </a:r>
              <a:endParaRPr lang="en-US" sz="2000" b="1" baseline="0" dirty="0" smtClean="0">
                <a:solidFill>
                  <a:schemeClr val="bg1"/>
                </a:solidFill>
              </a:endParaRPr>
            </a:p>
            <a:p>
              <a:pPr fontAlgn="auto">
                <a:spcBef>
                  <a:spcPts val="0"/>
                </a:spcBef>
                <a:spcAft>
                  <a:spcPts val="0"/>
                </a:spcAft>
                <a:defRPr/>
              </a:pPr>
              <a:r>
                <a:rPr lang="en-US" sz="2000" b="1" dirty="0" smtClean="0">
                  <a:solidFill>
                    <a:schemeClr val="bg1"/>
                  </a:solidFill>
                </a:rPr>
                <a:t>Asia </a:t>
              </a:r>
              <a:r>
                <a:rPr lang="en-US" sz="2000" b="1" dirty="0">
                  <a:solidFill>
                    <a:schemeClr val="bg1"/>
                  </a:solidFill>
                </a:rPr>
                <a:t>Pacific</a:t>
              </a:r>
              <a:endParaRPr lang="en-US" sz="2000" b="1" baseline="30000" dirty="0">
                <a:solidFill>
                  <a:schemeClr val="bg1"/>
                </a:solidFill>
              </a:endParaRPr>
            </a:p>
            <a:p>
              <a:pPr fontAlgn="auto">
                <a:spcBef>
                  <a:spcPts val="0"/>
                </a:spcBef>
                <a:spcAft>
                  <a:spcPts val="0"/>
                </a:spcAft>
                <a:defRPr/>
              </a:pPr>
              <a:endParaRPr lang="en-US" sz="2800" b="1" baseline="30000" dirty="0">
                <a:solidFill>
                  <a:srgbClr val="E8C7B0"/>
                </a:solidFill>
              </a:endParaRPr>
            </a:p>
            <a:p>
              <a:pPr fontAlgn="auto">
                <a:spcBef>
                  <a:spcPts val="0"/>
                </a:spcBef>
                <a:spcAft>
                  <a:spcPts val="0"/>
                </a:spcAft>
                <a:defRPr/>
              </a:pPr>
              <a:r>
                <a:rPr lang="en-US" sz="2800" b="1" baseline="30000" dirty="0">
                  <a:solidFill>
                    <a:schemeClr val="bg1"/>
                  </a:solidFill>
                  <a:hlinkClick r:id="rId3"/>
                </a:rPr>
                <a:t>tessa.kelly@ifrc.org</a:t>
              </a:r>
              <a:r>
                <a:rPr lang="en-US" sz="2800" b="1" baseline="30000" dirty="0">
                  <a:solidFill>
                    <a:schemeClr val="bg1"/>
                  </a:solidFill>
                </a:rPr>
                <a:t> </a:t>
              </a:r>
            </a:p>
            <a:p>
              <a:pPr fontAlgn="auto">
                <a:spcBef>
                  <a:spcPts val="0"/>
                </a:spcBef>
                <a:spcAft>
                  <a:spcPts val="0"/>
                </a:spcAft>
                <a:defRPr/>
              </a:pPr>
              <a:r>
                <a:rPr lang="en-US" sz="2000" b="1" dirty="0">
                  <a:solidFill>
                    <a:schemeClr val="bg1"/>
                  </a:solidFill>
                </a:rPr>
                <a:t>+60 3 9207 5764</a:t>
              </a:r>
              <a:endParaRPr lang="en-US" sz="2000" b="1" baseline="30000" dirty="0">
                <a:solidFill>
                  <a:schemeClr val="bg1"/>
                </a:solidFill>
              </a:endParaRPr>
            </a:p>
            <a:p>
              <a:pPr fontAlgn="auto">
                <a:spcBef>
                  <a:spcPts val="0"/>
                </a:spcBef>
                <a:spcAft>
                  <a:spcPts val="0"/>
                </a:spcAft>
                <a:defRPr/>
              </a:pPr>
              <a:endParaRPr lang="en-US" sz="2000" b="1" baseline="30000" dirty="0">
                <a:solidFill>
                  <a:schemeClr val="bg1"/>
                </a:solidFill>
              </a:endParaRPr>
            </a:p>
            <a:p>
              <a:pPr fontAlgn="auto">
                <a:spcBef>
                  <a:spcPts val="0"/>
                </a:spcBef>
                <a:spcAft>
                  <a:spcPts val="0"/>
                </a:spcAft>
                <a:defRPr/>
              </a:pPr>
              <a:endParaRPr lang="en-US" sz="2000" b="1" baseline="30000" dirty="0">
                <a:solidFill>
                  <a:schemeClr val="bg1"/>
                </a:solidFill>
              </a:endParaRPr>
            </a:p>
          </p:txBody>
        </p:sp>
        <p:pic>
          <p:nvPicPr>
            <p:cNvPr id="6" name="Picture 15" descr="SLCM-icons logo-EN.jpg"/>
            <p:cNvPicPr>
              <a:picLocks noChangeAspect="1"/>
            </p:cNvPicPr>
            <p:nvPr userDrawn="1"/>
          </p:nvPicPr>
          <p:blipFill>
            <a:blip r:embed="rId4"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5"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430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05400" y="1752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105400" y="3886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a:defRPr/>
            </a:pPr>
            <a:endParaRPr lang="en-GB"/>
          </a:p>
        </p:txBody>
      </p:sp>
      <p:sp>
        <p:nvSpPr>
          <p:cNvPr id="7" name="Rectangle 7"/>
          <p:cNvSpPr>
            <a:spLocks noGrp="1" noChangeArrowheads="1"/>
          </p:cNvSpPr>
          <p:nvPr>
            <p:ph type="sldNum" sz="quarter" idx="11"/>
          </p:nvPr>
        </p:nvSpPr>
        <p:spPr>
          <a:xfrm>
            <a:off x="4114800" y="6248400"/>
            <a:ext cx="1905000" cy="457200"/>
          </a:xfrm>
          <a:prstGeom prst="rect">
            <a:avLst/>
          </a:prstGeom>
          <a:ln/>
        </p:spPr>
        <p:txBody>
          <a:bodyPr/>
          <a:lstStyle>
            <a:lvl1pPr>
              <a:defRPr/>
            </a:lvl1pPr>
          </a:lstStyle>
          <a:p>
            <a:pPr>
              <a:defRPr/>
            </a:pPr>
            <a:fld id="{B55BBF1E-AD7C-4997-AD78-0FFE77C9A8B2}" type="slidenum">
              <a:rPr lang="en-GB"/>
              <a:pPr>
                <a:defRPr/>
              </a:pPr>
              <a:t>‹#›</a:t>
            </a:fld>
            <a:endParaRPr lang="en-GB"/>
          </a:p>
        </p:txBody>
      </p:sp>
    </p:spTree>
    <p:extLst>
      <p:ext uri="{BB962C8B-B14F-4D97-AF65-F5344CB8AC3E}">
        <p14:creationId xmlns:p14="http://schemas.microsoft.com/office/powerpoint/2010/main" xmlns="" val="163468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430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54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a:defRPr/>
            </a:pPr>
            <a:endParaRPr lang="en-GB"/>
          </a:p>
        </p:txBody>
      </p:sp>
      <p:sp>
        <p:nvSpPr>
          <p:cNvPr id="6" name="Rectangle 7"/>
          <p:cNvSpPr>
            <a:spLocks noGrp="1" noChangeArrowheads="1"/>
          </p:cNvSpPr>
          <p:nvPr>
            <p:ph type="sldNum" sz="quarter" idx="11"/>
          </p:nvPr>
        </p:nvSpPr>
        <p:spPr>
          <a:xfrm>
            <a:off x="4114800" y="6248400"/>
            <a:ext cx="1905000" cy="457200"/>
          </a:xfrm>
          <a:prstGeom prst="rect">
            <a:avLst/>
          </a:prstGeom>
          <a:ln/>
        </p:spPr>
        <p:txBody>
          <a:bodyPr/>
          <a:lstStyle>
            <a:lvl1pPr>
              <a:defRPr/>
            </a:lvl1pPr>
          </a:lstStyle>
          <a:p>
            <a:pPr>
              <a:defRPr/>
            </a:pPr>
            <a:fld id="{7A653343-0D82-4247-B69A-5BA894E8EC8F}" type="slidenum">
              <a:rPr lang="en-GB"/>
              <a:pPr>
                <a:defRPr/>
              </a:pPr>
              <a:t>‹#›</a:t>
            </a:fld>
            <a:endParaRPr lang="en-GB"/>
          </a:p>
        </p:txBody>
      </p:sp>
    </p:spTree>
    <p:extLst>
      <p:ext uri="{BB962C8B-B14F-4D97-AF65-F5344CB8AC3E}">
        <p14:creationId xmlns:p14="http://schemas.microsoft.com/office/powerpoint/2010/main" xmlns="" val="21057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S"/>
          </a:p>
        </p:txBody>
      </p:sp>
      <p:sp>
        <p:nvSpPr>
          <p:cNvPr id="3" name="Content Placeholder 2"/>
          <p:cNvSpPr>
            <a:spLocks noGrp="1"/>
          </p:cNvSpPr>
          <p:nvPr>
            <p:ph sz="quarter" idx="1"/>
          </p:nvPr>
        </p:nvSpPr>
        <p:spPr>
          <a:xfrm>
            <a:off x="468313" y="1844675"/>
            <a:ext cx="4038600"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quarter" idx="2"/>
          </p:nvPr>
        </p:nvSpPr>
        <p:spPr>
          <a:xfrm>
            <a:off x="4659313" y="1844675"/>
            <a:ext cx="4038600"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Content Placeholder 4"/>
          <p:cNvSpPr>
            <a:spLocks noGrp="1"/>
          </p:cNvSpPr>
          <p:nvPr>
            <p:ph sz="quarter" idx="3"/>
          </p:nvPr>
        </p:nvSpPr>
        <p:spPr>
          <a:xfrm>
            <a:off x="468313" y="3973513"/>
            <a:ext cx="4038600"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Content Placeholder 5"/>
          <p:cNvSpPr>
            <a:spLocks noGrp="1"/>
          </p:cNvSpPr>
          <p:nvPr>
            <p:ph sz="quarter" idx="4"/>
          </p:nvPr>
        </p:nvSpPr>
        <p:spPr>
          <a:xfrm>
            <a:off x="4659313" y="3973513"/>
            <a:ext cx="4038600"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Rectangle 3"/>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4"/>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5401ABC-9436-49B1-A030-F964CB613D7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89AFC9-D7FA-462B-A8BA-A6ED5555DA8D}" type="datetimeFigureOut">
              <a:rPr lang="en-GB" smtClean="0"/>
              <a:pPr/>
              <a:t>24-Mar-13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89AFC9-D7FA-462B-A8BA-A6ED5555DA8D}" type="datetimeFigureOut">
              <a:rPr lang="en-GB" smtClean="0"/>
              <a:pPr/>
              <a:t>24-Mar-13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9AFC9-D7FA-462B-A8BA-A6ED5555DA8D}" type="datetimeFigureOut">
              <a:rPr lang="en-GB" smtClean="0"/>
              <a:pPr/>
              <a:t>24-Mar-13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89AFC9-D7FA-462B-A8BA-A6ED5555DA8D}" type="datetimeFigureOut">
              <a:rPr lang="en-GB" smtClean="0"/>
              <a:pPr/>
              <a:t>24-Mar-13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89AFC9-D7FA-462B-A8BA-A6ED5555DA8D}" type="datetimeFigureOut">
              <a:rPr lang="en-GB" smtClean="0"/>
              <a:pPr/>
              <a:t>24-Mar-13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89AFC9-D7FA-462B-A8BA-A6ED5555DA8D}" type="datetimeFigureOut">
              <a:rPr lang="en-GB" smtClean="0"/>
              <a:pPr/>
              <a:t>24-Mar-13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9AFC9-D7FA-462B-A8BA-A6ED5555DA8D}" type="datetimeFigureOut">
              <a:rPr lang="en-GB" smtClean="0"/>
              <a:pPr/>
              <a:t>24-Mar-13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9AFC9-D7FA-462B-A8BA-A6ED5555DA8D}" type="datetimeFigureOut">
              <a:rPr lang="en-GB" smtClean="0"/>
              <a:pPr/>
              <a:t>24-Mar-13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9AFC9-D7FA-462B-A8BA-A6ED5555DA8D}" type="datetimeFigureOut">
              <a:rPr lang="en-GB" smtClean="0"/>
              <a:pPr/>
              <a:t>24-Mar-13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89AFC9-D7FA-462B-A8BA-A6ED5555DA8D}" type="datetimeFigureOut">
              <a:rPr lang="en-GB" smtClean="0"/>
              <a:pPr/>
              <a:t>24-Mar-13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89AFC9-D7FA-462B-A8BA-A6ED5555DA8D}" type="datetimeFigureOut">
              <a:rPr lang="en-GB" smtClean="0"/>
              <a:pPr/>
              <a:t>24-Mar-13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FA096B2-2132-4368-A88D-21FA876AA0EB}"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9FDD67-8D06-4C97-9EDD-06BB9977D600}" type="datetimeFigureOut">
              <a:rPr lang="en-GB" smtClean="0"/>
              <a:pPr/>
              <a:t>24-Mar-13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9FDD67-8D06-4C97-9EDD-06BB9977D600}" type="datetimeFigureOut">
              <a:rPr lang="en-GB" smtClean="0"/>
              <a:pPr/>
              <a:t>24-Mar-13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FDD67-8D06-4C97-9EDD-06BB9977D600}" type="datetimeFigureOut">
              <a:rPr lang="en-GB" smtClean="0"/>
              <a:pPr/>
              <a:t>24-Mar-13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9FDD67-8D06-4C97-9EDD-06BB9977D600}" type="datetimeFigureOut">
              <a:rPr lang="en-GB" smtClean="0"/>
              <a:pPr/>
              <a:t>24-Mar-13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9FDD67-8D06-4C97-9EDD-06BB9977D600}" type="datetimeFigureOut">
              <a:rPr lang="en-GB" smtClean="0"/>
              <a:pPr/>
              <a:t>24-Mar-13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9FDD67-8D06-4C97-9EDD-06BB9977D600}" type="datetimeFigureOut">
              <a:rPr lang="en-GB" smtClean="0"/>
              <a:pPr/>
              <a:t>24-Mar-13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FDD67-8D06-4C97-9EDD-06BB9977D600}" type="datetimeFigureOut">
              <a:rPr lang="en-GB" smtClean="0"/>
              <a:pPr/>
              <a:t>24-Mar-13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FDD67-8D06-4C97-9EDD-06BB9977D600}" type="datetimeFigureOut">
              <a:rPr lang="en-GB" smtClean="0"/>
              <a:pPr/>
              <a:t>24-Mar-13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FDD67-8D06-4C97-9EDD-06BB9977D600}" type="datetimeFigureOut">
              <a:rPr lang="en-GB" smtClean="0"/>
              <a:pPr/>
              <a:t>24-Mar-13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9FDD67-8D06-4C97-9EDD-06BB9977D600}" type="datetimeFigureOut">
              <a:rPr lang="en-GB" smtClean="0"/>
              <a:pPr/>
              <a:t>24-Mar-13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9FDD67-8D06-4C97-9EDD-06BB9977D600}" type="datetimeFigureOut">
              <a:rPr lang="en-GB" smtClean="0"/>
              <a:pPr/>
              <a:t>24-Mar-13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CADE-3C9C-40D3-BBC1-68E16B62AC4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1"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1" y="1676400"/>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251076"/>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676400"/>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51076"/>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7"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85" r:id="rId3"/>
    <p:sldLayoutId id="2147483686" r:id="rId4"/>
    <p:sldLayoutId id="2147483677" r:id="rId5"/>
    <p:sldLayoutId id="2147483687" r:id="rId6"/>
    <p:sldLayoutId id="2147483678" r:id="rId7"/>
    <p:sldLayoutId id="2147483679" r:id="rId8"/>
    <p:sldLayoutId id="2147483680" r:id="rId9"/>
    <p:sldLayoutId id="2147483681" r:id="rId10"/>
    <p:sldLayoutId id="2147483682" r:id="rId11"/>
    <p:sldLayoutId id="2147483674" r:id="rId12"/>
    <p:sldLayoutId id="2147483683" r:id="rId13"/>
    <p:sldLayoutId id="2147483684" r:id="rId14"/>
    <p:sldLayoutId id="2147483712" r:id="rId15"/>
  </p:sldLayoutIdLst>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9AFC9-D7FA-462B-A8BA-A6ED5555DA8D}" type="datetimeFigureOut">
              <a:rPr lang="en-GB" smtClean="0"/>
              <a:pPr/>
              <a:t>24-Mar-13</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096B2-2132-4368-A88D-21FA876AA0E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FDD67-8D06-4C97-9EDD-06BB9977D600}" type="datetimeFigureOut">
              <a:rPr lang="en-GB" smtClean="0"/>
              <a:pPr/>
              <a:t>24-Mar-13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FCADE-3C9C-40D3-BBC1-68E16B62AC4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85800" y="3429000"/>
            <a:ext cx="7696200" cy="647700"/>
          </a:xfrm>
        </p:spPr>
        <p:txBody>
          <a:bodyPr/>
          <a:lstStyle/>
          <a:p>
            <a:pPr eaLnBrk="1" hangingPunct="1">
              <a:defRPr/>
            </a:pPr>
            <a:r>
              <a:rPr lang="en-GB" sz="2800" dirty="0" smtClean="0">
                <a:latin typeface="+mj-lt"/>
                <a:ea typeface="Arial Unicode MS" pitchFamily="34" charset="-128"/>
                <a:cs typeface="Arial Unicode MS" pitchFamily="34" charset="-128"/>
              </a:rPr>
              <a:t/>
            </a:r>
            <a:br>
              <a:rPr lang="en-GB" sz="2800" dirty="0" smtClean="0">
                <a:latin typeface="+mj-lt"/>
                <a:ea typeface="Arial Unicode MS" pitchFamily="34" charset="-128"/>
                <a:cs typeface="Arial Unicode MS" pitchFamily="34" charset="-128"/>
              </a:rPr>
            </a:br>
            <a:r>
              <a:rPr lang="en-GB" sz="2800" dirty="0" smtClean="0">
                <a:latin typeface="+mj-lt"/>
                <a:ea typeface="Arial Unicode MS" pitchFamily="34" charset="-128"/>
                <a:cs typeface="Arial Unicode MS" pitchFamily="34" charset="-128"/>
              </a:rPr>
              <a:t/>
            </a:r>
            <a:br>
              <a:rPr lang="en-GB" sz="2800" dirty="0" smtClean="0">
                <a:latin typeface="+mj-lt"/>
                <a:ea typeface="Arial Unicode MS" pitchFamily="34" charset="-128"/>
                <a:cs typeface="Arial Unicode MS" pitchFamily="34" charset="-128"/>
              </a:rPr>
            </a:br>
            <a:endParaRPr lang="en-GB" dirty="0" smtClean="0">
              <a:latin typeface="Arial" charset="0"/>
              <a:cs typeface="Arial" charset="0"/>
            </a:endParaRPr>
          </a:p>
        </p:txBody>
      </p:sp>
      <p:sp>
        <p:nvSpPr>
          <p:cNvPr id="4" name="Title 1"/>
          <p:cNvSpPr txBox="1">
            <a:spLocks/>
          </p:cNvSpPr>
          <p:nvPr/>
        </p:nvSpPr>
        <p:spPr bwMode="auto">
          <a:xfrm>
            <a:off x="609600" y="2819400"/>
            <a:ext cx="7620000" cy="647700"/>
          </a:xfrm>
          <a:prstGeom prst="rect">
            <a:avLst/>
          </a:prstGeom>
          <a:noFill/>
          <a:ln w="9525">
            <a:noFill/>
            <a:miter lim="800000"/>
            <a:headEnd/>
            <a:tailEnd/>
          </a:ln>
        </p:spPr>
        <p:txBody>
          <a:bodyPr anchor="ctr"/>
          <a:lstStyle>
            <a:lvl1pPr algn="r">
              <a:defRPr b="1" i="0" baseline="0">
                <a:solidFill>
                  <a:schemeClr val="bg1"/>
                </a:solidFill>
              </a:defRPr>
            </a:lvl1pPr>
          </a:lstStyle>
          <a:p>
            <a:pPr eaLnBrk="0" hangingPunct="0">
              <a:defRPr/>
            </a:pPr>
            <a:r>
              <a:rPr lang="en-US" sz="2600" dirty="0" smtClean="0">
                <a:ea typeface="+mj-ea"/>
              </a:rPr>
              <a:t>International Humanitarian Law (IHL) and International Disaster Response Law, Rules and </a:t>
            </a:r>
          </a:p>
          <a:p>
            <a:pPr eaLnBrk="0" hangingPunct="0">
              <a:defRPr/>
            </a:pPr>
            <a:r>
              <a:rPr lang="en-US" sz="2600" dirty="0" smtClean="0">
                <a:ea typeface="+mj-ea"/>
              </a:rPr>
              <a:t> (IDRL)</a:t>
            </a:r>
            <a:endParaRPr lang="en-GB" sz="2600" dirty="0">
              <a:ea typeface="+mj-ea"/>
            </a:endParaRPr>
          </a:p>
        </p:txBody>
      </p:sp>
      <p:sp>
        <p:nvSpPr>
          <p:cNvPr id="10244" name="Subtitle 2"/>
          <p:cNvSpPr>
            <a:spLocks noGrp="1"/>
          </p:cNvSpPr>
          <p:nvPr>
            <p:ph type="subTitle" idx="1"/>
          </p:nvPr>
        </p:nvSpPr>
        <p:spPr>
          <a:xfrm>
            <a:off x="1219200" y="3886200"/>
            <a:ext cx="7010400" cy="1295400"/>
          </a:xfrm>
        </p:spPr>
        <p:txBody>
          <a:bodyPr>
            <a:normAutofit/>
          </a:bodyPr>
          <a:lstStyle/>
          <a:p>
            <a:r>
              <a:rPr lang="en-US" sz="1600" b="0" i="0" dirty="0" smtClean="0">
                <a:solidFill>
                  <a:schemeClr val="tx1"/>
                </a:solidFill>
              </a:rPr>
              <a:t>Anne </a:t>
            </a:r>
            <a:r>
              <a:rPr lang="en-US" sz="1600" b="0" i="0" dirty="0" err="1" smtClean="0">
                <a:solidFill>
                  <a:schemeClr val="tx1"/>
                </a:solidFill>
              </a:rPr>
              <a:t>LeClerc</a:t>
            </a:r>
            <a:r>
              <a:rPr lang="en-US" sz="1600" b="0" i="0" dirty="0" smtClean="0">
                <a:solidFill>
                  <a:schemeClr val="tx1"/>
                </a:solidFill>
              </a:rPr>
              <a:t>  and Sandra </a:t>
            </a:r>
            <a:r>
              <a:rPr lang="en-US" sz="1600" b="0" i="0" dirty="0" err="1" smtClean="0">
                <a:solidFill>
                  <a:schemeClr val="tx1"/>
                </a:solidFill>
              </a:rPr>
              <a:t>Moretti</a:t>
            </a:r>
            <a:endParaRPr lang="en-GB" sz="1600" b="0" i="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50838"/>
            <a:ext cx="8077200" cy="1143000"/>
          </a:xfrm>
        </p:spPr>
        <p:txBody>
          <a:bodyPr/>
          <a:lstStyle/>
          <a:p>
            <a:r>
              <a:rPr lang="en-GB" dirty="0" smtClean="0"/>
              <a:t>IHL and IDRL: Main differences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1129786519"/>
              </p:ext>
            </p:extLst>
          </p:nvPr>
        </p:nvGraphicFramePr>
        <p:xfrm>
          <a:off x="0" y="1295400"/>
          <a:ext cx="9144000" cy="4526692"/>
        </p:xfrm>
        <a:graphic>
          <a:graphicData uri="http://schemas.openxmlformats.org/drawingml/2006/table">
            <a:tbl>
              <a:tblPr firstRow="1" bandRow="1">
                <a:tableStyleId>{5C22544A-7EE6-4342-B048-85BDC9FD1C3A}</a:tableStyleId>
              </a:tblPr>
              <a:tblGrid>
                <a:gridCol w="4572000"/>
                <a:gridCol w="4572000"/>
              </a:tblGrid>
              <a:tr h="796891">
                <a:tc>
                  <a:txBody>
                    <a:bodyPr/>
                    <a:lstStyle/>
                    <a:p>
                      <a:r>
                        <a:rPr lang="en-US" sz="2800" dirty="0" smtClean="0"/>
                        <a:t>IHL</a:t>
                      </a:r>
                      <a:endParaRPr lang="en-GB" sz="2800" dirty="0"/>
                    </a:p>
                  </a:txBody>
                  <a:tcPr/>
                </a:tc>
                <a:tc>
                  <a:txBody>
                    <a:bodyPr/>
                    <a:lstStyle/>
                    <a:p>
                      <a:r>
                        <a:rPr lang="en-US" sz="2800" dirty="0" smtClean="0"/>
                        <a:t>IDRL </a:t>
                      </a:r>
                      <a:endParaRPr lang="en-GB" sz="2800" dirty="0"/>
                    </a:p>
                  </a:txBody>
                  <a:tcPr/>
                </a:tc>
              </a:tr>
              <a:tr h="1081628">
                <a:tc>
                  <a:txBody>
                    <a:bodyPr/>
                    <a:lstStyle/>
                    <a:p>
                      <a:r>
                        <a:rPr lang="en-US" dirty="0" smtClean="0"/>
                        <a:t>Issues</a:t>
                      </a:r>
                      <a:r>
                        <a:rPr lang="en-US" baseline="0" dirty="0" smtClean="0"/>
                        <a:t> of security and access are often more pressing in armed conflict setting, and special rules regarding access of ICRC apply. </a:t>
                      </a:r>
                      <a:endParaRPr lang="en-GB" dirty="0"/>
                    </a:p>
                  </a:txBody>
                  <a:tcPr/>
                </a:tc>
                <a:tc>
                  <a:txBody>
                    <a:bodyPr/>
                    <a:lstStyle/>
                    <a:p>
                      <a:r>
                        <a:rPr lang="en-US" dirty="0" smtClean="0"/>
                        <a:t>Security and access are</a:t>
                      </a:r>
                      <a:r>
                        <a:rPr lang="en-US" baseline="0" dirty="0" smtClean="0"/>
                        <a:t> not always major obstacles in disaster settings, international assistance must first be requested or offer accepted by Government. </a:t>
                      </a:r>
                      <a:endParaRPr lang="en-GB" dirty="0"/>
                    </a:p>
                  </a:txBody>
                  <a:tcPr/>
                </a:tc>
              </a:tr>
              <a:tr h="1229219">
                <a:tc>
                  <a:txBody>
                    <a:bodyPr/>
                    <a:lstStyle/>
                    <a:p>
                      <a:r>
                        <a:rPr lang="en-US" dirty="0" smtClean="0"/>
                        <a:t>Other authorities/party to conflict</a:t>
                      </a:r>
                      <a:r>
                        <a:rPr lang="en-US" baseline="0" dirty="0" smtClean="0"/>
                        <a:t> besides government may exercise control over </a:t>
                      </a:r>
                      <a:r>
                        <a:rPr lang="en-US" baseline="0" smtClean="0"/>
                        <a:t>certain areas but</a:t>
                      </a:r>
                      <a:endParaRPr lang="en-GB" dirty="0"/>
                    </a:p>
                  </a:txBody>
                  <a:tcPr/>
                </a:tc>
                <a:tc>
                  <a:txBody>
                    <a:bodyPr/>
                    <a:lstStyle/>
                    <a:p>
                      <a:r>
                        <a:rPr lang="en-US" dirty="0" smtClean="0"/>
                        <a:t>Domestic authorities will always have the primary coordination role</a:t>
                      </a:r>
                      <a:endParaRPr lang="en-GB" dirty="0" smtClean="0"/>
                    </a:p>
                  </a:txBody>
                  <a:tcPr/>
                </a:tc>
              </a:tr>
              <a:tr h="1311862">
                <a:tc>
                  <a:txBody>
                    <a:bodyPr/>
                    <a:lstStyle/>
                    <a:p>
                      <a:r>
                        <a:rPr lang="en-US" dirty="0" smtClean="0"/>
                        <a:t>Has a particular focus</a:t>
                      </a:r>
                      <a:r>
                        <a:rPr lang="en-US" baseline="0" dirty="0" smtClean="0"/>
                        <a:t> on protection and diversion of relief goods </a:t>
                      </a:r>
                      <a:endParaRPr lang="en-GB" dirty="0"/>
                    </a:p>
                  </a:txBody>
                  <a:tcPr/>
                </a:tc>
                <a:tc>
                  <a:txBody>
                    <a:bodyPr/>
                    <a:lstStyle/>
                    <a:p>
                      <a:r>
                        <a:rPr lang="en-US" dirty="0" smtClean="0"/>
                        <a:t>IDRL</a:t>
                      </a:r>
                      <a:r>
                        <a:rPr lang="en-US" baseline="0" dirty="0" smtClean="0"/>
                        <a:t> Guidelines and the Model Act are more detailed on types of ‘legal facilities’ to be provided to international humanitarian actors, and suggests a pre-registration system.  </a:t>
                      </a:r>
                      <a:endParaRPr lang="en-GB"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50838"/>
            <a:ext cx="7696200" cy="1143000"/>
          </a:xfrm>
        </p:spPr>
        <p:txBody>
          <a:bodyPr/>
          <a:lstStyle/>
          <a:p>
            <a:r>
              <a:rPr lang="en-US" dirty="0" smtClean="0"/>
              <a:t>Role of National Societies in IHL</a:t>
            </a:r>
            <a:endParaRPr lang="en-GB" dirty="0"/>
          </a:p>
        </p:txBody>
      </p:sp>
      <p:sp>
        <p:nvSpPr>
          <p:cNvPr id="4" name="Text Placeholder 3"/>
          <p:cNvSpPr>
            <a:spLocks noGrp="1"/>
          </p:cNvSpPr>
          <p:nvPr>
            <p:ph type="body" sz="quarter" idx="11"/>
          </p:nvPr>
        </p:nvSpPr>
        <p:spPr>
          <a:xfrm>
            <a:off x="762000" y="1524000"/>
            <a:ext cx="7922171" cy="4343400"/>
          </a:xfrm>
        </p:spPr>
        <p:txBody>
          <a:bodyPr/>
          <a:lstStyle/>
          <a:p>
            <a:r>
              <a:rPr lang="fr-CH" dirty="0" err="1" smtClean="0"/>
              <a:t>Refer</a:t>
            </a:r>
            <a:r>
              <a:rPr lang="fr-CH" dirty="0" smtClean="0"/>
              <a:t> to 31st International </a:t>
            </a:r>
            <a:r>
              <a:rPr lang="fr-CH" dirty="0" err="1" smtClean="0"/>
              <a:t>Conference</a:t>
            </a:r>
            <a:r>
              <a:rPr lang="fr-CH" dirty="0" smtClean="0"/>
              <a:t> :</a:t>
            </a:r>
          </a:p>
          <a:p>
            <a:r>
              <a:rPr lang="fr-CH" dirty="0" err="1" smtClean="0"/>
              <a:t>Dissemination</a:t>
            </a:r>
            <a:r>
              <a:rPr lang="fr-CH" dirty="0" smtClean="0"/>
              <a:t> </a:t>
            </a:r>
            <a:r>
              <a:rPr lang="fr-CH" dirty="0" err="1" smtClean="0"/>
              <a:t>Resolution</a:t>
            </a:r>
            <a:r>
              <a:rPr lang="fr-CH" dirty="0" smtClean="0"/>
              <a:t> 1: </a:t>
            </a:r>
            <a:r>
              <a:rPr lang="fr-CH" dirty="0" err="1" smtClean="0"/>
              <a:t>Strengthening</a:t>
            </a:r>
            <a:r>
              <a:rPr lang="fr-CH" dirty="0" smtClean="0"/>
              <a:t> </a:t>
            </a:r>
            <a:r>
              <a:rPr lang="fr-CH" dirty="0" err="1" smtClean="0"/>
              <a:t>legal</a:t>
            </a:r>
            <a:r>
              <a:rPr lang="fr-CH" dirty="0" smtClean="0"/>
              <a:t> protection for </a:t>
            </a:r>
            <a:r>
              <a:rPr lang="fr-CH" dirty="0" err="1" smtClean="0"/>
              <a:t>victims</a:t>
            </a:r>
            <a:r>
              <a:rPr lang="fr-CH" dirty="0" smtClean="0"/>
              <a:t> of </a:t>
            </a:r>
            <a:r>
              <a:rPr lang="fr-CH" dirty="0" err="1" smtClean="0"/>
              <a:t>armed</a:t>
            </a:r>
            <a:r>
              <a:rPr lang="fr-CH" dirty="0" smtClean="0"/>
              <a:t> </a:t>
            </a:r>
            <a:r>
              <a:rPr lang="fr-CH" dirty="0" err="1" smtClean="0"/>
              <a:t>conflicts</a:t>
            </a:r>
            <a:r>
              <a:rPr lang="fr-CH" dirty="0" smtClean="0"/>
              <a:t> </a:t>
            </a:r>
          </a:p>
          <a:p>
            <a:r>
              <a:rPr lang="fr-CH" dirty="0" err="1" smtClean="0"/>
              <a:t>Dissemination</a:t>
            </a:r>
            <a:r>
              <a:rPr lang="fr-CH" dirty="0" smtClean="0"/>
              <a:t> of </a:t>
            </a:r>
            <a:r>
              <a:rPr lang="fr-CH" dirty="0" err="1" smtClean="0"/>
              <a:t>Resolution</a:t>
            </a:r>
            <a:r>
              <a:rPr lang="fr-CH" dirty="0" smtClean="0"/>
              <a:t> 2 : 4 </a:t>
            </a:r>
            <a:r>
              <a:rPr lang="fr-CH" dirty="0" err="1" smtClean="0"/>
              <a:t>year</a:t>
            </a:r>
            <a:r>
              <a:rPr lang="fr-CH" dirty="0" smtClean="0"/>
              <a:t> action plan for the </a:t>
            </a:r>
            <a:r>
              <a:rPr lang="fr-CH" dirty="0" err="1" smtClean="0"/>
              <a:t>implementation</a:t>
            </a:r>
            <a:r>
              <a:rPr lang="fr-CH" dirty="0" smtClean="0"/>
              <a:t> of IHL (</a:t>
            </a:r>
            <a:r>
              <a:rPr lang="fr-CH" dirty="0" err="1" smtClean="0"/>
              <a:t>pledges</a:t>
            </a:r>
            <a:r>
              <a:rPr lang="fr-CH" dirty="0" smtClean="0"/>
              <a:t>, </a:t>
            </a:r>
            <a:r>
              <a:rPr lang="fr-CH" dirty="0" err="1" smtClean="0"/>
              <a:t>ensure</a:t>
            </a:r>
            <a:r>
              <a:rPr lang="fr-CH" dirty="0" smtClean="0"/>
              <a:t> all </a:t>
            </a:r>
            <a:r>
              <a:rPr lang="fr-CH" dirty="0" err="1" smtClean="0"/>
              <a:t>actors</a:t>
            </a:r>
            <a:r>
              <a:rPr lang="fr-CH" dirty="0" smtClean="0"/>
              <a:t> </a:t>
            </a:r>
            <a:r>
              <a:rPr lang="fr-CH" dirty="0" err="1" smtClean="0"/>
              <a:t>concerned</a:t>
            </a:r>
            <a:r>
              <a:rPr lang="fr-CH" dirty="0" smtClean="0"/>
              <a:t> </a:t>
            </a:r>
            <a:r>
              <a:rPr lang="fr-CH" dirty="0" err="1" smtClean="0"/>
              <a:t>implement</a:t>
            </a:r>
            <a:r>
              <a:rPr lang="fr-CH" dirty="0" smtClean="0"/>
              <a:t>). </a:t>
            </a:r>
            <a:r>
              <a:rPr lang="fr-CH" dirty="0" err="1" smtClean="0"/>
              <a:t>Reminds</a:t>
            </a:r>
            <a:r>
              <a:rPr lang="fr-CH" dirty="0" smtClean="0"/>
              <a:t> States of </a:t>
            </a:r>
            <a:r>
              <a:rPr lang="fr-CH" dirty="0" err="1" smtClean="0"/>
              <a:t>auxiliary</a:t>
            </a:r>
            <a:r>
              <a:rPr lang="fr-CH" dirty="0" smtClean="0"/>
              <a:t> </a:t>
            </a:r>
            <a:r>
              <a:rPr lang="fr-CH" dirty="0" err="1" smtClean="0"/>
              <a:t>role</a:t>
            </a:r>
            <a:r>
              <a:rPr lang="fr-CH" dirty="0" smtClean="0"/>
              <a:t> NS.</a:t>
            </a:r>
          </a:p>
          <a:p>
            <a:r>
              <a:rPr lang="fr-CH" dirty="0" smtClean="0"/>
              <a:t>NS </a:t>
            </a:r>
            <a:r>
              <a:rPr lang="fr-CH" dirty="0"/>
              <a:t>have a mandate to </a:t>
            </a:r>
            <a:r>
              <a:rPr lang="fr-CH" dirty="0" err="1"/>
              <a:t>prepare</a:t>
            </a:r>
            <a:r>
              <a:rPr lang="fr-CH" dirty="0"/>
              <a:t> and </a:t>
            </a:r>
            <a:r>
              <a:rPr lang="fr-CH" dirty="0" err="1"/>
              <a:t>respond</a:t>
            </a:r>
            <a:r>
              <a:rPr lang="fr-CH" dirty="0"/>
              <a:t> to the </a:t>
            </a:r>
            <a:r>
              <a:rPr lang="fr-CH" dirty="0" err="1"/>
              <a:t>needs</a:t>
            </a:r>
            <a:r>
              <a:rPr lang="fr-CH" dirty="0"/>
              <a:t> of </a:t>
            </a:r>
            <a:r>
              <a:rPr lang="fr-CH" dirty="0" err="1"/>
              <a:t>those</a:t>
            </a:r>
            <a:r>
              <a:rPr lang="fr-CH" dirty="0"/>
              <a:t> </a:t>
            </a:r>
            <a:r>
              <a:rPr lang="fr-CH" dirty="0" err="1"/>
              <a:t>affected</a:t>
            </a:r>
            <a:r>
              <a:rPr lang="fr-CH" dirty="0"/>
              <a:t> by </a:t>
            </a:r>
            <a:r>
              <a:rPr lang="fr-CH" dirty="0" err="1"/>
              <a:t>armed</a:t>
            </a:r>
            <a:r>
              <a:rPr lang="fr-CH" dirty="0"/>
              <a:t> </a:t>
            </a:r>
            <a:r>
              <a:rPr lang="fr-CH" dirty="0" err="1"/>
              <a:t>conflict</a:t>
            </a:r>
            <a:r>
              <a:rPr lang="fr-CH" dirty="0"/>
              <a:t> and </a:t>
            </a:r>
            <a:r>
              <a:rPr lang="fr-CH" dirty="0" smtClean="0"/>
              <a:t>OSV (</a:t>
            </a:r>
            <a:r>
              <a:rPr lang="fr-CH" dirty="0" err="1" smtClean="0"/>
              <a:t>cf</a:t>
            </a:r>
            <a:r>
              <a:rPr lang="fr-CH" dirty="0" smtClean="0"/>
              <a:t> </a:t>
            </a:r>
            <a:r>
              <a:rPr lang="fr-CH" dirty="0" err="1" smtClean="0"/>
              <a:t>Resol</a:t>
            </a:r>
            <a:r>
              <a:rPr lang="fr-CH" dirty="0" smtClean="0"/>
              <a:t>. COD 2011).</a:t>
            </a:r>
            <a:endParaRPr lang="fr-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50838"/>
            <a:ext cx="7924800" cy="1143000"/>
          </a:xfrm>
        </p:spPr>
        <p:txBody>
          <a:bodyPr/>
          <a:lstStyle/>
          <a:p>
            <a:r>
              <a:rPr lang="en-US" dirty="0" smtClean="0"/>
              <a:t>Role of National Societies in IDRL </a:t>
            </a:r>
            <a:endParaRPr lang="en-GB" dirty="0"/>
          </a:p>
        </p:txBody>
      </p:sp>
      <p:sp>
        <p:nvSpPr>
          <p:cNvPr id="4" name="Text Placeholder 3"/>
          <p:cNvSpPr>
            <a:spLocks noGrp="1"/>
          </p:cNvSpPr>
          <p:nvPr>
            <p:ph type="body" sz="quarter" idx="11"/>
          </p:nvPr>
        </p:nvSpPr>
        <p:spPr>
          <a:xfrm>
            <a:off x="3733800" y="1676400"/>
            <a:ext cx="4950371" cy="4191000"/>
          </a:xfrm>
        </p:spPr>
        <p:txBody>
          <a:bodyPr/>
          <a:lstStyle/>
          <a:p>
            <a:pPr>
              <a:spcAft>
                <a:spcPts val="600"/>
              </a:spcAft>
            </a:pPr>
            <a:r>
              <a:rPr lang="en-US" dirty="0" smtClean="0"/>
              <a:t>Disseminate Resolution 7 adopted at the 31</a:t>
            </a:r>
            <a:r>
              <a:rPr lang="en-US" baseline="30000" dirty="0" smtClean="0"/>
              <a:t>st</a:t>
            </a:r>
            <a:r>
              <a:rPr lang="en-US" dirty="0" smtClean="0"/>
              <a:t> International Conference </a:t>
            </a:r>
          </a:p>
          <a:p>
            <a:pPr>
              <a:spcAft>
                <a:spcPts val="600"/>
              </a:spcAft>
            </a:pPr>
            <a:r>
              <a:rPr lang="en-US" dirty="0" smtClean="0"/>
              <a:t>Provide advice and support to their governments to strengthen legal frameworks by undertaking a review against the IDRL Guidelines</a:t>
            </a:r>
          </a:p>
          <a:p>
            <a:pPr>
              <a:spcAft>
                <a:spcPts val="600"/>
              </a:spcAft>
            </a:pPr>
            <a:r>
              <a:rPr lang="en-US" dirty="0" smtClean="0"/>
              <a:t>Promote the IDRL Guidelines and the Model Act to relevant Public Authorities</a:t>
            </a:r>
          </a:p>
          <a:p>
            <a:pPr>
              <a:spcAft>
                <a:spcPts val="600"/>
              </a:spcAft>
            </a:pPr>
            <a:r>
              <a:rPr lang="en-US" dirty="0" smtClean="0"/>
              <a:t>Build partnerships</a:t>
            </a:r>
          </a:p>
          <a:p>
            <a:endParaRPr lang="en-GB" dirty="0"/>
          </a:p>
        </p:txBody>
      </p:sp>
      <p:pic>
        <p:nvPicPr>
          <p:cNvPr id="5" name="Picture 4" descr="p-KHM0072.jpg"/>
          <p:cNvPicPr>
            <a:picLocks noChangeAspect="1"/>
          </p:cNvPicPr>
          <p:nvPr/>
        </p:nvPicPr>
        <p:blipFill>
          <a:blip r:embed="rId3" cstate="print"/>
          <a:srcRect/>
          <a:stretch>
            <a:fillRect/>
          </a:stretch>
        </p:blipFill>
        <p:spPr>
          <a:xfrm>
            <a:off x="457200" y="1752600"/>
            <a:ext cx="2980266" cy="381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3" cstate="print"/>
          <a:stretch>
            <a:fillRect/>
          </a:stretch>
        </p:blipFill>
        <p:spPr>
          <a:xfrm>
            <a:off x="6705600" y="304800"/>
            <a:ext cx="2280303" cy="2076531"/>
          </a:xfrm>
          <a:prstGeom prst="rect">
            <a:avLst/>
          </a:prstGeom>
        </p:spPr>
      </p:pic>
      <p:sp>
        <p:nvSpPr>
          <p:cNvPr id="3" name="Title 2"/>
          <p:cNvSpPr>
            <a:spLocks noGrp="1"/>
          </p:cNvSpPr>
          <p:nvPr>
            <p:ph type="title"/>
          </p:nvPr>
        </p:nvSpPr>
        <p:spPr>
          <a:xfrm>
            <a:off x="1295400" y="350838"/>
            <a:ext cx="7391400" cy="1143000"/>
          </a:xfrm>
        </p:spPr>
        <p:txBody>
          <a:bodyPr/>
          <a:lstStyle/>
          <a:p>
            <a:r>
              <a:rPr lang="en-US" dirty="0" smtClean="0"/>
              <a:t>Progress in SEA on IDRL </a:t>
            </a:r>
            <a:endParaRPr lang="en-GB" dirty="0"/>
          </a:p>
        </p:txBody>
      </p:sp>
      <p:sp>
        <p:nvSpPr>
          <p:cNvPr id="4" name="Text Placeholder 3"/>
          <p:cNvSpPr>
            <a:spLocks noGrp="1"/>
          </p:cNvSpPr>
          <p:nvPr>
            <p:ph type="body" sz="quarter" idx="11"/>
          </p:nvPr>
        </p:nvSpPr>
        <p:spPr>
          <a:xfrm>
            <a:off x="304800" y="1905000"/>
            <a:ext cx="8382000" cy="4419600"/>
          </a:xfrm>
        </p:spPr>
        <p:txBody>
          <a:bodyPr/>
          <a:lstStyle/>
          <a:p>
            <a:pPr>
              <a:spcBef>
                <a:spcPts val="600"/>
              </a:spcBef>
              <a:spcAft>
                <a:spcPts val="0"/>
              </a:spcAft>
            </a:pPr>
            <a:r>
              <a:rPr lang="en-US" dirty="0" smtClean="0"/>
              <a:t>Legal preparedness studies (legislative reviews)</a:t>
            </a:r>
          </a:p>
          <a:p>
            <a:pPr>
              <a:spcBef>
                <a:spcPts val="600"/>
              </a:spcBef>
              <a:spcAft>
                <a:spcPts val="600"/>
              </a:spcAft>
              <a:buNone/>
            </a:pPr>
            <a:r>
              <a:rPr lang="en-US" dirty="0" smtClean="0"/>
              <a:t> undertaken in 2009 in Cambodia, Laos and Vietnam</a:t>
            </a:r>
            <a:endParaRPr lang="en-US" sz="1800" dirty="0" smtClean="0"/>
          </a:p>
          <a:p>
            <a:pPr lvl="2">
              <a:spcAft>
                <a:spcPts val="600"/>
              </a:spcAft>
            </a:pPr>
            <a:r>
              <a:rPr lang="en-US" sz="1800" dirty="0" smtClean="0"/>
              <a:t>A </a:t>
            </a:r>
            <a:r>
              <a:rPr lang="en-US" sz="1800" b="1" dirty="0" smtClean="0"/>
              <a:t>Mekong Regional Forum </a:t>
            </a:r>
            <a:r>
              <a:rPr lang="en-US" sz="1800" dirty="0" smtClean="0"/>
              <a:t>was held in 2010 to discuss findings</a:t>
            </a:r>
          </a:p>
          <a:p>
            <a:pPr lvl="2">
              <a:spcAft>
                <a:spcPts val="600"/>
              </a:spcAft>
            </a:pPr>
            <a:r>
              <a:rPr lang="en-US" sz="1800" dirty="0" smtClean="0"/>
              <a:t>In </a:t>
            </a:r>
            <a:r>
              <a:rPr lang="en-US" sz="1800" b="1" dirty="0" smtClean="0"/>
              <a:t>Cambodia</a:t>
            </a:r>
            <a:r>
              <a:rPr lang="en-US" sz="1800" dirty="0" smtClean="0"/>
              <a:t>, the draft new law on disaster management has a chapter on international assistance</a:t>
            </a:r>
          </a:p>
          <a:p>
            <a:pPr lvl="2">
              <a:spcAft>
                <a:spcPts val="600"/>
              </a:spcAft>
            </a:pPr>
            <a:r>
              <a:rPr lang="en-US" sz="1800" dirty="0" smtClean="0"/>
              <a:t>In </a:t>
            </a:r>
            <a:r>
              <a:rPr lang="en-US" sz="1800" b="1" dirty="0" smtClean="0"/>
              <a:t>Vietnam</a:t>
            </a:r>
            <a:r>
              <a:rPr lang="en-US" sz="1800" dirty="0" smtClean="0"/>
              <a:t>, VNRC (together with IFRC) has provided comments and suggestions for the draft DM law</a:t>
            </a:r>
          </a:p>
          <a:p>
            <a:pPr>
              <a:spcAft>
                <a:spcPts val="1200"/>
              </a:spcAft>
            </a:pPr>
            <a:r>
              <a:rPr lang="en-US" dirty="0" smtClean="0"/>
              <a:t>An IDRL Impact Study is currently being </a:t>
            </a:r>
            <a:r>
              <a:rPr lang="en-US" dirty="0" err="1" smtClean="0"/>
              <a:t>finalised</a:t>
            </a:r>
            <a:r>
              <a:rPr lang="en-US" dirty="0" smtClean="0"/>
              <a:t> in Indonesia</a:t>
            </a:r>
          </a:p>
          <a:p>
            <a:pPr>
              <a:spcAft>
                <a:spcPts val="1200"/>
              </a:spcAft>
            </a:pPr>
            <a:r>
              <a:rPr lang="en-US" dirty="0" smtClean="0"/>
              <a:t>Two IDRL workshops (2011 and 2012) held in Philippines and research soon to start</a:t>
            </a:r>
          </a:p>
          <a:p>
            <a:pPr>
              <a:spcAft>
                <a:spcPts val="1200"/>
              </a:spcAft>
            </a:pPr>
            <a:r>
              <a:rPr lang="en-US" dirty="0" smtClean="0"/>
              <a:t>Any others to add? What should be next?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50838"/>
            <a:ext cx="7848600" cy="1143000"/>
          </a:xfrm>
        </p:spPr>
        <p:txBody>
          <a:bodyPr/>
          <a:lstStyle/>
          <a:p>
            <a:r>
              <a:rPr lang="en-US" dirty="0" smtClean="0"/>
              <a:t>SEA Pledge at the 31</a:t>
            </a:r>
            <a:r>
              <a:rPr lang="en-US" baseline="30000" dirty="0" smtClean="0"/>
              <a:t>st</a:t>
            </a:r>
            <a:r>
              <a:rPr lang="en-US" dirty="0" smtClean="0"/>
              <a:t> International Conference</a:t>
            </a:r>
            <a:endParaRPr lang="en-GB" dirty="0"/>
          </a:p>
        </p:txBody>
      </p:sp>
      <p:sp>
        <p:nvSpPr>
          <p:cNvPr id="4" name="Text Placeholder 3"/>
          <p:cNvSpPr>
            <a:spLocks noGrp="1"/>
          </p:cNvSpPr>
          <p:nvPr>
            <p:ph type="body" sz="quarter" idx="11"/>
          </p:nvPr>
        </p:nvSpPr>
        <p:spPr>
          <a:xfrm>
            <a:off x="3048000" y="1600200"/>
            <a:ext cx="5715000" cy="5029200"/>
          </a:xfrm>
        </p:spPr>
        <p:txBody>
          <a:bodyPr/>
          <a:lstStyle/>
          <a:p>
            <a:pPr>
              <a:buNone/>
            </a:pPr>
            <a:r>
              <a:rPr lang="en-MY" dirty="0" smtClean="0"/>
              <a:t/>
            </a:r>
            <a:br>
              <a:rPr lang="en-MY" dirty="0" smtClean="0"/>
            </a:br>
            <a:r>
              <a:rPr lang="en-MY" dirty="0" smtClean="0"/>
              <a:t>1.        </a:t>
            </a:r>
            <a:r>
              <a:rPr lang="en-MY" b="1" dirty="0" smtClean="0"/>
              <a:t>Legal preparedness for international disaster response</a:t>
            </a:r>
            <a:r>
              <a:rPr lang="en-MY" dirty="0" smtClean="0"/>
              <a:t> - review existing national regulatory frameworks and support governments to develop legislation, policies and procedures to better facilitate and regulate international disaster assistance</a:t>
            </a:r>
          </a:p>
          <a:p>
            <a:pPr>
              <a:buNone/>
            </a:pPr>
            <a:r>
              <a:rPr lang="en-MY" dirty="0" smtClean="0"/>
              <a:t/>
            </a:r>
            <a:br>
              <a:rPr lang="en-MY" dirty="0" smtClean="0"/>
            </a:br>
            <a:r>
              <a:rPr lang="en-MY" dirty="0" smtClean="0"/>
              <a:t>2.        </a:t>
            </a:r>
            <a:r>
              <a:rPr lang="en-MY" b="1" dirty="0" smtClean="0"/>
              <a:t>Enhancing disaster risk reduction through legislation</a:t>
            </a:r>
            <a:r>
              <a:rPr lang="en-MY" dirty="0" smtClean="0"/>
              <a:t> - review and advise on legal frameworks to empower communities in DRR.</a:t>
            </a:r>
          </a:p>
          <a:p>
            <a:pPr>
              <a:buNone/>
            </a:pPr>
            <a:endParaRPr lang="en-MY" dirty="0" smtClean="0"/>
          </a:p>
          <a:p>
            <a:pPr>
              <a:buNone/>
            </a:pPr>
            <a:r>
              <a:rPr lang="en-MY" dirty="0" smtClean="0"/>
              <a:t> </a:t>
            </a:r>
            <a:endParaRPr lang="en-GB" dirty="0"/>
          </a:p>
        </p:txBody>
      </p:sp>
      <p:pic>
        <p:nvPicPr>
          <p:cNvPr id="5" name="Picture 4" descr="p-CHE0245.jpg"/>
          <p:cNvPicPr>
            <a:picLocks noChangeAspect="1"/>
          </p:cNvPicPr>
          <p:nvPr/>
        </p:nvPicPr>
        <p:blipFill>
          <a:blip r:embed="rId2" cstate="print"/>
          <a:srcRect/>
          <a:stretch>
            <a:fillRect/>
          </a:stretch>
        </p:blipFill>
        <p:spPr>
          <a:xfrm>
            <a:off x="457200" y="2286000"/>
            <a:ext cx="2453640" cy="2667000"/>
          </a:xfrm>
          <a:prstGeom prst="rect">
            <a:avLst/>
          </a:prstGeom>
        </p:spPr>
      </p:pic>
      <p:sp>
        <p:nvSpPr>
          <p:cNvPr id="6" name="TextBox 5"/>
          <p:cNvSpPr txBox="1"/>
          <p:nvPr/>
        </p:nvSpPr>
        <p:spPr>
          <a:xfrm>
            <a:off x="381000" y="5334000"/>
            <a:ext cx="2209800" cy="523220"/>
          </a:xfrm>
          <a:prstGeom prst="rect">
            <a:avLst/>
          </a:prstGeom>
          <a:noFill/>
        </p:spPr>
        <p:txBody>
          <a:bodyPr wrap="square" rtlCol="0">
            <a:spAutoFit/>
          </a:bodyPr>
          <a:lstStyle/>
          <a:p>
            <a:r>
              <a:rPr lang="en-US" sz="2800" b="1" dirty="0" smtClean="0"/>
              <a:t>Progress?? </a:t>
            </a:r>
            <a:endParaRPr lang="en-GB"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jpg"/>
          <p:cNvPicPr>
            <a:picLocks noChangeAspect="1"/>
          </p:cNvPicPr>
          <p:nvPr/>
        </p:nvPicPr>
        <p:blipFill>
          <a:blip r:embed="rId3" cstate="print"/>
          <a:stretch>
            <a:fillRect/>
          </a:stretch>
        </p:blipFill>
        <p:spPr>
          <a:xfrm>
            <a:off x="228600" y="304800"/>
            <a:ext cx="2286000" cy="2286000"/>
          </a:xfrm>
          <a:prstGeom prst="rect">
            <a:avLst/>
          </a:prstGeom>
        </p:spPr>
      </p:pic>
      <p:sp>
        <p:nvSpPr>
          <p:cNvPr id="3" name="Title 2"/>
          <p:cNvSpPr>
            <a:spLocks noGrp="1"/>
          </p:cNvSpPr>
          <p:nvPr>
            <p:ph type="title"/>
          </p:nvPr>
        </p:nvSpPr>
        <p:spPr>
          <a:xfrm>
            <a:off x="2438400" y="350838"/>
            <a:ext cx="6248400" cy="1477962"/>
          </a:xfrm>
        </p:spPr>
        <p:txBody>
          <a:bodyPr/>
          <a:lstStyle/>
          <a:p>
            <a:r>
              <a:rPr lang="en-US" dirty="0" smtClean="0"/>
              <a:t>Collaborations with partners in the region on IDRL</a:t>
            </a:r>
            <a:endParaRPr lang="en-GB" dirty="0"/>
          </a:p>
        </p:txBody>
      </p:sp>
      <p:sp>
        <p:nvSpPr>
          <p:cNvPr id="4" name="Text Placeholder 3"/>
          <p:cNvSpPr>
            <a:spLocks noGrp="1"/>
          </p:cNvSpPr>
          <p:nvPr>
            <p:ph type="body" sz="quarter" idx="11"/>
          </p:nvPr>
        </p:nvSpPr>
        <p:spPr>
          <a:xfrm>
            <a:off x="381000" y="1981200"/>
            <a:ext cx="8458200" cy="3733800"/>
          </a:xfrm>
        </p:spPr>
        <p:txBody>
          <a:bodyPr/>
          <a:lstStyle/>
          <a:p>
            <a:pPr lvl="5">
              <a:buNone/>
            </a:pPr>
            <a:r>
              <a:rPr lang="en-US" sz="3200" b="1" dirty="0" smtClean="0"/>
              <a:t>ASEAN</a:t>
            </a:r>
          </a:p>
          <a:p>
            <a:pPr>
              <a:spcAft>
                <a:spcPts val="1200"/>
              </a:spcAft>
              <a:buFont typeface="Arial" pitchFamily="34" charset="0"/>
              <a:buChar char="•"/>
            </a:pPr>
            <a:r>
              <a:rPr lang="en-US" sz="2000" dirty="0" smtClean="0"/>
              <a:t>The ASEAN Agreement on Disaster Management and Emergency Response  (and SOPs)  incorporates elements of the IDRL Guidelines</a:t>
            </a:r>
          </a:p>
          <a:p>
            <a:pPr>
              <a:spcAft>
                <a:spcPts val="1200"/>
              </a:spcAft>
              <a:buFont typeface="Arial" pitchFamily="34" charset="0"/>
              <a:buChar char="•"/>
            </a:pPr>
            <a:r>
              <a:rPr lang="en-US" sz="2000" dirty="0" smtClean="0"/>
              <a:t>AADMER Work plan requires the undertaking of legislative reviews for international assistance</a:t>
            </a:r>
          </a:p>
          <a:p>
            <a:pPr>
              <a:spcAft>
                <a:spcPts val="1200"/>
              </a:spcAft>
              <a:buFont typeface="Arial" pitchFamily="34" charset="0"/>
              <a:buChar char="•"/>
            </a:pPr>
            <a:r>
              <a:rPr lang="en-US" sz="2000" dirty="0" smtClean="0"/>
              <a:t>ASEAN Secretariat has shown interest in IDRL </a:t>
            </a:r>
          </a:p>
          <a:p>
            <a:pPr>
              <a:spcAft>
                <a:spcPts val="1200"/>
              </a:spcAft>
              <a:buFont typeface="Arial" pitchFamily="34" charset="0"/>
              <a:buChar char="•"/>
            </a:pPr>
            <a:r>
              <a:rPr lang="en-US" sz="2000" dirty="0" smtClean="0"/>
              <a:t>National Societies can offer support to Governments in AADMER implementation and </a:t>
            </a:r>
            <a:r>
              <a:rPr lang="en-US" sz="2000" dirty="0" err="1" smtClean="0"/>
              <a:t>institutionalisation</a:t>
            </a:r>
            <a:r>
              <a:rPr lang="en-US" sz="2000" dirty="0" smtClean="0"/>
              <a:t> .. Who could champion this? </a:t>
            </a:r>
          </a:p>
          <a:p>
            <a:pPr>
              <a:buFontTx/>
              <a:buChar cha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2"/>
          <p:cNvSpPr>
            <a:spLocks noGrp="1" noChangeArrowheads="1"/>
          </p:cNvSpPr>
          <p:nvPr>
            <p:ph type="body" sz="half" idx="1"/>
          </p:nvPr>
        </p:nvSpPr>
        <p:spPr>
          <a:xfrm>
            <a:off x="609600" y="3251461"/>
            <a:ext cx="7113588" cy="2997200"/>
          </a:xfrm>
        </p:spPr>
        <p:txBody>
          <a:bodyPr/>
          <a:lstStyle/>
          <a:p>
            <a:r>
              <a:rPr lang="en-GB" sz="2000" dirty="0" smtClean="0">
                <a:solidFill>
                  <a:srgbClr val="D1002D"/>
                </a:solidFill>
                <a:latin typeface="Verdana" pitchFamily="34" charset="0"/>
              </a:rPr>
              <a:t>1859</a:t>
            </a:r>
            <a:r>
              <a:rPr lang="en-GB" sz="2000" dirty="0" smtClean="0">
                <a:latin typeface="Verdana" pitchFamily="34" charset="0"/>
              </a:rPr>
              <a:t> – Battle of </a:t>
            </a:r>
            <a:r>
              <a:rPr lang="en-GB" sz="2000" dirty="0" err="1" smtClean="0">
                <a:latin typeface="Verdana" pitchFamily="34" charset="0"/>
              </a:rPr>
              <a:t>Solferino</a:t>
            </a:r>
            <a:endParaRPr lang="en-GB" sz="2000" dirty="0" smtClean="0">
              <a:latin typeface="Verdana" pitchFamily="34" charset="0"/>
            </a:endParaRPr>
          </a:p>
          <a:p>
            <a:endParaRPr lang="en-GB" sz="900" dirty="0" smtClean="0">
              <a:latin typeface="Verdana" pitchFamily="34" charset="0"/>
            </a:endParaRPr>
          </a:p>
          <a:p>
            <a:r>
              <a:rPr lang="en-GB" sz="2000" dirty="0" smtClean="0">
                <a:solidFill>
                  <a:srgbClr val="D1002D"/>
                </a:solidFill>
                <a:latin typeface="Verdana" pitchFamily="34" charset="0"/>
              </a:rPr>
              <a:t>1862 </a:t>
            </a:r>
            <a:r>
              <a:rPr lang="en-GB" sz="2000" dirty="0" smtClean="0">
                <a:latin typeface="Verdana" pitchFamily="34" charset="0"/>
              </a:rPr>
              <a:t>– "A Memory of </a:t>
            </a:r>
            <a:r>
              <a:rPr lang="en-GB" sz="2000" dirty="0" err="1" smtClean="0">
                <a:latin typeface="Verdana" pitchFamily="34" charset="0"/>
              </a:rPr>
              <a:t>Solferino</a:t>
            </a:r>
            <a:r>
              <a:rPr lang="en-GB" sz="2000" dirty="0" smtClean="0">
                <a:latin typeface="Verdana" pitchFamily="34" charset="0"/>
              </a:rPr>
              <a:t>"</a:t>
            </a:r>
          </a:p>
          <a:p>
            <a:endParaRPr lang="en-GB" sz="900" dirty="0" smtClean="0">
              <a:latin typeface="Verdana" pitchFamily="34" charset="0"/>
            </a:endParaRPr>
          </a:p>
          <a:p>
            <a:pPr lvl="1">
              <a:buSzPct val="110000"/>
              <a:buFont typeface="Webdings" pitchFamily="18" charset="2"/>
              <a:buBlip>
                <a:blip r:embed="rId3"/>
              </a:buBlip>
            </a:pPr>
            <a:r>
              <a:rPr lang="en-GB" sz="2000" dirty="0" smtClean="0">
                <a:latin typeface="Verdana" pitchFamily="34" charset="0"/>
              </a:rPr>
              <a:t>creation of relief societies for the care </a:t>
            </a:r>
          </a:p>
          <a:p>
            <a:pPr lvl="1">
              <a:buSzPct val="110000"/>
              <a:buFont typeface="Webdings" pitchFamily="18" charset="2"/>
              <a:buNone/>
            </a:pPr>
            <a:r>
              <a:rPr lang="en-GB" sz="2000" dirty="0" smtClean="0">
                <a:latin typeface="Verdana" pitchFamily="34" charset="0"/>
              </a:rPr>
              <a:t>	of the wounded</a:t>
            </a:r>
          </a:p>
          <a:p>
            <a:pPr lvl="1">
              <a:buSzPct val="110000"/>
              <a:buFontTx/>
              <a:buBlip>
                <a:blip r:embed="rId3"/>
              </a:buBlip>
            </a:pPr>
            <a:r>
              <a:rPr lang="en-GB" sz="2000" dirty="0" smtClean="0">
                <a:latin typeface="Verdana" pitchFamily="34" charset="0"/>
              </a:rPr>
              <a:t>international treaty for the protection of the sick and the wounded on the battlefield</a:t>
            </a:r>
          </a:p>
        </p:txBody>
      </p:sp>
      <p:grpSp>
        <p:nvGrpSpPr>
          <p:cNvPr id="10243" name="Group 3"/>
          <p:cNvGrpSpPr>
            <a:grpSpLocks/>
          </p:cNvGrpSpPr>
          <p:nvPr/>
        </p:nvGrpSpPr>
        <p:grpSpPr bwMode="auto">
          <a:xfrm>
            <a:off x="2433960" y="-64827"/>
            <a:ext cx="6520030" cy="4814888"/>
            <a:chOff x="1800" y="0"/>
            <a:chExt cx="4449" cy="3033"/>
          </a:xfrm>
        </p:grpSpPr>
        <p:pic>
          <p:nvPicPr>
            <p:cNvPr id="1024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8" y="0"/>
              <a:ext cx="3032" cy="1895"/>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246" name="Picture 5" descr="DFA15_076_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00" y="81"/>
              <a:ext cx="1397" cy="1928"/>
            </a:xfrm>
            <a:prstGeom prst="rect">
              <a:avLst/>
            </a:prstGeom>
            <a:solidFill>
              <a:schemeClr val="tx1"/>
            </a:solidFill>
            <a:ln w="28575">
              <a:solidFill>
                <a:srgbClr val="000000"/>
              </a:solidFill>
              <a:miter lim="800000"/>
              <a:headEnd/>
              <a:tailEnd/>
            </a:ln>
          </p:spPr>
        </p:pic>
        <p:pic>
          <p:nvPicPr>
            <p:cNvPr id="10247"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36" y="947"/>
              <a:ext cx="1413" cy="2086"/>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244" name="Rectangle 7"/>
          <p:cNvSpPr>
            <a:spLocks noChangeArrowheads="1"/>
          </p:cNvSpPr>
          <p:nvPr/>
        </p:nvSpPr>
        <p:spPr bwMode="auto">
          <a:xfrm>
            <a:off x="0" y="0"/>
            <a:ext cx="1547813" cy="9144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sz="2400" b="0"/>
              <a:t>Sources </a:t>
            </a:r>
          </a:p>
          <a:p>
            <a:pPr algn="ctr"/>
            <a:r>
              <a:rPr lang="fr-CH" sz="2400" b="0"/>
              <a:t>of IHL</a:t>
            </a:r>
          </a:p>
        </p:txBody>
      </p:sp>
    </p:spTree>
    <p:extLst>
      <p:ext uri="{BB962C8B-B14F-4D97-AF65-F5344CB8AC3E}">
        <p14:creationId xmlns:p14="http://schemas.microsoft.com/office/powerpoint/2010/main" xmlns="" val="41944820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00066">
                                            <p:txEl>
                                              <p:pRg st="0" end="0"/>
                                            </p:txEl>
                                          </p:spTgt>
                                        </p:tgtEl>
                                        <p:attrNameLst>
                                          <p:attrName>style.visibility</p:attrName>
                                        </p:attrNameLst>
                                      </p:cBhvr>
                                      <p:to>
                                        <p:strVal val="visible"/>
                                      </p:to>
                                    </p:set>
                                    <p:anim calcmode="lin" valueType="num">
                                      <p:cBhvr>
                                        <p:cTn id="7" dur="1000" fill="hold"/>
                                        <p:tgtEl>
                                          <p:spTgt spid="600066">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60006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600066">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600066">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600066">
                                            <p:txEl>
                                              <p:pRg st="2" end="2"/>
                                            </p:txEl>
                                          </p:spTgt>
                                        </p:tgtEl>
                                        <p:attrNameLst>
                                          <p:attrName>style.visibility</p:attrName>
                                        </p:attrNameLst>
                                      </p:cBhvr>
                                      <p:to>
                                        <p:strVal val="visible"/>
                                      </p:to>
                                    </p:set>
                                    <p:anim calcmode="lin" valueType="num">
                                      <p:cBhvr>
                                        <p:cTn id="14" dur="1000" fill="hold"/>
                                        <p:tgtEl>
                                          <p:spTgt spid="600066">
                                            <p:txEl>
                                              <p:pRg st="2" end="2"/>
                                            </p:txEl>
                                          </p:spTgt>
                                        </p:tgtEl>
                                        <p:attrNameLst>
                                          <p:attrName>ppt_x</p:attrName>
                                        </p:attrNameLst>
                                      </p:cBhvr>
                                      <p:tavLst>
                                        <p:tav tm="0">
                                          <p:val>
                                            <p:strVal val="#ppt_x-#ppt_w/2"/>
                                          </p:val>
                                        </p:tav>
                                        <p:tav tm="100000">
                                          <p:val>
                                            <p:strVal val="#ppt_x"/>
                                          </p:val>
                                        </p:tav>
                                      </p:tavLst>
                                    </p:anim>
                                    <p:anim calcmode="lin" valueType="num">
                                      <p:cBhvr>
                                        <p:cTn id="15" dur="1000" fill="hold"/>
                                        <p:tgtEl>
                                          <p:spTgt spid="600066">
                                            <p:txEl>
                                              <p:pRg st="2" end="2"/>
                                            </p:txEl>
                                          </p:spTgt>
                                        </p:tgtEl>
                                        <p:attrNameLst>
                                          <p:attrName>ppt_y</p:attrName>
                                        </p:attrNameLst>
                                      </p:cBhvr>
                                      <p:tavLst>
                                        <p:tav tm="0">
                                          <p:val>
                                            <p:strVal val="#ppt_y"/>
                                          </p:val>
                                        </p:tav>
                                        <p:tav tm="100000">
                                          <p:val>
                                            <p:strVal val="#ppt_y"/>
                                          </p:val>
                                        </p:tav>
                                      </p:tavLst>
                                    </p:anim>
                                    <p:anim calcmode="lin" valueType="num">
                                      <p:cBhvr>
                                        <p:cTn id="16" dur="1000" fill="hold"/>
                                        <p:tgtEl>
                                          <p:spTgt spid="600066">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600066">
                                            <p:txEl>
                                              <p:pRg st="2" end="2"/>
                                            </p:txEl>
                                          </p:spTgt>
                                        </p:tgtEl>
                                        <p:attrNameLst>
                                          <p:attrName>ppt_h</p:attrName>
                                        </p:attrNameLst>
                                      </p:cBhvr>
                                      <p:tavLst>
                                        <p:tav tm="0">
                                          <p:val>
                                            <p:strVal val="#ppt_h"/>
                                          </p:val>
                                        </p:tav>
                                        <p:tav tm="100000">
                                          <p:val>
                                            <p:strVal val="#ppt_h"/>
                                          </p:val>
                                        </p:tav>
                                      </p:tavLst>
                                    </p:anim>
                                  </p:childTnLst>
                                </p:cTn>
                              </p:par>
                              <p:par>
                                <p:cTn id="18" presetID="17" presetClass="entr" presetSubtype="8" fill="hold" grpId="0" nodeType="withEffect">
                                  <p:stCondLst>
                                    <p:cond delay="0"/>
                                  </p:stCondLst>
                                  <p:childTnLst>
                                    <p:set>
                                      <p:cBhvr>
                                        <p:cTn id="19" dur="1" fill="hold">
                                          <p:stCondLst>
                                            <p:cond delay="0"/>
                                          </p:stCondLst>
                                        </p:cTn>
                                        <p:tgtEl>
                                          <p:spTgt spid="600066">
                                            <p:txEl>
                                              <p:pRg st="4" end="4"/>
                                            </p:txEl>
                                          </p:spTgt>
                                        </p:tgtEl>
                                        <p:attrNameLst>
                                          <p:attrName>style.visibility</p:attrName>
                                        </p:attrNameLst>
                                      </p:cBhvr>
                                      <p:to>
                                        <p:strVal val="visible"/>
                                      </p:to>
                                    </p:set>
                                    <p:anim calcmode="lin" valueType="num">
                                      <p:cBhvr>
                                        <p:cTn id="20" dur="1000" fill="hold"/>
                                        <p:tgtEl>
                                          <p:spTgt spid="600066">
                                            <p:txEl>
                                              <p:pRg st="4" end="4"/>
                                            </p:txEl>
                                          </p:spTgt>
                                        </p:tgtEl>
                                        <p:attrNameLst>
                                          <p:attrName>ppt_x</p:attrName>
                                        </p:attrNameLst>
                                      </p:cBhvr>
                                      <p:tavLst>
                                        <p:tav tm="0">
                                          <p:val>
                                            <p:strVal val="#ppt_x-#ppt_w/2"/>
                                          </p:val>
                                        </p:tav>
                                        <p:tav tm="100000">
                                          <p:val>
                                            <p:strVal val="#ppt_x"/>
                                          </p:val>
                                        </p:tav>
                                      </p:tavLst>
                                    </p:anim>
                                    <p:anim calcmode="lin" valueType="num">
                                      <p:cBhvr>
                                        <p:cTn id="21" dur="1000" fill="hold"/>
                                        <p:tgtEl>
                                          <p:spTgt spid="600066">
                                            <p:txEl>
                                              <p:pRg st="4" end="4"/>
                                            </p:txEl>
                                          </p:spTgt>
                                        </p:tgtEl>
                                        <p:attrNameLst>
                                          <p:attrName>ppt_y</p:attrName>
                                        </p:attrNameLst>
                                      </p:cBhvr>
                                      <p:tavLst>
                                        <p:tav tm="0">
                                          <p:val>
                                            <p:strVal val="#ppt_y"/>
                                          </p:val>
                                        </p:tav>
                                        <p:tav tm="100000">
                                          <p:val>
                                            <p:strVal val="#ppt_y"/>
                                          </p:val>
                                        </p:tav>
                                      </p:tavLst>
                                    </p:anim>
                                    <p:anim calcmode="lin" valueType="num">
                                      <p:cBhvr>
                                        <p:cTn id="22" dur="1000" fill="hold"/>
                                        <p:tgtEl>
                                          <p:spTgt spid="600066">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600066">
                                            <p:txEl>
                                              <p:pRg st="4" end="4"/>
                                            </p:txEl>
                                          </p:spTgt>
                                        </p:tgtEl>
                                        <p:attrNameLst>
                                          <p:attrName>ppt_h</p:attrName>
                                        </p:attrNameLst>
                                      </p:cBhvr>
                                      <p:tavLst>
                                        <p:tav tm="0">
                                          <p:val>
                                            <p:strVal val="#ppt_h"/>
                                          </p:val>
                                        </p:tav>
                                        <p:tav tm="100000">
                                          <p:val>
                                            <p:strVal val="#ppt_h"/>
                                          </p:val>
                                        </p:tav>
                                      </p:tavLst>
                                    </p:anim>
                                  </p:childTnLst>
                                </p:cTn>
                              </p:par>
                              <p:par>
                                <p:cTn id="24" presetID="17" presetClass="entr" presetSubtype="8" fill="hold" grpId="0" nodeType="withEffect">
                                  <p:stCondLst>
                                    <p:cond delay="0"/>
                                  </p:stCondLst>
                                  <p:childTnLst>
                                    <p:set>
                                      <p:cBhvr>
                                        <p:cTn id="25" dur="1" fill="hold">
                                          <p:stCondLst>
                                            <p:cond delay="0"/>
                                          </p:stCondLst>
                                        </p:cTn>
                                        <p:tgtEl>
                                          <p:spTgt spid="600066">
                                            <p:txEl>
                                              <p:pRg st="5" end="5"/>
                                            </p:txEl>
                                          </p:spTgt>
                                        </p:tgtEl>
                                        <p:attrNameLst>
                                          <p:attrName>style.visibility</p:attrName>
                                        </p:attrNameLst>
                                      </p:cBhvr>
                                      <p:to>
                                        <p:strVal val="visible"/>
                                      </p:to>
                                    </p:set>
                                    <p:anim calcmode="lin" valueType="num">
                                      <p:cBhvr>
                                        <p:cTn id="26" dur="1000" fill="hold"/>
                                        <p:tgtEl>
                                          <p:spTgt spid="600066">
                                            <p:txEl>
                                              <p:pRg st="5" end="5"/>
                                            </p:txEl>
                                          </p:spTgt>
                                        </p:tgtEl>
                                        <p:attrNameLst>
                                          <p:attrName>ppt_x</p:attrName>
                                        </p:attrNameLst>
                                      </p:cBhvr>
                                      <p:tavLst>
                                        <p:tav tm="0">
                                          <p:val>
                                            <p:strVal val="#ppt_x-#ppt_w/2"/>
                                          </p:val>
                                        </p:tav>
                                        <p:tav tm="100000">
                                          <p:val>
                                            <p:strVal val="#ppt_x"/>
                                          </p:val>
                                        </p:tav>
                                      </p:tavLst>
                                    </p:anim>
                                    <p:anim calcmode="lin" valueType="num">
                                      <p:cBhvr>
                                        <p:cTn id="27" dur="1000" fill="hold"/>
                                        <p:tgtEl>
                                          <p:spTgt spid="600066">
                                            <p:txEl>
                                              <p:pRg st="5" end="5"/>
                                            </p:txEl>
                                          </p:spTgt>
                                        </p:tgtEl>
                                        <p:attrNameLst>
                                          <p:attrName>ppt_y</p:attrName>
                                        </p:attrNameLst>
                                      </p:cBhvr>
                                      <p:tavLst>
                                        <p:tav tm="0">
                                          <p:val>
                                            <p:strVal val="#ppt_y"/>
                                          </p:val>
                                        </p:tav>
                                        <p:tav tm="100000">
                                          <p:val>
                                            <p:strVal val="#ppt_y"/>
                                          </p:val>
                                        </p:tav>
                                      </p:tavLst>
                                    </p:anim>
                                    <p:anim calcmode="lin" valueType="num">
                                      <p:cBhvr>
                                        <p:cTn id="28" dur="1000" fill="hold"/>
                                        <p:tgtEl>
                                          <p:spTgt spid="600066">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600066">
                                            <p:txEl>
                                              <p:pRg st="5" end="5"/>
                                            </p:txEl>
                                          </p:spTgt>
                                        </p:tgtEl>
                                        <p:attrNameLst>
                                          <p:attrName>ppt_h</p:attrName>
                                        </p:attrNameLst>
                                      </p:cBhvr>
                                      <p:tavLst>
                                        <p:tav tm="0">
                                          <p:val>
                                            <p:strVal val="#ppt_h"/>
                                          </p:val>
                                        </p:tav>
                                        <p:tav tm="100000">
                                          <p:val>
                                            <p:strVal val="#ppt_h"/>
                                          </p:val>
                                        </p:tav>
                                      </p:tavLst>
                                    </p:anim>
                                  </p:childTnLst>
                                </p:cTn>
                              </p:par>
                              <p:par>
                                <p:cTn id="30" presetID="17" presetClass="entr" presetSubtype="8" fill="hold" grpId="0" nodeType="withEffect">
                                  <p:stCondLst>
                                    <p:cond delay="0"/>
                                  </p:stCondLst>
                                  <p:childTnLst>
                                    <p:set>
                                      <p:cBhvr>
                                        <p:cTn id="31" dur="1" fill="hold">
                                          <p:stCondLst>
                                            <p:cond delay="0"/>
                                          </p:stCondLst>
                                        </p:cTn>
                                        <p:tgtEl>
                                          <p:spTgt spid="600066">
                                            <p:txEl>
                                              <p:pRg st="6" end="6"/>
                                            </p:txEl>
                                          </p:spTgt>
                                        </p:tgtEl>
                                        <p:attrNameLst>
                                          <p:attrName>style.visibility</p:attrName>
                                        </p:attrNameLst>
                                      </p:cBhvr>
                                      <p:to>
                                        <p:strVal val="visible"/>
                                      </p:to>
                                    </p:set>
                                    <p:anim calcmode="lin" valueType="num">
                                      <p:cBhvr>
                                        <p:cTn id="32" dur="1000" fill="hold"/>
                                        <p:tgtEl>
                                          <p:spTgt spid="600066">
                                            <p:txEl>
                                              <p:pRg st="6" end="6"/>
                                            </p:txEl>
                                          </p:spTgt>
                                        </p:tgtEl>
                                        <p:attrNameLst>
                                          <p:attrName>ppt_x</p:attrName>
                                        </p:attrNameLst>
                                      </p:cBhvr>
                                      <p:tavLst>
                                        <p:tav tm="0">
                                          <p:val>
                                            <p:strVal val="#ppt_x-#ppt_w/2"/>
                                          </p:val>
                                        </p:tav>
                                        <p:tav tm="100000">
                                          <p:val>
                                            <p:strVal val="#ppt_x"/>
                                          </p:val>
                                        </p:tav>
                                      </p:tavLst>
                                    </p:anim>
                                    <p:anim calcmode="lin" valueType="num">
                                      <p:cBhvr>
                                        <p:cTn id="33" dur="1000" fill="hold"/>
                                        <p:tgtEl>
                                          <p:spTgt spid="600066">
                                            <p:txEl>
                                              <p:pRg st="6" end="6"/>
                                            </p:txEl>
                                          </p:spTgt>
                                        </p:tgtEl>
                                        <p:attrNameLst>
                                          <p:attrName>ppt_y</p:attrName>
                                        </p:attrNameLst>
                                      </p:cBhvr>
                                      <p:tavLst>
                                        <p:tav tm="0">
                                          <p:val>
                                            <p:strVal val="#ppt_y"/>
                                          </p:val>
                                        </p:tav>
                                        <p:tav tm="100000">
                                          <p:val>
                                            <p:strVal val="#ppt_y"/>
                                          </p:val>
                                        </p:tav>
                                      </p:tavLst>
                                    </p:anim>
                                    <p:anim calcmode="lin" valueType="num">
                                      <p:cBhvr>
                                        <p:cTn id="34" dur="1000" fill="hold"/>
                                        <p:tgtEl>
                                          <p:spTgt spid="600066">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600066">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ChangeArrowheads="1"/>
          </p:cNvSpPr>
          <p:nvPr/>
        </p:nvSpPr>
        <p:spPr bwMode="auto">
          <a:xfrm>
            <a:off x="1247775" y="2997200"/>
            <a:ext cx="6581775" cy="3097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D1002D"/>
              </a:buClr>
              <a:buFont typeface="Webdings" pitchFamily="18" charset="2"/>
              <a:buChar char="4"/>
            </a:pPr>
            <a:r>
              <a:rPr lang="en-US" sz="2800" b="0" dirty="0">
                <a:solidFill>
                  <a:srgbClr val="FF5050"/>
                </a:solidFill>
              </a:rPr>
              <a:t>1863</a:t>
            </a:r>
            <a:r>
              <a:rPr lang="en-US" sz="2800" b="0" dirty="0">
                <a:solidFill>
                  <a:srgbClr val="264C72"/>
                </a:solidFill>
              </a:rPr>
              <a:t> – </a:t>
            </a:r>
            <a:r>
              <a:rPr lang="en-US" sz="2800" b="0" dirty="0" err="1">
                <a:solidFill>
                  <a:srgbClr val="264C72"/>
                </a:solidFill>
              </a:rPr>
              <a:t>Lieber</a:t>
            </a:r>
            <a:r>
              <a:rPr lang="en-US" sz="2800" b="0" dirty="0">
                <a:solidFill>
                  <a:srgbClr val="264C72"/>
                </a:solidFill>
              </a:rPr>
              <a:t> Code</a:t>
            </a:r>
          </a:p>
          <a:p>
            <a:pPr marL="342900" indent="-342900">
              <a:spcBef>
                <a:spcPct val="20000"/>
              </a:spcBef>
              <a:buClr>
                <a:srgbClr val="D1002D"/>
              </a:buClr>
              <a:buFont typeface="Webdings" pitchFamily="18" charset="2"/>
              <a:buChar char="4"/>
            </a:pPr>
            <a:endParaRPr lang="en-US" sz="2800" b="0" dirty="0">
              <a:solidFill>
                <a:srgbClr val="264C72"/>
              </a:solidFill>
            </a:endParaRPr>
          </a:p>
          <a:p>
            <a:pPr marL="342900" indent="-342900">
              <a:spcBef>
                <a:spcPct val="20000"/>
              </a:spcBef>
              <a:buClr>
                <a:srgbClr val="D1002D"/>
              </a:buClr>
              <a:buFont typeface="Webdings" pitchFamily="18" charset="2"/>
              <a:buChar char="4"/>
            </a:pPr>
            <a:r>
              <a:rPr lang="en-US" sz="2800" b="0" dirty="0">
                <a:solidFill>
                  <a:srgbClr val="FF5050"/>
                </a:solidFill>
              </a:rPr>
              <a:t>1868</a:t>
            </a:r>
            <a:r>
              <a:rPr lang="en-US" sz="2800" b="0" dirty="0">
                <a:solidFill>
                  <a:srgbClr val="264C72"/>
                </a:solidFill>
              </a:rPr>
              <a:t> – Declaration of St-Petersburg</a:t>
            </a:r>
          </a:p>
          <a:p>
            <a:pPr marL="342900" indent="-342900">
              <a:spcBef>
                <a:spcPct val="20000"/>
              </a:spcBef>
              <a:buClr>
                <a:srgbClr val="D1002D"/>
              </a:buClr>
              <a:buFont typeface="Webdings" pitchFamily="18" charset="2"/>
              <a:buChar char="4"/>
            </a:pPr>
            <a:endParaRPr lang="en-US" sz="2800" b="0" dirty="0">
              <a:solidFill>
                <a:srgbClr val="264C72"/>
              </a:solidFill>
            </a:endParaRPr>
          </a:p>
          <a:p>
            <a:pPr marL="342900" indent="-342900">
              <a:spcBef>
                <a:spcPct val="20000"/>
              </a:spcBef>
              <a:buClr>
                <a:srgbClr val="D1002D"/>
              </a:buClr>
              <a:buFont typeface="Webdings" pitchFamily="18" charset="2"/>
              <a:buChar char="4"/>
            </a:pPr>
            <a:r>
              <a:rPr lang="en-US" sz="2800" b="0" dirty="0">
                <a:solidFill>
                  <a:srgbClr val="FF5050"/>
                </a:solidFill>
              </a:rPr>
              <a:t>1899/1907</a:t>
            </a:r>
            <a:r>
              <a:rPr lang="en-US" sz="2800" b="0" dirty="0">
                <a:solidFill>
                  <a:srgbClr val="264C72"/>
                </a:solidFill>
              </a:rPr>
              <a:t> – The Hague Conventions</a:t>
            </a:r>
          </a:p>
        </p:txBody>
      </p:sp>
      <p:sp>
        <p:nvSpPr>
          <p:cNvPr id="11267" name="Rectangle 3"/>
          <p:cNvSpPr>
            <a:spLocks noGrp="1" noChangeArrowheads="1"/>
          </p:cNvSpPr>
          <p:nvPr>
            <p:ph type="title"/>
          </p:nvPr>
        </p:nvSpPr>
        <p:spPr>
          <a:xfrm>
            <a:off x="1042988" y="908050"/>
            <a:ext cx="3856037" cy="1782763"/>
          </a:xfrm>
          <a:noFill/>
        </p:spPr>
        <p:txBody>
          <a:bodyPr anchorCtr="1"/>
          <a:lstStyle/>
          <a:p>
            <a:r>
              <a:rPr lang="en-US" sz="2800" b="1" smtClean="0">
                <a:solidFill>
                  <a:srgbClr val="FF9900"/>
                </a:solidFill>
              </a:rPr>
              <a:t>The Birth of Modern </a:t>
            </a:r>
            <a:br>
              <a:rPr lang="en-US" sz="2800" b="1" smtClean="0">
                <a:solidFill>
                  <a:srgbClr val="FF9900"/>
                </a:solidFill>
              </a:rPr>
            </a:br>
            <a:r>
              <a:rPr lang="en-US" sz="2800" b="1" smtClean="0">
                <a:solidFill>
                  <a:srgbClr val="FF9900"/>
                </a:solidFill>
              </a:rPr>
              <a:t>International Humanitarian Law</a:t>
            </a:r>
          </a:p>
        </p:txBody>
      </p:sp>
      <p:pic>
        <p:nvPicPr>
          <p:cNvPr id="602116" name="Picture 4" descr="002B"/>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837113" y="0"/>
            <a:ext cx="4306887" cy="31083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1269" name="Rectangle 5"/>
          <p:cNvSpPr>
            <a:spLocks noChangeArrowheads="1"/>
          </p:cNvSpPr>
          <p:nvPr/>
        </p:nvSpPr>
        <p:spPr bwMode="auto">
          <a:xfrm>
            <a:off x="0" y="0"/>
            <a:ext cx="1547813" cy="9144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sz="2400" b="0"/>
              <a:t>Sources </a:t>
            </a:r>
          </a:p>
          <a:p>
            <a:pPr algn="ctr"/>
            <a:r>
              <a:rPr lang="fr-CH" sz="2400" b="0"/>
              <a:t>of IHL</a:t>
            </a:r>
          </a:p>
        </p:txBody>
      </p:sp>
    </p:spTree>
    <p:extLst>
      <p:ext uri="{BB962C8B-B14F-4D97-AF65-F5344CB8AC3E}">
        <p14:creationId xmlns:p14="http://schemas.microsoft.com/office/powerpoint/2010/main" xmlns="" val="131150006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602116"/>
                                        </p:tgtEl>
                                        <p:attrNameLst>
                                          <p:attrName>style.visibility</p:attrName>
                                        </p:attrNameLst>
                                      </p:cBhvr>
                                      <p:to>
                                        <p:strVal val="visible"/>
                                      </p:to>
                                    </p:set>
                                    <p:anim calcmode="lin" valueType="num">
                                      <p:cBhvr>
                                        <p:cTn id="7" dur="1000" fill="hold"/>
                                        <p:tgtEl>
                                          <p:spTgt spid="602116"/>
                                        </p:tgtEl>
                                        <p:attrNameLst>
                                          <p:attrName>ppt_x</p:attrName>
                                        </p:attrNameLst>
                                      </p:cBhvr>
                                      <p:tavLst>
                                        <p:tav tm="0">
                                          <p:val>
                                            <p:strVal val="#ppt_x+#ppt_w/2"/>
                                          </p:val>
                                        </p:tav>
                                        <p:tav tm="100000">
                                          <p:val>
                                            <p:strVal val="#ppt_x"/>
                                          </p:val>
                                        </p:tav>
                                      </p:tavLst>
                                    </p:anim>
                                    <p:anim calcmode="lin" valueType="num">
                                      <p:cBhvr>
                                        <p:cTn id="8" dur="1000" fill="hold"/>
                                        <p:tgtEl>
                                          <p:spTgt spid="602116"/>
                                        </p:tgtEl>
                                        <p:attrNameLst>
                                          <p:attrName>ppt_y</p:attrName>
                                        </p:attrNameLst>
                                      </p:cBhvr>
                                      <p:tavLst>
                                        <p:tav tm="0">
                                          <p:val>
                                            <p:strVal val="#ppt_y"/>
                                          </p:val>
                                        </p:tav>
                                        <p:tav tm="100000">
                                          <p:val>
                                            <p:strVal val="#ppt_y"/>
                                          </p:val>
                                        </p:tav>
                                      </p:tavLst>
                                    </p:anim>
                                    <p:anim calcmode="lin" valueType="num">
                                      <p:cBhvr>
                                        <p:cTn id="9" dur="1000" fill="hold"/>
                                        <p:tgtEl>
                                          <p:spTgt spid="602116"/>
                                        </p:tgtEl>
                                        <p:attrNameLst>
                                          <p:attrName>ppt_w</p:attrName>
                                        </p:attrNameLst>
                                      </p:cBhvr>
                                      <p:tavLst>
                                        <p:tav tm="0">
                                          <p:val>
                                            <p:fltVal val="0"/>
                                          </p:val>
                                        </p:tav>
                                        <p:tav tm="100000">
                                          <p:val>
                                            <p:strVal val="#ppt_w"/>
                                          </p:val>
                                        </p:tav>
                                      </p:tavLst>
                                    </p:anim>
                                    <p:anim calcmode="lin" valueType="num">
                                      <p:cBhvr>
                                        <p:cTn id="10" dur="1000" fill="hold"/>
                                        <p:tgtEl>
                                          <p:spTgt spid="60211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602114">
                                            <p:txEl>
                                              <p:pRg st="0" end="0"/>
                                            </p:txEl>
                                          </p:spTgt>
                                        </p:tgtEl>
                                        <p:attrNameLst>
                                          <p:attrName>style.visibility</p:attrName>
                                        </p:attrNameLst>
                                      </p:cBhvr>
                                      <p:to>
                                        <p:strVal val="visible"/>
                                      </p:to>
                                    </p:set>
                                    <p:anim calcmode="lin" valueType="num">
                                      <p:cBhvr>
                                        <p:cTn id="14" dur="1000" fill="hold"/>
                                        <p:tgtEl>
                                          <p:spTgt spid="602114">
                                            <p:txEl>
                                              <p:pRg st="0" end="0"/>
                                            </p:txEl>
                                          </p:spTgt>
                                        </p:tgtEl>
                                        <p:attrNameLst>
                                          <p:attrName>ppt_x</p:attrName>
                                        </p:attrNameLst>
                                      </p:cBhvr>
                                      <p:tavLst>
                                        <p:tav tm="0">
                                          <p:val>
                                            <p:strVal val="#ppt_x-#ppt_w/2"/>
                                          </p:val>
                                        </p:tav>
                                        <p:tav tm="100000">
                                          <p:val>
                                            <p:strVal val="#ppt_x"/>
                                          </p:val>
                                        </p:tav>
                                      </p:tavLst>
                                    </p:anim>
                                    <p:anim calcmode="lin" valueType="num">
                                      <p:cBhvr>
                                        <p:cTn id="15" dur="1000" fill="hold"/>
                                        <p:tgtEl>
                                          <p:spTgt spid="602114">
                                            <p:txEl>
                                              <p:pRg st="0" end="0"/>
                                            </p:txEl>
                                          </p:spTgt>
                                        </p:tgtEl>
                                        <p:attrNameLst>
                                          <p:attrName>ppt_y</p:attrName>
                                        </p:attrNameLst>
                                      </p:cBhvr>
                                      <p:tavLst>
                                        <p:tav tm="0">
                                          <p:val>
                                            <p:strVal val="#ppt_y"/>
                                          </p:val>
                                        </p:tav>
                                        <p:tav tm="100000">
                                          <p:val>
                                            <p:strVal val="#ppt_y"/>
                                          </p:val>
                                        </p:tav>
                                      </p:tavLst>
                                    </p:anim>
                                    <p:anim calcmode="lin" valueType="num">
                                      <p:cBhvr>
                                        <p:cTn id="16" dur="1000" fill="hold"/>
                                        <p:tgtEl>
                                          <p:spTgt spid="602114">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602114">
                                            <p:txEl>
                                              <p:pRg st="0" end="0"/>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602114">
                                            <p:txEl>
                                              <p:pRg st="2" end="2"/>
                                            </p:txEl>
                                          </p:spTgt>
                                        </p:tgtEl>
                                        <p:attrNameLst>
                                          <p:attrName>style.visibility</p:attrName>
                                        </p:attrNameLst>
                                      </p:cBhvr>
                                      <p:to>
                                        <p:strVal val="visible"/>
                                      </p:to>
                                    </p:set>
                                    <p:anim calcmode="lin" valueType="num">
                                      <p:cBhvr>
                                        <p:cTn id="21" dur="1000" fill="hold"/>
                                        <p:tgtEl>
                                          <p:spTgt spid="602114">
                                            <p:txEl>
                                              <p:pRg st="2" end="2"/>
                                            </p:txEl>
                                          </p:spTgt>
                                        </p:tgtEl>
                                        <p:attrNameLst>
                                          <p:attrName>ppt_x</p:attrName>
                                        </p:attrNameLst>
                                      </p:cBhvr>
                                      <p:tavLst>
                                        <p:tav tm="0">
                                          <p:val>
                                            <p:strVal val="#ppt_x-#ppt_w/2"/>
                                          </p:val>
                                        </p:tav>
                                        <p:tav tm="100000">
                                          <p:val>
                                            <p:strVal val="#ppt_x"/>
                                          </p:val>
                                        </p:tav>
                                      </p:tavLst>
                                    </p:anim>
                                    <p:anim calcmode="lin" valueType="num">
                                      <p:cBhvr>
                                        <p:cTn id="22" dur="1000" fill="hold"/>
                                        <p:tgtEl>
                                          <p:spTgt spid="602114">
                                            <p:txEl>
                                              <p:pRg st="2" end="2"/>
                                            </p:txEl>
                                          </p:spTgt>
                                        </p:tgtEl>
                                        <p:attrNameLst>
                                          <p:attrName>ppt_y</p:attrName>
                                        </p:attrNameLst>
                                      </p:cBhvr>
                                      <p:tavLst>
                                        <p:tav tm="0">
                                          <p:val>
                                            <p:strVal val="#ppt_y"/>
                                          </p:val>
                                        </p:tav>
                                        <p:tav tm="100000">
                                          <p:val>
                                            <p:strVal val="#ppt_y"/>
                                          </p:val>
                                        </p:tav>
                                      </p:tavLst>
                                    </p:anim>
                                    <p:anim calcmode="lin" valueType="num">
                                      <p:cBhvr>
                                        <p:cTn id="23" dur="1000" fill="hold"/>
                                        <p:tgtEl>
                                          <p:spTgt spid="60211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02114">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000"/>
                            </p:stCondLst>
                            <p:childTnLst>
                              <p:par>
                                <p:cTn id="26" presetID="17" presetClass="entr" presetSubtype="8" fill="hold" grpId="0" nodeType="afterEffect">
                                  <p:stCondLst>
                                    <p:cond delay="0"/>
                                  </p:stCondLst>
                                  <p:childTnLst>
                                    <p:set>
                                      <p:cBhvr>
                                        <p:cTn id="27" dur="1" fill="hold">
                                          <p:stCondLst>
                                            <p:cond delay="0"/>
                                          </p:stCondLst>
                                        </p:cTn>
                                        <p:tgtEl>
                                          <p:spTgt spid="602114">
                                            <p:txEl>
                                              <p:pRg st="4" end="4"/>
                                            </p:txEl>
                                          </p:spTgt>
                                        </p:tgtEl>
                                        <p:attrNameLst>
                                          <p:attrName>style.visibility</p:attrName>
                                        </p:attrNameLst>
                                      </p:cBhvr>
                                      <p:to>
                                        <p:strVal val="visible"/>
                                      </p:to>
                                    </p:set>
                                    <p:anim calcmode="lin" valueType="num">
                                      <p:cBhvr>
                                        <p:cTn id="28" dur="1000" fill="hold"/>
                                        <p:tgtEl>
                                          <p:spTgt spid="602114">
                                            <p:txEl>
                                              <p:pRg st="4" end="4"/>
                                            </p:txEl>
                                          </p:spTgt>
                                        </p:tgtEl>
                                        <p:attrNameLst>
                                          <p:attrName>ppt_x</p:attrName>
                                        </p:attrNameLst>
                                      </p:cBhvr>
                                      <p:tavLst>
                                        <p:tav tm="0">
                                          <p:val>
                                            <p:strVal val="#ppt_x-#ppt_w/2"/>
                                          </p:val>
                                        </p:tav>
                                        <p:tav tm="100000">
                                          <p:val>
                                            <p:strVal val="#ppt_x"/>
                                          </p:val>
                                        </p:tav>
                                      </p:tavLst>
                                    </p:anim>
                                    <p:anim calcmode="lin" valueType="num">
                                      <p:cBhvr>
                                        <p:cTn id="29" dur="1000" fill="hold"/>
                                        <p:tgtEl>
                                          <p:spTgt spid="602114">
                                            <p:txEl>
                                              <p:pRg st="4" end="4"/>
                                            </p:txEl>
                                          </p:spTgt>
                                        </p:tgtEl>
                                        <p:attrNameLst>
                                          <p:attrName>ppt_y</p:attrName>
                                        </p:attrNameLst>
                                      </p:cBhvr>
                                      <p:tavLst>
                                        <p:tav tm="0">
                                          <p:val>
                                            <p:strVal val="#ppt_y"/>
                                          </p:val>
                                        </p:tav>
                                        <p:tav tm="100000">
                                          <p:val>
                                            <p:strVal val="#ppt_y"/>
                                          </p:val>
                                        </p:tav>
                                      </p:tavLst>
                                    </p:anim>
                                    <p:anim calcmode="lin" valueType="num">
                                      <p:cBhvr>
                                        <p:cTn id="30" dur="1000" fill="hold"/>
                                        <p:tgtEl>
                                          <p:spTgt spid="602114">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60211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573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990600" y="981074"/>
            <a:ext cx="4390921" cy="5689601"/>
          </a:xfrm>
          <a:noFill/>
          <a:ln w="57150">
            <a:solidFill>
              <a:schemeClr val="accent2"/>
            </a:solidFill>
            <a:miter lim="800000"/>
            <a:headEnd/>
            <a:tailEnd/>
          </a:ln>
        </p:spPr>
      </p:pic>
      <p:sp>
        <p:nvSpPr>
          <p:cNvPr id="585731" name="Rectangle 3"/>
          <p:cNvSpPr>
            <a:spLocks noChangeArrowheads="1"/>
          </p:cNvSpPr>
          <p:nvPr/>
        </p:nvSpPr>
        <p:spPr bwMode="auto">
          <a:xfrm>
            <a:off x="5502275" y="981075"/>
            <a:ext cx="3457575" cy="86042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38100" algn="ctr">
                <a:solidFill>
                  <a:schemeClr val="bg1"/>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D1002D"/>
              </a:buClr>
              <a:buFont typeface="Webdings" pitchFamily="18" charset="2"/>
              <a:buChar char="4"/>
            </a:pPr>
            <a:r>
              <a:rPr lang="en-US" sz="2000" b="0" dirty="0">
                <a:latin typeface="Verdana" pitchFamily="34" charset="0"/>
                <a:cs typeface="Arial" charset="0"/>
              </a:rPr>
              <a:t>Wounded and Sick (Land)</a:t>
            </a:r>
          </a:p>
        </p:txBody>
      </p:sp>
      <p:sp>
        <p:nvSpPr>
          <p:cNvPr id="585732" name="Rectangle 4"/>
          <p:cNvSpPr>
            <a:spLocks noChangeArrowheads="1"/>
          </p:cNvSpPr>
          <p:nvPr/>
        </p:nvSpPr>
        <p:spPr bwMode="auto">
          <a:xfrm>
            <a:off x="5502275" y="2565400"/>
            <a:ext cx="3641725" cy="136842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38100" algn="ctr">
                <a:solidFill>
                  <a:schemeClr val="bg1"/>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D1002D"/>
              </a:buClr>
              <a:buFont typeface="Webdings" pitchFamily="18" charset="2"/>
              <a:buChar char="4"/>
            </a:pPr>
            <a:r>
              <a:rPr lang="en-US" sz="2000" b="0" dirty="0">
                <a:latin typeface="Verdana" pitchFamily="34" charset="0"/>
                <a:cs typeface="Arial" charset="0"/>
              </a:rPr>
              <a:t>Wounded, Sick and Shipwrecked (Sea)</a:t>
            </a:r>
            <a:endParaRPr lang="fr-CH" sz="2000" b="0" dirty="0">
              <a:latin typeface="Verdana" pitchFamily="34" charset="0"/>
              <a:cs typeface="Arial" charset="0"/>
            </a:endParaRPr>
          </a:p>
        </p:txBody>
      </p:sp>
      <p:sp>
        <p:nvSpPr>
          <p:cNvPr id="585733" name="Rectangle 5"/>
          <p:cNvSpPr>
            <a:spLocks noChangeArrowheads="1"/>
          </p:cNvSpPr>
          <p:nvPr/>
        </p:nvSpPr>
        <p:spPr bwMode="auto">
          <a:xfrm>
            <a:off x="5502275" y="4292600"/>
            <a:ext cx="3641725" cy="4762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38100" algn="ctr">
                <a:solidFill>
                  <a:schemeClr val="bg1"/>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D1002D"/>
              </a:buClr>
              <a:buFont typeface="Webdings" pitchFamily="18" charset="2"/>
              <a:buChar char="4"/>
            </a:pPr>
            <a:r>
              <a:rPr lang="en-US" sz="2000" b="0" dirty="0">
                <a:latin typeface="Verdana" pitchFamily="34" charset="0"/>
                <a:cs typeface="Arial" charset="0"/>
              </a:rPr>
              <a:t>Prisoners of War</a:t>
            </a:r>
          </a:p>
        </p:txBody>
      </p:sp>
      <p:sp>
        <p:nvSpPr>
          <p:cNvPr id="585734" name="Rectangle 6"/>
          <p:cNvSpPr>
            <a:spLocks noChangeArrowheads="1"/>
          </p:cNvSpPr>
          <p:nvPr/>
        </p:nvSpPr>
        <p:spPr bwMode="auto">
          <a:xfrm>
            <a:off x="5686425" y="5257800"/>
            <a:ext cx="3457575" cy="141287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38100" algn="ctr">
                <a:solidFill>
                  <a:schemeClr val="bg1"/>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D1002D"/>
              </a:buClr>
              <a:buFont typeface="Webdings" pitchFamily="18" charset="2"/>
              <a:buChar char="4"/>
            </a:pPr>
            <a:r>
              <a:rPr lang="en-US" sz="2000" b="0" dirty="0">
                <a:latin typeface="Verdana" pitchFamily="34" charset="0"/>
                <a:cs typeface="Arial" charset="0"/>
              </a:rPr>
              <a:t>Civilian Persons in the Power of the enemy</a:t>
            </a:r>
            <a:endParaRPr lang="fr-FR" sz="2000" b="0" dirty="0">
              <a:latin typeface="Verdana" pitchFamily="34" charset="0"/>
              <a:cs typeface="Arial" charset="0"/>
            </a:endParaRPr>
          </a:p>
        </p:txBody>
      </p:sp>
      <p:sp>
        <p:nvSpPr>
          <p:cNvPr id="12295" name="Rectangle 7"/>
          <p:cNvSpPr>
            <a:spLocks noGrp="1" noChangeArrowheads="1"/>
          </p:cNvSpPr>
          <p:nvPr>
            <p:ph type="title"/>
          </p:nvPr>
        </p:nvSpPr>
        <p:spPr>
          <a:xfrm>
            <a:off x="2179638" y="0"/>
            <a:ext cx="5781675" cy="466725"/>
          </a:xfrm>
          <a:solidFill>
            <a:srgbClr val="CCCCFF"/>
          </a:solidFill>
          <a:ln cap="flat" algn="ctr">
            <a:solidFill>
              <a:schemeClr val="accent2"/>
            </a:solidFill>
            <a:miter lim="800000"/>
            <a:headEnd/>
            <a:tailEnd/>
          </a:ln>
        </p:spPr>
        <p:txBody>
          <a:bodyPr anchor="t">
            <a:spAutoFit/>
          </a:bodyPr>
          <a:lstStyle/>
          <a:p>
            <a:pPr algn="ctr" eaLnBrk="1" hangingPunct="1"/>
            <a:r>
              <a:rPr lang="en-US" sz="2400" b="1" smtClean="0">
                <a:solidFill>
                  <a:schemeClr val="accent2"/>
                </a:solidFill>
                <a:latin typeface="Verdana" pitchFamily="34" charset="0"/>
                <a:cs typeface="Arial" charset="0"/>
              </a:rPr>
              <a:t>Geneva Conventions of 1949</a:t>
            </a:r>
            <a:endParaRPr lang="fr-CH" sz="2400" b="1" smtClean="0">
              <a:solidFill>
                <a:schemeClr val="accent2"/>
              </a:solidFill>
              <a:latin typeface="Verdana" pitchFamily="34" charset="0"/>
              <a:cs typeface="Arial" charset="0"/>
            </a:endParaRPr>
          </a:p>
        </p:txBody>
      </p:sp>
      <p:sp>
        <p:nvSpPr>
          <p:cNvPr id="12296" name="Rectangle 9"/>
          <p:cNvSpPr>
            <a:spLocks noChangeArrowheads="1"/>
          </p:cNvSpPr>
          <p:nvPr/>
        </p:nvSpPr>
        <p:spPr bwMode="auto">
          <a:xfrm>
            <a:off x="0" y="0"/>
            <a:ext cx="1547813" cy="9144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sz="2400" b="0"/>
              <a:t>Sources </a:t>
            </a:r>
          </a:p>
          <a:p>
            <a:pPr algn="ctr"/>
            <a:r>
              <a:rPr lang="fr-CH" sz="2400" b="0"/>
              <a:t>of IHL</a:t>
            </a:r>
          </a:p>
        </p:txBody>
      </p:sp>
    </p:spTree>
    <p:extLst>
      <p:ext uri="{BB962C8B-B14F-4D97-AF65-F5344CB8AC3E}">
        <p14:creationId xmlns:p14="http://schemas.microsoft.com/office/powerpoint/2010/main" xmlns="" val="144810959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585730"/>
                                        </p:tgtEl>
                                        <p:attrNameLst>
                                          <p:attrName>style.visibility</p:attrName>
                                        </p:attrNameLst>
                                      </p:cBhvr>
                                      <p:to>
                                        <p:strVal val="visible"/>
                                      </p:to>
                                    </p:set>
                                    <p:animEffect transition="in" filter="slide(fromLeft)">
                                      <p:cBhvr>
                                        <p:cTn id="7" dur="1000"/>
                                        <p:tgtEl>
                                          <p:spTgt spid="585730"/>
                                        </p:tgtEl>
                                      </p:cBhvr>
                                    </p:animEffect>
                                  </p:childTnLst>
                                </p:cTn>
                              </p:par>
                            </p:childTnLst>
                          </p:cTn>
                        </p:par>
                        <p:par>
                          <p:cTn id="8" fill="hold" nodeType="afterGroup">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585731"/>
                                        </p:tgtEl>
                                        <p:attrNameLst>
                                          <p:attrName>style.visibility</p:attrName>
                                        </p:attrNameLst>
                                      </p:cBhvr>
                                      <p:to>
                                        <p:strVal val="visible"/>
                                      </p:to>
                                    </p:set>
                                    <p:animEffect transition="in" filter="slide(fromLeft)">
                                      <p:cBhvr>
                                        <p:cTn id="11" dur="1000"/>
                                        <p:tgtEl>
                                          <p:spTgt spid="585731"/>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585732"/>
                                        </p:tgtEl>
                                        <p:attrNameLst>
                                          <p:attrName>style.visibility</p:attrName>
                                        </p:attrNameLst>
                                      </p:cBhvr>
                                      <p:to>
                                        <p:strVal val="visible"/>
                                      </p:to>
                                    </p:set>
                                    <p:animEffect transition="in" filter="slide(fromLeft)">
                                      <p:cBhvr>
                                        <p:cTn id="15" dur="1000"/>
                                        <p:tgtEl>
                                          <p:spTgt spid="585732"/>
                                        </p:tgtEl>
                                      </p:cBhvr>
                                    </p:animEffect>
                                  </p:childTnLst>
                                </p:cTn>
                              </p:par>
                            </p:childTnLst>
                          </p:cTn>
                        </p:par>
                        <p:par>
                          <p:cTn id="16" fill="hold" nodeType="afterGroup">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585733"/>
                                        </p:tgtEl>
                                        <p:attrNameLst>
                                          <p:attrName>style.visibility</p:attrName>
                                        </p:attrNameLst>
                                      </p:cBhvr>
                                      <p:to>
                                        <p:strVal val="visible"/>
                                      </p:to>
                                    </p:set>
                                    <p:animEffect transition="in" filter="slide(fromLeft)">
                                      <p:cBhvr>
                                        <p:cTn id="19" dur="1000"/>
                                        <p:tgtEl>
                                          <p:spTgt spid="585733"/>
                                        </p:tgtEl>
                                      </p:cBhvr>
                                    </p:animEffect>
                                  </p:childTnLst>
                                </p:cTn>
                              </p:par>
                            </p:childTnLst>
                          </p:cTn>
                        </p:par>
                        <p:par>
                          <p:cTn id="20" fill="hold" nodeType="afterGroup">
                            <p:stCondLst>
                              <p:cond delay="4000"/>
                            </p:stCondLst>
                            <p:childTnLst>
                              <p:par>
                                <p:cTn id="21" presetID="12" presetClass="entr" presetSubtype="8" fill="hold" grpId="0" nodeType="afterEffect">
                                  <p:stCondLst>
                                    <p:cond delay="0"/>
                                  </p:stCondLst>
                                  <p:childTnLst>
                                    <p:set>
                                      <p:cBhvr>
                                        <p:cTn id="22" dur="1" fill="hold">
                                          <p:stCondLst>
                                            <p:cond delay="0"/>
                                          </p:stCondLst>
                                        </p:cTn>
                                        <p:tgtEl>
                                          <p:spTgt spid="585734"/>
                                        </p:tgtEl>
                                        <p:attrNameLst>
                                          <p:attrName>style.visibility</p:attrName>
                                        </p:attrNameLst>
                                      </p:cBhvr>
                                      <p:to>
                                        <p:strVal val="visible"/>
                                      </p:to>
                                    </p:set>
                                    <p:animEffect transition="in" filter="slide(fromLeft)">
                                      <p:cBhvr>
                                        <p:cTn id="23" dur="1000"/>
                                        <p:tgtEl>
                                          <p:spTgt spid="585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p:bldP spid="585732" grpId="0"/>
      <p:bldP spid="585733" grpId="0"/>
      <p:bldP spid="58573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79638" y="0"/>
            <a:ext cx="5716587" cy="466725"/>
          </a:xfrm>
          <a:solidFill>
            <a:srgbClr val="CCCCFF"/>
          </a:solidFill>
          <a:ln cap="flat" algn="ctr">
            <a:solidFill>
              <a:schemeClr val="accent2"/>
            </a:solidFill>
            <a:miter lim="800000"/>
            <a:headEnd/>
            <a:tailEnd/>
          </a:ln>
        </p:spPr>
        <p:txBody>
          <a:bodyPr anchor="t">
            <a:spAutoFit/>
          </a:bodyPr>
          <a:lstStyle/>
          <a:p>
            <a:pPr algn="ctr" eaLnBrk="1" hangingPunct="1"/>
            <a:r>
              <a:rPr lang="en-US" sz="2400" b="1" smtClean="0">
                <a:solidFill>
                  <a:schemeClr val="accent2"/>
                </a:solidFill>
                <a:latin typeface="Verdana" pitchFamily="34" charset="0"/>
                <a:cs typeface="Arial" charset="0"/>
              </a:rPr>
              <a:t>Additional Protocols of 1977</a:t>
            </a:r>
            <a:endParaRPr lang="fr-CH" sz="2400" b="1" smtClean="0">
              <a:solidFill>
                <a:schemeClr val="accent2"/>
              </a:solidFill>
              <a:latin typeface="Verdana" pitchFamily="34" charset="0"/>
              <a:cs typeface="Arial" charset="0"/>
            </a:endParaRPr>
          </a:p>
        </p:txBody>
      </p:sp>
      <p:sp>
        <p:nvSpPr>
          <p:cNvPr id="589827" name="Rectangle 3"/>
          <p:cNvSpPr>
            <a:spLocks noChangeArrowheads="1"/>
          </p:cNvSpPr>
          <p:nvPr/>
        </p:nvSpPr>
        <p:spPr bwMode="auto">
          <a:xfrm>
            <a:off x="5237163" y="981075"/>
            <a:ext cx="3190875" cy="190182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38100" algn="ctr">
                <a:solidFill>
                  <a:schemeClr val="bg1"/>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D1002D"/>
              </a:buClr>
              <a:buFont typeface="Webdings" pitchFamily="18" charset="2"/>
              <a:buChar char="4"/>
            </a:pPr>
            <a:r>
              <a:rPr lang="en-US" sz="2800" b="0">
                <a:latin typeface="Verdana" pitchFamily="34" charset="0"/>
                <a:cs typeface="Arial" charset="0"/>
              </a:rPr>
              <a:t>International Armed Conflicts</a:t>
            </a:r>
          </a:p>
        </p:txBody>
      </p:sp>
      <p:sp>
        <p:nvSpPr>
          <p:cNvPr id="589828" name="Rectangle 4"/>
          <p:cNvSpPr>
            <a:spLocks noChangeArrowheads="1"/>
          </p:cNvSpPr>
          <p:nvPr/>
        </p:nvSpPr>
        <p:spPr bwMode="auto">
          <a:xfrm>
            <a:off x="5237163" y="3860800"/>
            <a:ext cx="3255962" cy="216852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38100" algn="ctr">
                <a:solidFill>
                  <a:schemeClr val="bg1"/>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D1002D"/>
              </a:buClr>
              <a:buFont typeface="Webdings" pitchFamily="18" charset="2"/>
              <a:buChar char="4"/>
            </a:pPr>
            <a:r>
              <a:rPr lang="en-US" sz="3200" b="0">
                <a:latin typeface="Verdana" pitchFamily="34" charset="0"/>
                <a:cs typeface="Arial" charset="0"/>
              </a:rPr>
              <a:t>Internal Armed Conflicts</a:t>
            </a:r>
            <a:endParaRPr lang="fr-FR" sz="3200" b="0">
              <a:latin typeface="Verdana" pitchFamily="34" charset="0"/>
              <a:cs typeface="Arial" charset="0"/>
            </a:endParaRPr>
          </a:p>
        </p:txBody>
      </p:sp>
      <p:pic>
        <p:nvPicPr>
          <p:cNvPr id="589829" name="Picture 5" descr="iac-nia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2988" y="1052513"/>
            <a:ext cx="4191000" cy="5805487"/>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3318" name="Rectangle 7"/>
          <p:cNvSpPr>
            <a:spLocks noChangeArrowheads="1"/>
          </p:cNvSpPr>
          <p:nvPr/>
        </p:nvSpPr>
        <p:spPr bwMode="auto">
          <a:xfrm>
            <a:off x="0" y="0"/>
            <a:ext cx="1547813" cy="9144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sz="2400" b="0"/>
              <a:t>Sources </a:t>
            </a:r>
          </a:p>
          <a:p>
            <a:pPr algn="ctr"/>
            <a:r>
              <a:rPr lang="fr-CH" sz="2400" b="0"/>
              <a:t>of IHL</a:t>
            </a:r>
          </a:p>
        </p:txBody>
      </p:sp>
    </p:spTree>
    <p:extLst>
      <p:ext uri="{BB962C8B-B14F-4D97-AF65-F5344CB8AC3E}">
        <p14:creationId xmlns:p14="http://schemas.microsoft.com/office/powerpoint/2010/main" xmlns="" val="40835048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589829"/>
                                        </p:tgtEl>
                                        <p:attrNameLst>
                                          <p:attrName>style.visibility</p:attrName>
                                        </p:attrNameLst>
                                      </p:cBhvr>
                                      <p:to>
                                        <p:strVal val="visible"/>
                                      </p:to>
                                    </p:set>
                                    <p:animEffect transition="in" filter="slide(fromLeft)">
                                      <p:cBhvr>
                                        <p:cTn id="7" dur="1000"/>
                                        <p:tgtEl>
                                          <p:spTgt spid="589829"/>
                                        </p:tgtEl>
                                      </p:cBhvr>
                                    </p:animEffect>
                                  </p:childTnLst>
                                </p:cTn>
                              </p:par>
                            </p:childTnLst>
                          </p:cTn>
                        </p:par>
                        <p:par>
                          <p:cTn id="8" fill="hold" nodeType="afterGroup">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589827"/>
                                        </p:tgtEl>
                                        <p:attrNameLst>
                                          <p:attrName>style.visibility</p:attrName>
                                        </p:attrNameLst>
                                      </p:cBhvr>
                                      <p:to>
                                        <p:strVal val="visible"/>
                                      </p:to>
                                    </p:set>
                                    <p:animEffect transition="in" filter="slide(fromLeft)">
                                      <p:cBhvr>
                                        <p:cTn id="11" dur="1000"/>
                                        <p:tgtEl>
                                          <p:spTgt spid="589827"/>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589828"/>
                                        </p:tgtEl>
                                        <p:attrNameLst>
                                          <p:attrName>style.visibility</p:attrName>
                                        </p:attrNameLst>
                                      </p:cBhvr>
                                      <p:to>
                                        <p:strVal val="visible"/>
                                      </p:to>
                                    </p:set>
                                    <p:animEffect transition="in" filter="slide(fromLeft)">
                                      <p:cBhvr>
                                        <p:cTn id="15" dur="1000"/>
                                        <p:tgtEl>
                                          <p:spTgt spid="58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p:bldP spid="5898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presentation</a:t>
            </a:r>
            <a:endParaRPr lang="en-US" dirty="0"/>
          </a:p>
        </p:txBody>
      </p:sp>
      <p:sp>
        <p:nvSpPr>
          <p:cNvPr id="3" name="Content Placeholder 2"/>
          <p:cNvSpPr>
            <a:spLocks noGrp="1"/>
          </p:cNvSpPr>
          <p:nvPr>
            <p:ph idx="1"/>
          </p:nvPr>
        </p:nvSpPr>
        <p:spPr>
          <a:xfrm>
            <a:off x="4343400" y="1828800"/>
            <a:ext cx="4495800" cy="3886200"/>
          </a:xfrm>
        </p:spPr>
        <p:txBody>
          <a:bodyPr/>
          <a:lstStyle/>
          <a:p>
            <a:pPr>
              <a:spcBef>
                <a:spcPts val="1000"/>
              </a:spcBef>
              <a:spcAft>
                <a:spcPts val="600"/>
              </a:spcAft>
            </a:pPr>
            <a:r>
              <a:rPr lang="en-US" dirty="0" smtClean="0"/>
              <a:t>Overview of IHL</a:t>
            </a:r>
          </a:p>
          <a:p>
            <a:pPr>
              <a:spcBef>
                <a:spcPts val="1000"/>
              </a:spcBef>
              <a:spcAft>
                <a:spcPts val="600"/>
              </a:spcAft>
            </a:pPr>
            <a:r>
              <a:rPr lang="en-US" dirty="0" smtClean="0"/>
              <a:t>Overview of IDRL</a:t>
            </a:r>
          </a:p>
          <a:p>
            <a:pPr>
              <a:spcBef>
                <a:spcPts val="1000"/>
              </a:spcBef>
              <a:spcAft>
                <a:spcPts val="600"/>
              </a:spcAft>
            </a:pPr>
            <a:r>
              <a:rPr lang="en-US" dirty="0" smtClean="0"/>
              <a:t>Main differences</a:t>
            </a:r>
          </a:p>
          <a:p>
            <a:pPr>
              <a:spcBef>
                <a:spcPts val="1000"/>
              </a:spcBef>
              <a:spcAft>
                <a:spcPts val="600"/>
              </a:spcAft>
            </a:pPr>
            <a:r>
              <a:rPr lang="en-US" dirty="0" smtClean="0"/>
              <a:t>Common considerations</a:t>
            </a:r>
          </a:p>
          <a:p>
            <a:pPr>
              <a:spcBef>
                <a:spcPts val="1000"/>
              </a:spcBef>
              <a:spcAft>
                <a:spcPts val="600"/>
              </a:spcAft>
            </a:pPr>
            <a:r>
              <a:rPr lang="en-US" dirty="0" smtClean="0"/>
              <a:t>Role of NS for each area of law</a:t>
            </a:r>
          </a:p>
          <a:p>
            <a:pPr>
              <a:spcBef>
                <a:spcPts val="1000"/>
              </a:spcBef>
              <a:spcAft>
                <a:spcPts val="600"/>
              </a:spcAft>
            </a:pPr>
            <a:endParaRPr lang="en-US" dirty="0" smtClean="0"/>
          </a:p>
        </p:txBody>
      </p:sp>
      <p:pic>
        <p:nvPicPr>
          <p:cNvPr id="5" name="Picture 6"/>
          <p:cNvPicPr>
            <a:picLocks noChangeAspect="1" noChangeArrowheads="1"/>
          </p:cNvPicPr>
          <p:nvPr/>
        </p:nvPicPr>
        <p:blipFill>
          <a:blip r:embed="rId3" cstate="screen"/>
          <a:srcRect l="10573" r="12412"/>
          <a:stretch>
            <a:fillRect/>
          </a:stretch>
        </p:blipFill>
        <p:spPr bwMode="auto">
          <a:xfrm>
            <a:off x="381000" y="1828800"/>
            <a:ext cx="3810000" cy="3709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1125538"/>
          <a:ext cx="9144000" cy="5732462"/>
        </p:xfrm>
        <a:graphic>
          <a:graphicData uri="http://schemas.openxmlformats.org/presentationml/2006/ole">
            <p:oleObj spid="_x0000_s2070" name="Drawing" r:id="rId4" imgW="1647634" imgH="809673" progId="">
              <p:embed/>
            </p:oleObj>
          </a:graphicData>
        </a:graphic>
      </p:graphicFrame>
      <p:sp>
        <p:nvSpPr>
          <p:cNvPr id="591875" name="Rectangle 3"/>
          <p:cNvSpPr>
            <a:spLocks noGrp="1" noChangeArrowheads="1"/>
          </p:cNvSpPr>
          <p:nvPr>
            <p:ph type="body" idx="1"/>
          </p:nvPr>
        </p:nvSpPr>
        <p:spPr>
          <a:xfrm>
            <a:off x="2844800" y="1773238"/>
            <a:ext cx="4187825" cy="3816350"/>
          </a:xfrm>
          <a:solidFill>
            <a:srgbClr val="F2E1A2">
              <a:alpha val="59999"/>
            </a:srgbClr>
          </a:solidFill>
        </p:spPr>
        <p:txBody>
          <a:bodyPr/>
          <a:lstStyle/>
          <a:p>
            <a:pPr>
              <a:lnSpc>
                <a:spcPct val="90000"/>
              </a:lnSpc>
              <a:buSzPct val="75000"/>
              <a:buFont typeface="Webdings" pitchFamily="18" charset="2"/>
              <a:buBlip>
                <a:blip r:embed="rId5"/>
              </a:buBlip>
            </a:pPr>
            <a:r>
              <a:rPr lang="en-US" dirty="0" smtClean="0"/>
              <a:t>Geneva Conventions</a:t>
            </a:r>
            <a:r>
              <a:rPr lang="en-US" sz="2400" dirty="0" smtClean="0"/>
              <a:t> </a:t>
            </a:r>
          </a:p>
          <a:p>
            <a:pPr marL="1143000" lvl="2">
              <a:lnSpc>
                <a:spcPct val="90000"/>
              </a:lnSpc>
              <a:buClr>
                <a:srgbClr val="FF0000"/>
              </a:buClr>
              <a:buFont typeface="Wingdings" pitchFamily="2" charset="2"/>
              <a:buChar char="Ä"/>
            </a:pPr>
            <a:r>
              <a:rPr lang="en-US" sz="2500" dirty="0" smtClean="0">
                <a:solidFill>
                  <a:srgbClr val="D1002D"/>
                </a:solidFill>
              </a:rPr>
              <a:t>195</a:t>
            </a:r>
            <a:r>
              <a:rPr lang="en-US" sz="2500" dirty="0" smtClean="0"/>
              <a:t> States parties</a:t>
            </a:r>
          </a:p>
          <a:p>
            <a:pPr marL="1143000" lvl="2">
              <a:lnSpc>
                <a:spcPct val="90000"/>
              </a:lnSpc>
              <a:buClr>
                <a:srgbClr val="FF0000"/>
              </a:buClr>
              <a:buFont typeface="Wingdings" pitchFamily="2" charset="2"/>
              <a:buChar char="Ä"/>
            </a:pPr>
            <a:r>
              <a:rPr lang="en-US" sz="2500" dirty="0" smtClean="0"/>
              <a:t>universal adherence</a:t>
            </a:r>
          </a:p>
          <a:p>
            <a:pPr>
              <a:lnSpc>
                <a:spcPct val="90000"/>
              </a:lnSpc>
              <a:buClr>
                <a:srgbClr val="FF5050"/>
              </a:buClr>
              <a:buFontTx/>
              <a:buNone/>
            </a:pPr>
            <a:endParaRPr lang="en-US" sz="1800" dirty="0" smtClean="0"/>
          </a:p>
          <a:p>
            <a:pPr>
              <a:lnSpc>
                <a:spcPct val="90000"/>
              </a:lnSpc>
              <a:buSzPct val="75000"/>
              <a:buFont typeface="Webdings" pitchFamily="18" charset="2"/>
              <a:buBlip>
                <a:blip r:embed="rId5"/>
              </a:buBlip>
            </a:pPr>
            <a:r>
              <a:rPr lang="en-US" dirty="0" smtClean="0"/>
              <a:t>Additional Protocol I</a:t>
            </a:r>
          </a:p>
          <a:p>
            <a:pPr marL="1143000" lvl="2">
              <a:lnSpc>
                <a:spcPct val="90000"/>
              </a:lnSpc>
              <a:buClr>
                <a:srgbClr val="FF0000"/>
              </a:buClr>
              <a:buFont typeface="Wingdings" pitchFamily="2" charset="2"/>
              <a:buChar char="Ä"/>
            </a:pPr>
            <a:r>
              <a:rPr lang="en-US" sz="2500" dirty="0" smtClean="0">
                <a:solidFill>
                  <a:srgbClr val="D1002D"/>
                </a:solidFill>
              </a:rPr>
              <a:t>172</a:t>
            </a:r>
            <a:r>
              <a:rPr lang="en-US" sz="2500" dirty="0" smtClean="0"/>
              <a:t> States Parties</a:t>
            </a:r>
            <a:r>
              <a:rPr lang="en-US" sz="2800" dirty="0" smtClean="0"/>
              <a:t> </a:t>
            </a:r>
          </a:p>
          <a:p>
            <a:pPr>
              <a:lnSpc>
                <a:spcPct val="90000"/>
              </a:lnSpc>
              <a:buClr>
                <a:srgbClr val="FF0000"/>
              </a:buClr>
              <a:buFont typeface="Wingdings" pitchFamily="2" charset="2"/>
              <a:buNone/>
            </a:pPr>
            <a:endParaRPr lang="en-US" sz="1600" dirty="0" smtClean="0"/>
          </a:p>
          <a:p>
            <a:pPr>
              <a:lnSpc>
                <a:spcPct val="90000"/>
              </a:lnSpc>
              <a:buSzPct val="75000"/>
              <a:buFont typeface="Webdings" pitchFamily="18" charset="2"/>
              <a:buBlip>
                <a:blip r:embed="rId5"/>
              </a:buBlip>
            </a:pPr>
            <a:r>
              <a:rPr lang="en-US" dirty="0" smtClean="0"/>
              <a:t>Additional Protocol II</a:t>
            </a:r>
          </a:p>
          <a:p>
            <a:pPr marL="1143000" lvl="2">
              <a:lnSpc>
                <a:spcPct val="90000"/>
              </a:lnSpc>
              <a:buClr>
                <a:srgbClr val="FF0000"/>
              </a:buClr>
              <a:buFont typeface="Wingdings" pitchFamily="2" charset="2"/>
              <a:buChar char="Ä"/>
            </a:pPr>
            <a:r>
              <a:rPr lang="en-US" sz="2500" dirty="0" smtClean="0">
                <a:solidFill>
                  <a:srgbClr val="D1002D"/>
                </a:solidFill>
              </a:rPr>
              <a:t>166</a:t>
            </a:r>
            <a:r>
              <a:rPr lang="en-US" sz="2500" dirty="0" smtClean="0"/>
              <a:t> States Parties </a:t>
            </a:r>
          </a:p>
          <a:p>
            <a:pPr>
              <a:lnSpc>
                <a:spcPct val="90000"/>
              </a:lnSpc>
              <a:buClr>
                <a:srgbClr val="FF0000"/>
              </a:buClr>
              <a:buFont typeface="Wingdings" pitchFamily="2" charset="2"/>
              <a:buNone/>
            </a:pPr>
            <a:endParaRPr lang="en-US" sz="1600" dirty="0" smtClean="0"/>
          </a:p>
          <a:p>
            <a:pPr>
              <a:lnSpc>
                <a:spcPct val="90000"/>
              </a:lnSpc>
              <a:buSzPct val="75000"/>
              <a:buFont typeface="Webdings" pitchFamily="18" charset="2"/>
              <a:buNone/>
            </a:pPr>
            <a:endParaRPr lang="en-US" sz="3000" dirty="0" smtClean="0">
              <a:solidFill>
                <a:schemeClr val="tx1"/>
              </a:solidFill>
            </a:endParaRPr>
          </a:p>
        </p:txBody>
      </p:sp>
      <p:sp>
        <p:nvSpPr>
          <p:cNvPr id="14340" name="Rectangle 4"/>
          <p:cNvSpPr>
            <a:spLocks noChangeArrowheads="1"/>
          </p:cNvSpPr>
          <p:nvPr/>
        </p:nvSpPr>
        <p:spPr bwMode="auto">
          <a:xfrm>
            <a:off x="0" y="0"/>
            <a:ext cx="1547813" cy="9144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sz="2400" b="0"/>
              <a:t>Sources </a:t>
            </a:r>
          </a:p>
          <a:p>
            <a:pPr algn="ctr"/>
            <a:r>
              <a:rPr lang="fr-CH" sz="2400" b="0"/>
              <a:t>of IHL</a:t>
            </a:r>
          </a:p>
        </p:txBody>
      </p:sp>
    </p:spTree>
    <p:extLst>
      <p:ext uri="{BB962C8B-B14F-4D97-AF65-F5344CB8AC3E}">
        <p14:creationId xmlns:p14="http://schemas.microsoft.com/office/powerpoint/2010/main" xmlns="" val="386805699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1875">
                                            <p:bg/>
                                          </p:spTgt>
                                        </p:tgtEl>
                                        <p:attrNameLst>
                                          <p:attrName>style.visibility</p:attrName>
                                        </p:attrNameLst>
                                      </p:cBhvr>
                                      <p:to>
                                        <p:strVal val="visible"/>
                                      </p:to>
                                    </p:set>
                                    <p:animEffect transition="in" filter="wipe(left)">
                                      <p:cBhvr>
                                        <p:cTn id="7" dur="1000"/>
                                        <p:tgtEl>
                                          <p:spTgt spid="59187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1875">
                                            <p:txEl>
                                              <p:pRg st="0" end="0"/>
                                            </p:txEl>
                                          </p:spTgt>
                                        </p:tgtEl>
                                        <p:attrNameLst>
                                          <p:attrName>style.visibility</p:attrName>
                                        </p:attrNameLst>
                                      </p:cBhvr>
                                      <p:to>
                                        <p:strVal val="visible"/>
                                      </p:to>
                                    </p:set>
                                    <p:animEffect transition="in" filter="wipe(left)">
                                      <p:cBhvr>
                                        <p:cTn id="10" dur="1000"/>
                                        <p:tgtEl>
                                          <p:spTgt spid="59187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91875">
                                            <p:txEl>
                                              <p:pRg st="1" end="1"/>
                                            </p:txEl>
                                          </p:spTgt>
                                        </p:tgtEl>
                                        <p:attrNameLst>
                                          <p:attrName>style.visibility</p:attrName>
                                        </p:attrNameLst>
                                      </p:cBhvr>
                                      <p:to>
                                        <p:strVal val="visible"/>
                                      </p:to>
                                    </p:set>
                                    <p:animEffect transition="in" filter="wipe(left)">
                                      <p:cBhvr>
                                        <p:cTn id="13" dur="1000"/>
                                        <p:tgtEl>
                                          <p:spTgt spid="591875">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91875">
                                            <p:txEl>
                                              <p:pRg st="2" end="2"/>
                                            </p:txEl>
                                          </p:spTgt>
                                        </p:tgtEl>
                                        <p:attrNameLst>
                                          <p:attrName>style.visibility</p:attrName>
                                        </p:attrNameLst>
                                      </p:cBhvr>
                                      <p:to>
                                        <p:strVal val="visible"/>
                                      </p:to>
                                    </p:set>
                                    <p:animEffect transition="in" filter="wipe(left)">
                                      <p:cBhvr>
                                        <p:cTn id="16" dur="1000"/>
                                        <p:tgtEl>
                                          <p:spTgt spid="591875">
                                            <p:txEl>
                                              <p:pRg st="2" end="2"/>
                                            </p:txEl>
                                          </p:spTgt>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91875">
                                            <p:txEl>
                                              <p:pRg st="4" end="4"/>
                                            </p:txEl>
                                          </p:spTgt>
                                        </p:tgtEl>
                                        <p:attrNameLst>
                                          <p:attrName>style.visibility</p:attrName>
                                        </p:attrNameLst>
                                      </p:cBhvr>
                                      <p:to>
                                        <p:strVal val="visible"/>
                                      </p:to>
                                    </p:set>
                                    <p:animEffect transition="in" filter="wipe(left)">
                                      <p:cBhvr>
                                        <p:cTn id="20" dur="1000"/>
                                        <p:tgtEl>
                                          <p:spTgt spid="591875">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91875">
                                            <p:txEl>
                                              <p:pRg st="5" end="5"/>
                                            </p:txEl>
                                          </p:spTgt>
                                        </p:tgtEl>
                                        <p:attrNameLst>
                                          <p:attrName>style.visibility</p:attrName>
                                        </p:attrNameLst>
                                      </p:cBhvr>
                                      <p:to>
                                        <p:strVal val="visible"/>
                                      </p:to>
                                    </p:set>
                                    <p:animEffect transition="in" filter="wipe(left)">
                                      <p:cBhvr>
                                        <p:cTn id="23" dur="1000"/>
                                        <p:tgtEl>
                                          <p:spTgt spid="591875">
                                            <p:txEl>
                                              <p:pRg st="5" end="5"/>
                                            </p:txEl>
                                          </p:spTgt>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91875">
                                            <p:txEl>
                                              <p:pRg st="7" end="7"/>
                                            </p:txEl>
                                          </p:spTgt>
                                        </p:tgtEl>
                                        <p:attrNameLst>
                                          <p:attrName>style.visibility</p:attrName>
                                        </p:attrNameLst>
                                      </p:cBhvr>
                                      <p:to>
                                        <p:strVal val="visible"/>
                                      </p:to>
                                    </p:set>
                                    <p:animEffect transition="in" filter="wipe(left)">
                                      <p:cBhvr>
                                        <p:cTn id="27" dur="1000"/>
                                        <p:tgtEl>
                                          <p:spTgt spid="591875">
                                            <p:txEl>
                                              <p:pRg st="7" end="7"/>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91875">
                                            <p:txEl>
                                              <p:pRg st="8" end="8"/>
                                            </p:txEl>
                                          </p:spTgt>
                                        </p:tgtEl>
                                        <p:attrNameLst>
                                          <p:attrName>style.visibility</p:attrName>
                                        </p:attrNameLst>
                                      </p:cBhvr>
                                      <p:to>
                                        <p:strVal val="visible"/>
                                      </p:to>
                                    </p:set>
                                    <p:animEffect transition="in" filter="wipe(left)">
                                      <p:cBhvr>
                                        <p:cTn id="30" dur="1000"/>
                                        <p:tgtEl>
                                          <p:spTgt spid="591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22" name="Rectangle 2"/>
          <p:cNvSpPr>
            <a:spLocks noGrp="1" noChangeArrowheads="1"/>
          </p:cNvSpPr>
          <p:nvPr>
            <p:ph type="body" idx="1"/>
          </p:nvPr>
        </p:nvSpPr>
        <p:spPr>
          <a:xfrm>
            <a:off x="1476375" y="0"/>
            <a:ext cx="7591425" cy="6019800"/>
          </a:xfrm>
          <a:noFill/>
        </p:spPr>
        <p:txBody>
          <a:bodyPr/>
          <a:lstStyle/>
          <a:p>
            <a:pPr>
              <a:lnSpc>
                <a:spcPct val="90000"/>
              </a:lnSpc>
              <a:buSzPct val="110000"/>
              <a:buFont typeface="Webdings" pitchFamily="18" charset="2"/>
              <a:buNone/>
            </a:pPr>
            <a:r>
              <a:rPr lang="en-US" sz="1800" dirty="0" smtClean="0">
                <a:solidFill>
                  <a:schemeClr val="tx1"/>
                </a:solidFill>
              </a:rPr>
              <a:t>Summary of formal sources of IHL</a:t>
            </a:r>
          </a:p>
          <a:p>
            <a:pPr>
              <a:lnSpc>
                <a:spcPct val="90000"/>
              </a:lnSpc>
              <a:buSzPct val="110000"/>
              <a:buFont typeface="Webdings" pitchFamily="18" charset="2"/>
              <a:buNone/>
            </a:pPr>
            <a:endParaRPr lang="en-US" sz="1800" dirty="0" smtClean="0">
              <a:solidFill>
                <a:schemeClr val="tx1"/>
              </a:solidFill>
            </a:endParaRPr>
          </a:p>
          <a:p>
            <a:pPr>
              <a:lnSpc>
                <a:spcPct val="90000"/>
              </a:lnSpc>
              <a:buSzPct val="110000"/>
              <a:buFont typeface="Webdings" pitchFamily="18" charset="2"/>
              <a:buNone/>
            </a:pPr>
            <a:r>
              <a:rPr lang="en-US" sz="1800" dirty="0" smtClean="0">
                <a:solidFill>
                  <a:srgbClr val="FF9900"/>
                </a:solidFill>
              </a:rPr>
              <a:t>1864: Geneva Convention</a:t>
            </a:r>
            <a:r>
              <a:rPr lang="en-US" sz="1800" dirty="0" smtClean="0"/>
              <a:t> (sick and wounded soldiers)</a:t>
            </a:r>
          </a:p>
          <a:p>
            <a:pPr>
              <a:lnSpc>
                <a:spcPct val="90000"/>
              </a:lnSpc>
              <a:buSzPct val="110000"/>
              <a:buFont typeface="Webdings" pitchFamily="18" charset="2"/>
              <a:buNone/>
            </a:pPr>
            <a:r>
              <a:rPr lang="en-US" sz="1800" dirty="0" smtClean="0">
                <a:solidFill>
                  <a:srgbClr val="FF5050"/>
                </a:solidFill>
              </a:rPr>
              <a:t>1868:</a:t>
            </a:r>
            <a:r>
              <a:rPr lang="en-US" sz="1800" dirty="0" smtClean="0"/>
              <a:t> Declaration of Saint-Petersburg (certain ammunition)</a:t>
            </a:r>
          </a:p>
          <a:p>
            <a:pPr>
              <a:lnSpc>
                <a:spcPct val="90000"/>
              </a:lnSpc>
              <a:buFont typeface="Webdings" pitchFamily="18" charset="2"/>
              <a:buNone/>
            </a:pPr>
            <a:r>
              <a:rPr lang="en-US" sz="1800" dirty="0" smtClean="0">
                <a:solidFill>
                  <a:srgbClr val="FF9900"/>
                </a:solidFill>
              </a:rPr>
              <a:t>1899/1907: The Hague Conventions</a:t>
            </a:r>
            <a:r>
              <a:rPr lang="en-US" sz="1800" dirty="0" smtClean="0"/>
              <a:t> (laws &amp; customs of war)</a:t>
            </a:r>
          </a:p>
          <a:p>
            <a:pPr>
              <a:lnSpc>
                <a:spcPct val="90000"/>
              </a:lnSpc>
              <a:buFont typeface="Webdings" pitchFamily="18" charset="2"/>
              <a:buNone/>
            </a:pPr>
            <a:r>
              <a:rPr lang="en-US" sz="1800" dirty="0" smtClean="0">
                <a:solidFill>
                  <a:srgbClr val="FF5050"/>
                </a:solidFill>
              </a:rPr>
              <a:t>1925</a:t>
            </a:r>
            <a:r>
              <a:rPr lang="en-US" sz="1800" dirty="0" smtClean="0"/>
              <a:t>: Protocol for the Prohibition of the Use of Asphyxiating Gases </a:t>
            </a:r>
          </a:p>
          <a:p>
            <a:pPr>
              <a:lnSpc>
                <a:spcPct val="90000"/>
              </a:lnSpc>
              <a:buFont typeface="Webdings" pitchFamily="18" charset="2"/>
              <a:buNone/>
            </a:pPr>
            <a:r>
              <a:rPr lang="en-US" sz="1800" dirty="0" smtClean="0">
                <a:solidFill>
                  <a:srgbClr val="FF5050"/>
                </a:solidFill>
              </a:rPr>
              <a:t>1929</a:t>
            </a:r>
            <a:r>
              <a:rPr lang="en-US" sz="1800" dirty="0" smtClean="0"/>
              <a:t>: Geneva Convention (prisoners of war)</a:t>
            </a:r>
          </a:p>
          <a:p>
            <a:pPr>
              <a:lnSpc>
                <a:spcPct val="90000"/>
              </a:lnSpc>
              <a:buSzPct val="110000"/>
              <a:buFont typeface="Webdings" pitchFamily="18" charset="2"/>
              <a:buNone/>
            </a:pPr>
            <a:r>
              <a:rPr lang="en-US" sz="1800" dirty="0" smtClean="0">
                <a:solidFill>
                  <a:srgbClr val="FF9900"/>
                </a:solidFill>
              </a:rPr>
              <a:t>1949: Four Geneva Conventions</a:t>
            </a:r>
          </a:p>
          <a:p>
            <a:pPr>
              <a:lnSpc>
                <a:spcPct val="90000"/>
              </a:lnSpc>
              <a:buSzPct val="110000"/>
              <a:buFont typeface="Webdings" pitchFamily="18" charset="2"/>
              <a:buNone/>
            </a:pPr>
            <a:r>
              <a:rPr lang="en-US" sz="1800" dirty="0" smtClean="0">
                <a:solidFill>
                  <a:srgbClr val="FF5050"/>
                </a:solidFill>
              </a:rPr>
              <a:t>1954</a:t>
            </a:r>
            <a:r>
              <a:rPr lang="en-US" sz="1800" dirty="0" smtClean="0"/>
              <a:t>: Hague Convention on the Protection of Cultural Property (and Protocol)</a:t>
            </a:r>
          </a:p>
          <a:p>
            <a:pPr>
              <a:lnSpc>
                <a:spcPct val="90000"/>
              </a:lnSpc>
              <a:buSzPct val="110000"/>
              <a:buFont typeface="Webdings" pitchFamily="18" charset="2"/>
              <a:buNone/>
            </a:pPr>
            <a:r>
              <a:rPr lang="en-US" sz="1800" dirty="0" smtClean="0">
                <a:solidFill>
                  <a:srgbClr val="FF5050"/>
                </a:solidFill>
              </a:rPr>
              <a:t>1972</a:t>
            </a:r>
            <a:r>
              <a:rPr lang="en-US" sz="1800" dirty="0" smtClean="0"/>
              <a:t>: Biological Weapons Convention</a:t>
            </a:r>
          </a:p>
          <a:p>
            <a:pPr>
              <a:lnSpc>
                <a:spcPct val="90000"/>
              </a:lnSpc>
              <a:buSzPct val="110000"/>
              <a:buFont typeface="Webdings" pitchFamily="18" charset="2"/>
              <a:buNone/>
            </a:pPr>
            <a:r>
              <a:rPr lang="en-US" sz="1800" dirty="0" smtClean="0">
                <a:solidFill>
                  <a:srgbClr val="FF9900"/>
                </a:solidFill>
              </a:rPr>
              <a:t>1977: Two Additional Protocols to the GC</a:t>
            </a:r>
          </a:p>
          <a:p>
            <a:pPr>
              <a:lnSpc>
                <a:spcPct val="90000"/>
              </a:lnSpc>
              <a:buSzPct val="110000"/>
              <a:buFont typeface="Webdings" pitchFamily="18" charset="2"/>
              <a:buNone/>
            </a:pPr>
            <a:r>
              <a:rPr lang="en-US" sz="1800" dirty="0" smtClean="0">
                <a:solidFill>
                  <a:srgbClr val="FF5050"/>
                </a:solidFill>
              </a:rPr>
              <a:t>1980</a:t>
            </a:r>
            <a:r>
              <a:rPr lang="en-US" sz="1800" dirty="0" smtClean="0"/>
              <a:t>: Conventional Weapons Convention (and Protocols)</a:t>
            </a:r>
          </a:p>
          <a:p>
            <a:pPr>
              <a:lnSpc>
                <a:spcPct val="90000"/>
              </a:lnSpc>
              <a:buSzPct val="110000"/>
              <a:buFont typeface="Webdings" pitchFamily="18" charset="2"/>
              <a:buNone/>
            </a:pPr>
            <a:r>
              <a:rPr lang="en-US" sz="1800" dirty="0" smtClean="0">
                <a:solidFill>
                  <a:srgbClr val="FF5050"/>
                </a:solidFill>
              </a:rPr>
              <a:t>1993</a:t>
            </a:r>
            <a:r>
              <a:rPr lang="en-US" sz="1800" dirty="0" smtClean="0"/>
              <a:t>: Chemical Weapons Convention</a:t>
            </a:r>
          </a:p>
          <a:p>
            <a:pPr>
              <a:lnSpc>
                <a:spcPct val="90000"/>
              </a:lnSpc>
              <a:buSzPct val="110000"/>
              <a:buFont typeface="Webdings" pitchFamily="18" charset="2"/>
              <a:buNone/>
            </a:pPr>
            <a:r>
              <a:rPr lang="en-US" sz="1800" dirty="0" smtClean="0">
                <a:solidFill>
                  <a:srgbClr val="FF5050"/>
                </a:solidFill>
              </a:rPr>
              <a:t>1997</a:t>
            </a:r>
            <a:r>
              <a:rPr lang="en-US" sz="1800" dirty="0" smtClean="0"/>
              <a:t>: Ottawa Treaty on Anti-personnel landmines</a:t>
            </a:r>
          </a:p>
          <a:p>
            <a:pPr>
              <a:lnSpc>
                <a:spcPct val="90000"/>
              </a:lnSpc>
              <a:buSzPct val="110000"/>
              <a:buFont typeface="Webdings" pitchFamily="18" charset="2"/>
              <a:buNone/>
            </a:pPr>
            <a:r>
              <a:rPr lang="en-US" sz="1800" dirty="0" smtClean="0">
                <a:solidFill>
                  <a:srgbClr val="FF9900"/>
                </a:solidFill>
              </a:rPr>
              <a:t>1998: Statute of the International Criminal Court</a:t>
            </a:r>
          </a:p>
          <a:p>
            <a:pPr>
              <a:lnSpc>
                <a:spcPct val="90000"/>
              </a:lnSpc>
              <a:buSzPct val="110000"/>
              <a:buFont typeface="Webdings" pitchFamily="18" charset="2"/>
              <a:buNone/>
            </a:pPr>
            <a:r>
              <a:rPr lang="en-US" sz="1800" dirty="0" smtClean="0">
                <a:solidFill>
                  <a:srgbClr val="FF5050"/>
                </a:solidFill>
              </a:rPr>
              <a:t>1999:</a:t>
            </a:r>
            <a:r>
              <a:rPr lang="en-US" sz="1800" dirty="0" smtClean="0"/>
              <a:t> Second Protocol to the Hague Convention of 1954</a:t>
            </a:r>
          </a:p>
          <a:p>
            <a:pPr>
              <a:lnSpc>
                <a:spcPct val="90000"/>
              </a:lnSpc>
              <a:buSzPct val="110000"/>
              <a:buFont typeface="Webdings" pitchFamily="18" charset="2"/>
              <a:buNone/>
            </a:pPr>
            <a:r>
              <a:rPr lang="en-US" sz="1800" dirty="0" smtClean="0">
                <a:solidFill>
                  <a:srgbClr val="FF5050"/>
                </a:solidFill>
              </a:rPr>
              <a:t>2000</a:t>
            </a:r>
            <a:r>
              <a:rPr lang="en-US" sz="1800" dirty="0" smtClean="0"/>
              <a:t>: Optional Protocol on the Involvement of Children in Armed Conflict</a:t>
            </a:r>
          </a:p>
          <a:p>
            <a:pPr>
              <a:lnSpc>
                <a:spcPct val="90000"/>
              </a:lnSpc>
              <a:buSzPct val="110000"/>
              <a:buFont typeface="Webdings" pitchFamily="18" charset="2"/>
              <a:buNone/>
            </a:pPr>
            <a:r>
              <a:rPr lang="en-US" sz="1800" dirty="0" smtClean="0">
                <a:solidFill>
                  <a:srgbClr val="FF5050"/>
                </a:solidFill>
              </a:rPr>
              <a:t>2008</a:t>
            </a:r>
            <a:r>
              <a:rPr lang="en-US" sz="1800" dirty="0" smtClean="0"/>
              <a:t> – Convention on Cluster Munitions</a:t>
            </a:r>
          </a:p>
        </p:txBody>
      </p:sp>
      <p:sp>
        <p:nvSpPr>
          <p:cNvPr id="15363" name="Rectangle 3"/>
          <p:cNvSpPr>
            <a:spLocks noChangeArrowheads="1"/>
          </p:cNvSpPr>
          <p:nvPr/>
        </p:nvSpPr>
        <p:spPr bwMode="auto">
          <a:xfrm>
            <a:off x="0" y="0"/>
            <a:ext cx="1403350" cy="9144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sz="2400" b="0"/>
              <a:t>Sources </a:t>
            </a:r>
          </a:p>
          <a:p>
            <a:pPr algn="ctr"/>
            <a:r>
              <a:rPr lang="fr-CH" sz="2400" b="0"/>
              <a:t>of IHL</a:t>
            </a:r>
          </a:p>
        </p:txBody>
      </p:sp>
    </p:spTree>
    <p:extLst>
      <p:ext uri="{BB962C8B-B14F-4D97-AF65-F5344CB8AC3E}">
        <p14:creationId xmlns:p14="http://schemas.microsoft.com/office/powerpoint/2010/main" xmlns="" val="19927408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3922">
                                            <p:txEl>
                                              <p:pRg st="0" end="0"/>
                                            </p:txEl>
                                          </p:spTgt>
                                        </p:tgtEl>
                                        <p:attrNameLst>
                                          <p:attrName>style.visibility</p:attrName>
                                        </p:attrNameLst>
                                      </p:cBhvr>
                                      <p:to>
                                        <p:strVal val="visible"/>
                                      </p:to>
                                    </p:set>
                                    <p:animEffect transition="in" filter="wipe(left)">
                                      <p:cBhvr>
                                        <p:cTn id="7" dur="1000"/>
                                        <p:tgtEl>
                                          <p:spTgt spid="593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22">
                                            <p:txEl>
                                              <p:pRg st="2" end="2"/>
                                            </p:txEl>
                                          </p:spTgt>
                                        </p:tgtEl>
                                        <p:attrNameLst>
                                          <p:attrName>style.visibility</p:attrName>
                                        </p:attrNameLst>
                                      </p:cBhvr>
                                      <p:to>
                                        <p:strVal val="visible"/>
                                      </p:to>
                                    </p:set>
                                    <p:animEffect transition="in" filter="wipe(left)">
                                      <p:cBhvr>
                                        <p:cTn id="12" dur="1000"/>
                                        <p:tgtEl>
                                          <p:spTgt spid="5939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22">
                                            <p:txEl>
                                              <p:pRg st="3" end="3"/>
                                            </p:txEl>
                                          </p:spTgt>
                                        </p:tgtEl>
                                        <p:attrNameLst>
                                          <p:attrName>style.visibility</p:attrName>
                                        </p:attrNameLst>
                                      </p:cBhvr>
                                      <p:to>
                                        <p:strVal val="visible"/>
                                      </p:to>
                                    </p:set>
                                    <p:animEffect transition="in" filter="wipe(left)">
                                      <p:cBhvr>
                                        <p:cTn id="17" dur="1000"/>
                                        <p:tgtEl>
                                          <p:spTgt spid="593922">
                                            <p:txEl>
                                              <p:pRg st="3" end="3"/>
                                            </p:txEl>
                                          </p:spTgt>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93922">
                                            <p:txEl>
                                              <p:pRg st="4" end="4"/>
                                            </p:txEl>
                                          </p:spTgt>
                                        </p:tgtEl>
                                        <p:attrNameLst>
                                          <p:attrName>style.visibility</p:attrName>
                                        </p:attrNameLst>
                                      </p:cBhvr>
                                      <p:to>
                                        <p:strVal val="visible"/>
                                      </p:to>
                                    </p:set>
                                    <p:animEffect transition="in" filter="wipe(left)">
                                      <p:cBhvr>
                                        <p:cTn id="21" dur="1000"/>
                                        <p:tgtEl>
                                          <p:spTgt spid="593922">
                                            <p:txEl>
                                              <p:pRg st="4" end="4"/>
                                            </p:txEl>
                                          </p:spTgt>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93922">
                                            <p:txEl>
                                              <p:pRg st="5" end="5"/>
                                            </p:txEl>
                                          </p:spTgt>
                                        </p:tgtEl>
                                        <p:attrNameLst>
                                          <p:attrName>style.visibility</p:attrName>
                                        </p:attrNameLst>
                                      </p:cBhvr>
                                      <p:to>
                                        <p:strVal val="visible"/>
                                      </p:to>
                                    </p:set>
                                    <p:animEffect transition="in" filter="wipe(left)">
                                      <p:cBhvr>
                                        <p:cTn id="25" dur="1000"/>
                                        <p:tgtEl>
                                          <p:spTgt spid="593922">
                                            <p:txEl>
                                              <p:pRg st="5" end="5"/>
                                            </p:txEl>
                                          </p:spTgt>
                                        </p:tgtEl>
                                      </p:cBhvr>
                                    </p:animEffect>
                                  </p:child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593922">
                                            <p:txEl>
                                              <p:pRg st="6" end="6"/>
                                            </p:txEl>
                                          </p:spTgt>
                                        </p:tgtEl>
                                        <p:attrNameLst>
                                          <p:attrName>style.visibility</p:attrName>
                                        </p:attrNameLst>
                                      </p:cBhvr>
                                      <p:to>
                                        <p:strVal val="visible"/>
                                      </p:to>
                                    </p:set>
                                    <p:animEffect transition="in" filter="wipe(left)">
                                      <p:cBhvr>
                                        <p:cTn id="29" dur="1000"/>
                                        <p:tgtEl>
                                          <p:spTgt spid="593922">
                                            <p:txEl>
                                              <p:pRg st="6" end="6"/>
                                            </p:txEl>
                                          </p:spTgt>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593922">
                                            <p:txEl>
                                              <p:pRg st="7" end="7"/>
                                            </p:txEl>
                                          </p:spTgt>
                                        </p:tgtEl>
                                        <p:attrNameLst>
                                          <p:attrName>style.visibility</p:attrName>
                                        </p:attrNameLst>
                                      </p:cBhvr>
                                      <p:to>
                                        <p:strVal val="visible"/>
                                      </p:to>
                                    </p:set>
                                    <p:animEffect transition="in" filter="wipe(left)">
                                      <p:cBhvr>
                                        <p:cTn id="33" dur="1000"/>
                                        <p:tgtEl>
                                          <p:spTgt spid="593922">
                                            <p:txEl>
                                              <p:pRg st="7" end="7"/>
                                            </p:txEl>
                                          </p:spTgt>
                                        </p:tgtEl>
                                      </p:cBhvr>
                                    </p:animEffect>
                                  </p:childTnLst>
                                </p:cTn>
                              </p:par>
                            </p:childTnLst>
                          </p:cTn>
                        </p:par>
                        <p:par>
                          <p:cTn id="34" fill="hold" nodeType="afterGroup">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593922">
                                            <p:txEl>
                                              <p:pRg st="8" end="8"/>
                                            </p:txEl>
                                          </p:spTgt>
                                        </p:tgtEl>
                                        <p:attrNameLst>
                                          <p:attrName>style.visibility</p:attrName>
                                        </p:attrNameLst>
                                      </p:cBhvr>
                                      <p:to>
                                        <p:strVal val="visible"/>
                                      </p:to>
                                    </p:set>
                                    <p:animEffect transition="in" filter="wipe(left)">
                                      <p:cBhvr>
                                        <p:cTn id="37" dur="1000"/>
                                        <p:tgtEl>
                                          <p:spTgt spid="593922">
                                            <p:txEl>
                                              <p:pRg st="8" end="8"/>
                                            </p:txEl>
                                          </p:spTgt>
                                        </p:tgtEl>
                                      </p:cBhvr>
                                    </p:animEffect>
                                  </p:childTnLst>
                                </p:cTn>
                              </p:par>
                            </p:childTnLst>
                          </p:cTn>
                        </p:par>
                        <p:par>
                          <p:cTn id="38" fill="hold" nodeType="afterGroup">
                            <p:stCondLst>
                              <p:cond delay="6000"/>
                            </p:stCondLst>
                            <p:childTnLst>
                              <p:par>
                                <p:cTn id="39" presetID="22" presetClass="entr" presetSubtype="8" fill="hold" grpId="0" nodeType="afterEffect">
                                  <p:stCondLst>
                                    <p:cond delay="0"/>
                                  </p:stCondLst>
                                  <p:childTnLst>
                                    <p:set>
                                      <p:cBhvr>
                                        <p:cTn id="40" dur="1" fill="hold">
                                          <p:stCondLst>
                                            <p:cond delay="0"/>
                                          </p:stCondLst>
                                        </p:cTn>
                                        <p:tgtEl>
                                          <p:spTgt spid="593922">
                                            <p:txEl>
                                              <p:pRg st="9" end="9"/>
                                            </p:txEl>
                                          </p:spTgt>
                                        </p:tgtEl>
                                        <p:attrNameLst>
                                          <p:attrName>style.visibility</p:attrName>
                                        </p:attrNameLst>
                                      </p:cBhvr>
                                      <p:to>
                                        <p:strVal val="visible"/>
                                      </p:to>
                                    </p:set>
                                    <p:animEffect transition="in" filter="wipe(left)">
                                      <p:cBhvr>
                                        <p:cTn id="41" dur="1000"/>
                                        <p:tgtEl>
                                          <p:spTgt spid="593922">
                                            <p:txEl>
                                              <p:pRg st="9" end="9"/>
                                            </p:txEl>
                                          </p:spTgt>
                                        </p:tgtEl>
                                      </p:cBhvr>
                                    </p:animEffect>
                                  </p:childTnLst>
                                </p:cTn>
                              </p:par>
                            </p:childTnLst>
                          </p:cTn>
                        </p:par>
                        <p:par>
                          <p:cTn id="42" fill="hold" nodeType="afterGroup">
                            <p:stCondLst>
                              <p:cond delay="7000"/>
                            </p:stCondLst>
                            <p:childTnLst>
                              <p:par>
                                <p:cTn id="43" presetID="22" presetClass="entr" presetSubtype="8" fill="hold" grpId="0" nodeType="afterEffect">
                                  <p:stCondLst>
                                    <p:cond delay="0"/>
                                  </p:stCondLst>
                                  <p:childTnLst>
                                    <p:set>
                                      <p:cBhvr>
                                        <p:cTn id="44" dur="1" fill="hold">
                                          <p:stCondLst>
                                            <p:cond delay="0"/>
                                          </p:stCondLst>
                                        </p:cTn>
                                        <p:tgtEl>
                                          <p:spTgt spid="593922">
                                            <p:txEl>
                                              <p:pRg st="10" end="10"/>
                                            </p:txEl>
                                          </p:spTgt>
                                        </p:tgtEl>
                                        <p:attrNameLst>
                                          <p:attrName>style.visibility</p:attrName>
                                        </p:attrNameLst>
                                      </p:cBhvr>
                                      <p:to>
                                        <p:strVal val="visible"/>
                                      </p:to>
                                    </p:set>
                                    <p:animEffect transition="in" filter="wipe(left)">
                                      <p:cBhvr>
                                        <p:cTn id="45" dur="1000"/>
                                        <p:tgtEl>
                                          <p:spTgt spid="593922">
                                            <p:txEl>
                                              <p:pRg st="10" end="10"/>
                                            </p:txEl>
                                          </p:spTgt>
                                        </p:tgtEl>
                                      </p:cBhvr>
                                    </p:animEffect>
                                  </p:childTnLst>
                                </p:cTn>
                              </p:par>
                            </p:childTnLst>
                          </p:cTn>
                        </p:par>
                        <p:par>
                          <p:cTn id="46" fill="hold" nodeType="afterGroup">
                            <p:stCondLst>
                              <p:cond delay="8000"/>
                            </p:stCondLst>
                            <p:childTnLst>
                              <p:par>
                                <p:cTn id="47" presetID="22" presetClass="entr" presetSubtype="8" fill="hold" grpId="0" nodeType="afterEffect">
                                  <p:stCondLst>
                                    <p:cond delay="0"/>
                                  </p:stCondLst>
                                  <p:childTnLst>
                                    <p:set>
                                      <p:cBhvr>
                                        <p:cTn id="48" dur="1" fill="hold">
                                          <p:stCondLst>
                                            <p:cond delay="0"/>
                                          </p:stCondLst>
                                        </p:cTn>
                                        <p:tgtEl>
                                          <p:spTgt spid="593922">
                                            <p:txEl>
                                              <p:pRg st="11" end="11"/>
                                            </p:txEl>
                                          </p:spTgt>
                                        </p:tgtEl>
                                        <p:attrNameLst>
                                          <p:attrName>style.visibility</p:attrName>
                                        </p:attrNameLst>
                                      </p:cBhvr>
                                      <p:to>
                                        <p:strVal val="visible"/>
                                      </p:to>
                                    </p:set>
                                    <p:animEffect transition="in" filter="wipe(left)">
                                      <p:cBhvr>
                                        <p:cTn id="49" dur="1000"/>
                                        <p:tgtEl>
                                          <p:spTgt spid="593922">
                                            <p:txEl>
                                              <p:pRg st="11" end="11"/>
                                            </p:txEl>
                                          </p:spTgt>
                                        </p:tgtEl>
                                      </p:cBhvr>
                                    </p:animEffect>
                                  </p:childTnLst>
                                </p:cTn>
                              </p:par>
                            </p:childTnLst>
                          </p:cTn>
                        </p:par>
                        <p:par>
                          <p:cTn id="50" fill="hold" nodeType="afterGroup">
                            <p:stCondLst>
                              <p:cond delay="9000"/>
                            </p:stCondLst>
                            <p:childTnLst>
                              <p:par>
                                <p:cTn id="51" presetID="22" presetClass="entr" presetSubtype="8" fill="hold" grpId="0" nodeType="afterEffect">
                                  <p:stCondLst>
                                    <p:cond delay="0"/>
                                  </p:stCondLst>
                                  <p:childTnLst>
                                    <p:set>
                                      <p:cBhvr>
                                        <p:cTn id="52" dur="1" fill="hold">
                                          <p:stCondLst>
                                            <p:cond delay="0"/>
                                          </p:stCondLst>
                                        </p:cTn>
                                        <p:tgtEl>
                                          <p:spTgt spid="593922">
                                            <p:txEl>
                                              <p:pRg st="12" end="12"/>
                                            </p:txEl>
                                          </p:spTgt>
                                        </p:tgtEl>
                                        <p:attrNameLst>
                                          <p:attrName>style.visibility</p:attrName>
                                        </p:attrNameLst>
                                      </p:cBhvr>
                                      <p:to>
                                        <p:strVal val="visible"/>
                                      </p:to>
                                    </p:set>
                                    <p:animEffect transition="in" filter="wipe(left)">
                                      <p:cBhvr>
                                        <p:cTn id="53" dur="1000"/>
                                        <p:tgtEl>
                                          <p:spTgt spid="593922">
                                            <p:txEl>
                                              <p:pRg st="12" end="12"/>
                                            </p:txEl>
                                          </p:spTgt>
                                        </p:tgtEl>
                                      </p:cBhvr>
                                    </p:animEffect>
                                  </p:childTnLst>
                                </p:cTn>
                              </p:par>
                            </p:childTnLst>
                          </p:cTn>
                        </p:par>
                        <p:par>
                          <p:cTn id="54" fill="hold" nodeType="afterGroup">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593922">
                                            <p:txEl>
                                              <p:pRg st="13" end="13"/>
                                            </p:txEl>
                                          </p:spTgt>
                                        </p:tgtEl>
                                        <p:attrNameLst>
                                          <p:attrName>style.visibility</p:attrName>
                                        </p:attrNameLst>
                                      </p:cBhvr>
                                      <p:to>
                                        <p:strVal val="visible"/>
                                      </p:to>
                                    </p:set>
                                    <p:animEffect transition="in" filter="wipe(left)">
                                      <p:cBhvr>
                                        <p:cTn id="57" dur="1000"/>
                                        <p:tgtEl>
                                          <p:spTgt spid="593922">
                                            <p:txEl>
                                              <p:pRg st="13" end="13"/>
                                            </p:txEl>
                                          </p:spTgt>
                                        </p:tgtEl>
                                      </p:cBhvr>
                                    </p:animEffect>
                                  </p:childTnLst>
                                </p:cTn>
                              </p:par>
                            </p:childTnLst>
                          </p:cTn>
                        </p:par>
                        <p:par>
                          <p:cTn id="58" fill="hold" nodeType="afterGroup">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593922">
                                            <p:txEl>
                                              <p:pRg st="14" end="14"/>
                                            </p:txEl>
                                          </p:spTgt>
                                        </p:tgtEl>
                                        <p:attrNameLst>
                                          <p:attrName>style.visibility</p:attrName>
                                        </p:attrNameLst>
                                      </p:cBhvr>
                                      <p:to>
                                        <p:strVal val="visible"/>
                                      </p:to>
                                    </p:set>
                                    <p:animEffect transition="in" filter="wipe(left)">
                                      <p:cBhvr>
                                        <p:cTn id="61" dur="1000"/>
                                        <p:tgtEl>
                                          <p:spTgt spid="593922">
                                            <p:txEl>
                                              <p:pRg st="14" end="14"/>
                                            </p:txEl>
                                          </p:spTgt>
                                        </p:tgtEl>
                                      </p:cBhvr>
                                    </p:animEffect>
                                  </p:childTnLst>
                                </p:cTn>
                              </p:par>
                            </p:childTnLst>
                          </p:cTn>
                        </p:par>
                        <p:par>
                          <p:cTn id="62" fill="hold" nodeType="afterGroup">
                            <p:stCondLst>
                              <p:cond delay="12000"/>
                            </p:stCondLst>
                            <p:childTnLst>
                              <p:par>
                                <p:cTn id="63" presetID="22" presetClass="entr" presetSubtype="8" fill="hold" grpId="0" nodeType="afterEffect">
                                  <p:stCondLst>
                                    <p:cond delay="0"/>
                                  </p:stCondLst>
                                  <p:childTnLst>
                                    <p:set>
                                      <p:cBhvr>
                                        <p:cTn id="64" dur="1" fill="hold">
                                          <p:stCondLst>
                                            <p:cond delay="0"/>
                                          </p:stCondLst>
                                        </p:cTn>
                                        <p:tgtEl>
                                          <p:spTgt spid="593922">
                                            <p:txEl>
                                              <p:pRg st="15" end="15"/>
                                            </p:txEl>
                                          </p:spTgt>
                                        </p:tgtEl>
                                        <p:attrNameLst>
                                          <p:attrName>style.visibility</p:attrName>
                                        </p:attrNameLst>
                                      </p:cBhvr>
                                      <p:to>
                                        <p:strVal val="visible"/>
                                      </p:to>
                                    </p:set>
                                    <p:animEffect transition="in" filter="wipe(left)">
                                      <p:cBhvr>
                                        <p:cTn id="65" dur="1000"/>
                                        <p:tgtEl>
                                          <p:spTgt spid="593922">
                                            <p:txEl>
                                              <p:pRg st="15" end="15"/>
                                            </p:txEl>
                                          </p:spTgt>
                                        </p:tgtEl>
                                      </p:cBhvr>
                                    </p:animEffect>
                                  </p:childTnLst>
                                </p:cTn>
                              </p:par>
                            </p:childTnLst>
                          </p:cTn>
                        </p:par>
                        <p:par>
                          <p:cTn id="66" fill="hold" nodeType="afterGroup">
                            <p:stCondLst>
                              <p:cond delay="13000"/>
                            </p:stCondLst>
                            <p:childTnLst>
                              <p:par>
                                <p:cTn id="67" presetID="22" presetClass="entr" presetSubtype="8" fill="hold" grpId="0" nodeType="afterEffect">
                                  <p:stCondLst>
                                    <p:cond delay="0"/>
                                  </p:stCondLst>
                                  <p:childTnLst>
                                    <p:set>
                                      <p:cBhvr>
                                        <p:cTn id="68" dur="1" fill="hold">
                                          <p:stCondLst>
                                            <p:cond delay="0"/>
                                          </p:stCondLst>
                                        </p:cTn>
                                        <p:tgtEl>
                                          <p:spTgt spid="593922">
                                            <p:txEl>
                                              <p:pRg st="16" end="16"/>
                                            </p:txEl>
                                          </p:spTgt>
                                        </p:tgtEl>
                                        <p:attrNameLst>
                                          <p:attrName>style.visibility</p:attrName>
                                        </p:attrNameLst>
                                      </p:cBhvr>
                                      <p:to>
                                        <p:strVal val="visible"/>
                                      </p:to>
                                    </p:set>
                                    <p:animEffect transition="in" filter="wipe(left)">
                                      <p:cBhvr>
                                        <p:cTn id="69" dur="1000"/>
                                        <p:tgtEl>
                                          <p:spTgt spid="593922">
                                            <p:txEl>
                                              <p:pRg st="16" end="16"/>
                                            </p:txEl>
                                          </p:spTgt>
                                        </p:tgtEl>
                                      </p:cBhvr>
                                    </p:animEffect>
                                  </p:childTnLst>
                                </p:cTn>
                              </p:par>
                            </p:childTnLst>
                          </p:cTn>
                        </p:par>
                        <p:par>
                          <p:cTn id="70" fill="hold" nodeType="afterGroup">
                            <p:stCondLst>
                              <p:cond delay="14000"/>
                            </p:stCondLst>
                            <p:childTnLst>
                              <p:par>
                                <p:cTn id="71" presetID="22" presetClass="entr" presetSubtype="8" fill="hold" grpId="0" nodeType="afterEffect">
                                  <p:stCondLst>
                                    <p:cond delay="0"/>
                                  </p:stCondLst>
                                  <p:childTnLst>
                                    <p:set>
                                      <p:cBhvr>
                                        <p:cTn id="72" dur="1" fill="hold">
                                          <p:stCondLst>
                                            <p:cond delay="0"/>
                                          </p:stCondLst>
                                        </p:cTn>
                                        <p:tgtEl>
                                          <p:spTgt spid="593922">
                                            <p:txEl>
                                              <p:pRg st="17" end="17"/>
                                            </p:txEl>
                                          </p:spTgt>
                                        </p:tgtEl>
                                        <p:attrNameLst>
                                          <p:attrName>style.visibility</p:attrName>
                                        </p:attrNameLst>
                                      </p:cBhvr>
                                      <p:to>
                                        <p:strVal val="visible"/>
                                      </p:to>
                                    </p:set>
                                    <p:animEffect transition="in" filter="wipe(left)">
                                      <p:cBhvr>
                                        <p:cTn id="73" dur="1000"/>
                                        <p:tgtEl>
                                          <p:spTgt spid="59392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6" descr="growth"/>
          <p:cNvPicPr>
            <a:picLocks noChangeAspect="1" noChangeArrowheads="1"/>
          </p:cNvPicPr>
          <p:nvPr/>
        </p:nvPicPr>
        <p:blipFill>
          <a:blip r:embed="rId3" cstate="print"/>
          <a:srcRect/>
          <a:stretch>
            <a:fillRect/>
          </a:stretch>
        </p:blipFill>
        <p:spPr bwMode="auto">
          <a:xfrm>
            <a:off x="5795367" y="404788"/>
            <a:ext cx="735013" cy="1511300"/>
          </a:xfrm>
          <a:prstGeom prst="rect">
            <a:avLst/>
          </a:prstGeom>
          <a:noFill/>
          <a:ln w="9525">
            <a:noFill/>
            <a:miter lim="800000"/>
            <a:headEnd/>
            <a:tailEnd/>
          </a:ln>
        </p:spPr>
      </p:pic>
      <p:sp>
        <p:nvSpPr>
          <p:cNvPr id="9219" name="Text Box 2"/>
          <p:cNvSpPr txBox="1">
            <a:spLocks noChangeArrowheads="1"/>
          </p:cNvSpPr>
          <p:nvPr/>
        </p:nvSpPr>
        <p:spPr bwMode="auto">
          <a:xfrm>
            <a:off x="3780830" y="5229201"/>
            <a:ext cx="1584325" cy="641350"/>
          </a:xfrm>
          <a:prstGeom prst="rect">
            <a:avLst/>
          </a:prstGeom>
          <a:noFill/>
          <a:ln w="9525">
            <a:noFill/>
            <a:miter lim="800000"/>
            <a:headEnd/>
            <a:tailEnd/>
          </a:ln>
        </p:spPr>
        <p:txBody>
          <a:bodyPr>
            <a:spAutoFit/>
          </a:bodyPr>
          <a:lstStyle/>
          <a:p>
            <a:pPr>
              <a:spcBef>
                <a:spcPct val="50000"/>
              </a:spcBef>
            </a:pPr>
            <a:r>
              <a:rPr lang="fr-CH" b="1"/>
              <a:t>Regional Law</a:t>
            </a:r>
            <a:endParaRPr lang="en-US" b="1"/>
          </a:p>
        </p:txBody>
      </p:sp>
      <p:sp>
        <p:nvSpPr>
          <p:cNvPr id="9220" name="Text Box 3"/>
          <p:cNvSpPr txBox="1">
            <a:spLocks noChangeArrowheads="1"/>
          </p:cNvSpPr>
          <p:nvPr/>
        </p:nvSpPr>
        <p:spPr bwMode="auto">
          <a:xfrm>
            <a:off x="1618655" y="1700188"/>
            <a:ext cx="2233612" cy="641350"/>
          </a:xfrm>
          <a:prstGeom prst="rect">
            <a:avLst/>
          </a:prstGeom>
          <a:noFill/>
          <a:ln w="9525">
            <a:noFill/>
            <a:miter lim="800000"/>
            <a:headEnd/>
            <a:tailEnd/>
          </a:ln>
        </p:spPr>
        <p:txBody>
          <a:bodyPr>
            <a:spAutoFit/>
          </a:bodyPr>
          <a:lstStyle/>
          <a:p>
            <a:pPr>
              <a:spcBef>
                <a:spcPct val="50000"/>
              </a:spcBef>
            </a:pPr>
            <a:r>
              <a:rPr lang="fr-CH" b="1"/>
              <a:t>Global &amp; Regional Institutions</a:t>
            </a:r>
            <a:endParaRPr lang="en-US" b="1"/>
          </a:p>
        </p:txBody>
      </p:sp>
      <p:sp>
        <p:nvSpPr>
          <p:cNvPr id="9221" name="Text Box 4"/>
          <p:cNvSpPr txBox="1">
            <a:spLocks noChangeArrowheads="1"/>
          </p:cNvSpPr>
          <p:nvPr/>
        </p:nvSpPr>
        <p:spPr bwMode="auto">
          <a:xfrm>
            <a:off x="1220192" y="5011713"/>
            <a:ext cx="1295400" cy="641350"/>
          </a:xfrm>
          <a:prstGeom prst="rect">
            <a:avLst/>
          </a:prstGeom>
          <a:noFill/>
          <a:ln w="9525">
            <a:noFill/>
            <a:miter lim="800000"/>
            <a:headEnd/>
            <a:tailEnd/>
          </a:ln>
        </p:spPr>
        <p:txBody>
          <a:bodyPr>
            <a:spAutoFit/>
          </a:bodyPr>
          <a:lstStyle/>
          <a:p>
            <a:pPr>
              <a:spcBef>
                <a:spcPct val="50000"/>
              </a:spcBef>
            </a:pPr>
            <a:r>
              <a:rPr lang="fr-CH" b="1"/>
              <a:t>Sectoral Law</a:t>
            </a:r>
            <a:endParaRPr lang="en-US" b="1"/>
          </a:p>
        </p:txBody>
      </p:sp>
      <p:sp>
        <p:nvSpPr>
          <p:cNvPr id="9222" name="Text Box 5"/>
          <p:cNvSpPr txBox="1">
            <a:spLocks noChangeArrowheads="1"/>
          </p:cNvSpPr>
          <p:nvPr/>
        </p:nvSpPr>
        <p:spPr bwMode="auto">
          <a:xfrm>
            <a:off x="6443067" y="4724376"/>
            <a:ext cx="1728788" cy="641350"/>
          </a:xfrm>
          <a:prstGeom prst="rect">
            <a:avLst/>
          </a:prstGeom>
          <a:noFill/>
          <a:ln w="9525">
            <a:noFill/>
            <a:miter lim="800000"/>
            <a:headEnd/>
            <a:tailEnd/>
          </a:ln>
        </p:spPr>
        <p:txBody>
          <a:bodyPr>
            <a:spAutoFit/>
          </a:bodyPr>
          <a:lstStyle/>
          <a:p>
            <a:pPr>
              <a:spcBef>
                <a:spcPct val="50000"/>
              </a:spcBef>
            </a:pPr>
            <a:r>
              <a:rPr lang="fr-CH" b="1"/>
              <a:t>Bilateral Agreements</a:t>
            </a:r>
            <a:endParaRPr lang="en-US" b="1"/>
          </a:p>
        </p:txBody>
      </p:sp>
      <p:pic>
        <p:nvPicPr>
          <p:cNvPr id="9223" name="Picture 6" descr="feather"/>
          <p:cNvPicPr>
            <a:picLocks noGrp="1" noChangeAspect="1" noChangeArrowheads="1"/>
          </p:cNvPicPr>
          <p:nvPr>
            <p:ph sz="quarter" idx="1"/>
          </p:nvPr>
        </p:nvPicPr>
        <p:blipFill>
          <a:blip r:embed="rId4" cstate="print"/>
          <a:srcRect/>
          <a:stretch>
            <a:fillRect/>
          </a:stretch>
        </p:blipFill>
        <p:spPr>
          <a:xfrm>
            <a:off x="7524155" y="1557313"/>
            <a:ext cx="947737" cy="1257300"/>
          </a:xfrm>
          <a:noFill/>
        </p:spPr>
      </p:pic>
      <p:pic>
        <p:nvPicPr>
          <p:cNvPr id="9224" name="Picture 7" descr="earth"/>
          <p:cNvPicPr>
            <a:picLocks noGrp="1" noChangeAspect="1" noChangeArrowheads="1"/>
          </p:cNvPicPr>
          <p:nvPr>
            <p:ph sz="quarter" idx="2"/>
          </p:nvPr>
        </p:nvPicPr>
        <p:blipFill>
          <a:blip r:embed="rId5" cstate="print"/>
          <a:srcRect/>
          <a:stretch>
            <a:fillRect/>
          </a:stretch>
        </p:blipFill>
        <p:spPr>
          <a:xfrm>
            <a:off x="2133600" y="609600"/>
            <a:ext cx="1008062" cy="1003300"/>
          </a:xfrm>
          <a:noFill/>
        </p:spPr>
      </p:pic>
      <p:pic>
        <p:nvPicPr>
          <p:cNvPr id="9225" name="Picture 8" descr="sector"/>
          <p:cNvPicPr>
            <a:picLocks noGrp="1" noChangeAspect="1" noChangeArrowheads="1"/>
          </p:cNvPicPr>
          <p:nvPr>
            <p:ph sz="quarter" idx="3"/>
          </p:nvPr>
        </p:nvPicPr>
        <p:blipFill>
          <a:blip r:embed="rId6" cstate="print"/>
          <a:srcRect/>
          <a:stretch>
            <a:fillRect/>
          </a:stretch>
        </p:blipFill>
        <p:spPr>
          <a:xfrm>
            <a:off x="1475780" y="3932213"/>
            <a:ext cx="885825" cy="1152525"/>
          </a:xfrm>
          <a:noFill/>
        </p:spPr>
      </p:pic>
      <p:sp>
        <p:nvSpPr>
          <p:cNvPr id="9226" name="Text Box 9"/>
          <p:cNvSpPr txBox="1">
            <a:spLocks noChangeArrowheads="1"/>
          </p:cNvSpPr>
          <p:nvPr/>
        </p:nvSpPr>
        <p:spPr bwMode="auto">
          <a:xfrm>
            <a:off x="7595592" y="2781276"/>
            <a:ext cx="865188" cy="641350"/>
          </a:xfrm>
          <a:prstGeom prst="rect">
            <a:avLst/>
          </a:prstGeom>
          <a:noFill/>
          <a:ln w="9525">
            <a:noFill/>
            <a:miter lim="800000"/>
            <a:headEnd/>
            <a:tailEnd/>
          </a:ln>
        </p:spPr>
        <p:txBody>
          <a:bodyPr>
            <a:spAutoFit/>
          </a:bodyPr>
          <a:lstStyle/>
          <a:p>
            <a:pPr>
              <a:spcBef>
                <a:spcPct val="50000"/>
              </a:spcBef>
            </a:pPr>
            <a:r>
              <a:rPr lang="fr-CH" b="1"/>
              <a:t>Soft Law</a:t>
            </a:r>
            <a:endParaRPr lang="en-US" b="1"/>
          </a:p>
        </p:txBody>
      </p:sp>
      <p:pic>
        <p:nvPicPr>
          <p:cNvPr id="9227" name="Picture 10" descr="handshake"/>
          <p:cNvPicPr>
            <a:picLocks noGrp="1" noChangeAspect="1" noChangeArrowheads="1"/>
          </p:cNvPicPr>
          <p:nvPr>
            <p:ph sz="quarter" idx="4"/>
          </p:nvPr>
        </p:nvPicPr>
        <p:blipFill>
          <a:blip r:embed="rId7" cstate="print"/>
          <a:srcRect/>
          <a:stretch>
            <a:fillRect/>
          </a:stretch>
        </p:blipFill>
        <p:spPr>
          <a:xfrm>
            <a:off x="6300192" y="3716313"/>
            <a:ext cx="1346200" cy="889000"/>
          </a:xfrm>
          <a:noFill/>
        </p:spPr>
      </p:pic>
      <p:pic>
        <p:nvPicPr>
          <p:cNvPr id="9228" name="Picture 11" descr="world"/>
          <p:cNvPicPr>
            <a:picLocks noChangeAspect="1" noChangeArrowheads="1"/>
          </p:cNvPicPr>
          <p:nvPr/>
        </p:nvPicPr>
        <p:blipFill>
          <a:blip r:embed="rId8" cstate="print"/>
          <a:srcRect/>
          <a:stretch>
            <a:fillRect/>
          </a:stretch>
        </p:blipFill>
        <p:spPr bwMode="auto">
          <a:xfrm>
            <a:off x="3707805" y="4365601"/>
            <a:ext cx="1512887" cy="709612"/>
          </a:xfrm>
          <a:prstGeom prst="rect">
            <a:avLst/>
          </a:prstGeom>
          <a:noFill/>
          <a:ln w="9525">
            <a:noFill/>
            <a:miter lim="800000"/>
            <a:headEnd/>
            <a:tailEnd/>
          </a:ln>
        </p:spPr>
      </p:pic>
      <p:sp>
        <p:nvSpPr>
          <p:cNvPr id="9229" name="Text Box 12"/>
          <p:cNvSpPr txBox="1">
            <a:spLocks noChangeArrowheads="1"/>
          </p:cNvSpPr>
          <p:nvPr/>
        </p:nvSpPr>
        <p:spPr bwMode="auto">
          <a:xfrm>
            <a:off x="2667000" y="2438400"/>
            <a:ext cx="3492500" cy="1077218"/>
          </a:xfrm>
          <a:prstGeom prst="rect">
            <a:avLst/>
          </a:prstGeom>
          <a:noFill/>
          <a:ln w="9525">
            <a:noFill/>
            <a:miter lim="800000"/>
            <a:headEnd/>
            <a:tailEnd/>
          </a:ln>
        </p:spPr>
        <p:txBody>
          <a:bodyPr>
            <a:spAutoFit/>
          </a:bodyPr>
          <a:lstStyle/>
          <a:p>
            <a:pPr algn="ctr">
              <a:spcBef>
                <a:spcPct val="50000"/>
              </a:spcBef>
            </a:pPr>
            <a:r>
              <a:rPr lang="fr-CH" sz="3200" b="1" dirty="0" smtClean="0"/>
              <a:t>No </a:t>
            </a:r>
            <a:r>
              <a:rPr lang="fr-CH" sz="3200" b="1" dirty="0" err="1" smtClean="0"/>
              <a:t>Flagship</a:t>
            </a:r>
            <a:r>
              <a:rPr lang="fr-CH" sz="3200" b="1" dirty="0" smtClean="0"/>
              <a:t> </a:t>
            </a:r>
            <a:r>
              <a:rPr lang="fr-CH" sz="3200" b="1" dirty="0" err="1" smtClean="0"/>
              <a:t>Treaty</a:t>
            </a:r>
            <a:endParaRPr lang="en-US" sz="3200" b="1" dirty="0"/>
          </a:p>
        </p:txBody>
      </p:sp>
      <p:sp>
        <p:nvSpPr>
          <p:cNvPr id="9230" name="Text Box 13"/>
          <p:cNvSpPr txBox="1">
            <a:spLocks noChangeArrowheads="1"/>
          </p:cNvSpPr>
          <p:nvPr/>
        </p:nvSpPr>
        <p:spPr bwMode="auto">
          <a:xfrm>
            <a:off x="683616" y="3213076"/>
            <a:ext cx="1872159" cy="646331"/>
          </a:xfrm>
          <a:prstGeom prst="rect">
            <a:avLst/>
          </a:prstGeom>
          <a:noFill/>
          <a:ln w="9525">
            <a:noFill/>
            <a:miter lim="800000"/>
            <a:headEnd/>
            <a:tailEnd/>
          </a:ln>
        </p:spPr>
        <p:txBody>
          <a:bodyPr wrap="square">
            <a:spAutoFit/>
          </a:bodyPr>
          <a:lstStyle/>
          <a:p>
            <a:pPr>
              <a:spcBef>
                <a:spcPct val="50000"/>
              </a:spcBef>
            </a:pPr>
            <a:r>
              <a:rPr lang="fr-CH" b="1" dirty="0" err="1" smtClean="0"/>
              <a:t>Human</a:t>
            </a:r>
            <a:r>
              <a:rPr lang="fr-CH" b="1" dirty="0" smtClean="0"/>
              <a:t> </a:t>
            </a:r>
            <a:r>
              <a:rPr lang="fr-CH" b="1" dirty="0" err="1" smtClean="0"/>
              <a:t>Rights</a:t>
            </a:r>
            <a:r>
              <a:rPr lang="fr-CH" b="1" dirty="0" smtClean="0"/>
              <a:t> &amp; </a:t>
            </a:r>
            <a:r>
              <a:rPr lang="fr-CH" b="1" dirty="0" err="1" smtClean="0"/>
              <a:t>Refugee</a:t>
            </a:r>
            <a:r>
              <a:rPr lang="fr-CH" b="1" dirty="0" smtClean="0"/>
              <a:t> Law</a:t>
            </a:r>
            <a:endParaRPr lang="en-US" b="1" dirty="0"/>
          </a:p>
        </p:txBody>
      </p:sp>
      <p:sp>
        <p:nvSpPr>
          <p:cNvPr id="9231" name="Text Box 15"/>
          <p:cNvSpPr txBox="1">
            <a:spLocks noChangeArrowheads="1"/>
          </p:cNvSpPr>
          <p:nvPr/>
        </p:nvSpPr>
        <p:spPr bwMode="auto">
          <a:xfrm>
            <a:off x="5579467" y="1412851"/>
            <a:ext cx="1511300" cy="641350"/>
          </a:xfrm>
          <a:prstGeom prst="rect">
            <a:avLst/>
          </a:prstGeom>
          <a:noFill/>
          <a:ln w="9525">
            <a:noFill/>
            <a:miter lim="800000"/>
            <a:headEnd/>
            <a:tailEnd/>
          </a:ln>
        </p:spPr>
        <p:txBody>
          <a:bodyPr>
            <a:spAutoFit/>
          </a:bodyPr>
          <a:lstStyle/>
          <a:p>
            <a:pPr>
              <a:spcBef>
                <a:spcPct val="50000"/>
              </a:spcBef>
            </a:pPr>
            <a:r>
              <a:rPr lang="fr-CH" b="1"/>
              <a:t>RC /RC (Soft) Law</a:t>
            </a:r>
            <a:endParaRPr lang="en-US" b="1"/>
          </a:p>
        </p:txBody>
      </p:sp>
      <p:pic>
        <p:nvPicPr>
          <p:cNvPr id="9232" name="Picture 6" descr="http://www.maldencatholic.org/s/22/images/legacyCMS/ftp/Scales%20of%20Justice.gif"/>
          <p:cNvPicPr>
            <a:picLocks noChangeAspect="1" noChangeArrowheads="1"/>
          </p:cNvPicPr>
          <p:nvPr/>
        </p:nvPicPr>
        <p:blipFill>
          <a:blip r:embed="rId9" cstate="print"/>
          <a:srcRect/>
          <a:stretch>
            <a:fillRect/>
          </a:stretch>
        </p:blipFill>
        <p:spPr bwMode="auto">
          <a:xfrm>
            <a:off x="915392" y="2378051"/>
            <a:ext cx="866775" cy="873125"/>
          </a:xfrm>
          <a:prstGeom prst="rect">
            <a:avLst/>
          </a:prstGeom>
          <a:noFill/>
          <a:ln w="9525">
            <a:noFill/>
            <a:miter lim="800000"/>
            <a:headEnd/>
            <a:tailEnd/>
          </a:ln>
        </p:spPr>
      </p:pic>
      <p:sp>
        <p:nvSpPr>
          <p:cNvPr id="17" name="TextBox 16"/>
          <p:cNvSpPr txBox="1"/>
          <p:nvPr/>
        </p:nvSpPr>
        <p:spPr>
          <a:xfrm>
            <a:off x="0" y="0"/>
            <a:ext cx="3352800" cy="523220"/>
          </a:xfrm>
          <a:prstGeom prst="rect">
            <a:avLst/>
          </a:prstGeom>
          <a:noFill/>
        </p:spPr>
        <p:txBody>
          <a:bodyPr wrap="square" rtlCol="0">
            <a:spAutoFit/>
          </a:bodyPr>
          <a:lstStyle/>
          <a:p>
            <a:r>
              <a:rPr lang="en-US" sz="2800" b="1" dirty="0" smtClean="0"/>
              <a:t>Sources of IDRL </a:t>
            </a:r>
            <a:endParaRPr lang="en-GB"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457200"/>
            <a:ext cx="6858000" cy="914400"/>
          </a:xfrm>
        </p:spPr>
        <p:txBody>
          <a:bodyPr/>
          <a:lstStyle/>
          <a:p>
            <a:r>
              <a:rPr lang="en-US" dirty="0" smtClean="0"/>
              <a:t>Key Materials for IDRL </a:t>
            </a:r>
            <a:endParaRPr lang="en-GB" dirty="0"/>
          </a:p>
        </p:txBody>
      </p:sp>
      <p:sp>
        <p:nvSpPr>
          <p:cNvPr id="4" name="Text Placeholder 3"/>
          <p:cNvSpPr>
            <a:spLocks noGrp="1"/>
          </p:cNvSpPr>
          <p:nvPr>
            <p:ph type="body" sz="quarter" idx="11"/>
          </p:nvPr>
        </p:nvSpPr>
        <p:spPr>
          <a:xfrm>
            <a:off x="381000" y="1600200"/>
            <a:ext cx="8150771" cy="4267200"/>
          </a:xfrm>
        </p:spPr>
        <p:txBody>
          <a:bodyPr/>
          <a:lstStyle/>
          <a:p>
            <a:pPr>
              <a:spcAft>
                <a:spcPts val="1200"/>
              </a:spcAft>
            </a:pPr>
            <a:r>
              <a:rPr lang="en-US" dirty="0" smtClean="0"/>
              <a:t>Introduction to the IDRL Guidelines</a:t>
            </a:r>
          </a:p>
          <a:p>
            <a:pPr>
              <a:spcAft>
                <a:spcPts val="1200"/>
              </a:spcAft>
            </a:pPr>
            <a:r>
              <a:rPr lang="en-US" dirty="0" smtClean="0"/>
              <a:t>Introduction to IDRL online module: </a:t>
            </a:r>
            <a:r>
              <a:rPr lang="en-US" sz="1400" dirty="0" smtClean="0"/>
              <a:t>http://www.ifrc.org/what-we-do/idrl/research-tools-and-publications/idrl-interactive-online-training-module/</a:t>
            </a:r>
          </a:p>
          <a:p>
            <a:pPr>
              <a:spcAft>
                <a:spcPts val="1200"/>
              </a:spcAft>
            </a:pPr>
            <a:r>
              <a:rPr lang="en-US" dirty="0" smtClean="0"/>
              <a:t>Humanitarian Diplomacy Guidance Note 2: Legislative Issues in Disaster Management and Epidemic Response </a:t>
            </a:r>
          </a:p>
          <a:p>
            <a:pPr>
              <a:spcAft>
                <a:spcPts val="1200"/>
              </a:spcAft>
            </a:pPr>
            <a:r>
              <a:rPr lang="en-US" dirty="0" smtClean="0"/>
              <a:t>31</a:t>
            </a:r>
            <a:r>
              <a:rPr lang="en-US" baseline="30000" dirty="0" smtClean="0"/>
              <a:t>st</a:t>
            </a:r>
            <a:r>
              <a:rPr lang="en-US" dirty="0" smtClean="0"/>
              <a:t> International Conference Background Paper: Progress in the implementation of the IDRL Guidelines</a:t>
            </a:r>
          </a:p>
          <a:p>
            <a:pPr>
              <a:spcAft>
                <a:spcPts val="1200"/>
              </a:spcAft>
            </a:pPr>
            <a:r>
              <a:rPr lang="en-US" dirty="0" smtClean="0"/>
              <a:t>Disasters in Asia: The Case for Legal Preparedness</a:t>
            </a:r>
          </a:p>
          <a:p>
            <a:pPr>
              <a:spcAft>
                <a:spcPts val="1200"/>
              </a:spcAft>
            </a:pPr>
            <a:r>
              <a:rPr lang="en-US" i="1" dirty="0" smtClean="0"/>
              <a:t>‘</a:t>
            </a:r>
            <a:r>
              <a:rPr lang="en-US" dirty="0" smtClean="0"/>
              <a:t>Law and Legal Issues in Disaster Response: A Desk Study (2007)</a:t>
            </a:r>
            <a:endParaRPr lang="en-US" i="1" dirty="0" smtClean="0"/>
          </a:p>
          <a:p>
            <a:pPr>
              <a:buNone/>
            </a:pPr>
            <a:endParaRPr lang="en-US" dirty="0" smtClean="0"/>
          </a:p>
          <a:p>
            <a:endParaRPr lang="en-GB" dirty="0"/>
          </a:p>
        </p:txBody>
      </p:sp>
      <p:sp>
        <p:nvSpPr>
          <p:cNvPr id="5" name="Rectangle 4"/>
          <p:cNvSpPr/>
          <p:nvPr/>
        </p:nvSpPr>
        <p:spPr>
          <a:xfrm>
            <a:off x="685800" y="6150114"/>
            <a:ext cx="7848600" cy="584775"/>
          </a:xfrm>
          <a:prstGeom prst="rect">
            <a:avLst/>
          </a:prstGeom>
          <a:noFill/>
        </p:spPr>
        <p:txBody>
          <a:bodyPr wrap="squar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Contact  the DLP Team in KL! </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828800" y="1676400"/>
            <a:ext cx="6858000" cy="3962400"/>
          </a:xfrm>
        </p:spPr>
        <p:txBody>
          <a:bodyPr/>
          <a:lstStyle/>
          <a:p>
            <a:pPr>
              <a:lnSpc>
                <a:spcPct val="90000"/>
              </a:lnSpc>
            </a:pPr>
            <a:r>
              <a:rPr lang="fr-CH" sz="2000" dirty="0" smtClean="0"/>
              <a:t>International </a:t>
            </a:r>
            <a:r>
              <a:rPr lang="fr-CH" sz="2000" dirty="0" err="1" smtClean="0"/>
              <a:t>humanitarian</a:t>
            </a:r>
            <a:r>
              <a:rPr lang="fr-CH" sz="2000" dirty="0" smtClean="0"/>
              <a:t> </a:t>
            </a:r>
            <a:r>
              <a:rPr lang="fr-CH" sz="2000" dirty="0" err="1" smtClean="0"/>
              <a:t>law</a:t>
            </a:r>
            <a:r>
              <a:rPr lang="fr-CH" sz="2000" dirty="0" smtClean="0"/>
              <a:t> </a:t>
            </a:r>
            <a:r>
              <a:rPr lang="fr-CH" sz="2000" dirty="0" err="1" smtClean="0"/>
              <a:t>is</a:t>
            </a:r>
            <a:r>
              <a:rPr lang="fr-CH" sz="2000" dirty="0" smtClean="0"/>
              <a:t> a part of public international </a:t>
            </a:r>
            <a:r>
              <a:rPr lang="fr-CH" sz="2000" dirty="0" err="1" smtClean="0"/>
              <a:t>law</a:t>
            </a:r>
            <a:endParaRPr lang="fr-CH" sz="2000" dirty="0" smtClean="0"/>
          </a:p>
          <a:p>
            <a:pPr>
              <a:lnSpc>
                <a:spcPct val="90000"/>
              </a:lnSpc>
            </a:pPr>
            <a:endParaRPr lang="fr-CH" sz="2000" dirty="0" smtClean="0"/>
          </a:p>
          <a:p>
            <a:pPr>
              <a:lnSpc>
                <a:spcPct val="90000"/>
              </a:lnSpc>
            </a:pPr>
            <a:r>
              <a:rPr lang="en-US" sz="2000" dirty="0" smtClean="0"/>
              <a:t>Also known as the </a:t>
            </a:r>
            <a:r>
              <a:rPr lang="en-US" sz="2000" i="1" dirty="0" smtClean="0"/>
              <a:t>"law of armed conflict"</a:t>
            </a:r>
            <a:r>
              <a:rPr lang="en-US" sz="2000" dirty="0" smtClean="0"/>
              <a:t> or the </a:t>
            </a:r>
            <a:r>
              <a:rPr lang="en-US" sz="2000" i="1" dirty="0" smtClean="0"/>
              <a:t>"law of war"</a:t>
            </a:r>
          </a:p>
          <a:p>
            <a:pPr>
              <a:lnSpc>
                <a:spcPct val="90000"/>
              </a:lnSpc>
            </a:pPr>
            <a:endParaRPr lang="en-US" sz="2000" dirty="0" smtClean="0"/>
          </a:p>
          <a:p>
            <a:pPr>
              <a:lnSpc>
                <a:spcPct val="90000"/>
              </a:lnSpc>
            </a:pPr>
            <a:r>
              <a:rPr lang="en-US" sz="2000" dirty="0" smtClean="0"/>
              <a:t>IHL is set out in treaty form (</a:t>
            </a:r>
            <a:r>
              <a:rPr lang="en-US" sz="2000" dirty="0" err="1" smtClean="0"/>
              <a:t>eg</a:t>
            </a:r>
            <a:r>
              <a:rPr lang="en-US" sz="2000" dirty="0" smtClean="0"/>
              <a:t> 1949 Geneva Conventions and their Protocols), but additional rules existing in customary international law have been published by the ICRC</a:t>
            </a:r>
          </a:p>
          <a:p>
            <a:pPr>
              <a:lnSpc>
                <a:spcPct val="90000"/>
              </a:lnSpc>
            </a:pPr>
            <a:endParaRPr lang="en-US" sz="2000" dirty="0" smtClean="0"/>
          </a:p>
          <a:p>
            <a:pPr>
              <a:lnSpc>
                <a:spcPct val="90000"/>
              </a:lnSpc>
            </a:pPr>
            <a:r>
              <a:rPr lang="en-US" sz="2000" dirty="0" smtClean="0"/>
              <a:t>Rules which apply only in armed conflict, even if they create obligations in peacetime (</a:t>
            </a:r>
            <a:r>
              <a:rPr lang="en-US" sz="2000" dirty="0" err="1" smtClean="0"/>
              <a:t>eg</a:t>
            </a:r>
            <a:r>
              <a:rPr lang="en-US" sz="2000" dirty="0" smtClean="0"/>
              <a:t> drafting legislation)</a:t>
            </a:r>
          </a:p>
          <a:p>
            <a:pPr>
              <a:lnSpc>
                <a:spcPct val="90000"/>
              </a:lnSpc>
            </a:pPr>
            <a:endParaRPr lang="en-US" sz="2000" dirty="0" smtClean="0"/>
          </a:p>
          <a:p>
            <a:pPr>
              <a:lnSpc>
                <a:spcPct val="90000"/>
              </a:lnSpc>
            </a:pPr>
            <a:endParaRPr lang="fr-CH" sz="2000" dirty="0" smtClean="0"/>
          </a:p>
        </p:txBody>
      </p:sp>
      <p:sp>
        <p:nvSpPr>
          <p:cNvPr id="6147" name="Rectangle 4"/>
          <p:cNvSpPr>
            <a:spLocks noChangeArrowheads="1"/>
          </p:cNvSpPr>
          <p:nvPr/>
        </p:nvSpPr>
        <p:spPr bwMode="auto">
          <a:xfrm>
            <a:off x="0" y="0"/>
            <a:ext cx="1547813" cy="914400"/>
          </a:xfrm>
          <a:prstGeom prst="rect">
            <a:avLst/>
          </a:prstGeom>
          <a:solidFill>
            <a:srgbClr val="F2E1A2"/>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sz="2400" b="0"/>
              <a:t>What </a:t>
            </a:r>
          </a:p>
          <a:p>
            <a:pPr algn="ctr"/>
            <a:r>
              <a:rPr lang="fr-CH" sz="2400" b="0"/>
              <a:t>is IHL?</a:t>
            </a:r>
          </a:p>
        </p:txBody>
      </p:sp>
      <p:sp>
        <p:nvSpPr>
          <p:cNvPr id="6148" name="Text Box 6"/>
          <p:cNvSpPr txBox="1">
            <a:spLocks noChangeArrowheads="1"/>
          </p:cNvSpPr>
          <p:nvPr/>
        </p:nvSpPr>
        <p:spPr bwMode="auto">
          <a:xfrm>
            <a:off x="1692275" y="333375"/>
            <a:ext cx="7272338" cy="1076325"/>
          </a:xfrm>
          <a:prstGeom prst="rect">
            <a:avLst/>
          </a:prstGeom>
          <a:gradFill rotWithShape="1">
            <a:gsLst>
              <a:gs pos="0">
                <a:srgbClr val="DCB058">
                  <a:alpha val="79999"/>
                </a:srgbClr>
              </a:gs>
              <a:gs pos="100000">
                <a:srgbClr val="FFCC66">
                  <a:alpha val="79999"/>
                </a:srgbClr>
              </a:gs>
            </a:gsLst>
            <a:lin ang="5400000" scaled="1"/>
          </a:gradFill>
          <a:ln w="952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3200" b="0">
                <a:latin typeface="Verdana" pitchFamily="34" charset="0"/>
                <a:cs typeface="Arial" charset="0"/>
              </a:rPr>
              <a:t>INTERNATIONAL HUMANITARIAN LAW</a:t>
            </a:r>
          </a:p>
        </p:txBody>
      </p:sp>
    </p:spTree>
    <p:extLst>
      <p:ext uri="{BB962C8B-B14F-4D97-AF65-F5344CB8AC3E}">
        <p14:creationId xmlns:p14="http://schemas.microsoft.com/office/powerpoint/2010/main" xmlns="" val="2512515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6" name="Rectangle 4"/>
          <p:cNvSpPr>
            <a:spLocks noGrp="1" noChangeArrowheads="1"/>
          </p:cNvSpPr>
          <p:nvPr>
            <p:ph type="body" sz="half" idx="2"/>
          </p:nvPr>
        </p:nvSpPr>
        <p:spPr>
          <a:xfrm>
            <a:off x="1042988" y="1341438"/>
            <a:ext cx="8101012" cy="5516562"/>
          </a:xfrm>
          <a:solidFill>
            <a:schemeClr val="bg1">
              <a:alpha val="49019"/>
            </a:schemeClr>
          </a:solidFill>
          <a:ln cap="flat" algn="ctr">
            <a:solidFill>
              <a:srgbClr val="CCECFF"/>
            </a:solidFill>
            <a:miter lim="800000"/>
            <a:headEnd/>
            <a:tailEnd/>
          </a:ln>
        </p:spPr>
        <p:txBody>
          <a:bodyPr/>
          <a:lstStyle/>
          <a:p>
            <a:pPr>
              <a:buFont typeface="Webdings" pitchFamily="18" charset="2"/>
              <a:buNone/>
            </a:pPr>
            <a:r>
              <a:rPr lang="en-GB" sz="3200" smtClean="0">
                <a:solidFill>
                  <a:srgbClr val="D1002D"/>
                </a:solidFill>
              </a:rPr>
              <a:t>	LIMIT</a:t>
            </a:r>
            <a:r>
              <a:rPr lang="en-GB" sz="3200" smtClean="0">
                <a:solidFill>
                  <a:srgbClr val="006699"/>
                </a:solidFill>
              </a:rPr>
              <a:t> the suffering caused by armed conflict</a:t>
            </a:r>
          </a:p>
          <a:p>
            <a:pPr>
              <a:buFont typeface="Webdings" pitchFamily="18" charset="2"/>
              <a:buNone/>
            </a:pPr>
            <a:r>
              <a:rPr lang="en-GB" sz="3200" smtClean="0">
                <a:solidFill>
                  <a:srgbClr val="006699"/>
                </a:solidFill>
              </a:rPr>
              <a:t>How does IHL do this?</a:t>
            </a:r>
          </a:p>
          <a:p>
            <a:pPr>
              <a:buFont typeface="Webdings" pitchFamily="18" charset="2"/>
              <a:buNone/>
            </a:pPr>
            <a:endParaRPr lang="en-GB" sz="3200" smtClean="0">
              <a:solidFill>
                <a:srgbClr val="006699"/>
              </a:solidFill>
            </a:endParaRPr>
          </a:p>
          <a:p>
            <a:r>
              <a:rPr lang="en-US" smtClean="0">
                <a:solidFill>
                  <a:srgbClr val="D1002D"/>
                </a:solidFill>
              </a:rPr>
              <a:t>PROTECTS persons</a:t>
            </a:r>
            <a:r>
              <a:rPr lang="en-US" smtClean="0">
                <a:solidFill>
                  <a:schemeClr val="tx1"/>
                </a:solidFill>
              </a:rPr>
              <a:t> who are not, or no longer, participating in conflict and certain places and objects;</a:t>
            </a:r>
          </a:p>
          <a:p>
            <a:endParaRPr lang="en-US" smtClean="0">
              <a:solidFill>
                <a:schemeClr val="tx1"/>
              </a:solidFill>
            </a:endParaRPr>
          </a:p>
          <a:p>
            <a:r>
              <a:rPr lang="en-US" smtClean="0">
                <a:solidFill>
                  <a:srgbClr val="D1002D"/>
                </a:solidFill>
              </a:rPr>
              <a:t>RESTRICTS </a:t>
            </a:r>
            <a:r>
              <a:rPr lang="en-US" smtClean="0">
                <a:solidFill>
                  <a:schemeClr val="tx1"/>
                </a:solidFill>
              </a:rPr>
              <a:t>the </a:t>
            </a:r>
            <a:r>
              <a:rPr lang="en-US" smtClean="0">
                <a:solidFill>
                  <a:srgbClr val="D1002D"/>
                </a:solidFill>
              </a:rPr>
              <a:t>means</a:t>
            </a:r>
            <a:r>
              <a:rPr lang="en-US" smtClean="0">
                <a:solidFill>
                  <a:schemeClr val="tx1"/>
                </a:solidFill>
              </a:rPr>
              <a:t> and </a:t>
            </a:r>
            <a:r>
              <a:rPr lang="en-US" smtClean="0">
                <a:solidFill>
                  <a:srgbClr val="D1002D"/>
                </a:solidFill>
              </a:rPr>
              <a:t>methods</a:t>
            </a:r>
            <a:r>
              <a:rPr lang="en-US" smtClean="0">
                <a:solidFill>
                  <a:schemeClr val="tx1"/>
                </a:solidFill>
              </a:rPr>
              <a:t> of warfare used by parties to the conflict.</a:t>
            </a:r>
            <a:endParaRPr lang="fr-CH" smtClean="0">
              <a:solidFill>
                <a:schemeClr val="tx1"/>
              </a:solidFill>
            </a:endParaRPr>
          </a:p>
          <a:p>
            <a:pPr>
              <a:buFont typeface="Webdings" pitchFamily="18" charset="2"/>
              <a:buNone/>
            </a:pPr>
            <a:endParaRPr lang="en-GB" sz="3200" smtClean="0">
              <a:solidFill>
                <a:srgbClr val="006699"/>
              </a:solidFill>
            </a:endParaRPr>
          </a:p>
        </p:txBody>
      </p:sp>
      <p:sp>
        <p:nvSpPr>
          <p:cNvPr id="8195" name="Text Box 5"/>
          <p:cNvSpPr txBox="1">
            <a:spLocks noChangeArrowheads="1"/>
          </p:cNvSpPr>
          <p:nvPr/>
        </p:nvSpPr>
        <p:spPr bwMode="auto">
          <a:xfrm>
            <a:off x="2411413" y="333375"/>
            <a:ext cx="5472112" cy="588963"/>
          </a:xfrm>
          <a:prstGeom prst="rect">
            <a:avLst/>
          </a:prstGeom>
          <a:gradFill rotWithShape="1">
            <a:gsLst>
              <a:gs pos="0">
                <a:srgbClr val="DCB058">
                  <a:alpha val="79999"/>
                </a:srgbClr>
              </a:gs>
              <a:gs pos="100000">
                <a:srgbClr val="FFCC66">
                  <a:alpha val="79999"/>
                </a:srgbClr>
              </a:gs>
            </a:gsLst>
            <a:lin ang="5400000" scaled="1"/>
          </a:gradFill>
          <a:ln w="952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en-US" sz="3200" b="0">
                <a:latin typeface="Verdana" pitchFamily="34" charset="0"/>
                <a:cs typeface="Arial" charset="0"/>
              </a:rPr>
              <a:t>Limits in armed conflict</a:t>
            </a:r>
          </a:p>
        </p:txBody>
      </p:sp>
      <p:sp>
        <p:nvSpPr>
          <p:cNvPr id="8196" name="Rectangle 6"/>
          <p:cNvSpPr>
            <a:spLocks noChangeArrowheads="1"/>
          </p:cNvSpPr>
          <p:nvPr/>
        </p:nvSpPr>
        <p:spPr bwMode="auto">
          <a:xfrm>
            <a:off x="0" y="0"/>
            <a:ext cx="1547813" cy="9144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CH" sz="2400" b="0"/>
              <a:t>Purpose </a:t>
            </a:r>
          </a:p>
          <a:p>
            <a:pPr algn="ctr"/>
            <a:r>
              <a:rPr lang="fr-CH" sz="2400" b="0"/>
              <a:t>of IHL</a:t>
            </a:r>
          </a:p>
        </p:txBody>
      </p:sp>
    </p:spTree>
    <p:extLst>
      <p:ext uri="{BB962C8B-B14F-4D97-AF65-F5344CB8AC3E}">
        <p14:creationId xmlns:p14="http://schemas.microsoft.com/office/powerpoint/2010/main" xmlns="" val="242527744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50916">
                                            <p:bg/>
                                          </p:spTgt>
                                        </p:tgtEl>
                                        <p:attrNameLst>
                                          <p:attrName>style.visibility</p:attrName>
                                        </p:attrNameLst>
                                      </p:cBhvr>
                                      <p:to>
                                        <p:strVal val="visible"/>
                                      </p:to>
                                    </p:set>
                                    <p:animEffect transition="in" filter="wipe(down)">
                                      <p:cBhvr>
                                        <p:cTn id="7" dur="1000"/>
                                        <p:tgtEl>
                                          <p:spTgt spid="550916">
                                            <p:bg/>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50916">
                                            <p:txEl>
                                              <p:pRg st="0" end="0"/>
                                            </p:txEl>
                                          </p:spTgt>
                                        </p:tgtEl>
                                        <p:attrNameLst>
                                          <p:attrName>style.visibility</p:attrName>
                                        </p:attrNameLst>
                                      </p:cBhvr>
                                      <p:to>
                                        <p:strVal val="visible"/>
                                      </p:to>
                                    </p:set>
                                    <p:animEffect transition="in" filter="wipe(left)">
                                      <p:cBhvr>
                                        <p:cTn id="11" dur="2000"/>
                                        <p:tgtEl>
                                          <p:spTgt spid="55091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50916">
                                            <p:txEl>
                                              <p:pRg st="1" end="1"/>
                                            </p:txEl>
                                          </p:spTgt>
                                        </p:tgtEl>
                                        <p:attrNameLst>
                                          <p:attrName>style.visibility</p:attrName>
                                        </p:attrNameLst>
                                      </p:cBhvr>
                                      <p:to>
                                        <p:strVal val="visible"/>
                                      </p:to>
                                    </p:set>
                                    <p:animEffect transition="in" filter="wipe(left)">
                                      <p:cBhvr>
                                        <p:cTn id="16" dur="2000"/>
                                        <p:tgtEl>
                                          <p:spTgt spid="55091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0916">
                                            <p:txEl>
                                              <p:pRg st="3" end="3"/>
                                            </p:txEl>
                                          </p:spTgt>
                                        </p:tgtEl>
                                        <p:attrNameLst>
                                          <p:attrName>style.visibility</p:attrName>
                                        </p:attrNameLst>
                                      </p:cBhvr>
                                      <p:to>
                                        <p:strVal val="visible"/>
                                      </p:to>
                                    </p:set>
                                    <p:animEffect transition="in" filter="wipe(left)">
                                      <p:cBhvr>
                                        <p:cTn id="21" dur="2000"/>
                                        <p:tgtEl>
                                          <p:spTgt spid="550916">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50916">
                                            <p:txEl>
                                              <p:pRg st="5" end="5"/>
                                            </p:txEl>
                                          </p:spTgt>
                                        </p:tgtEl>
                                        <p:attrNameLst>
                                          <p:attrName>style.visibility</p:attrName>
                                        </p:attrNameLst>
                                      </p:cBhvr>
                                      <p:to>
                                        <p:strVal val="visible"/>
                                      </p:to>
                                    </p:set>
                                    <p:animEffect transition="in" filter="wipe(left)">
                                      <p:cBhvr>
                                        <p:cTn id="26" dur="2000"/>
                                        <p:tgtEl>
                                          <p:spTgt spid="5509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350838"/>
            <a:ext cx="8077200" cy="1143000"/>
          </a:xfrm>
        </p:spPr>
        <p:txBody>
          <a:bodyPr/>
          <a:lstStyle/>
          <a:p>
            <a:r>
              <a:rPr lang="en-US" dirty="0" smtClean="0"/>
              <a:t>Overview: International Disaster Response Laws, Rules and Principles (IDRL)</a:t>
            </a:r>
          </a:p>
        </p:txBody>
      </p:sp>
      <p:sp>
        <p:nvSpPr>
          <p:cNvPr id="3" name="Content Placeholder 2"/>
          <p:cNvSpPr>
            <a:spLocks noGrp="1"/>
          </p:cNvSpPr>
          <p:nvPr>
            <p:ph idx="1"/>
          </p:nvPr>
        </p:nvSpPr>
        <p:spPr>
          <a:xfrm>
            <a:off x="4038600" y="1676400"/>
            <a:ext cx="4876800" cy="4191000"/>
          </a:xfrm>
        </p:spPr>
        <p:txBody>
          <a:bodyPr/>
          <a:lstStyle/>
          <a:p>
            <a:pPr>
              <a:lnSpc>
                <a:spcPct val="90000"/>
              </a:lnSpc>
              <a:defRPr/>
            </a:pPr>
            <a:r>
              <a:rPr lang="en-GB" dirty="0" smtClean="0"/>
              <a:t>Laws and regulations that govern the provision of international assistance in </a:t>
            </a:r>
            <a:r>
              <a:rPr lang="en-GB" u="sng" dirty="0" smtClean="0"/>
              <a:t>non-conflict</a:t>
            </a:r>
            <a:r>
              <a:rPr lang="en-GB" dirty="0" smtClean="0"/>
              <a:t> disasters.</a:t>
            </a:r>
          </a:p>
          <a:p>
            <a:pPr>
              <a:lnSpc>
                <a:spcPct val="90000"/>
              </a:lnSpc>
              <a:defRPr/>
            </a:pPr>
            <a:endParaRPr lang="en-GB" dirty="0" smtClean="0"/>
          </a:p>
          <a:p>
            <a:pPr>
              <a:lnSpc>
                <a:spcPct val="90000"/>
              </a:lnSpc>
              <a:defRPr/>
            </a:pPr>
            <a:r>
              <a:rPr lang="en-GB" dirty="0" smtClean="0"/>
              <a:t>Has been a focus of IFRC and NS’ since 2001</a:t>
            </a:r>
          </a:p>
          <a:p>
            <a:pPr>
              <a:lnSpc>
                <a:spcPct val="90000"/>
              </a:lnSpc>
              <a:defRPr/>
            </a:pPr>
            <a:endParaRPr lang="en-US" dirty="0" smtClean="0"/>
          </a:p>
          <a:p>
            <a:pPr>
              <a:lnSpc>
                <a:spcPct val="90000"/>
              </a:lnSpc>
              <a:defRPr/>
            </a:pPr>
            <a:r>
              <a:rPr lang="en-US" dirty="0" smtClean="0"/>
              <a:t>Six years of research demonstrated that a lack of legal preparedness hampers international relief </a:t>
            </a:r>
          </a:p>
          <a:p>
            <a:pPr>
              <a:lnSpc>
                <a:spcPct val="90000"/>
              </a:lnSpc>
              <a:defRPr/>
            </a:pPr>
            <a:endParaRPr lang="en-US" dirty="0" smtClean="0"/>
          </a:p>
          <a:p>
            <a:pPr>
              <a:lnSpc>
                <a:spcPct val="90000"/>
              </a:lnSpc>
              <a:defRPr/>
            </a:pPr>
            <a:r>
              <a:rPr lang="en-US" dirty="0" smtClean="0"/>
              <a:t>Found that international law on topic exists, but it is dispersed and there are many gaps</a:t>
            </a:r>
            <a:endParaRPr lang="en-GB" dirty="0" smtClean="0"/>
          </a:p>
          <a:p>
            <a:pPr>
              <a:lnSpc>
                <a:spcPct val="90000"/>
              </a:lnSpc>
              <a:defRPr/>
            </a:pPr>
            <a:endParaRPr lang="en-US" sz="2400" dirty="0" smtClean="0"/>
          </a:p>
          <a:p>
            <a:pPr>
              <a:lnSpc>
                <a:spcPct val="90000"/>
              </a:lnSpc>
              <a:defRPr/>
            </a:pPr>
            <a:endParaRPr lang="en-GB" sz="2400" dirty="0" smtClean="0"/>
          </a:p>
          <a:p>
            <a:pPr>
              <a:lnSpc>
                <a:spcPct val="90000"/>
              </a:lnSpc>
              <a:defRPr/>
            </a:pPr>
            <a:endParaRPr lang="en-GB" sz="2400" kern="0" dirty="0" smtClean="0"/>
          </a:p>
          <a:p>
            <a:pPr>
              <a:lnSpc>
                <a:spcPct val="90000"/>
              </a:lnSpc>
              <a:defRPr/>
            </a:pPr>
            <a:endParaRPr lang="en-GB" sz="2400" kern="0" dirty="0" smtClean="0"/>
          </a:p>
          <a:p>
            <a:pPr marL="342900" indent="-342900">
              <a:lnSpc>
                <a:spcPct val="90000"/>
              </a:lnSpc>
              <a:defRPr/>
            </a:pPr>
            <a:endParaRPr lang="en-GB" sz="2400" kern="0" dirty="0" smtClean="0"/>
          </a:p>
          <a:p>
            <a:pPr>
              <a:defRPr/>
            </a:pPr>
            <a:endParaRPr lang="en-GB" dirty="0"/>
          </a:p>
        </p:txBody>
      </p:sp>
      <p:pic>
        <p:nvPicPr>
          <p:cNvPr id="11268" name="Picture 5" descr="The Japanese Red Cross teams are walking through what is left of the city of Otsuchi. IFRC president Konoe is in the field assessing the situation. Photo: Patrick Fuller / IFRC "/>
          <p:cNvPicPr>
            <a:picLocks noChangeAspect="1" noChangeArrowheads="1"/>
          </p:cNvPicPr>
          <p:nvPr/>
        </p:nvPicPr>
        <p:blipFill>
          <a:blip r:embed="rId3" cstate="print"/>
          <a:srcRect/>
          <a:stretch>
            <a:fillRect/>
          </a:stretch>
        </p:blipFill>
        <p:spPr bwMode="auto">
          <a:xfrm>
            <a:off x="304800" y="2286000"/>
            <a:ext cx="3610947"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914400" y="350838"/>
            <a:ext cx="7772400" cy="1143000"/>
          </a:xfrm>
        </p:spPr>
        <p:txBody>
          <a:bodyPr/>
          <a:lstStyle/>
          <a:p>
            <a:pPr eaLnBrk="1" hangingPunct="1">
              <a:defRPr/>
            </a:pPr>
            <a:r>
              <a:rPr lang="en-US" dirty="0" smtClean="0"/>
              <a:t>The IDRL Guidelines</a:t>
            </a:r>
            <a:endParaRPr lang="en-GB" dirty="0" smtClean="0">
              <a:latin typeface="+mj-lt"/>
              <a:cs typeface="Arial" charset="0"/>
            </a:endParaRPr>
          </a:p>
        </p:txBody>
      </p:sp>
      <p:sp>
        <p:nvSpPr>
          <p:cNvPr id="2" name="Text Placeholder 3"/>
          <p:cNvSpPr>
            <a:spLocks noGrp="1"/>
          </p:cNvSpPr>
          <p:nvPr>
            <p:ph type="body" sz="quarter" idx="11"/>
          </p:nvPr>
        </p:nvSpPr>
        <p:spPr>
          <a:xfrm>
            <a:off x="3581400" y="1981200"/>
            <a:ext cx="5257800" cy="3581400"/>
          </a:xfrm>
        </p:spPr>
        <p:txBody>
          <a:bodyPr/>
          <a:lstStyle/>
          <a:p>
            <a:pPr marL="355600" indent="-177800">
              <a:lnSpc>
                <a:spcPct val="90000"/>
              </a:lnSpc>
              <a:spcBef>
                <a:spcPts val="600"/>
              </a:spcBef>
              <a:spcAft>
                <a:spcPts val="600"/>
              </a:spcAft>
              <a:defRPr/>
            </a:pPr>
            <a:r>
              <a:rPr lang="en-US" kern="0" dirty="0" smtClean="0"/>
              <a:t>IDRL Guidelines adopted by consensus by the 30th International Conference in 2007</a:t>
            </a:r>
          </a:p>
          <a:p>
            <a:pPr marL="355600" indent="-177800">
              <a:lnSpc>
                <a:spcPct val="90000"/>
              </a:lnSpc>
              <a:spcBef>
                <a:spcPts val="600"/>
              </a:spcBef>
              <a:spcAft>
                <a:spcPts val="600"/>
              </a:spcAft>
              <a:defRPr/>
            </a:pPr>
            <a:r>
              <a:rPr lang="en-US" dirty="0" smtClean="0"/>
              <a:t>Compile existing international norms and best practice</a:t>
            </a:r>
          </a:p>
          <a:p>
            <a:pPr marL="355600" indent="-177800">
              <a:lnSpc>
                <a:spcPct val="90000"/>
              </a:lnSpc>
              <a:spcBef>
                <a:spcPts val="600"/>
              </a:spcBef>
              <a:spcAft>
                <a:spcPts val="600"/>
              </a:spcAft>
              <a:defRPr/>
            </a:pPr>
            <a:r>
              <a:rPr lang="en-US" kern="0" dirty="0" smtClean="0"/>
              <a:t>Recommendations to governments on how to prepare domestic laws and procedures for international assistance</a:t>
            </a:r>
          </a:p>
          <a:p>
            <a:pPr marL="355600" indent="-177800">
              <a:lnSpc>
                <a:spcPct val="90000"/>
              </a:lnSpc>
              <a:spcBef>
                <a:spcPts val="600"/>
              </a:spcBef>
              <a:spcAft>
                <a:spcPts val="600"/>
              </a:spcAft>
              <a:defRPr/>
            </a:pPr>
            <a:r>
              <a:rPr lang="en-US" kern="0" dirty="0" smtClean="0"/>
              <a:t>Not a binding treaty</a:t>
            </a:r>
            <a:endParaRPr lang="en-US" dirty="0" smtClean="0"/>
          </a:p>
          <a:p>
            <a:pPr eaLnBrk="1" hangingPunct="1">
              <a:lnSpc>
                <a:spcPct val="90000"/>
              </a:lnSpc>
              <a:buFontTx/>
              <a:buNone/>
            </a:pPr>
            <a:endParaRPr lang="en-US" dirty="0" smtClean="0"/>
          </a:p>
        </p:txBody>
      </p:sp>
      <p:pic>
        <p:nvPicPr>
          <p:cNvPr id="7" name="Picture 2"/>
          <p:cNvPicPr>
            <a:picLocks noChangeAspect="1" noChangeArrowheads="1"/>
          </p:cNvPicPr>
          <p:nvPr/>
        </p:nvPicPr>
        <p:blipFill>
          <a:blip r:embed="rId3" cstate="print"/>
          <a:srcRect/>
          <a:stretch>
            <a:fillRect/>
          </a:stretch>
        </p:blipFill>
        <p:spPr bwMode="auto">
          <a:xfrm>
            <a:off x="533400" y="1752600"/>
            <a:ext cx="2895600" cy="4066643"/>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0838"/>
            <a:ext cx="7391400" cy="1143000"/>
          </a:xfrm>
        </p:spPr>
        <p:txBody>
          <a:bodyPr/>
          <a:lstStyle/>
          <a:p>
            <a:r>
              <a:rPr lang="en-US" dirty="0" smtClean="0"/>
              <a:t>Implementation of the IDRL Guidelines</a:t>
            </a:r>
            <a:endParaRPr lang="en-GB" dirty="0"/>
          </a:p>
        </p:txBody>
      </p:sp>
      <p:sp>
        <p:nvSpPr>
          <p:cNvPr id="3" name="Content Placeholder 2"/>
          <p:cNvSpPr>
            <a:spLocks noGrp="1"/>
          </p:cNvSpPr>
          <p:nvPr>
            <p:ph idx="1"/>
          </p:nvPr>
        </p:nvSpPr>
        <p:spPr>
          <a:xfrm>
            <a:off x="3352800" y="1600200"/>
            <a:ext cx="5334000" cy="4114800"/>
          </a:xfrm>
        </p:spPr>
        <p:txBody>
          <a:bodyPr/>
          <a:lstStyle/>
          <a:p>
            <a:pPr>
              <a:buNone/>
            </a:pPr>
            <a:endParaRPr lang="en-US" sz="1800" b="1" dirty="0" smtClean="0"/>
          </a:p>
          <a:p>
            <a:pPr>
              <a:buNone/>
            </a:pPr>
            <a:r>
              <a:rPr lang="en-US" sz="1800" b="1" dirty="0" smtClean="0"/>
              <a:t>Growing interest in IDRL Guidelines</a:t>
            </a:r>
          </a:p>
          <a:p>
            <a:r>
              <a:rPr lang="en-US" sz="1800" dirty="0" smtClean="0"/>
              <a:t>20 technical assistance projects (inc Cambodia, Vietnam and Laos) </a:t>
            </a:r>
          </a:p>
          <a:p>
            <a:r>
              <a:rPr lang="en-US" sz="1800" dirty="0" smtClean="0"/>
              <a:t>New domestic laws or rules in 9 countries, draft legislation pending in 12 others</a:t>
            </a:r>
          </a:p>
          <a:p>
            <a:pPr>
              <a:spcAft>
                <a:spcPts val="600"/>
              </a:spcAft>
            </a:pPr>
            <a:r>
              <a:rPr lang="en-US" sz="1800" dirty="0" smtClean="0"/>
              <a:t>UN and regional resolutions (</a:t>
            </a:r>
            <a:r>
              <a:rPr lang="en-US" sz="1800" dirty="0" err="1" smtClean="0"/>
              <a:t>e.g</a:t>
            </a:r>
            <a:r>
              <a:rPr lang="en-US" sz="1800" dirty="0" smtClean="0"/>
              <a:t> ASEAN)</a:t>
            </a:r>
            <a:endParaRPr lang="en-US" sz="1800" b="1" dirty="0" smtClean="0"/>
          </a:p>
          <a:p>
            <a:pPr>
              <a:lnSpc>
                <a:spcPct val="150000"/>
              </a:lnSpc>
              <a:buNone/>
            </a:pPr>
            <a:r>
              <a:rPr lang="en-US" sz="1800" b="1" dirty="0" smtClean="0"/>
              <a:t>New tools</a:t>
            </a:r>
          </a:p>
          <a:p>
            <a:r>
              <a:rPr lang="en-US" sz="1800" dirty="0" smtClean="0"/>
              <a:t>Model Act on International Disaster Assistance</a:t>
            </a:r>
          </a:p>
          <a:p>
            <a:pPr>
              <a:spcAft>
                <a:spcPts val="600"/>
              </a:spcAft>
            </a:pPr>
            <a:r>
              <a:rPr lang="en-US" sz="1800" dirty="0" smtClean="0"/>
              <a:t>Disaster law training</a:t>
            </a:r>
          </a:p>
          <a:p>
            <a:pPr>
              <a:lnSpc>
                <a:spcPct val="150000"/>
              </a:lnSpc>
              <a:buNone/>
            </a:pPr>
            <a:r>
              <a:rPr lang="en-US" sz="1800" b="1" dirty="0" smtClean="0"/>
              <a:t>Work remaining</a:t>
            </a:r>
          </a:p>
          <a:p>
            <a:r>
              <a:rPr lang="en-US" sz="1800" dirty="0" smtClean="0"/>
              <a:t>More states need to take up the issue</a:t>
            </a:r>
          </a:p>
        </p:txBody>
      </p:sp>
      <p:pic>
        <p:nvPicPr>
          <p:cNvPr id="5" name="Picture 2"/>
          <p:cNvPicPr>
            <a:picLocks noChangeAspect="1" noChangeArrowheads="1"/>
          </p:cNvPicPr>
          <p:nvPr/>
        </p:nvPicPr>
        <p:blipFill>
          <a:blip r:embed="rId3" cstate="print"/>
          <a:srcRect l="33018" t="8071" r="32076" b="4717"/>
          <a:stretch>
            <a:fillRect/>
          </a:stretch>
        </p:blipFill>
        <p:spPr bwMode="auto">
          <a:xfrm>
            <a:off x="609600" y="1981200"/>
            <a:ext cx="2494085" cy="3505200"/>
          </a:xfrm>
          <a:prstGeom prst="rect">
            <a:avLst/>
          </a:prstGeom>
          <a:noFill/>
          <a:ln w="38100" cap="sq">
            <a:solidFill>
              <a:srgbClr val="000000"/>
            </a:solidFill>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growth"/>
          <p:cNvPicPr>
            <a:picLocks noChangeAspect="1" noChangeArrowheads="1"/>
          </p:cNvPicPr>
          <p:nvPr/>
        </p:nvPicPr>
        <p:blipFill>
          <a:blip r:embed="rId2" cstate="print"/>
          <a:srcRect/>
          <a:stretch>
            <a:fillRect/>
          </a:stretch>
        </p:blipFill>
        <p:spPr bwMode="auto">
          <a:xfrm>
            <a:off x="0" y="-1"/>
            <a:ext cx="3388659" cy="6858001"/>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IHL and IDRL: Common Considerations</a:t>
            </a:r>
            <a:endParaRPr lang="en-GB" dirty="0"/>
          </a:p>
        </p:txBody>
      </p:sp>
      <p:sp>
        <p:nvSpPr>
          <p:cNvPr id="6" name="TextBox 5"/>
          <p:cNvSpPr txBox="1"/>
          <p:nvPr/>
        </p:nvSpPr>
        <p:spPr>
          <a:xfrm>
            <a:off x="2667000" y="1676400"/>
            <a:ext cx="6019800" cy="4324261"/>
          </a:xfrm>
          <a:prstGeom prst="rect">
            <a:avLst/>
          </a:prstGeom>
          <a:noFill/>
        </p:spPr>
        <p:txBody>
          <a:bodyPr wrap="square" rtlCol="0">
            <a:spAutoFit/>
          </a:bodyPr>
          <a:lstStyle/>
          <a:p>
            <a:pPr>
              <a:spcAft>
                <a:spcPts val="600"/>
              </a:spcAft>
              <a:buFont typeface="Arial" pitchFamily="34" charset="0"/>
              <a:buChar char="•"/>
            </a:pPr>
            <a:r>
              <a:rPr lang="en-US" sz="2400" dirty="0" smtClean="0"/>
              <a:t> Both address legal barriers in providing humanitarian assistance:</a:t>
            </a:r>
          </a:p>
          <a:p>
            <a:pPr lvl="1">
              <a:spcAft>
                <a:spcPts val="600"/>
              </a:spcAft>
              <a:buFont typeface="Arial" pitchFamily="34" charset="0"/>
              <a:buChar char="•"/>
            </a:pPr>
            <a:r>
              <a:rPr lang="en-US" sz="2400" dirty="0" smtClean="0"/>
              <a:t> Administrative bottlenecks</a:t>
            </a:r>
          </a:p>
          <a:p>
            <a:pPr lvl="1">
              <a:spcAft>
                <a:spcPts val="600"/>
              </a:spcAft>
              <a:buFont typeface="Arial" pitchFamily="34" charset="0"/>
              <a:buChar char="•"/>
            </a:pPr>
            <a:r>
              <a:rPr lang="en-US" sz="2400" dirty="0" smtClean="0"/>
              <a:t> Visas for international relief personnel</a:t>
            </a:r>
          </a:p>
          <a:p>
            <a:pPr lvl="1">
              <a:spcAft>
                <a:spcPts val="600"/>
              </a:spcAft>
              <a:buFont typeface="Arial" pitchFamily="34" charset="0"/>
              <a:buChar char="•"/>
            </a:pPr>
            <a:r>
              <a:rPr lang="en-US" sz="2400" dirty="0" smtClean="0"/>
              <a:t> Customs and tax duties</a:t>
            </a:r>
          </a:p>
          <a:p>
            <a:pPr lvl="1">
              <a:spcAft>
                <a:spcPts val="600"/>
              </a:spcAft>
              <a:buFont typeface="Arial" pitchFamily="34" charset="0"/>
              <a:buChar char="•"/>
            </a:pPr>
            <a:r>
              <a:rPr lang="en-US" sz="2400" dirty="0" smtClean="0"/>
              <a:t> Poor quality assistance</a:t>
            </a:r>
          </a:p>
          <a:p>
            <a:pPr lvl="1">
              <a:spcAft>
                <a:spcPts val="600"/>
              </a:spcAft>
              <a:buFont typeface="Arial" pitchFamily="34" charset="0"/>
              <a:buChar char="•"/>
            </a:pPr>
            <a:r>
              <a:rPr lang="en-US" sz="2400" dirty="0" smtClean="0"/>
              <a:t> Compliance with principles of humanity, neutrality and impartiality </a:t>
            </a:r>
          </a:p>
          <a:p>
            <a:pPr lvl="1">
              <a:spcAft>
                <a:spcPts val="600"/>
              </a:spcAft>
            </a:pPr>
            <a:endParaRPr lang="en-US" sz="2400" dirty="0" smtClean="0"/>
          </a:p>
          <a:p>
            <a:pPr lvl="1">
              <a:spcAft>
                <a:spcPts val="600"/>
              </a:spcAft>
            </a:pP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50838"/>
            <a:ext cx="8077200" cy="1143000"/>
          </a:xfrm>
        </p:spPr>
        <p:txBody>
          <a:bodyPr/>
          <a:lstStyle/>
          <a:p>
            <a:r>
              <a:rPr lang="en-GB" dirty="0" smtClean="0"/>
              <a:t>IHL and IDRL: Main differences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2444353824"/>
              </p:ext>
            </p:extLst>
          </p:nvPr>
        </p:nvGraphicFramePr>
        <p:xfrm>
          <a:off x="0" y="1295400"/>
          <a:ext cx="9144000" cy="5562601"/>
        </p:xfrm>
        <a:graphic>
          <a:graphicData uri="http://schemas.openxmlformats.org/drawingml/2006/table">
            <a:tbl>
              <a:tblPr firstRow="1" bandRow="1">
                <a:tableStyleId>{5C22544A-7EE6-4342-B048-85BDC9FD1C3A}</a:tableStyleId>
              </a:tblPr>
              <a:tblGrid>
                <a:gridCol w="4572000"/>
                <a:gridCol w="4572000"/>
              </a:tblGrid>
              <a:tr h="722088">
                <a:tc>
                  <a:txBody>
                    <a:bodyPr/>
                    <a:lstStyle/>
                    <a:p>
                      <a:r>
                        <a:rPr lang="en-US" sz="2800" dirty="0" smtClean="0"/>
                        <a:t>IHL</a:t>
                      </a:r>
                      <a:endParaRPr lang="en-GB" sz="2800" dirty="0"/>
                    </a:p>
                  </a:txBody>
                  <a:tcPr/>
                </a:tc>
                <a:tc>
                  <a:txBody>
                    <a:bodyPr/>
                    <a:lstStyle/>
                    <a:p>
                      <a:r>
                        <a:rPr lang="en-US" sz="2800" dirty="0" smtClean="0"/>
                        <a:t>IDRL </a:t>
                      </a:r>
                      <a:endParaRPr lang="en-GB" sz="2800" dirty="0"/>
                    </a:p>
                  </a:txBody>
                  <a:tcPr/>
                </a:tc>
              </a:tr>
              <a:tr h="980098">
                <a:tc>
                  <a:txBody>
                    <a:bodyPr/>
                    <a:lstStyle/>
                    <a:p>
                      <a:r>
                        <a:rPr lang="en-US" dirty="0" smtClean="0"/>
                        <a:t>Governs armed conflict</a:t>
                      </a:r>
                      <a:endParaRPr lang="en-GB" dirty="0"/>
                    </a:p>
                  </a:txBody>
                  <a:tcPr/>
                </a:tc>
                <a:tc>
                  <a:txBody>
                    <a:bodyPr/>
                    <a:lstStyle/>
                    <a:p>
                      <a:r>
                        <a:rPr lang="en-US" dirty="0" smtClean="0"/>
                        <a:t>Relates to international assistance in disasters </a:t>
                      </a:r>
                      <a:endParaRPr lang="en-GB" dirty="0"/>
                    </a:p>
                  </a:txBody>
                  <a:tcPr/>
                </a:tc>
              </a:tr>
              <a:tr h="1113835">
                <a:tc>
                  <a:txBody>
                    <a:bodyPr/>
                    <a:lstStyle/>
                    <a:p>
                      <a:r>
                        <a:rPr lang="en-US" dirty="0" smtClean="0"/>
                        <a:t>Consists of a clear set of treaties.</a:t>
                      </a:r>
                      <a:endParaRPr lang="en-GB" dirty="0"/>
                    </a:p>
                  </a:txBody>
                  <a:tcPr/>
                </a:tc>
                <a:tc>
                  <a:txBody>
                    <a:bodyPr/>
                    <a:lstStyle/>
                    <a:p>
                      <a:r>
                        <a:rPr lang="en-US" dirty="0" smtClean="0"/>
                        <a:t>No comprehensive legal regime exists for IDRL. International law on topic is dispersed and fragmented. </a:t>
                      </a:r>
                      <a:endParaRPr lang="en-GB" dirty="0" smtClean="0"/>
                    </a:p>
                  </a:txBody>
                  <a:tcPr/>
                </a:tc>
              </a:tr>
              <a:tr h="1107557">
                <a:tc>
                  <a:txBody>
                    <a:bodyPr/>
                    <a:lstStyle/>
                    <a:p>
                      <a:r>
                        <a:rPr lang="en-US" dirty="0" smtClean="0"/>
                        <a:t>IHL</a:t>
                      </a:r>
                      <a:r>
                        <a:rPr lang="en-US" baseline="0" dirty="0" smtClean="0"/>
                        <a:t> treaties impose binding  international obligations on states</a:t>
                      </a:r>
                      <a:endParaRPr lang="en-GB" dirty="0"/>
                    </a:p>
                  </a:txBody>
                  <a:tcPr/>
                </a:tc>
                <a:tc>
                  <a:txBody>
                    <a:bodyPr/>
                    <a:lstStyle/>
                    <a:p>
                      <a:r>
                        <a:rPr lang="en-US" dirty="0" smtClean="0"/>
                        <a:t>The IDRL Guidelines are a set of non-binding</a:t>
                      </a:r>
                      <a:r>
                        <a:rPr lang="en-US" baseline="0" dirty="0" smtClean="0"/>
                        <a:t> </a:t>
                      </a:r>
                      <a:r>
                        <a:rPr lang="en-US" dirty="0" smtClean="0"/>
                        <a:t>recommendations  to Governments to improve their national laws. </a:t>
                      </a:r>
                      <a:endParaRPr lang="en-GB" dirty="0"/>
                    </a:p>
                  </a:txBody>
                  <a:tcPr/>
                </a:tc>
              </a:tr>
              <a:tr h="1639023">
                <a:tc>
                  <a:txBody>
                    <a:bodyPr/>
                    <a:lstStyle/>
                    <a:p>
                      <a:r>
                        <a:rPr lang="en-US" dirty="0" smtClean="0"/>
                        <a:t>IHL </a:t>
                      </a:r>
                      <a:r>
                        <a:rPr lang="en-US" baseline="0" dirty="0" smtClean="0"/>
                        <a:t>specifies special role and access for ICRC and recognizes National Societies </a:t>
                      </a:r>
                      <a:endParaRPr lang="en-GB" dirty="0"/>
                    </a:p>
                  </a:txBody>
                  <a:tcPr/>
                </a:tc>
                <a:tc>
                  <a:txBody>
                    <a:bodyPr/>
                    <a:lstStyle/>
                    <a:p>
                      <a:r>
                        <a:rPr lang="en-US" dirty="0" smtClean="0"/>
                        <a:t>While IDRL Guidelines</a:t>
                      </a:r>
                      <a:r>
                        <a:rPr lang="en-US" baseline="0" dirty="0" smtClean="0"/>
                        <a:t> refer to auxiliary role of NS’, they are primarily directed towards the regulation and facilitation of external international actors. </a:t>
                      </a:r>
                      <a:endParaRPr lang="en-GB"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12954</TotalTime>
  <Words>2893</Words>
  <Application>Microsoft Office PowerPoint</Application>
  <PresentationFormat>On-screen Show (4:3)</PresentationFormat>
  <Paragraphs>269</Paragraphs>
  <Slides>23</Slides>
  <Notes>18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Office Theme</vt:lpstr>
      <vt:lpstr>1_Custom Design</vt:lpstr>
      <vt:lpstr>Custom Design</vt:lpstr>
      <vt:lpstr>Drawing</vt:lpstr>
      <vt:lpstr>  </vt:lpstr>
      <vt:lpstr>Overview of the presentation</vt:lpstr>
      <vt:lpstr>Slide 3</vt:lpstr>
      <vt:lpstr>Slide 4</vt:lpstr>
      <vt:lpstr>Overview: International Disaster Response Laws, Rules and Principles (IDRL)</vt:lpstr>
      <vt:lpstr>The IDRL Guidelines</vt:lpstr>
      <vt:lpstr>Implementation of the IDRL Guidelines</vt:lpstr>
      <vt:lpstr>IHL and IDRL: Common Considerations</vt:lpstr>
      <vt:lpstr>IHL and IDRL: Main differences</vt:lpstr>
      <vt:lpstr>IHL and IDRL: Main differences</vt:lpstr>
      <vt:lpstr>Role of National Societies in IHL</vt:lpstr>
      <vt:lpstr>Role of National Societies in IDRL </vt:lpstr>
      <vt:lpstr>Progress in SEA on IDRL </vt:lpstr>
      <vt:lpstr>SEA Pledge at the 31st International Conference</vt:lpstr>
      <vt:lpstr>Collaborations with partners in the region on IDRL</vt:lpstr>
      <vt:lpstr>Slide 16</vt:lpstr>
      <vt:lpstr>The Birth of Modern  International Humanitarian Law</vt:lpstr>
      <vt:lpstr>Geneva Conventions of 1949</vt:lpstr>
      <vt:lpstr>Additional Protocols of 1977</vt:lpstr>
      <vt:lpstr>Slide 20</vt:lpstr>
      <vt:lpstr>Slide 21</vt:lpstr>
      <vt:lpstr>Slide 22</vt:lpstr>
      <vt:lpstr>Key Materials for IDRL </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goli.ameri</dc:creator>
  <cp:lastModifiedBy>elena.nyanenkova</cp:lastModifiedBy>
  <cp:revision>217</cp:revision>
  <cp:lastPrinted>2013-03-22T02:46:01Z</cp:lastPrinted>
  <dcterms:created xsi:type="dcterms:W3CDTF">2011-03-07T16:15:55Z</dcterms:created>
  <dcterms:modified xsi:type="dcterms:W3CDTF">2013-03-24T09:59:09Z</dcterms:modified>
</cp:coreProperties>
</file>