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3" r:id="rId2"/>
    <p:sldId id="285" r:id="rId3"/>
    <p:sldId id="296" r:id="rId4"/>
    <p:sldId id="293" r:id="rId5"/>
    <p:sldId id="295" r:id="rId6"/>
    <p:sldId id="305" r:id="rId7"/>
    <p:sldId id="300" r:id="rId8"/>
    <p:sldId id="301" r:id="rId9"/>
    <p:sldId id="302" r:id="rId10"/>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8" autoAdjust="0"/>
    <p:restoredTop sz="81305" autoAdjust="0"/>
  </p:normalViewPr>
  <p:slideViewPr>
    <p:cSldViewPr>
      <p:cViewPr varScale="1">
        <p:scale>
          <a:sx n="60" d="100"/>
          <a:sy n="60" d="100"/>
        </p:scale>
        <p:origin x="-15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20218-CF2B-42F2-ABF5-B63420119C49}" type="doc">
      <dgm:prSet loTypeId="urn:microsoft.com/office/officeart/2005/8/layout/vList2" loCatId="list" qsTypeId="urn:microsoft.com/office/officeart/2005/8/quickstyle/simple1#1" qsCatId="simple" csTypeId="urn:microsoft.com/office/officeart/2005/8/colors/colorful2" csCatId="colorful" phldr="1"/>
      <dgm:spPr/>
      <dgm:t>
        <a:bodyPr/>
        <a:lstStyle/>
        <a:p>
          <a:endParaRPr lang="en-GB"/>
        </a:p>
      </dgm:t>
    </dgm:pt>
    <dgm:pt modelId="{08330DEB-9F37-401D-B701-DA2B12AFEE3E}">
      <dgm:prSet phldrT="[Text]" custT="1"/>
      <dgm:spPr/>
      <dgm:t>
        <a:bodyPr/>
        <a:lstStyle/>
        <a:p>
          <a:r>
            <a:rPr lang="en-GB" sz="2400" b="1" dirty="0" smtClean="0"/>
            <a:t>Follow up reports from previous General Assembly</a:t>
          </a:r>
          <a:endParaRPr lang="en-GB" sz="2400" b="1" dirty="0"/>
        </a:p>
      </dgm:t>
    </dgm:pt>
    <dgm:pt modelId="{79AAF12B-289F-4E81-AA28-996B0CC59D61}" type="parTrans" cxnId="{B5D90430-B76F-4A05-9858-3637104B9A1A}">
      <dgm:prSet/>
      <dgm:spPr/>
      <dgm:t>
        <a:bodyPr/>
        <a:lstStyle/>
        <a:p>
          <a:endParaRPr lang="en-GB"/>
        </a:p>
      </dgm:t>
    </dgm:pt>
    <dgm:pt modelId="{81E8C913-4176-462B-9DE9-A0557908D8FC}" type="sibTrans" cxnId="{B5D90430-B76F-4A05-9858-3637104B9A1A}">
      <dgm:prSet/>
      <dgm:spPr/>
      <dgm:t>
        <a:bodyPr/>
        <a:lstStyle/>
        <a:p>
          <a:endParaRPr lang="en-GB"/>
        </a:p>
      </dgm:t>
    </dgm:pt>
    <dgm:pt modelId="{841F8753-AA3A-46D7-AFD9-880131712A8A}">
      <dgm:prSet phldrT="[Text]" custT="1"/>
      <dgm:spPr/>
      <dgm:t>
        <a:bodyPr/>
        <a:lstStyle/>
        <a:p>
          <a:r>
            <a:rPr lang="en-GB" sz="2400" b="1" dirty="0" smtClean="0"/>
            <a:t>Accountability and Follow up Reports</a:t>
          </a:r>
          <a:endParaRPr lang="en-GB" sz="2400" b="1" noProof="0" dirty="0"/>
        </a:p>
      </dgm:t>
    </dgm:pt>
    <dgm:pt modelId="{C421D784-76D0-48C1-962C-2BCC549C3F45}" type="parTrans" cxnId="{FA46862F-2F34-4A48-97A7-FA69AFA40313}">
      <dgm:prSet/>
      <dgm:spPr/>
      <dgm:t>
        <a:bodyPr/>
        <a:lstStyle/>
        <a:p>
          <a:endParaRPr lang="en-GB"/>
        </a:p>
      </dgm:t>
    </dgm:pt>
    <dgm:pt modelId="{E3D7945B-F4C0-4ACA-962C-65182B114DEC}" type="sibTrans" cxnId="{FA46862F-2F34-4A48-97A7-FA69AFA40313}">
      <dgm:prSet/>
      <dgm:spPr/>
      <dgm:t>
        <a:bodyPr/>
        <a:lstStyle/>
        <a:p>
          <a:endParaRPr lang="en-GB"/>
        </a:p>
      </dgm:t>
    </dgm:pt>
    <dgm:pt modelId="{E7FF1FE6-A6B7-4BC3-BA2E-24BE53BABC7A}">
      <dgm:prSet phldrT="[Text]" custT="1"/>
      <dgm:spPr/>
      <dgm:t>
        <a:bodyPr/>
        <a:lstStyle/>
        <a:p>
          <a:r>
            <a:rPr lang="en-GB" sz="2400" b="1" dirty="0" smtClean="0"/>
            <a:t>Elections for the IFRC President, Vice-Presidents and Governing Board members</a:t>
          </a:r>
          <a:endParaRPr lang="en-GB" sz="2400" b="1" noProof="0" dirty="0"/>
        </a:p>
      </dgm:t>
    </dgm:pt>
    <dgm:pt modelId="{A2AC113F-6B93-4E21-A029-73B782EA1DF7}" type="parTrans" cxnId="{BF0AEE61-CD1B-4227-9A24-3603408E505B}">
      <dgm:prSet/>
      <dgm:spPr/>
      <dgm:t>
        <a:bodyPr/>
        <a:lstStyle/>
        <a:p>
          <a:endParaRPr lang="en-GB"/>
        </a:p>
      </dgm:t>
    </dgm:pt>
    <dgm:pt modelId="{830F5357-13B1-4526-A539-085FF8A3F6C9}" type="sibTrans" cxnId="{BF0AEE61-CD1B-4227-9A24-3603408E505B}">
      <dgm:prSet/>
      <dgm:spPr/>
      <dgm:t>
        <a:bodyPr/>
        <a:lstStyle/>
        <a:p>
          <a:endParaRPr lang="en-GB"/>
        </a:p>
      </dgm:t>
    </dgm:pt>
    <dgm:pt modelId="{9117973C-6CC7-415E-8225-EDA889E79452}">
      <dgm:prSet phldrT="[Text]" custT="1"/>
      <dgm:spPr/>
      <dgm:t>
        <a:bodyPr/>
        <a:lstStyle/>
        <a:p>
          <a:r>
            <a:rPr lang="en-GB" sz="2400" b="1" dirty="0" smtClean="0"/>
            <a:t>In view of the 2015 and the deadline for MDG</a:t>
          </a:r>
          <a:endParaRPr lang="en-GB" sz="2400" b="1" noProof="0" dirty="0"/>
        </a:p>
      </dgm:t>
    </dgm:pt>
    <dgm:pt modelId="{FB9BB5B1-8181-498F-91FC-341E9B593EB8}" type="parTrans" cxnId="{3F33356C-22BB-42B8-BD74-61B1ECF816D8}">
      <dgm:prSet/>
      <dgm:spPr/>
      <dgm:t>
        <a:bodyPr/>
        <a:lstStyle/>
        <a:p>
          <a:endParaRPr lang="en-GB"/>
        </a:p>
      </dgm:t>
    </dgm:pt>
    <dgm:pt modelId="{B4D40970-CB9C-4FBC-B075-7BD541974FA9}" type="sibTrans" cxnId="{3F33356C-22BB-42B8-BD74-61B1ECF816D8}">
      <dgm:prSet/>
      <dgm:spPr/>
      <dgm:t>
        <a:bodyPr/>
        <a:lstStyle/>
        <a:p>
          <a:endParaRPr lang="en-GB"/>
        </a:p>
      </dgm:t>
    </dgm:pt>
    <dgm:pt modelId="{2FD40932-9D27-455A-81DA-7F04F58BA830}" type="pres">
      <dgm:prSet presAssocID="{1B820218-CF2B-42F2-ABF5-B63420119C49}" presName="linear" presStyleCnt="0">
        <dgm:presLayoutVars>
          <dgm:animLvl val="lvl"/>
          <dgm:resizeHandles val="exact"/>
        </dgm:presLayoutVars>
      </dgm:prSet>
      <dgm:spPr/>
      <dgm:t>
        <a:bodyPr/>
        <a:lstStyle/>
        <a:p>
          <a:endParaRPr lang="en-GB"/>
        </a:p>
      </dgm:t>
    </dgm:pt>
    <dgm:pt modelId="{C5D15ACE-A4DE-4FC9-96BE-45C6B26D80F9}" type="pres">
      <dgm:prSet presAssocID="{08330DEB-9F37-401D-B701-DA2B12AFEE3E}" presName="parentText" presStyleLbl="node1" presStyleIdx="0" presStyleCnt="4">
        <dgm:presLayoutVars>
          <dgm:chMax val="0"/>
          <dgm:bulletEnabled val="1"/>
        </dgm:presLayoutVars>
      </dgm:prSet>
      <dgm:spPr/>
      <dgm:t>
        <a:bodyPr/>
        <a:lstStyle/>
        <a:p>
          <a:endParaRPr lang="en-GB"/>
        </a:p>
      </dgm:t>
    </dgm:pt>
    <dgm:pt modelId="{1B9477C0-5AA4-4FB6-A106-C4DC4CECE8B6}" type="pres">
      <dgm:prSet presAssocID="{81E8C913-4176-462B-9DE9-A0557908D8FC}" presName="spacer" presStyleCnt="0"/>
      <dgm:spPr/>
    </dgm:pt>
    <dgm:pt modelId="{9C280B6D-6734-455B-B9E3-62AE28DBD9C8}" type="pres">
      <dgm:prSet presAssocID="{841F8753-AA3A-46D7-AFD9-880131712A8A}" presName="parentText" presStyleLbl="node1" presStyleIdx="1" presStyleCnt="4" custLinFactNeighborY="-5998">
        <dgm:presLayoutVars>
          <dgm:chMax val="0"/>
          <dgm:bulletEnabled val="1"/>
        </dgm:presLayoutVars>
      </dgm:prSet>
      <dgm:spPr/>
      <dgm:t>
        <a:bodyPr/>
        <a:lstStyle/>
        <a:p>
          <a:endParaRPr lang="en-GB"/>
        </a:p>
      </dgm:t>
    </dgm:pt>
    <dgm:pt modelId="{C5129966-2D0B-4212-BFFA-98B3674B5DD3}" type="pres">
      <dgm:prSet presAssocID="{E3D7945B-F4C0-4ACA-962C-65182B114DEC}" presName="spacer" presStyleCnt="0"/>
      <dgm:spPr/>
    </dgm:pt>
    <dgm:pt modelId="{A162DF71-4881-4823-955F-00752406F5AF}" type="pres">
      <dgm:prSet presAssocID="{E7FF1FE6-A6B7-4BC3-BA2E-24BE53BABC7A}" presName="parentText" presStyleLbl="node1" presStyleIdx="2" presStyleCnt="4" custLinFactNeighborY="-5998">
        <dgm:presLayoutVars>
          <dgm:chMax val="0"/>
          <dgm:bulletEnabled val="1"/>
        </dgm:presLayoutVars>
      </dgm:prSet>
      <dgm:spPr/>
      <dgm:t>
        <a:bodyPr/>
        <a:lstStyle/>
        <a:p>
          <a:endParaRPr lang="en-GB"/>
        </a:p>
      </dgm:t>
    </dgm:pt>
    <dgm:pt modelId="{D1E39A68-9972-4384-98A6-2677A64A36A0}" type="pres">
      <dgm:prSet presAssocID="{830F5357-13B1-4526-A539-085FF8A3F6C9}" presName="spacer" presStyleCnt="0"/>
      <dgm:spPr/>
    </dgm:pt>
    <dgm:pt modelId="{539FE09F-E87C-4BB2-9BDF-CBE8938EE44F}" type="pres">
      <dgm:prSet presAssocID="{9117973C-6CC7-415E-8225-EDA889E79452}" presName="parentText" presStyleLbl="node1" presStyleIdx="3" presStyleCnt="4" custLinFactNeighborY="-5998">
        <dgm:presLayoutVars>
          <dgm:chMax val="0"/>
          <dgm:bulletEnabled val="1"/>
        </dgm:presLayoutVars>
      </dgm:prSet>
      <dgm:spPr/>
      <dgm:t>
        <a:bodyPr/>
        <a:lstStyle/>
        <a:p>
          <a:endParaRPr lang="en-GB"/>
        </a:p>
      </dgm:t>
    </dgm:pt>
  </dgm:ptLst>
  <dgm:cxnLst>
    <dgm:cxn modelId="{B5D90430-B76F-4A05-9858-3637104B9A1A}" srcId="{1B820218-CF2B-42F2-ABF5-B63420119C49}" destId="{08330DEB-9F37-401D-B701-DA2B12AFEE3E}" srcOrd="0" destOrd="0" parTransId="{79AAF12B-289F-4E81-AA28-996B0CC59D61}" sibTransId="{81E8C913-4176-462B-9DE9-A0557908D8FC}"/>
    <dgm:cxn modelId="{29D22305-DD22-464A-A10F-6B9E1B5E5678}" type="presOf" srcId="{08330DEB-9F37-401D-B701-DA2B12AFEE3E}" destId="{C5D15ACE-A4DE-4FC9-96BE-45C6B26D80F9}" srcOrd="0" destOrd="0" presId="urn:microsoft.com/office/officeart/2005/8/layout/vList2"/>
    <dgm:cxn modelId="{BFDC0C61-F4C5-4DC6-B4DF-AC7F3CC6AA80}" type="presOf" srcId="{841F8753-AA3A-46D7-AFD9-880131712A8A}" destId="{9C280B6D-6734-455B-B9E3-62AE28DBD9C8}" srcOrd="0" destOrd="0" presId="urn:microsoft.com/office/officeart/2005/8/layout/vList2"/>
    <dgm:cxn modelId="{F047DF3E-4E40-41F9-A0C7-4C55CF1095E5}" type="presOf" srcId="{9117973C-6CC7-415E-8225-EDA889E79452}" destId="{539FE09F-E87C-4BB2-9BDF-CBE8938EE44F}" srcOrd="0" destOrd="0" presId="urn:microsoft.com/office/officeart/2005/8/layout/vList2"/>
    <dgm:cxn modelId="{FA46862F-2F34-4A48-97A7-FA69AFA40313}" srcId="{1B820218-CF2B-42F2-ABF5-B63420119C49}" destId="{841F8753-AA3A-46D7-AFD9-880131712A8A}" srcOrd="1" destOrd="0" parTransId="{C421D784-76D0-48C1-962C-2BCC549C3F45}" sibTransId="{E3D7945B-F4C0-4ACA-962C-65182B114DEC}"/>
    <dgm:cxn modelId="{BF0AEE61-CD1B-4227-9A24-3603408E505B}" srcId="{1B820218-CF2B-42F2-ABF5-B63420119C49}" destId="{E7FF1FE6-A6B7-4BC3-BA2E-24BE53BABC7A}" srcOrd="2" destOrd="0" parTransId="{A2AC113F-6B93-4E21-A029-73B782EA1DF7}" sibTransId="{830F5357-13B1-4526-A539-085FF8A3F6C9}"/>
    <dgm:cxn modelId="{3F33356C-22BB-42B8-BD74-61B1ECF816D8}" srcId="{1B820218-CF2B-42F2-ABF5-B63420119C49}" destId="{9117973C-6CC7-415E-8225-EDA889E79452}" srcOrd="3" destOrd="0" parTransId="{FB9BB5B1-8181-498F-91FC-341E9B593EB8}" sibTransId="{B4D40970-CB9C-4FBC-B075-7BD541974FA9}"/>
    <dgm:cxn modelId="{70C419EC-2586-4A3F-9F01-7C05845B6BF5}" type="presOf" srcId="{E7FF1FE6-A6B7-4BC3-BA2E-24BE53BABC7A}" destId="{A162DF71-4881-4823-955F-00752406F5AF}" srcOrd="0" destOrd="0" presId="urn:microsoft.com/office/officeart/2005/8/layout/vList2"/>
    <dgm:cxn modelId="{B285E336-555F-420B-8F6E-3619EAAC47B2}" type="presOf" srcId="{1B820218-CF2B-42F2-ABF5-B63420119C49}" destId="{2FD40932-9D27-455A-81DA-7F04F58BA830}" srcOrd="0" destOrd="0" presId="urn:microsoft.com/office/officeart/2005/8/layout/vList2"/>
    <dgm:cxn modelId="{131C9715-583D-4D65-B265-E1D8B4737A27}" type="presParOf" srcId="{2FD40932-9D27-455A-81DA-7F04F58BA830}" destId="{C5D15ACE-A4DE-4FC9-96BE-45C6B26D80F9}" srcOrd="0" destOrd="0" presId="urn:microsoft.com/office/officeart/2005/8/layout/vList2"/>
    <dgm:cxn modelId="{D31C0108-479C-49E7-919A-2309A1F0E25E}" type="presParOf" srcId="{2FD40932-9D27-455A-81DA-7F04F58BA830}" destId="{1B9477C0-5AA4-4FB6-A106-C4DC4CECE8B6}" srcOrd="1" destOrd="0" presId="urn:microsoft.com/office/officeart/2005/8/layout/vList2"/>
    <dgm:cxn modelId="{0F57DC17-C37A-46B2-915B-5F39C69346E0}" type="presParOf" srcId="{2FD40932-9D27-455A-81DA-7F04F58BA830}" destId="{9C280B6D-6734-455B-B9E3-62AE28DBD9C8}" srcOrd="2" destOrd="0" presId="urn:microsoft.com/office/officeart/2005/8/layout/vList2"/>
    <dgm:cxn modelId="{E60858F1-6977-481B-8637-3E1467155E90}" type="presParOf" srcId="{2FD40932-9D27-455A-81DA-7F04F58BA830}" destId="{C5129966-2D0B-4212-BFFA-98B3674B5DD3}" srcOrd="3" destOrd="0" presId="urn:microsoft.com/office/officeart/2005/8/layout/vList2"/>
    <dgm:cxn modelId="{F799B352-8E3C-41DF-B438-4ACB16C0AC5F}" type="presParOf" srcId="{2FD40932-9D27-455A-81DA-7F04F58BA830}" destId="{A162DF71-4881-4823-955F-00752406F5AF}" srcOrd="4" destOrd="0" presId="urn:microsoft.com/office/officeart/2005/8/layout/vList2"/>
    <dgm:cxn modelId="{074E9246-EDFA-41E2-9263-75B72E1D333C}" type="presParOf" srcId="{2FD40932-9D27-455A-81DA-7F04F58BA830}" destId="{D1E39A68-9972-4384-98A6-2677A64A36A0}" srcOrd="5" destOrd="0" presId="urn:microsoft.com/office/officeart/2005/8/layout/vList2"/>
    <dgm:cxn modelId="{D08CFD0E-2F08-44DF-AED7-1DD51972BEEF}" type="presParOf" srcId="{2FD40932-9D27-455A-81DA-7F04F58BA830}" destId="{539FE09F-E87C-4BB2-9BDF-CBE8938EE44F}"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820218-CF2B-42F2-ABF5-B63420119C49}" type="doc">
      <dgm:prSet loTypeId="urn:microsoft.com/office/officeart/2005/8/layout/vList2" loCatId="list" qsTypeId="urn:microsoft.com/office/officeart/2005/8/quickstyle/simple1#2" qsCatId="simple" csTypeId="urn:microsoft.com/office/officeart/2005/8/colors/colorful2" csCatId="colorful" phldr="1"/>
      <dgm:spPr/>
      <dgm:t>
        <a:bodyPr/>
        <a:lstStyle/>
        <a:p>
          <a:endParaRPr lang="en-GB"/>
        </a:p>
      </dgm:t>
    </dgm:pt>
    <dgm:pt modelId="{8E88EE30-20C0-4D26-BE0E-1BDDB313EA62}">
      <dgm:prSet phldrT="[Text]" custT="1"/>
      <dgm:spPr/>
      <dgm:t>
        <a:bodyPr/>
        <a:lstStyle/>
        <a:p>
          <a:r>
            <a:rPr lang="en-GB" sz="1800" b="1" i="1" dirty="0" smtClean="0"/>
            <a:t>Function effectively as the International Federation of Red Cross/Red Crescent Societies. </a:t>
          </a:r>
          <a:r>
            <a:rPr lang="en-GB" i="1" dirty="0" smtClean="0"/>
            <a:t>The imperative to tackle major but avoidable suffering is a Federation-wide obligation. The practical means for doing this is through improving the way we work together in our Federation. These build on the complementary mandates of the Movement’s components to achieve closer cooperation, quality and efficiency, and the better development of National Societies. </a:t>
          </a:r>
        </a:p>
        <a:p>
          <a:r>
            <a:rPr lang="en-GB" i="1" dirty="0" smtClean="0"/>
            <a:t>Key</a:t>
          </a:r>
          <a:r>
            <a:rPr lang="en-GB" b="1" dirty="0" smtClean="0"/>
            <a:t> note address followed by Panel debate:“The Challenges of working together in our Federation and within the Movement</a:t>
          </a:r>
          <a:endParaRPr lang="en-GB" sz="1800" b="1" noProof="0" dirty="0"/>
        </a:p>
      </dgm:t>
    </dgm:pt>
    <dgm:pt modelId="{4AA83CF0-02AF-4A73-8E36-A4A3FBC0AFA3}" type="sibTrans" cxnId="{852E5351-B686-453C-9299-EB67F49B5452}">
      <dgm:prSet/>
      <dgm:spPr/>
      <dgm:t>
        <a:bodyPr/>
        <a:lstStyle/>
        <a:p>
          <a:endParaRPr lang="en-GB"/>
        </a:p>
      </dgm:t>
    </dgm:pt>
    <dgm:pt modelId="{0BC85F96-7D2A-42B4-8C48-A5DA85780DF4}" type="parTrans" cxnId="{852E5351-B686-453C-9299-EB67F49B5452}">
      <dgm:prSet/>
      <dgm:spPr/>
      <dgm:t>
        <a:bodyPr/>
        <a:lstStyle/>
        <a:p>
          <a:endParaRPr lang="en-GB"/>
        </a:p>
      </dgm:t>
    </dgm:pt>
    <dgm:pt modelId="{2FD40932-9D27-455A-81DA-7F04F58BA830}" type="pres">
      <dgm:prSet presAssocID="{1B820218-CF2B-42F2-ABF5-B63420119C49}" presName="linear" presStyleCnt="0">
        <dgm:presLayoutVars>
          <dgm:animLvl val="lvl"/>
          <dgm:resizeHandles val="exact"/>
        </dgm:presLayoutVars>
      </dgm:prSet>
      <dgm:spPr/>
      <dgm:t>
        <a:bodyPr/>
        <a:lstStyle/>
        <a:p>
          <a:endParaRPr lang="en-GB"/>
        </a:p>
      </dgm:t>
    </dgm:pt>
    <dgm:pt modelId="{70195FA1-E292-4C7D-8EDE-32EE7D6B82F8}" type="pres">
      <dgm:prSet presAssocID="{8E88EE30-20C0-4D26-BE0E-1BDDB313EA62}" presName="parentText" presStyleLbl="node1" presStyleIdx="0" presStyleCnt="1" custLinFactNeighborY="-41679">
        <dgm:presLayoutVars>
          <dgm:chMax val="0"/>
          <dgm:bulletEnabled val="1"/>
        </dgm:presLayoutVars>
      </dgm:prSet>
      <dgm:spPr/>
      <dgm:t>
        <a:bodyPr/>
        <a:lstStyle/>
        <a:p>
          <a:endParaRPr lang="en-GB"/>
        </a:p>
      </dgm:t>
    </dgm:pt>
  </dgm:ptLst>
  <dgm:cxnLst>
    <dgm:cxn modelId="{852E5351-B686-453C-9299-EB67F49B5452}" srcId="{1B820218-CF2B-42F2-ABF5-B63420119C49}" destId="{8E88EE30-20C0-4D26-BE0E-1BDDB313EA62}" srcOrd="0" destOrd="0" parTransId="{0BC85F96-7D2A-42B4-8C48-A5DA85780DF4}" sibTransId="{4AA83CF0-02AF-4A73-8E36-A4A3FBC0AFA3}"/>
    <dgm:cxn modelId="{53B9F448-E605-4815-B09C-5B31D906B959}" type="presOf" srcId="{1B820218-CF2B-42F2-ABF5-B63420119C49}" destId="{2FD40932-9D27-455A-81DA-7F04F58BA830}" srcOrd="0" destOrd="0" presId="urn:microsoft.com/office/officeart/2005/8/layout/vList2"/>
    <dgm:cxn modelId="{869E0A22-C843-4A04-B67E-875BD81E7E1C}" type="presOf" srcId="{8E88EE30-20C0-4D26-BE0E-1BDDB313EA62}" destId="{70195FA1-E292-4C7D-8EDE-32EE7D6B82F8}" srcOrd="0" destOrd="0" presId="urn:microsoft.com/office/officeart/2005/8/layout/vList2"/>
    <dgm:cxn modelId="{30586936-A156-4AFA-8A98-2D5928EDAB07}" type="presParOf" srcId="{2FD40932-9D27-455A-81DA-7F04F58BA830}" destId="{70195FA1-E292-4C7D-8EDE-32EE7D6B82F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D15ACE-A4DE-4FC9-96BE-45C6B26D80F9}">
      <dsp:nvSpPr>
        <dsp:cNvPr id="0" name=""/>
        <dsp:cNvSpPr/>
      </dsp:nvSpPr>
      <dsp:spPr>
        <a:xfrm>
          <a:off x="0" y="13211"/>
          <a:ext cx="7560840" cy="101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t>Follow up reports from previous General Assembly</a:t>
          </a:r>
          <a:endParaRPr lang="en-GB" sz="2400" b="1" kern="1200" dirty="0"/>
        </a:p>
      </dsp:txBody>
      <dsp:txXfrm>
        <a:off x="0" y="13211"/>
        <a:ext cx="7560840" cy="1010880"/>
      </dsp:txXfrm>
    </dsp:sp>
    <dsp:sp modelId="{9C280B6D-6734-455B-B9E3-62AE28DBD9C8}">
      <dsp:nvSpPr>
        <dsp:cNvPr id="0" name=""/>
        <dsp:cNvSpPr/>
      </dsp:nvSpPr>
      <dsp:spPr>
        <a:xfrm>
          <a:off x="0" y="1170283"/>
          <a:ext cx="7560840" cy="101088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t>Accountability and Follow up Reports</a:t>
          </a:r>
          <a:endParaRPr lang="en-GB" sz="2400" b="1" kern="1200" noProof="0" dirty="0"/>
        </a:p>
      </dsp:txBody>
      <dsp:txXfrm>
        <a:off x="0" y="1170283"/>
        <a:ext cx="7560840" cy="1010880"/>
      </dsp:txXfrm>
    </dsp:sp>
    <dsp:sp modelId="{A162DF71-4881-4823-955F-00752406F5AF}">
      <dsp:nvSpPr>
        <dsp:cNvPr id="0" name=""/>
        <dsp:cNvSpPr/>
      </dsp:nvSpPr>
      <dsp:spPr>
        <a:xfrm>
          <a:off x="0" y="2336683"/>
          <a:ext cx="7560840" cy="101088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t>Elections for the IFRC President, Vice-Presidents and Governing Board members</a:t>
          </a:r>
          <a:endParaRPr lang="en-GB" sz="2400" b="1" kern="1200" noProof="0" dirty="0"/>
        </a:p>
      </dsp:txBody>
      <dsp:txXfrm>
        <a:off x="0" y="2336683"/>
        <a:ext cx="7560840" cy="1010880"/>
      </dsp:txXfrm>
    </dsp:sp>
    <dsp:sp modelId="{539FE09F-E87C-4BB2-9BDF-CBE8938EE44F}">
      <dsp:nvSpPr>
        <dsp:cNvPr id="0" name=""/>
        <dsp:cNvSpPr/>
      </dsp:nvSpPr>
      <dsp:spPr>
        <a:xfrm>
          <a:off x="0" y="3503083"/>
          <a:ext cx="7560840" cy="10108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t>In view of the 2015 and the deadline for MDG</a:t>
          </a:r>
          <a:endParaRPr lang="en-GB" sz="2400" b="1" kern="1200" noProof="0" dirty="0"/>
        </a:p>
      </dsp:txBody>
      <dsp:txXfrm>
        <a:off x="0" y="3503083"/>
        <a:ext cx="7560840" cy="10108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195FA1-E292-4C7D-8EDE-32EE7D6B82F8}">
      <dsp:nvSpPr>
        <dsp:cNvPr id="0" name=""/>
        <dsp:cNvSpPr/>
      </dsp:nvSpPr>
      <dsp:spPr>
        <a:xfrm>
          <a:off x="0" y="0"/>
          <a:ext cx="7488832" cy="28138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i="1" kern="1200" dirty="0" smtClean="0"/>
            <a:t>Function effectively as the International Federation of Red Cross/Red Crescent Societies. </a:t>
          </a:r>
          <a:r>
            <a:rPr lang="en-GB" i="1" kern="1200" dirty="0" smtClean="0"/>
            <a:t>The imperative to tackle major but avoidable suffering is a Federation-wide obligation. The practical means for doing this is through improving the way we work together in our Federation. These build on the complementary mandates of the Movement’s components to achieve closer cooperation, quality and efficiency, and the better development of National Societies. </a:t>
          </a:r>
        </a:p>
        <a:p>
          <a:pPr lvl="0" algn="l" defTabSz="800100">
            <a:lnSpc>
              <a:spcPct val="90000"/>
            </a:lnSpc>
            <a:spcBef>
              <a:spcPct val="0"/>
            </a:spcBef>
            <a:spcAft>
              <a:spcPct val="35000"/>
            </a:spcAft>
          </a:pPr>
          <a:r>
            <a:rPr lang="en-GB" i="1" kern="1200" dirty="0" smtClean="0"/>
            <a:t>Key</a:t>
          </a:r>
          <a:r>
            <a:rPr lang="en-GB" b="1" kern="1200" dirty="0" smtClean="0"/>
            <a:t> note address followed by Panel debate:“The Challenges of working together in our Federation and within the Movement</a:t>
          </a:r>
          <a:endParaRPr lang="en-GB" sz="1800" b="1" kern="1200" noProof="0" dirty="0"/>
        </a:p>
      </dsp:txBody>
      <dsp:txXfrm>
        <a:off x="0" y="0"/>
        <a:ext cx="7488832" cy="28138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6967"/>
          </a:xfrm>
          <a:prstGeom prst="rect">
            <a:avLst/>
          </a:prstGeom>
        </p:spPr>
        <p:txBody>
          <a:bodyPr vert="horz" lIns="91298" tIns="45648" rIns="91298" bIns="4564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482" y="0"/>
            <a:ext cx="2946575" cy="496967"/>
          </a:xfrm>
          <a:prstGeom prst="rect">
            <a:avLst/>
          </a:prstGeom>
        </p:spPr>
        <p:txBody>
          <a:bodyPr vert="horz" lIns="91298" tIns="45648" rIns="91298" bIns="45648" rtlCol="0"/>
          <a:lstStyle>
            <a:lvl1pPr algn="r" fontAlgn="auto">
              <a:spcBef>
                <a:spcPts val="0"/>
              </a:spcBef>
              <a:spcAft>
                <a:spcPts val="0"/>
              </a:spcAft>
              <a:defRPr sz="1200">
                <a:latin typeface="+mn-lt"/>
                <a:cs typeface="+mn-cs"/>
              </a:defRPr>
            </a:lvl1pPr>
          </a:lstStyle>
          <a:p>
            <a:pPr>
              <a:defRPr/>
            </a:pPr>
            <a:fld id="{94D1FCAE-FD99-43C9-B9EF-52B2DC04707D}" type="datetimeFigureOut">
              <a:rPr lang="en-GB"/>
              <a:pPr>
                <a:defRPr/>
              </a:pPr>
              <a:t>11-Jun-13</a:t>
            </a:fld>
            <a:endParaRPr lang="en-GB"/>
          </a:p>
        </p:txBody>
      </p:sp>
      <p:sp>
        <p:nvSpPr>
          <p:cNvPr id="4" name="Footer Placeholder 3"/>
          <p:cNvSpPr>
            <a:spLocks noGrp="1"/>
          </p:cNvSpPr>
          <p:nvPr>
            <p:ph type="ftr" sz="quarter" idx="2"/>
          </p:nvPr>
        </p:nvSpPr>
        <p:spPr>
          <a:xfrm>
            <a:off x="0" y="9429671"/>
            <a:ext cx="2946576" cy="496966"/>
          </a:xfrm>
          <a:prstGeom prst="rect">
            <a:avLst/>
          </a:prstGeom>
        </p:spPr>
        <p:txBody>
          <a:bodyPr vert="horz" lIns="91298" tIns="45648" rIns="91298" bIns="45648"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482" y="9429671"/>
            <a:ext cx="2946575" cy="496966"/>
          </a:xfrm>
          <a:prstGeom prst="rect">
            <a:avLst/>
          </a:prstGeom>
        </p:spPr>
        <p:txBody>
          <a:bodyPr vert="horz" lIns="91298" tIns="45648" rIns="91298" bIns="45648" rtlCol="0" anchor="b"/>
          <a:lstStyle>
            <a:lvl1pPr algn="r" fontAlgn="auto">
              <a:spcBef>
                <a:spcPts val="0"/>
              </a:spcBef>
              <a:spcAft>
                <a:spcPts val="0"/>
              </a:spcAft>
              <a:defRPr sz="1200">
                <a:latin typeface="+mn-lt"/>
                <a:cs typeface="+mn-cs"/>
              </a:defRPr>
            </a:lvl1pPr>
          </a:lstStyle>
          <a:p>
            <a:pPr>
              <a:defRPr/>
            </a:pPr>
            <a:fld id="{98139B6B-86C4-4485-9503-01E8B5A2609F}" type="slidenum">
              <a:rPr lang="en-GB"/>
              <a:pPr>
                <a:defRPr/>
              </a:pPr>
              <a:t>‹#›</a:t>
            </a:fld>
            <a:endParaRPr lang="en-GB"/>
          </a:p>
        </p:txBody>
      </p:sp>
    </p:spTree>
    <p:extLst>
      <p:ext uri="{BB962C8B-B14F-4D97-AF65-F5344CB8AC3E}">
        <p14:creationId xmlns="" xmlns:p14="http://schemas.microsoft.com/office/powerpoint/2010/main" val="5559508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6967"/>
          </a:xfrm>
          <a:prstGeom prst="rect">
            <a:avLst/>
          </a:prstGeom>
        </p:spPr>
        <p:txBody>
          <a:bodyPr vert="horz" lIns="91298" tIns="45648" rIns="91298" bIns="4564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482" y="0"/>
            <a:ext cx="2946575" cy="496967"/>
          </a:xfrm>
          <a:prstGeom prst="rect">
            <a:avLst/>
          </a:prstGeom>
        </p:spPr>
        <p:txBody>
          <a:bodyPr vert="horz" lIns="91298" tIns="45648" rIns="91298" bIns="45648" rtlCol="0"/>
          <a:lstStyle>
            <a:lvl1pPr algn="r" fontAlgn="auto">
              <a:spcBef>
                <a:spcPts val="0"/>
              </a:spcBef>
              <a:spcAft>
                <a:spcPts val="0"/>
              </a:spcAft>
              <a:defRPr sz="1200">
                <a:latin typeface="+mn-lt"/>
                <a:cs typeface="+mn-cs"/>
              </a:defRPr>
            </a:lvl1pPr>
          </a:lstStyle>
          <a:p>
            <a:pPr>
              <a:defRPr/>
            </a:pPr>
            <a:fld id="{43862A33-5E77-4AAB-9F5E-4A3495135C8A}" type="datetimeFigureOut">
              <a:rPr lang="en-GB"/>
              <a:pPr>
                <a:defRPr/>
              </a:pPr>
              <a:t>11-Jun-13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98" tIns="45648" rIns="91298" bIns="45648" rtlCol="0" anchor="ctr"/>
          <a:lstStyle/>
          <a:p>
            <a:pPr lvl="0"/>
            <a:endParaRPr lang="en-GB" noProof="0"/>
          </a:p>
        </p:txBody>
      </p:sp>
      <p:sp>
        <p:nvSpPr>
          <p:cNvPr id="5" name="Notes Placeholder 4"/>
          <p:cNvSpPr>
            <a:spLocks noGrp="1"/>
          </p:cNvSpPr>
          <p:nvPr>
            <p:ph type="body" sz="quarter" idx="3"/>
          </p:nvPr>
        </p:nvSpPr>
        <p:spPr>
          <a:xfrm>
            <a:off x="679606" y="4717218"/>
            <a:ext cx="5438464" cy="4466351"/>
          </a:xfrm>
          <a:prstGeom prst="rect">
            <a:avLst/>
          </a:prstGeom>
        </p:spPr>
        <p:txBody>
          <a:bodyPr vert="horz" lIns="91298" tIns="45648" rIns="91298" bIns="4564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9671"/>
            <a:ext cx="2946576" cy="496966"/>
          </a:xfrm>
          <a:prstGeom prst="rect">
            <a:avLst/>
          </a:prstGeom>
        </p:spPr>
        <p:txBody>
          <a:bodyPr vert="horz" lIns="91298" tIns="45648" rIns="91298" bIns="45648"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482" y="9429671"/>
            <a:ext cx="2946575" cy="496966"/>
          </a:xfrm>
          <a:prstGeom prst="rect">
            <a:avLst/>
          </a:prstGeom>
        </p:spPr>
        <p:txBody>
          <a:bodyPr vert="horz" lIns="91298" tIns="45648" rIns="91298" bIns="45648" rtlCol="0" anchor="b"/>
          <a:lstStyle>
            <a:lvl1pPr algn="r" fontAlgn="auto">
              <a:spcBef>
                <a:spcPts val="0"/>
              </a:spcBef>
              <a:spcAft>
                <a:spcPts val="0"/>
              </a:spcAft>
              <a:defRPr sz="1200">
                <a:latin typeface="+mn-lt"/>
                <a:cs typeface="+mn-cs"/>
              </a:defRPr>
            </a:lvl1pPr>
          </a:lstStyle>
          <a:p>
            <a:pPr>
              <a:defRPr/>
            </a:pPr>
            <a:fld id="{7F860234-FC42-4F9C-AD03-B3619039F701}" type="slidenum">
              <a:rPr lang="en-GB"/>
              <a:pPr>
                <a:defRPr/>
              </a:pPr>
              <a:t>‹#›</a:t>
            </a:fld>
            <a:endParaRPr lang="en-GB"/>
          </a:p>
        </p:txBody>
      </p:sp>
    </p:spTree>
    <p:extLst>
      <p:ext uri="{BB962C8B-B14F-4D97-AF65-F5344CB8AC3E}">
        <p14:creationId xmlns="" xmlns:p14="http://schemas.microsoft.com/office/powerpoint/2010/main" val="34859226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F860234-FC42-4F9C-AD03-B3619039F701}" type="slidenum">
              <a:rPr lang="en-GB" smtClean="0"/>
              <a:pPr>
                <a:defRPr/>
              </a:pPr>
              <a:t>1</a:t>
            </a:fld>
            <a:endParaRPr lang="en-GB"/>
          </a:p>
        </p:txBody>
      </p:sp>
    </p:spTree>
    <p:extLst>
      <p:ext uri="{BB962C8B-B14F-4D97-AF65-F5344CB8AC3E}">
        <p14:creationId xmlns="" xmlns:p14="http://schemas.microsoft.com/office/powerpoint/2010/main" val="272069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marL="691149" lvl="1" indent="-230383" eaLnBrk="1" hangingPunct="1">
              <a:spcBef>
                <a:spcPct val="0"/>
              </a:spcBef>
            </a:pPr>
            <a:r>
              <a:rPr lang="en-GB" sz="1000" b="1">
                <a:solidFill>
                  <a:srgbClr val="FF0000"/>
                </a:solidFill>
              </a:rPr>
              <a:t>Reminder on the statutory meetings of the Movement</a:t>
            </a:r>
            <a:r>
              <a:rPr lang="en-GB" sz="1000">
                <a:solidFill>
                  <a:srgbClr val="FF0000"/>
                </a:solidFill>
              </a:rPr>
              <a:t> </a:t>
            </a:r>
          </a:p>
          <a:p>
            <a:pPr marL="691149" lvl="1" indent="-230383" eaLnBrk="1" hangingPunct="1">
              <a:spcBef>
                <a:spcPct val="0"/>
              </a:spcBef>
            </a:pPr>
            <a:endParaRPr lang="en-GB" sz="1000">
              <a:solidFill>
                <a:srgbClr val="FF0000"/>
              </a:solidFill>
            </a:endParaRPr>
          </a:p>
          <a:p>
            <a:pPr marL="691149" lvl="1" indent="-230383" eaLnBrk="1" hangingPunct="1">
              <a:spcBef>
                <a:spcPct val="0"/>
              </a:spcBef>
              <a:buFontTx/>
              <a:buChar char="•"/>
            </a:pPr>
            <a:r>
              <a:rPr lang="en-GB" sz="1000">
                <a:solidFill>
                  <a:srgbClr val="FF0000"/>
                </a:solidFill>
              </a:rPr>
              <a:t>Each has its own purpose </a:t>
            </a:r>
          </a:p>
          <a:p>
            <a:pPr marL="691149" lvl="1" indent="-230383" eaLnBrk="1" hangingPunct="1">
              <a:spcBef>
                <a:spcPct val="0"/>
              </a:spcBef>
              <a:buFontTx/>
              <a:buChar char="•"/>
            </a:pPr>
            <a:r>
              <a:rPr lang="en-GB" sz="1000">
                <a:solidFill>
                  <a:srgbClr val="FF0000"/>
                </a:solidFill>
              </a:rPr>
              <a:t>With agendas of each meetings handled well, they complement and reenforce eachother without duplication</a:t>
            </a:r>
          </a:p>
          <a:p>
            <a:pPr marL="691149" lvl="1" indent="-230383" eaLnBrk="1" hangingPunct="1">
              <a:spcBef>
                <a:spcPct val="0"/>
              </a:spcBef>
              <a:buFontTx/>
              <a:buChar char="•"/>
            </a:pPr>
            <a:endParaRPr lang="en-GB" sz="1000">
              <a:solidFill>
                <a:srgbClr val="FF0000"/>
              </a:solidFill>
            </a:endParaRPr>
          </a:p>
          <a:p>
            <a:pPr marL="691149" lvl="1" indent="-230383" eaLnBrk="1" hangingPunct="1">
              <a:spcBef>
                <a:spcPct val="0"/>
              </a:spcBef>
            </a:pPr>
            <a:r>
              <a:rPr lang="en-GB" sz="1000" b="1">
                <a:solidFill>
                  <a:srgbClr val="FF0000"/>
                </a:solidFill>
              </a:rPr>
              <a:t>In 2013</a:t>
            </a:r>
          </a:p>
          <a:p>
            <a:pPr marL="691149" lvl="1" indent="-230383" eaLnBrk="1" hangingPunct="1">
              <a:spcBef>
                <a:spcPct val="0"/>
              </a:spcBef>
              <a:buFontTx/>
              <a:buChar char="•"/>
            </a:pPr>
            <a:r>
              <a:rPr lang="en-GB" sz="1000">
                <a:solidFill>
                  <a:srgbClr val="FF0000"/>
                </a:solidFill>
              </a:rPr>
              <a:t>Mid-term review of Intl. Conference – as 2 years after 31st, 2 years before 32nd</a:t>
            </a:r>
          </a:p>
          <a:p>
            <a:pPr marL="691149" lvl="1" indent="-230383" eaLnBrk="1" hangingPunct="1">
              <a:spcBef>
                <a:spcPct val="0"/>
              </a:spcBef>
              <a:buFontTx/>
              <a:buChar char="•"/>
            </a:pPr>
            <a:r>
              <a:rPr lang="en-GB" sz="1000">
                <a:solidFill>
                  <a:srgbClr val="FF0000"/>
                </a:solidFill>
              </a:rPr>
              <a:t>CoD – where amongst other things, we will decide the Movement’s agenda to propose to Govts for 32nd IC </a:t>
            </a:r>
          </a:p>
          <a:p>
            <a:pPr marL="691149" lvl="1" indent="-230383" eaLnBrk="1" hangingPunct="1">
              <a:spcBef>
                <a:spcPct val="0"/>
              </a:spcBef>
              <a:buFontTx/>
              <a:buChar char="•"/>
            </a:pPr>
            <a:r>
              <a:rPr lang="en-GB" sz="1000">
                <a:solidFill>
                  <a:srgbClr val="FF0000"/>
                </a:solidFill>
              </a:rPr>
              <a:t>Intenational Federation will hold it’s General Assembly just before CoD </a:t>
            </a:r>
          </a:p>
          <a:p>
            <a:pPr marL="691149" lvl="1" indent="-230383" eaLnBrk="1" hangingPunct="1">
              <a:spcBef>
                <a:spcPct val="0"/>
              </a:spcBef>
              <a:buFontTx/>
              <a:buChar char="•"/>
            </a:pPr>
            <a:endParaRPr lang="en-GB" sz="1000">
              <a:solidFill>
                <a:srgbClr val="FF0000"/>
              </a:solidFill>
            </a:endParaRPr>
          </a:p>
          <a:p>
            <a:pPr marL="691149" lvl="1" indent="-230383" eaLnBrk="1" hangingPunct="1">
              <a:spcBef>
                <a:spcPct val="0"/>
              </a:spcBef>
            </a:pPr>
            <a:r>
              <a:rPr lang="en-GB" sz="1000" b="1">
                <a:solidFill>
                  <a:srgbClr val="FF0000"/>
                </a:solidFill>
              </a:rPr>
              <a:t>Today</a:t>
            </a:r>
          </a:p>
          <a:p>
            <a:pPr marL="691149" lvl="1" indent="-230383" eaLnBrk="1" hangingPunct="1">
              <a:spcBef>
                <a:spcPct val="0"/>
              </a:spcBef>
              <a:buFontTx/>
              <a:buChar char="•"/>
            </a:pPr>
            <a:r>
              <a:rPr lang="en-GB" sz="1000">
                <a:solidFill>
                  <a:srgbClr val="FF0000"/>
                </a:solidFill>
              </a:rPr>
              <a:t>Will outline Mid Term Review approach</a:t>
            </a:r>
          </a:p>
          <a:p>
            <a:pPr marL="691149" lvl="1" indent="-230383" eaLnBrk="1" hangingPunct="1">
              <a:spcBef>
                <a:spcPct val="0"/>
              </a:spcBef>
              <a:buFontTx/>
              <a:buChar char="•"/>
            </a:pPr>
            <a:r>
              <a:rPr lang="en-GB" sz="1000">
                <a:solidFill>
                  <a:srgbClr val="FF0000"/>
                </a:solidFill>
              </a:rPr>
              <a:t>Update and consult you on CoD agenda </a:t>
            </a:r>
          </a:p>
          <a:p>
            <a:pPr marL="691149" lvl="1" indent="-230383" eaLnBrk="1" hangingPunct="1">
              <a:spcBef>
                <a:spcPct val="0"/>
              </a:spcBef>
              <a:buFontTx/>
              <a:buChar char="•"/>
            </a:pPr>
            <a:r>
              <a:rPr lang="en-GB" sz="1000">
                <a:solidFill>
                  <a:srgbClr val="FF0000"/>
                </a:solidFill>
              </a:rPr>
              <a:t>Outline agenda of Federation’s General Assembly </a:t>
            </a:r>
          </a:p>
          <a:p>
            <a:pPr marL="691149" lvl="1" indent="-230383" eaLnBrk="1" hangingPunct="1">
              <a:spcBef>
                <a:spcPct val="0"/>
              </a:spcBef>
              <a:buFontTx/>
              <a:buChar char="•"/>
            </a:pPr>
            <a:endParaRPr lang="en-GB" sz="1000" b="1">
              <a:solidFill>
                <a:srgbClr val="FF0000"/>
              </a:solidFill>
            </a:endParaRPr>
          </a:p>
          <a:p>
            <a:pPr marL="691149" lvl="1" indent="-230383" eaLnBrk="1" hangingPunct="1">
              <a:spcBef>
                <a:spcPct val="0"/>
              </a:spcBef>
            </a:pPr>
            <a:endParaRPr lang="en-GB" sz="1000" b="1">
              <a:solidFill>
                <a:srgbClr val="FF0000"/>
              </a:solidFill>
            </a:endParaRPr>
          </a:p>
          <a:p>
            <a:pPr marL="691149" lvl="1" indent="-230383" eaLnBrk="1" hangingPunct="1">
              <a:spcBef>
                <a:spcPct val="0"/>
              </a:spcBef>
              <a:buFontTx/>
              <a:buChar char="•"/>
            </a:pPr>
            <a:endParaRPr lang="en-GB" sz="1000">
              <a:solidFill>
                <a:srgbClr val="FF0000"/>
              </a:solidFill>
            </a:endParaRPr>
          </a:p>
          <a:p>
            <a:pPr marL="691149" lvl="1" indent="-230383" eaLnBrk="1" hangingPunct="1">
              <a:spcBef>
                <a:spcPct val="0"/>
              </a:spcBef>
            </a:pPr>
            <a:endParaRPr lang="en-GB" sz="1000">
              <a:solidFill>
                <a:srgbClr val="FF0000"/>
              </a:solidFill>
            </a:endParaRPr>
          </a:p>
          <a:p>
            <a:pPr marL="691149" lvl="1" indent="-230383" eaLnBrk="1" hangingPunct="1">
              <a:spcBef>
                <a:spcPct val="0"/>
              </a:spcBef>
              <a:buFontTx/>
              <a:buChar char="•"/>
            </a:pPr>
            <a:endParaRPr lang="en-GB" sz="1000">
              <a:solidFill>
                <a:srgbClr val="FF0000"/>
              </a:solidFill>
            </a:endParaRP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6733" fontAlgn="base">
              <a:spcBef>
                <a:spcPct val="0"/>
              </a:spcBef>
              <a:spcAft>
                <a:spcPct val="0"/>
              </a:spcAft>
            </a:pPr>
            <a:fld id="{59BA0435-9015-449F-9C15-817C9061ABA6}" type="slidenum">
              <a:rPr lang="en-GB" smtClean="0">
                <a:latin typeface="Arial" charset="0"/>
                <a:cs typeface="Arial" charset="0"/>
              </a:rPr>
              <a:pPr defTabSz="916733" fontAlgn="base">
                <a:spcBef>
                  <a:spcPct val="0"/>
                </a:spcBef>
                <a:spcAft>
                  <a:spcPct val="0"/>
                </a:spcAft>
              </a:pPr>
              <a:t>2</a:t>
            </a:fld>
            <a:endParaRPr lang="en-GB"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r>
              <a:rPr lang="fr-CH" b="1" smtClean="0"/>
              <a:t>1.  Explain the ‘because’</a:t>
            </a:r>
          </a:p>
          <a:p>
            <a:pPr>
              <a:buFontTx/>
              <a:buChar char="•"/>
            </a:pPr>
            <a:r>
              <a:rPr lang="fr-CH" smtClean="0"/>
              <a:t>Remind IC members of their commitments </a:t>
            </a:r>
          </a:p>
          <a:p>
            <a:pPr>
              <a:buFontTx/>
              <a:buChar char="•"/>
            </a:pPr>
            <a:r>
              <a:rPr lang="fr-CH" smtClean="0"/>
              <a:t>Focus on pledges because they are voluntary commitments &amp; likely to get good response</a:t>
            </a:r>
          </a:p>
          <a:p>
            <a:pPr>
              <a:buFontTx/>
              <a:buChar char="•"/>
            </a:pPr>
            <a:r>
              <a:rPr lang="fr-CH" smtClean="0"/>
              <a:t>Key of MTR is not reporting, rather hoping to get some examples of best practice.  This is what Govts have told us they want.  Reports on implementation of IC resolutions is traditionally short on examples of best practice that are useful for IC participants and we are trying to change this for reporting on the 31st IC at the 32nd IC in 2015</a:t>
            </a:r>
          </a:p>
          <a:p>
            <a:r>
              <a:rPr lang="fr-CH" b="1" smtClean="0"/>
              <a:t>2.  After the ‘because’</a:t>
            </a:r>
            <a:r>
              <a:rPr lang="fr-CH" smtClean="0"/>
              <a:t> </a:t>
            </a:r>
          </a:p>
          <a:p>
            <a:pPr>
              <a:buFontTx/>
              <a:buChar char="•"/>
            </a:pPr>
            <a:r>
              <a:rPr lang="fr-CH" smtClean="0"/>
              <a:t>Ask for examples from participants how they are working with their Govts on pledges/resolutions</a:t>
            </a:r>
          </a:p>
          <a:p>
            <a:pPr>
              <a:buFontTx/>
              <a:buChar char="•"/>
            </a:pPr>
            <a:r>
              <a:rPr lang="fr-CH" smtClean="0"/>
              <a:t>ask what works well or do NS need additional support to work with their Govts.  </a:t>
            </a:r>
          </a:p>
          <a:p>
            <a:endParaRPr lang="fr-CH"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pPr marL="230383" indent="-230383">
              <a:buFontTx/>
              <a:buAutoNum type="arabicPeriod"/>
            </a:pPr>
            <a:r>
              <a:rPr lang="fr-CH" smtClean="0"/>
              <a:t>Remind that the CoD is the only meeting where the whole Movement is present to debate &amp; discuss</a:t>
            </a:r>
          </a:p>
          <a:p>
            <a:pPr marL="230383" indent="-230383">
              <a:buFontTx/>
              <a:buChar char="•"/>
            </a:pPr>
            <a:r>
              <a:rPr lang="fr-CH" smtClean="0"/>
              <a:t>In the changing humanitarian environment – this CoD will be focusing on the future of the Movement</a:t>
            </a:r>
          </a:p>
          <a:p>
            <a:pPr marL="230383" indent="-230383">
              <a:buFontTx/>
              <a:buChar char="•"/>
            </a:pPr>
            <a:r>
              <a:rPr lang="fr-CH" smtClean="0"/>
              <a:t>Next slide, we outline some of the issues currently slated for the agenda</a:t>
            </a:r>
          </a:p>
          <a:p>
            <a:pPr marL="230383" indent="-230383">
              <a:buFontTx/>
              <a:buChar char="•"/>
            </a:pPr>
            <a:r>
              <a:rPr lang="fr-CH" smtClean="0"/>
              <a:t>These reflect the agenda sent out for consultation by the Standing Commission (itself made up of ICRC &amp; Fed Presidents &amp; ICRC Director of Intl. Law &amp; Cooperation &amp; Fed Sec Gen</a:t>
            </a:r>
          </a:p>
          <a:p>
            <a:pPr marL="230383" indent="-230383">
              <a:buFontTx/>
              <a:buChar char="•"/>
            </a:pPr>
            <a:endParaRPr lang="fr-CH" smtClean="0"/>
          </a:p>
          <a:p>
            <a:pPr marL="230383" indent="-230383">
              <a:buFontTx/>
              <a:buChar char="•"/>
            </a:pPr>
            <a:r>
              <a:rPr lang="fr-CH" smtClean="0"/>
              <a:t>Standing Commission has already decided that the theme is 150 years</a:t>
            </a:r>
          </a:p>
          <a:p>
            <a:pPr marL="230383" indent="-230383">
              <a:buFontTx/>
              <a:buChar char="•"/>
            </a:pPr>
            <a:r>
              <a:rPr lang="fr-CH" smtClean="0"/>
              <a:t>This is also the theme of 8th May RCRC day</a:t>
            </a:r>
          </a:p>
          <a:p>
            <a:pPr marL="230383" indent="-230383">
              <a:buFontTx/>
              <a:buChar char="•"/>
            </a:pPr>
            <a:r>
              <a:rPr lang="fr-CH" smtClean="0"/>
              <a:t>In the lead up to the CoD, building dialogue including social media on the future of the Movement </a:t>
            </a:r>
          </a:p>
          <a:p>
            <a:pPr marL="230383" indent="-230383">
              <a:buFontTx/>
              <a:buChar char="•"/>
            </a:pPr>
            <a:r>
              <a:rPr lang="fr-CH" smtClean="0"/>
              <a:t>The outcomes and some participants will be featured at the opening of the CoD </a:t>
            </a:r>
          </a:p>
          <a:p>
            <a:pPr marL="230383" indent="-230383">
              <a:buFontTx/>
              <a:buChar char="•"/>
            </a:pPr>
            <a:r>
              <a:rPr lang="fr-CH" smtClean="0"/>
              <a:t>Aim is to have youth members, volunteers ICRC &amp; Fed staff involved to reach out from the statutory meetings and make a link between RCRC working lives and the statutory meetings </a:t>
            </a:r>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buFontTx/>
              <a:buChar char="•"/>
            </a:pPr>
            <a:endParaRPr lang="fr-CH" sz="1000" dirty="0"/>
          </a:p>
          <a:p>
            <a:pPr>
              <a:lnSpc>
                <a:spcPct val="90000"/>
              </a:lnSpc>
            </a:pPr>
            <a:r>
              <a:rPr lang="fr-CH" sz="1000" b="1" dirty="0" err="1"/>
              <a:t>Suggest</a:t>
            </a:r>
            <a:r>
              <a:rPr lang="fr-CH" sz="1000" b="1" dirty="0"/>
              <a:t> </a:t>
            </a:r>
          </a:p>
          <a:p>
            <a:pPr>
              <a:lnSpc>
                <a:spcPct val="90000"/>
              </a:lnSpc>
              <a:buFontTx/>
              <a:buChar char="•"/>
            </a:pPr>
            <a:r>
              <a:rPr lang="fr-CH" sz="1000" dirty="0"/>
              <a:t>List the issues </a:t>
            </a:r>
            <a:r>
              <a:rPr lang="fr-CH" sz="1000" dirty="0" err="1"/>
              <a:t>currently</a:t>
            </a:r>
            <a:r>
              <a:rPr lang="fr-CH" sz="1000" dirty="0"/>
              <a:t> </a:t>
            </a:r>
            <a:r>
              <a:rPr lang="fr-CH" sz="1000" dirty="0" err="1"/>
              <a:t>proposed</a:t>
            </a:r>
            <a:r>
              <a:rPr lang="fr-CH" sz="1000" dirty="0"/>
              <a:t> for the 2 </a:t>
            </a:r>
            <a:r>
              <a:rPr lang="fr-CH" sz="1000" dirty="0" err="1"/>
              <a:t>day</a:t>
            </a:r>
            <a:r>
              <a:rPr lang="fr-CH" sz="1000" dirty="0"/>
              <a:t> </a:t>
            </a:r>
            <a:r>
              <a:rPr lang="fr-CH" sz="1000" dirty="0" err="1"/>
              <a:t>CoD</a:t>
            </a:r>
            <a:r>
              <a:rPr lang="fr-CH" sz="1000" dirty="0"/>
              <a:t> meeting</a:t>
            </a:r>
          </a:p>
          <a:p>
            <a:pPr>
              <a:lnSpc>
                <a:spcPct val="90000"/>
              </a:lnSpc>
              <a:buFontTx/>
              <a:buChar char="•"/>
            </a:pPr>
            <a:r>
              <a:rPr lang="fr-CH" sz="1000" dirty="0" err="1"/>
              <a:t>Refer</a:t>
            </a:r>
            <a:r>
              <a:rPr lang="fr-CH" sz="1000" dirty="0"/>
              <a:t> to the content of the Standing Commission </a:t>
            </a:r>
            <a:r>
              <a:rPr lang="fr-CH" sz="1000" dirty="0" err="1"/>
              <a:t>letter</a:t>
            </a:r>
            <a:r>
              <a:rPr lang="fr-CH" sz="1000" dirty="0"/>
              <a:t> to all NS</a:t>
            </a:r>
          </a:p>
          <a:p>
            <a:pPr>
              <a:lnSpc>
                <a:spcPct val="90000"/>
              </a:lnSpc>
              <a:buFontTx/>
              <a:buChar char="•"/>
            </a:pPr>
            <a:r>
              <a:rPr lang="fr-CH" sz="1000" dirty="0"/>
              <a:t>(</a:t>
            </a:r>
            <a:r>
              <a:rPr lang="fr-CH" sz="1000" dirty="0" err="1"/>
              <a:t>it</a:t>
            </a:r>
            <a:r>
              <a:rPr lang="fr-CH" sz="1000" dirty="0"/>
              <a:t> </a:t>
            </a:r>
            <a:r>
              <a:rPr lang="fr-CH" sz="1000" dirty="0" err="1"/>
              <a:t>êxplains</a:t>
            </a:r>
            <a:r>
              <a:rPr lang="fr-CH" sz="1000" dirty="0"/>
              <a:t> </a:t>
            </a:r>
            <a:r>
              <a:rPr lang="fr-CH" sz="1000" dirty="0" err="1"/>
              <a:t>why</a:t>
            </a:r>
            <a:r>
              <a:rPr lang="fr-CH" sz="1000" dirty="0"/>
              <a:t> issues are on the agenda (</a:t>
            </a:r>
            <a:r>
              <a:rPr lang="fr-CH" sz="1000" dirty="0" err="1"/>
              <a:t>because</a:t>
            </a:r>
            <a:r>
              <a:rPr lang="fr-CH" sz="1000" dirty="0"/>
              <a:t> </a:t>
            </a:r>
            <a:r>
              <a:rPr lang="fr-CH" sz="1000" dirty="0" err="1"/>
              <a:t>requested</a:t>
            </a:r>
            <a:r>
              <a:rPr lang="fr-CH" sz="1000" dirty="0"/>
              <a:t> by 2011 </a:t>
            </a:r>
            <a:r>
              <a:rPr lang="fr-CH" sz="1000" dirty="0" err="1"/>
              <a:t>CoD</a:t>
            </a:r>
            <a:r>
              <a:rPr lang="fr-CH" sz="1000" dirty="0"/>
              <a:t> </a:t>
            </a:r>
            <a:r>
              <a:rPr lang="fr-CH" sz="1000" dirty="0" err="1"/>
              <a:t>Resolution</a:t>
            </a:r>
            <a:r>
              <a:rPr lang="fr-CH" sz="1000" dirty="0"/>
              <a:t>; </a:t>
            </a:r>
            <a:r>
              <a:rPr lang="fr-CH" sz="1000" dirty="0" err="1"/>
              <a:t>because</a:t>
            </a:r>
            <a:r>
              <a:rPr lang="fr-CH" sz="1000" dirty="0"/>
              <a:t> NS/ICRC/Fed have </a:t>
            </a:r>
            <a:r>
              <a:rPr lang="fr-CH" sz="1000" dirty="0" err="1"/>
              <a:t>requested</a:t>
            </a:r>
            <a:r>
              <a:rPr lang="fr-CH" sz="1000" dirty="0"/>
              <a:t> </a:t>
            </a:r>
            <a:r>
              <a:rPr lang="fr-CH" sz="1000" dirty="0" err="1"/>
              <a:t>it</a:t>
            </a:r>
            <a:r>
              <a:rPr lang="fr-CH" sz="1000" dirty="0"/>
              <a:t>)</a:t>
            </a:r>
          </a:p>
          <a:p>
            <a:pPr>
              <a:lnSpc>
                <a:spcPct val="90000"/>
              </a:lnSpc>
              <a:buFontTx/>
              <a:buChar char="•"/>
            </a:pPr>
            <a:r>
              <a:rPr lang="fr-CH" sz="1000" dirty="0"/>
              <a:t>Standing Commission </a:t>
            </a:r>
            <a:r>
              <a:rPr lang="fr-CH" sz="1000" dirty="0" err="1"/>
              <a:t>will</a:t>
            </a:r>
            <a:r>
              <a:rPr lang="fr-CH" sz="1000" dirty="0"/>
              <a:t> </a:t>
            </a:r>
            <a:r>
              <a:rPr lang="fr-CH" sz="1000" dirty="0" err="1"/>
              <a:t>review</a:t>
            </a:r>
            <a:r>
              <a:rPr lang="fr-CH" sz="1000" dirty="0"/>
              <a:t> feedback </a:t>
            </a:r>
            <a:r>
              <a:rPr lang="fr-CH" sz="1000" dirty="0" err="1"/>
              <a:t>from</a:t>
            </a:r>
            <a:r>
              <a:rPr lang="fr-CH" sz="1000" dirty="0"/>
              <a:t> NS </a:t>
            </a:r>
            <a:r>
              <a:rPr lang="fr-CH" sz="1000" dirty="0" err="1"/>
              <a:t>at</a:t>
            </a:r>
            <a:r>
              <a:rPr lang="fr-CH" sz="1000" dirty="0"/>
              <a:t> </a:t>
            </a:r>
            <a:r>
              <a:rPr lang="fr-CH" sz="1000" dirty="0" err="1"/>
              <a:t>its</a:t>
            </a:r>
            <a:r>
              <a:rPr lang="fr-CH" sz="1000" dirty="0"/>
              <a:t> </a:t>
            </a:r>
            <a:r>
              <a:rPr lang="fr-CH" sz="1000" dirty="0" err="1"/>
              <a:t>next</a:t>
            </a:r>
            <a:r>
              <a:rPr lang="fr-CH" sz="1000" dirty="0"/>
              <a:t> meeting in 25,26 March</a:t>
            </a:r>
          </a:p>
          <a:p>
            <a:pPr>
              <a:lnSpc>
                <a:spcPct val="90000"/>
              </a:lnSpc>
              <a:buFontTx/>
              <a:buChar char="•"/>
            </a:pPr>
            <a:endParaRPr lang="fr-CH" sz="1000" dirty="0"/>
          </a:p>
          <a:p>
            <a:pPr>
              <a:lnSpc>
                <a:spcPct val="90000"/>
              </a:lnSpc>
              <a:buFontTx/>
              <a:buChar char="•"/>
            </a:pPr>
            <a:r>
              <a:rPr lang="fr-CH" sz="1000" dirty="0"/>
              <a:t>There </a:t>
            </a:r>
            <a:r>
              <a:rPr lang="fr-CH" sz="1000" dirty="0" err="1"/>
              <a:t>will</a:t>
            </a:r>
            <a:r>
              <a:rPr lang="fr-CH" sz="1000" dirty="0"/>
              <a:t> </a:t>
            </a:r>
            <a:r>
              <a:rPr lang="fr-CH" sz="1000" dirty="0" err="1"/>
              <a:t>need</a:t>
            </a:r>
            <a:r>
              <a:rPr lang="fr-CH" sz="1000" dirty="0"/>
              <a:t> to </a:t>
            </a:r>
            <a:r>
              <a:rPr lang="fr-CH" sz="1000" dirty="0" err="1"/>
              <a:t>be</a:t>
            </a:r>
            <a:r>
              <a:rPr lang="fr-CH" sz="1000" dirty="0"/>
              <a:t> </a:t>
            </a:r>
            <a:r>
              <a:rPr lang="fr-CH" sz="1000" dirty="0" err="1"/>
              <a:t>some</a:t>
            </a:r>
            <a:r>
              <a:rPr lang="fr-CH" sz="1000" dirty="0"/>
              <a:t> consolidation, </a:t>
            </a:r>
            <a:r>
              <a:rPr lang="fr-CH" sz="1000" dirty="0" err="1"/>
              <a:t>probably</a:t>
            </a:r>
            <a:r>
              <a:rPr lang="fr-CH" sz="1000" dirty="0"/>
              <a:t> building </a:t>
            </a:r>
            <a:r>
              <a:rPr lang="fr-CH" sz="1000" dirty="0" err="1"/>
              <a:t>around</a:t>
            </a:r>
            <a:r>
              <a:rPr lang="fr-CH" sz="1000" dirty="0"/>
              <a:t> 1- 2 main </a:t>
            </a:r>
            <a:r>
              <a:rPr lang="fr-CH" sz="1000" dirty="0" err="1"/>
              <a:t>themes</a:t>
            </a:r>
            <a:endParaRPr lang="fr-CH" sz="1000" dirty="0"/>
          </a:p>
          <a:p>
            <a:pPr>
              <a:lnSpc>
                <a:spcPct val="90000"/>
              </a:lnSpc>
              <a:buFontTx/>
              <a:buChar char="•"/>
            </a:pPr>
            <a:endParaRPr lang="fr-CH" sz="1000" dirty="0"/>
          </a:p>
          <a:p>
            <a:pPr>
              <a:lnSpc>
                <a:spcPct val="90000"/>
              </a:lnSpc>
              <a:buFontTx/>
              <a:buChar char="•"/>
            </a:pPr>
            <a:endParaRPr lang="fr-CH" sz="1000" dirty="0"/>
          </a:p>
          <a:p>
            <a:pPr>
              <a:lnSpc>
                <a:spcPct val="90000"/>
              </a:lnSpc>
              <a:buFontTx/>
              <a:buChar char="•"/>
            </a:pPr>
            <a:r>
              <a:rPr lang="fr-CH" sz="1000" dirty="0"/>
              <a:t>The issues </a:t>
            </a:r>
            <a:r>
              <a:rPr lang="fr-CH" sz="1000" dirty="0" err="1"/>
              <a:t>listed</a:t>
            </a:r>
            <a:r>
              <a:rPr lang="fr-CH" sz="1000" dirty="0"/>
              <a:t> are </a:t>
            </a:r>
            <a:r>
              <a:rPr lang="fr-CH" sz="1000" dirty="0" err="1"/>
              <a:t>quite</a:t>
            </a:r>
            <a:r>
              <a:rPr lang="fr-CH" sz="1000" dirty="0"/>
              <a:t> </a:t>
            </a:r>
            <a:r>
              <a:rPr lang="fr-CH" sz="1000" dirty="0" err="1"/>
              <a:t>different</a:t>
            </a:r>
            <a:r>
              <a:rPr lang="fr-CH" sz="1000" dirty="0"/>
              <a:t>. </a:t>
            </a:r>
          </a:p>
          <a:p>
            <a:pPr>
              <a:lnSpc>
                <a:spcPct val="90000"/>
              </a:lnSpc>
              <a:buFontTx/>
              <a:buChar char="•"/>
            </a:pPr>
            <a:r>
              <a:rPr lang="fr-CH" sz="1000" dirty="0" err="1"/>
              <a:t>Some</a:t>
            </a:r>
            <a:r>
              <a:rPr lang="fr-CH" sz="1000" dirty="0"/>
              <a:t> of </a:t>
            </a:r>
            <a:r>
              <a:rPr lang="fr-CH" sz="1000" dirty="0" err="1"/>
              <a:t>your</a:t>
            </a:r>
            <a:r>
              <a:rPr lang="fr-CH" sz="1000" dirty="0"/>
              <a:t> NS </a:t>
            </a:r>
            <a:r>
              <a:rPr lang="fr-CH" sz="1000" dirty="0" err="1"/>
              <a:t>may</a:t>
            </a:r>
            <a:r>
              <a:rPr lang="fr-CH" sz="1000" dirty="0"/>
              <a:t> </a:t>
            </a:r>
            <a:r>
              <a:rPr lang="fr-CH" sz="1000" dirty="0" err="1"/>
              <a:t>already</a:t>
            </a:r>
            <a:r>
              <a:rPr lang="fr-CH" sz="1000" dirty="0"/>
              <a:t> </a:t>
            </a:r>
            <a:r>
              <a:rPr lang="fr-CH" sz="1000" dirty="0" err="1"/>
              <a:t>be</a:t>
            </a:r>
            <a:r>
              <a:rPr lang="fr-CH" sz="1000" dirty="0"/>
              <a:t> part of a </a:t>
            </a:r>
            <a:r>
              <a:rPr lang="fr-CH" sz="1000" dirty="0" err="1"/>
              <a:t>reference</a:t>
            </a:r>
            <a:r>
              <a:rPr lang="fr-CH" sz="1000" dirty="0"/>
              <a:t> group or have been </a:t>
            </a:r>
            <a:r>
              <a:rPr lang="fr-CH" sz="1000" dirty="0" err="1"/>
              <a:t>consulted</a:t>
            </a:r>
            <a:r>
              <a:rPr lang="fr-CH" sz="1000" dirty="0"/>
              <a:t> on the </a:t>
            </a:r>
            <a:r>
              <a:rPr lang="fr-CH" sz="1000" dirty="0" err="1"/>
              <a:t>development</a:t>
            </a:r>
            <a:r>
              <a:rPr lang="fr-CH" sz="1000" dirty="0"/>
              <a:t> of one of the issues </a:t>
            </a:r>
            <a:r>
              <a:rPr lang="fr-CH" sz="1000" dirty="0" err="1"/>
              <a:t>listed</a:t>
            </a:r>
            <a:r>
              <a:rPr lang="fr-CH" sz="1000" dirty="0"/>
              <a:t> (</a:t>
            </a:r>
            <a:r>
              <a:rPr lang="fr-CH" sz="1000" dirty="0" err="1"/>
              <a:t>e.g</a:t>
            </a:r>
            <a:r>
              <a:rPr lang="fr-CH" sz="1000" dirty="0"/>
              <a:t> NS </a:t>
            </a:r>
            <a:r>
              <a:rPr lang="fr-CH" sz="1000" dirty="0" err="1"/>
              <a:t>working</a:t>
            </a:r>
            <a:r>
              <a:rPr lang="fr-CH" sz="1000" dirty="0"/>
              <a:t> in AC/OS, </a:t>
            </a:r>
            <a:r>
              <a:rPr lang="fr-CH" sz="1000" dirty="0" err="1"/>
              <a:t>Health</a:t>
            </a:r>
            <a:r>
              <a:rPr lang="fr-CH" sz="1000" dirty="0"/>
              <a:t> Care in Danger)</a:t>
            </a:r>
          </a:p>
          <a:p>
            <a:pPr>
              <a:lnSpc>
                <a:spcPct val="90000"/>
              </a:lnSpc>
              <a:buFontTx/>
              <a:buChar char="•"/>
            </a:pPr>
            <a:r>
              <a:rPr lang="fr-CH" sz="1000" dirty="0" err="1"/>
              <a:t>Others</a:t>
            </a:r>
            <a:r>
              <a:rPr lang="fr-CH" sz="1000" dirty="0"/>
              <a:t> are in </a:t>
            </a:r>
            <a:r>
              <a:rPr lang="fr-CH" sz="1000" dirty="0" err="1"/>
              <a:t>earlier</a:t>
            </a:r>
            <a:r>
              <a:rPr lang="fr-CH" sz="1000" dirty="0"/>
              <a:t> stages of </a:t>
            </a:r>
            <a:r>
              <a:rPr lang="fr-CH" sz="1000" dirty="0" err="1"/>
              <a:t>development</a:t>
            </a:r>
            <a:r>
              <a:rPr lang="fr-CH" sz="1000" dirty="0"/>
              <a:t>.  </a:t>
            </a:r>
          </a:p>
          <a:p>
            <a:pPr>
              <a:lnSpc>
                <a:spcPct val="90000"/>
              </a:lnSpc>
              <a:buFontTx/>
              <a:buChar char="•"/>
            </a:pPr>
            <a:endParaRPr lang="fr-CH" sz="1000" dirty="0"/>
          </a:p>
          <a:p>
            <a:pPr>
              <a:lnSpc>
                <a:spcPct val="90000"/>
              </a:lnSpc>
            </a:pPr>
            <a:r>
              <a:rPr lang="fr-CH" sz="1000" dirty="0" err="1"/>
              <a:t>Aim</a:t>
            </a:r>
            <a:endParaRPr lang="fr-CH" sz="1000" dirty="0"/>
          </a:p>
          <a:p>
            <a:pPr>
              <a:lnSpc>
                <a:spcPct val="90000"/>
              </a:lnSpc>
              <a:buFontTx/>
              <a:buChar char="•"/>
            </a:pPr>
            <a:r>
              <a:rPr lang="fr-CH" sz="1000" dirty="0"/>
              <a:t>All issues </a:t>
            </a:r>
            <a:r>
              <a:rPr lang="fr-CH" sz="1000" dirty="0" err="1"/>
              <a:t>brought</a:t>
            </a:r>
            <a:r>
              <a:rPr lang="fr-CH" sz="1000" dirty="0"/>
              <a:t> to the </a:t>
            </a:r>
            <a:r>
              <a:rPr lang="fr-CH" sz="1000" dirty="0" err="1"/>
              <a:t>CoD</a:t>
            </a:r>
            <a:r>
              <a:rPr lang="fr-CH" sz="1000" dirty="0"/>
              <a:t> are </a:t>
            </a:r>
            <a:r>
              <a:rPr lang="fr-CH" sz="1000" dirty="0" err="1"/>
              <a:t>developed</a:t>
            </a:r>
            <a:r>
              <a:rPr lang="fr-CH" sz="1000" dirty="0"/>
              <a:t> in consultation </a:t>
            </a:r>
            <a:r>
              <a:rPr lang="fr-CH" sz="1000" dirty="0" err="1"/>
              <a:t>between</a:t>
            </a:r>
            <a:r>
              <a:rPr lang="fr-CH" sz="1000" dirty="0"/>
              <a:t> NS, ICRC &amp; </a:t>
            </a:r>
            <a:r>
              <a:rPr lang="fr-CH" sz="1000" dirty="0" err="1"/>
              <a:t>Federation</a:t>
            </a:r>
            <a:r>
              <a:rPr lang="fr-CH" sz="1000" dirty="0"/>
              <a:t>. This </a:t>
            </a:r>
            <a:r>
              <a:rPr lang="fr-CH" sz="1000" dirty="0" err="1"/>
              <a:t>is</a:t>
            </a:r>
            <a:r>
              <a:rPr lang="fr-CH" sz="1000" dirty="0"/>
              <a:t> </a:t>
            </a:r>
            <a:r>
              <a:rPr lang="fr-CH" sz="1000" dirty="0" err="1"/>
              <a:t>logical</a:t>
            </a:r>
            <a:r>
              <a:rPr lang="fr-CH" sz="1000" dirty="0"/>
              <a:t> for </a:t>
            </a:r>
            <a:r>
              <a:rPr lang="fr-CH" sz="1000" dirty="0" err="1"/>
              <a:t>this</a:t>
            </a:r>
            <a:r>
              <a:rPr lang="fr-CH" sz="1000" dirty="0"/>
              <a:t> MOVEMENT meeting </a:t>
            </a:r>
          </a:p>
          <a:p>
            <a:pPr>
              <a:lnSpc>
                <a:spcPct val="90000"/>
              </a:lnSpc>
              <a:buFontTx/>
              <a:buChar char="•"/>
            </a:pPr>
            <a:endParaRPr lang="fr-CH" sz="1000" dirty="0"/>
          </a:p>
          <a:p>
            <a:pPr>
              <a:lnSpc>
                <a:spcPct val="90000"/>
              </a:lnSpc>
            </a:pPr>
            <a:r>
              <a:rPr lang="fr-CH" sz="1000" dirty="0"/>
              <a:t>Right </a:t>
            </a:r>
            <a:r>
              <a:rPr lang="fr-CH" sz="1000" dirty="0" err="1"/>
              <a:t>now</a:t>
            </a:r>
            <a:endParaRPr lang="fr-CH" sz="1000" dirty="0"/>
          </a:p>
          <a:p>
            <a:pPr>
              <a:lnSpc>
                <a:spcPct val="90000"/>
              </a:lnSpc>
              <a:buFontTx/>
              <a:buChar char="•"/>
            </a:pPr>
            <a:r>
              <a:rPr lang="fr-CH" sz="1000" dirty="0" err="1"/>
              <a:t>What</a:t>
            </a:r>
            <a:r>
              <a:rPr lang="fr-CH" sz="1000" dirty="0"/>
              <a:t> </a:t>
            </a:r>
            <a:r>
              <a:rPr lang="fr-CH" sz="1000" dirty="0" err="1"/>
              <a:t>should</a:t>
            </a:r>
            <a:r>
              <a:rPr lang="fr-CH" sz="1000" dirty="0"/>
              <a:t> </a:t>
            </a:r>
            <a:r>
              <a:rPr lang="fr-CH" sz="1000" dirty="0" err="1"/>
              <a:t>be</a:t>
            </a:r>
            <a:r>
              <a:rPr lang="fr-CH" sz="1000" dirty="0"/>
              <a:t> the </a:t>
            </a:r>
            <a:r>
              <a:rPr lang="fr-CH" sz="1000" dirty="0" err="1"/>
              <a:t>priority</a:t>
            </a:r>
            <a:r>
              <a:rPr lang="fr-CH" sz="1000" dirty="0"/>
              <a:t> for the </a:t>
            </a:r>
            <a:r>
              <a:rPr lang="fr-CH" sz="1000" dirty="0" err="1"/>
              <a:t>CoD</a:t>
            </a:r>
            <a:r>
              <a:rPr lang="fr-CH" sz="1000" dirty="0"/>
              <a:t>? </a:t>
            </a:r>
          </a:p>
          <a:p>
            <a:pPr>
              <a:lnSpc>
                <a:spcPct val="90000"/>
              </a:lnSpc>
              <a:buFontTx/>
              <a:buChar char="•"/>
            </a:pPr>
            <a:r>
              <a:rPr lang="fr-CH" sz="1000" dirty="0" err="1"/>
              <a:t>What’s</a:t>
            </a:r>
            <a:r>
              <a:rPr lang="fr-CH" sz="1000" dirty="0"/>
              <a:t> </a:t>
            </a:r>
            <a:r>
              <a:rPr lang="fr-CH" sz="1000" dirty="0" err="1"/>
              <a:t>missing</a:t>
            </a:r>
            <a:r>
              <a:rPr lang="fr-CH" sz="1000" dirty="0"/>
              <a:t>?</a:t>
            </a:r>
          </a:p>
          <a:p>
            <a:pPr>
              <a:lnSpc>
                <a:spcPct val="90000"/>
              </a:lnSpc>
              <a:buFontTx/>
              <a:buChar char="•"/>
            </a:pPr>
            <a:r>
              <a:rPr lang="fr-CH" sz="1000" dirty="0"/>
              <a:t>Are </a:t>
            </a:r>
            <a:r>
              <a:rPr lang="fr-CH" sz="1000" dirty="0" err="1"/>
              <a:t>there</a:t>
            </a:r>
            <a:r>
              <a:rPr lang="fr-CH" sz="1000" dirty="0"/>
              <a:t> </a:t>
            </a:r>
            <a:r>
              <a:rPr lang="fr-CH" sz="1000" dirty="0" err="1"/>
              <a:t>topics</a:t>
            </a:r>
            <a:r>
              <a:rPr lang="fr-CH" sz="1000" dirty="0"/>
              <a:t> </a:t>
            </a:r>
            <a:r>
              <a:rPr lang="fr-CH" sz="1000" dirty="0" err="1"/>
              <a:t>listed</a:t>
            </a:r>
            <a:r>
              <a:rPr lang="fr-CH" sz="1000" dirty="0"/>
              <a:t> </a:t>
            </a:r>
            <a:r>
              <a:rPr lang="fr-CH" sz="1000" dirty="0" err="1"/>
              <a:t>that</a:t>
            </a:r>
            <a:r>
              <a:rPr lang="fr-CH" sz="1000" dirty="0"/>
              <a:t> </a:t>
            </a:r>
            <a:r>
              <a:rPr lang="fr-CH" sz="1000" dirty="0" err="1"/>
              <a:t>you</a:t>
            </a:r>
            <a:r>
              <a:rPr lang="fr-CH" sz="1000" dirty="0"/>
              <a:t> </a:t>
            </a:r>
            <a:r>
              <a:rPr lang="fr-CH" sz="1000" dirty="0" err="1"/>
              <a:t>think</a:t>
            </a:r>
            <a:r>
              <a:rPr lang="fr-CH" sz="1000" dirty="0"/>
              <a:t> are not important for the </a:t>
            </a:r>
            <a:r>
              <a:rPr lang="fr-CH" sz="1000" dirty="0" err="1"/>
              <a:t>CoD</a:t>
            </a:r>
            <a:r>
              <a:rPr lang="fr-CH" sz="1000" dirty="0"/>
              <a:t>?</a:t>
            </a:r>
          </a:p>
          <a:p>
            <a:pPr>
              <a:lnSpc>
                <a:spcPct val="90000"/>
              </a:lnSpc>
              <a:buFontTx/>
              <a:buChar char="•"/>
            </a:pPr>
            <a:endParaRPr lang="fr-CH" sz="1000" dirty="0"/>
          </a:p>
          <a:p>
            <a:pPr>
              <a:lnSpc>
                <a:spcPct val="90000"/>
              </a:lnSpc>
              <a:buFontTx/>
              <a:buChar char="•"/>
            </a:pPr>
            <a:endParaRPr lang="fr-CH" sz="1000" dirty="0"/>
          </a:p>
          <a:p>
            <a:pPr>
              <a:lnSpc>
                <a:spcPct val="90000"/>
              </a:lnSpc>
            </a:pPr>
            <a:endParaRPr lang="fr-FR"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Aim to maximise consultations, interaction, dilogue with NS.  </a:t>
            </a:r>
          </a:p>
        </p:txBody>
      </p:sp>
      <p:sp>
        <p:nvSpPr>
          <p:cNvPr id="18436" name="Slide Number Placeholder 3"/>
          <p:cNvSpPr txBox="1">
            <a:spLocks noGrp="1"/>
          </p:cNvSpPr>
          <p:nvPr/>
        </p:nvSpPr>
        <p:spPr bwMode="auto">
          <a:xfrm>
            <a:off x="3849482" y="9429671"/>
            <a:ext cx="2946575" cy="496966"/>
          </a:xfrm>
          <a:prstGeom prst="rect">
            <a:avLst/>
          </a:prstGeom>
          <a:noFill/>
          <a:ln>
            <a:miter lim="800000"/>
            <a:headEnd/>
            <a:tailEnd/>
          </a:ln>
        </p:spPr>
        <p:txBody>
          <a:bodyPr lIns="91298" tIns="45648" rIns="91298" bIns="45648" anchor="b"/>
          <a:lstStyle/>
          <a:p>
            <a:pPr algn="r">
              <a:defRPr/>
            </a:pPr>
            <a:fld id="{C781D8BE-21F7-43F3-9473-1C016E2969D8}" type="slidenum">
              <a:rPr lang="en-GB" sz="1200">
                <a:latin typeface="+mn-lt"/>
                <a:cs typeface="+mn-cs"/>
              </a:rPr>
              <a:pPr algn="r">
                <a:defRPr/>
              </a:pPr>
              <a:t>6</a:t>
            </a:fld>
            <a:endParaRPr lang="en-GB" sz="1200">
              <a:latin typeface="+mn-lt"/>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1" smtClean="0"/>
              <a:t>Follow up reports from previous GA</a:t>
            </a:r>
          </a:p>
          <a:p>
            <a:endParaRPr lang="en-GB" b="1" smtClean="0"/>
          </a:p>
          <a:p>
            <a:r>
              <a:rPr lang="en-GB" b="1" smtClean="0"/>
              <a:t>Elections for the IFRC President, Vice-Presidents and Governing Board</a:t>
            </a:r>
          </a:p>
          <a:p>
            <a:endParaRPr lang="en-GB" b="1" smtClean="0"/>
          </a:p>
          <a:p>
            <a:r>
              <a:rPr lang="en-GB" b="1" smtClean="0"/>
              <a:t>Process for the mid-term review of S2020</a:t>
            </a:r>
          </a:p>
          <a:p>
            <a:endParaRPr lang="en-GB" b="1" smtClean="0"/>
          </a:p>
          <a:p>
            <a:r>
              <a:rPr lang="en-GB" b="1" smtClean="0"/>
              <a:t>In view of the 2015 and the deadline for MDG</a:t>
            </a:r>
          </a:p>
          <a:p>
            <a:endParaRPr lang="en-GB" b="1" smtClean="0"/>
          </a:p>
        </p:txBody>
      </p:sp>
      <p:sp>
        <p:nvSpPr>
          <p:cNvPr id="46084" name="Slide Number Placeholder 3"/>
          <p:cNvSpPr txBox="1">
            <a:spLocks noGrp="1"/>
          </p:cNvSpPr>
          <p:nvPr/>
        </p:nvSpPr>
        <p:spPr bwMode="auto">
          <a:xfrm>
            <a:off x="3849482" y="9429671"/>
            <a:ext cx="2946575" cy="496966"/>
          </a:xfrm>
          <a:prstGeom prst="rect">
            <a:avLst/>
          </a:prstGeom>
          <a:noFill/>
          <a:ln w="9525">
            <a:noFill/>
            <a:miter lim="800000"/>
            <a:headEnd/>
            <a:tailEnd/>
          </a:ln>
        </p:spPr>
        <p:txBody>
          <a:bodyPr lIns="91298" tIns="45648" rIns="91298" bIns="45648" anchor="b"/>
          <a:lstStyle/>
          <a:p>
            <a:pPr algn="r" defTabSz="911933"/>
            <a:fld id="{67C9A28B-F786-41D9-883B-642DD85416EE}" type="slidenum">
              <a:rPr lang="en-US" sz="1200"/>
              <a:pPr algn="r" defTabSz="911933"/>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b="1" smtClean="0"/>
          </a:p>
        </p:txBody>
      </p:sp>
      <p:sp>
        <p:nvSpPr>
          <p:cNvPr id="48132" name="Slide Number Placeholder 3"/>
          <p:cNvSpPr txBox="1">
            <a:spLocks noGrp="1"/>
          </p:cNvSpPr>
          <p:nvPr/>
        </p:nvSpPr>
        <p:spPr bwMode="auto">
          <a:xfrm>
            <a:off x="3849482" y="9429671"/>
            <a:ext cx="2946575" cy="496966"/>
          </a:xfrm>
          <a:prstGeom prst="rect">
            <a:avLst/>
          </a:prstGeom>
          <a:noFill/>
          <a:ln w="9525">
            <a:noFill/>
            <a:miter lim="800000"/>
            <a:headEnd/>
            <a:tailEnd/>
          </a:ln>
        </p:spPr>
        <p:txBody>
          <a:bodyPr lIns="91298" tIns="45648" rIns="91298" bIns="45648" anchor="b"/>
          <a:lstStyle/>
          <a:p>
            <a:pPr algn="r" defTabSz="911933"/>
            <a:fld id="{17FCFA60-9392-45D6-998E-725BD450ECDD}" type="slidenum">
              <a:rPr lang="en-US" sz="1200"/>
              <a:pPr algn="r" defTabSz="911933"/>
              <a:t>8</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226300E-9580-4ACF-857C-9D6DE354E462}" type="datetime1">
              <a:rPr lang="en-GB"/>
              <a:pPr>
                <a:defRPr/>
              </a:pPr>
              <a:t>11-Jun-13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4137B6D-9E04-455C-AEF7-CCE9B7DB68B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35D44EE-F679-4298-BF7C-560947DF955A}" type="datetime1">
              <a:rPr lang="en-GB"/>
              <a:pPr>
                <a:defRPr/>
              </a:pPr>
              <a:t>11-Jun-13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9288E52-5966-4BA3-A6E8-713FA9C5D9A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94757D6-896D-4C42-A6BB-D9F266809DD7}" type="datetime1">
              <a:rPr lang="en-GB"/>
              <a:pPr>
                <a:defRPr/>
              </a:pPr>
              <a:t>11-Jun-13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247E597-1AAA-4C8D-9027-B0A3EDBAF62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F2F2652-6839-4F76-B18E-2722A507907E}" type="datetime1">
              <a:rPr lang="en-GB"/>
              <a:pPr>
                <a:defRPr/>
              </a:pPr>
              <a:t>11-Jun-13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1D0CACB-44BE-4F8C-B4E3-E86574BAE73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DFF896-FD81-4CF0-AE93-BCD9939CB6C4}" type="datetime1">
              <a:rPr lang="en-GB"/>
              <a:pPr>
                <a:defRPr/>
              </a:pPr>
              <a:t>11-Jun-13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2A15FCE-4DB9-4E32-BB94-526982810FE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7E59AD1-E209-4D38-A138-7CCA0E072266}" type="datetime1">
              <a:rPr lang="en-GB"/>
              <a:pPr>
                <a:defRPr/>
              </a:pPr>
              <a:t>11-Jun-13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C9A4525-8373-4A08-8896-45BA02B7DC2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0258A95-93BD-49F9-97CB-FDD1D97E78FC}" type="datetime1">
              <a:rPr lang="en-GB"/>
              <a:pPr>
                <a:defRPr/>
              </a:pPr>
              <a:t>11-Jun-13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60D4801-F3AC-4B9B-B143-6CC54221913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592DFFC-FB14-449F-BC2B-0BA0DB00D86C}" type="datetime1">
              <a:rPr lang="en-GB"/>
              <a:pPr>
                <a:defRPr/>
              </a:pPr>
              <a:t>11-Jun-13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140698B-A49A-4AFC-985A-651E5337A06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EF951A-B1E3-4175-A6DE-DB8985FCCA11}" type="datetime1">
              <a:rPr lang="en-GB"/>
              <a:pPr>
                <a:defRPr/>
              </a:pPr>
              <a:t>11-Jun-13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3F62435-A372-49DF-86C5-525DF8610BC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01A34C-1AF0-47A4-BE6C-E0AD38433907}" type="datetime1">
              <a:rPr lang="en-GB"/>
              <a:pPr>
                <a:defRPr/>
              </a:pPr>
              <a:t>11-Jun-13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3AFBA67-1E25-44CA-ADC1-2AC20799240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BDB38B-5D84-4893-97F5-E98EA48C2D2A}" type="datetime1">
              <a:rPr lang="en-GB"/>
              <a:pPr>
                <a:defRPr/>
              </a:pPr>
              <a:t>11-Jun-13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F273745-75C4-48D3-9ABE-BA181D972F8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9019"/>
          </a:schemeClr>
        </a:solidFill>
        <a:effectLst/>
      </p:bgPr>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45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A80AFEF-862C-4B61-A29F-B44CB05388A1}" type="datetime1">
              <a:rPr lang="en-GB"/>
              <a:pPr>
                <a:defRPr/>
              </a:pPr>
              <a:t>11-Jun-13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E31434D-21D9-41F6-8652-38632486FC1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457200" y="3213100"/>
            <a:ext cx="8229600" cy="2913063"/>
          </a:xfrm>
        </p:spPr>
        <p:txBody>
          <a:bodyPr/>
          <a:lstStyle/>
          <a:p>
            <a:pPr eaLnBrk="1" hangingPunct="1"/>
            <a:endParaRPr lang="fr-CH" smtClean="0"/>
          </a:p>
          <a:p>
            <a:pPr eaLnBrk="1" hangingPunct="1"/>
            <a:endParaRPr lang="fr-CH" smtClean="0"/>
          </a:p>
        </p:txBody>
      </p:sp>
      <p:sp>
        <p:nvSpPr>
          <p:cNvPr id="4" name="Slide Number Placeholder 3"/>
          <p:cNvSpPr>
            <a:spLocks noGrp="1"/>
          </p:cNvSpPr>
          <p:nvPr>
            <p:ph type="sldNum" sz="quarter" idx="12"/>
          </p:nvPr>
        </p:nvSpPr>
        <p:spPr/>
        <p:txBody>
          <a:bodyPr/>
          <a:lstStyle/>
          <a:p>
            <a:pPr>
              <a:defRPr/>
            </a:pPr>
            <a:fld id="{97547A60-4F99-4A10-80F9-E83EF0224D79}" type="slidenum">
              <a:rPr lang="en-GB"/>
              <a:pPr>
                <a:defRPr/>
              </a:pPr>
              <a:t>1</a:t>
            </a:fld>
            <a:endParaRPr lang="en-GB" dirty="0"/>
          </a:p>
        </p:txBody>
      </p:sp>
      <p:pic>
        <p:nvPicPr>
          <p:cNvPr id="15363" name="Picture 4" descr="RC_GeneralAssembly_StatutoryMeetings_lr.jpg"/>
          <p:cNvPicPr>
            <a:picLocks noChangeAspect="1"/>
          </p:cNvPicPr>
          <p:nvPr/>
        </p:nvPicPr>
        <p:blipFill>
          <a:blip r:embed="rId3" cstate="print"/>
          <a:srcRect/>
          <a:stretch>
            <a:fillRect/>
          </a:stretch>
        </p:blipFill>
        <p:spPr bwMode="auto">
          <a:xfrm>
            <a:off x="0" y="1557338"/>
            <a:ext cx="9144000" cy="2162175"/>
          </a:xfrm>
          <a:prstGeom prst="rect">
            <a:avLst/>
          </a:prstGeom>
          <a:noFill/>
          <a:ln w="9525">
            <a:noFill/>
            <a:miter lim="800000"/>
            <a:headEnd/>
            <a:tailEnd/>
          </a:ln>
        </p:spPr>
      </p:pic>
      <p:sp>
        <p:nvSpPr>
          <p:cNvPr id="15364" name="TextBox 1"/>
          <p:cNvSpPr txBox="1">
            <a:spLocks noChangeArrowheads="1"/>
          </p:cNvSpPr>
          <p:nvPr/>
        </p:nvSpPr>
        <p:spPr bwMode="auto">
          <a:xfrm>
            <a:off x="827088" y="4149725"/>
            <a:ext cx="5400675" cy="1465263"/>
          </a:xfrm>
          <a:prstGeom prst="rect">
            <a:avLst/>
          </a:prstGeom>
          <a:noFill/>
          <a:ln w="9525">
            <a:noFill/>
            <a:miter lim="800000"/>
            <a:headEnd/>
            <a:tailEnd/>
          </a:ln>
        </p:spPr>
        <p:txBody>
          <a:bodyPr>
            <a:spAutoFit/>
          </a:bodyPr>
          <a:lstStyle/>
          <a:p>
            <a:r>
              <a:rPr lang="fr-CH"/>
              <a:t>MEETING</a:t>
            </a:r>
          </a:p>
          <a:p>
            <a:endParaRPr lang="fr-CH"/>
          </a:p>
          <a:p>
            <a:r>
              <a:rPr lang="fr-CH"/>
              <a:t>Date</a:t>
            </a:r>
          </a:p>
          <a:p>
            <a:endParaRPr lang="fr-CH"/>
          </a:p>
          <a:p>
            <a:r>
              <a:rPr lang="fr-CH"/>
              <a:t>Names of presenters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itle 1"/>
          <p:cNvSpPr>
            <a:spLocks noGrp="1"/>
          </p:cNvSpPr>
          <p:nvPr>
            <p:ph type="title"/>
          </p:nvPr>
        </p:nvSpPr>
        <p:spPr>
          <a:xfrm>
            <a:off x="250825" y="260350"/>
            <a:ext cx="8137525" cy="1081088"/>
          </a:xfrm>
        </p:spPr>
        <p:txBody>
          <a:bodyPr/>
          <a:lstStyle/>
          <a:p>
            <a:pPr eaLnBrk="1" hangingPunct="1"/>
            <a:r>
              <a:rPr lang="en-GB" sz="2400" smtClean="0"/>
              <a:t>Statutory meetings</a:t>
            </a:r>
            <a:br>
              <a:rPr lang="en-GB" sz="2400" smtClean="0"/>
            </a:br>
            <a:r>
              <a:rPr lang="en-GB" sz="2400" smtClean="0"/>
              <a:t>International Red Cross Red Crescent Movement </a:t>
            </a:r>
          </a:p>
        </p:txBody>
      </p:sp>
      <p:grpSp>
        <p:nvGrpSpPr>
          <p:cNvPr id="1035" name="Group 50"/>
          <p:cNvGrpSpPr>
            <a:grpSpLocks/>
          </p:cNvGrpSpPr>
          <p:nvPr/>
        </p:nvGrpSpPr>
        <p:grpSpPr bwMode="auto">
          <a:xfrm>
            <a:off x="323850" y="1773238"/>
            <a:ext cx="8440738" cy="4397375"/>
            <a:chOff x="452438" y="1857375"/>
            <a:chExt cx="9144032" cy="4397121"/>
          </a:xfrm>
        </p:grpSpPr>
        <p:grpSp>
          <p:nvGrpSpPr>
            <p:cNvPr id="1038" name="Group 38"/>
            <p:cNvGrpSpPr>
              <a:grpSpLocks/>
            </p:cNvGrpSpPr>
            <p:nvPr/>
          </p:nvGrpSpPr>
          <p:grpSpPr bwMode="auto">
            <a:xfrm>
              <a:off x="452438" y="1857375"/>
              <a:ext cx="7286677" cy="4397121"/>
              <a:chOff x="452438" y="1857375"/>
              <a:chExt cx="7286677" cy="4397121"/>
            </a:xfrm>
          </p:grpSpPr>
          <p:grpSp>
            <p:nvGrpSpPr>
              <p:cNvPr id="1042" name="Group 35"/>
              <p:cNvGrpSpPr>
                <a:grpSpLocks/>
              </p:cNvGrpSpPr>
              <p:nvPr/>
            </p:nvGrpSpPr>
            <p:grpSpPr bwMode="auto">
              <a:xfrm>
                <a:off x="452438" y="1857375"/>
                <a:ext cx="7286677" cy="4397121"/>
                <a:chOff x="452438" y="1857375"/>
                <a:chExt cx="7286677" cy="4397121"/>
              </a:xfrm>
            </p:grpSpPr>
            <p:sp>
              <p:nvSpPr>
                <p:cNvPr id="56" name="Rounded Rectangle 55"/>
                <p:cNvSpPr/>
                <p:nvPr/>
              </p:nvSpPr>
              <p:spPr bwMode="auto">
                <a:xfrm>
                  <a:off x="5810250" y="2822575"/>
                  <a:ext cx="1928813" cy="3035300"/>
                </a:xfrm>
                <a:prstGeom prst="round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endParaRPr lang="en-GB" dirty="0"/>
                </a:p>
              </p:txBody>
            </p:sp>
            <p:grpSp>
              <p:nvGrpSpPr>
                <p:cNvPr id="1045" name="Group 41"/>
                <p:cNvGrpSpPr>
                  <a:grpSpLocks/>
                </p:cNvGrpSpPr>
                <p:nvPr/>
              </p:nvGrpSpPr>
              <p:grpSpPr bwMode="auto">
                <a:xfrm>
                  <a:off x="2747371" y="2584704"/>
                  <a:ext cx="2232128" cy="3669792"/>
                  <a:chOff x="747094" y="2253975"/>
                  <a:chExt cx="2232128" cy="3800308"/>
                </a:xfrm>
              </p:grpSpPr>
              <p:sp>
                <p:nvSpPr>
                  <p:cNvPr id="73" name="Rounded Rectangle 72"/>
                  <p:cNvSpPr/>
                  <p:nvPr/>
                </p:nvSpPr>
                <p:spPr bwMode="auto">
                  <a:xfrm>
                    <a:off x="1166786" y="2500306"/>
                    <a:ext cx="1928812" cy="3143250"/>
                  </a:xfrm>
                  <a:prstGeom prst="round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endParaRPr lang="en-GB" dirty="0"/>
                  </a:p>
                </p:txBody>
              </p:sp>
              <p:sp>
                <p:nvSpPr>
                  <p:cNvPr id="1060" name="TextBox 12"/>
                  <p:cNvSpPr txBox="1">
                    <a:spLocks noChangeArrowheads="1"/>
                  </p:cNvSpPr>
                  <p:nvPr/>
                </p:nvSpPr>
                <p:spPr bwMode="auto">
                  <a:xfrm>
                    <a:off x="1349009" y="3159534"/>
                    <a:ext cx="1572962" cy="1801779"/>
                  </a:xfrm>
                  <a:prstGeom prst="rect">
                    <a:avLst/>
                  </a:prstGeom>
                  <a:noFill/>
                  <a:ln w="9525">
                    <a:noFill/>
                    <a:miter lim="800000"/>
                    <a:headEnd/>
                    <a:tailEnd/>
                  </a:ln>
                </p:spPr>
                <p:txBody>
                  <a:bodyPr>
                    <a:spAutoFit/>
                  </a:bodyPr>
                  <a:lstStyle/>
                  <a:p>
                    <a:pPr algn="ctr" eaLnBrk="0" hangingPunct="0"/>
                    <a:r>
                      <a:rPr lang="en-GB" b="1">
                        <a:latin typeface="Calibri" pitchFamily="34" charset="0"/>
                      </a:rPr>
                      <a:t>Council</a:t>
                    </a:r>
                  </a:p>
                  <a:p>
                    <a:pPr algn="ctr" eaLnBrk="0" hangingPunct="0"/>
                    <a:r>
                      <a:rPr lang="en-GB" b="1">
                        <a:latin typeface="Calibri" pitchFamily="34" charset="0"/>
                      </a:rPr>
                      <a:t>of</a:t>
                    </a:r>
                  </a:p>
                  <a:p>
                    <a:pPr algn="ctr" eaLnBrk="0" hangingPunct="0"/>
                    <a:r>
                      <a:rPr lang="en-GB" b="1">
                        <a:latin typeface="Calibri" pitchFamily="34" charset="0"/>
                      </a:rPr>
                      <a:t>Delegates</a:t>
                    </a:r>
                  </a:p>
                  <a:p>
                    <a:pPr algn="ctr" eaLnBrk="0" hangingPunct="0"/>
                    <a:endParaRPr lang="en-GB">
                      <a:latin typeface="Calibri" pitchFamily="34" charset="0"/>
                    </a:endParaRPr>
                  </a:p>
                  <a:p>
                    <a:pPr algn="ctr" eaLnBrk="0" hangingPunct="0"/>
                    <a:r>
                      <a:rPr lang="en-GB">
                        <a:latin typeface="Calibri" pitchFamily="34" charset="0"/>
                      </a:rPr>
                      <a:t>meeting every 2 years</a:t>
                    </a:r>
                  </a:p>
                </p:txBody>
              </p:sp>
            </p:grpSp>
            <p:sp>
              <p:nvSpPr>
                <p:cNvPr id="58" name="Right Arrow 57"/>
                <p:cNvSpPr/>
                <p:nvPr/>
              </p:nvSpPr>
              <p:spPr bwMode="auto">
                <a:xfrm>
                  <a:off x="5095824" y="2714575"/>
                  <a:ext cx="428224" cy="500033"/>
                </a:xfrm>
                <a:prstGeom prst="rightArrow">
                  <a:avLst/>
                </a:prstGeom>
                <a:solidFill>
                  <a:srgbClr val="E0003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b="1" dirty="0">
                    <a:solidFill>
                      <a:schemeClr val="tx1"/>
                    </a:solidFill>
                    <a:effectLst>
                      <a:outerShdw blurRad="38100" dist="38100" dir="2700000" algn="tl">
                        <a:srgbClr val="FFFFFF"/>
                      </a:outerShdw>
                    </a:effectLst>
                    <a:cs typeface="Arial" pitchFamily="34" charset="0"/>
                  </a:endParaRPr>
                </a:p>
              </p:txBody>
            </p:sp>
            <p:sp>
              <p:nvSpPr>
                <p:cNvPr id="59" name="Right Arrow 58"/>
                <p:cNvSpPr/>
                <p:nvPr/>
              </p:nvSpPr>
              <p:spPr bwMode="auto">
                <a:xfrm>
                  <a:off x="5080347" y="4071809"/>
                  <a:ext cx="428223" cy="500034"/>
                </a:xfrm>
                <a:prstGeom prst="rightArrow">
                  <a:avLst/>
                </a:prstGeom>
                <a:solidFill>
                  <a:srgbClr val="E0003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b="1" dirty="0">
                    <a:solidFill>
                      <a:schemeClr val="tx1"/>
                    </a:solidFill>
                    <a:effectLst>
                      <a:outerShdw blurRad="38100" dist="38100" dir="2700000" algn="tl">
                        <a:srgbClr val="FFFFFF"/>
                      </a:outerShdw>
                    </a:effectLst>
                    <a:cs typeface="Arial" pitchFamily="34" charset="0"/>
                  </a:endParaRPr>
                </a:p>
              </p:txBody>
            </p:sp>
            <p:sp>
              <p:nvSpPr>
                <p:cNvPr id="60" name="Right Arrow 59"/>
                <p:cNvSpPr/>
                <p:nvPr/>
              </p:nvSpPr>
              <p:spPr bwMode="auto">
                <a:xfrm>
                  <a:off x="5080347" y="5429044"/>
                  <a:ext cx="428223" cy="500033"/>
                </a:xfrm>
                <a:prstGeom prst="rightArrow">
                  <a:avLst/>
                </a:prstGeom>
                <a:solidFill>
                  <a:srgbClr val="E0003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b="1" dirty="0">
                    <a:solidFill>
                      <a:schemeClr val="tx1"/>
                    </a:solidFill>
                    <a:effectLst>
                      <a:outerShdw blurRad="38100" dist="38100" dir="2700000" algn="tl">
                        <a:srgbClr val="FFFFFF"/>
                      </a:outerShdw>
                    </a:effectLst>
                    <a:cs typeface="Arial" pitchFamily="34" charset="0"/>
                  </a:endParaRPr>
                </a:p>
              </p:txBody>
            </p:sp>
            <p:sp>
              <p:nvSpPr>
                <p:cNvPr id="61" name="Right Arrow 60"/>
                <p:cNvSpPr/>
                <p:nvPr/>
              </p:nvSpPr>
              <p:spPr bwMode="auto">
                <a:xfrm>
                  <a:off x="2397501" y="2714575"/>
                  <a:ext cx="428223" cy="500033"/>
                </a:xfrm>
                <a:prstGeom prst="rightArrow">
                  <a:avLst/>
                </a:prstGeom>
                <a:solidFill>
                  <a:srgbClr val="E0003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b="1" dirty="0">
                    <a:solidFill>
                      <a:schemeClr val="tx1"/>
                    </a:solidFill>
                    <a:effectLst>
                      <a:outerShdw blurRad="38100" dist="38100" dir="2700000" algn="tl">
                        <a:srgbClr val="FFFFFF"/>
                      </a:outerShdw>
                    </a:effectLst>
                    <a:cs typeface="Arial" pitchFamily="34" charset="0"/>
                  </a:endParaRPr>
                </a:p>
              </p:txBody>
            </p:sp>
            <p:sp>
              <p:nvSpPr>
                <p:cNvPr id="62" name="Right Arrow 61"/>
                <p:cNvSpPr/>
                <p:nvPr/>
              </p:nvSpPr>
              <p:spPr bwMode="auto">
                <a:xfrm>
                  <a:off x="2382023" y="4071809"/>
                  <a:ext cx="428224" cy="500034"/>
                </a:xfrm>
                <a:prstGeom prst="rightArrow">
                  <a:avLst/>
                </a:prstGeom>
                <a:solidFill>
                  <a:srgbClr val="E0003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b="1" dirty="0">
                    <a:solidFill>
                      <a:schemeClr val="tx1"/>
                    </a:solidFill>
                    <a:effectLst>
                      <a:outerShdw blurRad="38100" dist="38100" dir="2700000" algn="tl">
                        <a:srgbClr val="FFFFFF"/>
                      </a:outerShdw>
                    </a:effectLst>
                    <a:cs typeface="Arial" pitchFamily="34" charset="0"/>
                  </a:endParaRPr>
                </a:p>
              </p:txBody>
            </p:sp>
            <p:sp>
              <p:nvSpPr>
                <p:cNvPr id="63" name="Right Arrow 62"/>
                <p:cNvSpPr/>
                <p:nvPr/>
              </p:nvSpPr>
              <p:spPr bwMode="auto">
                <a:xfrm>
                  <a:off x="2382023" y="5429044"/>
                  <a:ext cx="428224" cy="500033"/>
                </a:xfrm>
                <a:prstGeom prst="rightArrow">
                  <a:avLst/>
                </a:prstGeom>
                <a:solidFill>
                  <a:srgbClr val="E0003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b="1" dirty="0">
                    <a:solidFill>
                      <a:schemeClr val="tx1"/>
                    </a:solidFill>
                    <a:effectLst>
                      <a:outerShdw blurRad="38100" dist="38100" dir="2700000" algn="tl">
                        <a:srgbClr val="FFFFFF"/>
                      </a:outerShdw>
                    </a:effectLst>
                    <a:cs typeface="Arial" pitchFamily="34" charset="0"/>
                  </a:endParaRPr>
                </a:p>
              </p:txBody>
            </p:sp>
            <p:pic>
              <p:nvPicPr>
                <p:cNvPr id="1052" name="Picture 27"/>
                <p:cNvPicPr>
                  <a:picLocks noChangeAspect="1" noChangeArrowheads="1"/>
                </p:cNvPicPr>
                <p:nvPr/>
              </p:nvPicPr>
              <p:blipFill>
                <a:blip r:embed="rId4" cstate="print"/>
                <a:srcRect/>
                <a:stretch>
                  <a:fillRect/>
                </a:stretch>
              </p:blipFill>
              <p:spPr bwMode="auto">
                <a:xfrm>
                  <a:off x="4581605" y="2000961"/>
                  <a:ext cx="1643062" cy="725488"/>
                </a:xfrm>
                <a:prstGeom prst="rect">
                  <a:avLst/>
                </a:prstGeom>
                <a:noFill/>
                <a:ln w="9525">
                  <a:noFill/>
                  <a:miter lim="800000"/>
                  <a:headEnd/>
                  <a:tailEnd/>
                </a:ln>
              </p:spPr>
            </p:pic>
            <p:pic>
              <p:nvPicPr>
                <p:cNvPr id="1053" name="Picture 3"/>
                <p:cNvPicPr>
                  <a:picLocks noChangeAspect="1" noChangeArrowheads="1"/>
                </p:cNvPicPr>
                <p:nvPr/>
              </p:nvPicPr>
              <p:blipFill>
                <a:blip r:embed="rId5" cstate="print"/>
                <a:srcRect/>
                <a:stretch>
                  <a:fillRect/>
                </a:stretch>
              </p:blipFill>
              <p:spPr bwMode="auto">
                <a:xfrm>
                  <a:off x="952500" y="2563813"/>
                  <a:ext cx="936625" cy="638175"/>
                </a:xfrm>
                <a:prstGeom prst="rect">
                  <a:avLst/>
                </a:prstGeom>
                <a:noFill/>
                <a:ln w="9525">
                  <a:noFill/>
                  <a:miter lim="800000"/>
                  <a:headEnd/>
                  <a:tailEnd/>
                </a:ln>
              </p:spPr>
            </p:pic>
            <p:grpSp>
              <p:nvGrpSpPr>
                <p:cNvPr id="1054" name="Group 8"/>
                <p:cNvGrpSpPr>
                  <a:grpSpLocks/>
                </p:cNvGrpSpPr>
                <p:nvPr/>
              </p:nvGrpSpPr>
              <p:grpSpPr bwMode="auto">
                <a:xfrm>
                  <a:off x="1075662" y="5064371"/>
                  <a:ext cx="645146" cy="916430"/>
                  <a:chOff x="315" y="3574"/>
                  <a:chExt cx="460" cy="654"/>
                </a:xfrm>
              </p:grpSpPr>
              <p:graphicFrame>
                <p:nvGraphicFramePr>
                  <p:cNvPr id="1033" name="Object 9"/>
                  <p:cNvGraphicFramePr>
                    <a:graphicFrameLocks noChangeAspect="1"/>
                  </p:cNvGraphicFramePr>
                  <p:nvPr/>
                </p:nvGraphicFramePr>
                <p:xfrm>
                  <a:off x="315" y="3574"/>
                  <a:ext cx="460" cy="450"/>
                </p:xfrm>
                <a:graphic>
                  <a:graphicData uri="http://schemas.openxmlformats.org/presentationml/2006/ole">
                    <p:oleObj spid="_x0000_s1037" name="Drawing" r:id="rId6" imgW="1245550" imgH="1245550" progId="">
                      <p:embed/>
                    </p:oleObj>
                  </a:graphicData>
                </a:graphic>
              </p:graphicFrame>
              <p:sp>
                <p:nvSpPr>
                  <p:cNvPr id="1058" name="Text Box 6"/>
                  <p:cNvSpPr txBox="1">
                    <a:spLocks noChangeArrowheads="1"/>
                  </p:cNvSpPr>
                  <p:nvPr/>
                </p:nvSpPr>
                <p:spPr bwMode="auto">
                  <a:xfrm>
                    <a:off x="371" y="4032"/>
                    <a:ext cx="328" cy="196"/>
                  </a:xfrm>
                  <a:prstGeom prst="rect">
                    <a:avLst/>
                  </a:prstGeom>
                  <a:noFill/>
                  <a:ln w="9525">
                    <a:noFill/>
                    <a:miter lim="800000"/>
                    <a:headEnd/>
                    <a:tailEnd/>
                  </a:ln>
                </p:spPr>
                <p:txBody>
                  <a:bodyPr wrap="none" lIns="0" tIns="0" rIns="0" bIns="0">
                    <a:spAutoFit/>
                  </a:bodyPr>
                  <a:lstStyle/>
                  <a:p>
                    <a:pPr defTabSz="793750" eaLnBrk="0" hangingPunct="0"/>
                    <a:r>
                      <a:rPr lang="fr-CH">
                        <a:latin typeface="Calibri" pitchFamily="34" charset="0"/>
                      </a:rPr>
                      <a:t>ICRC</a:t>
                    </a:r>
                    <a:endParaRPr lang="en-GB">
                      <a:latin typeface="Calibri" pitchFamily="34" charset="0"/>
                    </a:endParaRPr>
                  </a:p>
                </p:txBody>
              </p:sp>
            </p:grpSp>
            <p:sp>
              <p:nvSpPr>
                <p:cNvPr id="1055" name="TextBox 9"/>
                <p:cNvSpPr txBox="1">
                  <a:spLocks noChangeArrowheads="1"/>
                </p:cNvSpPr>
                <p:nvPr/>
              </p:nvSpPr>
              <p:spPr bwMode="auto">
                <a:xfrm>
                  <a:off x="524668" y="3201988"/>
                  <a:ext cx="1927866" cy="641350"/>
                </a:xfrm>
                <a:prstGeom prst="rect">
                  <a:avLst/>
                </a:prstGeom>
                <a:noFill/>
                <a:ln w="9525">
                  <a:noFill/>
                  <a:miter lim="800000"/>
                  <a:headEnd/>
                  <a:tailEnd/>
                </a:ln>
              </p:spPr>
              <p:txBody>
                <a:bodyPr>
                  <a:spAutoFit/>
                </a:bodyPr>
                <a:lstStyle/>
                <a:p>
                  <a:pPr algn="ctr" eaLnBrk="0" hangingPunct="0"/>
                  <a:r>
                    <a:rPr lang="en-GB">
                      <a:latin typeface="Calibri" pitchFamily="34" charset="0"/>
                    </a:rPr>
                    <a:t>National Societies</a:t>
                  </a:r>
                </a:p>
              </p:txBody>
            </p:sp>
            <p:sp>
              <p:nvSpPr>
                <p:cNvPr id="69" name="Rounded Rectangle 68"/>
                <p:cNvSpPr/>
                <p:nvPr/>
              </p:nvSpPr>
              <p:spPr bwMode="auto">
                <a:xfrm>
                  <a:off x="452438" y="1857375"/>
                  <a:ext cx="7286677" cy="4286002"/>
                </a:xfrm>
                <a:prstGeom prst="roundRect">
                  <a:avLst>
                    <a:gd name="adj" fmla="val 8207"/>
                  </a:avLst>
                </a:prstGeom>
                <a:noFill/>
                <a:ln>
                  <a:solidFill>
                    <a:srgbClr val="E00034">
                      <a:alpha val="58000"/>
                    </a:srgbClr>
                  </a:solidFill>
                  <a:prstDash val="dash"/>
                </a:ln>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endParaRPr lang="en-GB" dirty="0">
                    <a:solidFill>
                      <a:srgbClr val="000000"/>
                    </a:solidFill>
                    <a:cs typeface="Arial" pitchFamily="34" charset="0"/>
                  </a:endParaRPr>
                </a:p>
              </p:txBody>
            </p:sp>
            <p:pic>
              <p:nvPicPr>
                <p:cNvPr id="1057" name="Picture 46" descr="IFRC logo.png"/>
                <p:cNvPicPr>
                  <a:picLocks noChangeAspect="1"/>
                </p:cNvPicPr>
                <p:nvPr/>
              </p:nvPicPr>
              <p:blipFill>
                <a:blip r:embed="rId7" cstate="print"/>
                <a:srcRect/>
                <a:stretch>
                  <a:fillRect/>
                </a:stretch>
              </p:blipFill>
              <p:spPr bwMode="auto">
                <a:xfrm>
                  <a:off x="952472" y="3961096"/>
                  <a:ext cx="1071570" cy="610912"/>
                </a:xfrm>
                <a:prstGeom prst="rect">
                  <a:avLst/>
                </a:prstGeom>
                <a:noFill/>
                <a:ln w="9525">
                  <a:noFill/>
                  <a:miter lim="800000"/>
                  <a:headEnd/>
                  <a:tailEnd/>
                </a:ln>
              </p:spPr>
            </p:pic>
          </p:grpSp>
          <p:sp>
            <p:nvSpPr>
              <p:cNvPr id="1043" name="TextBox 12"/>
              <p:cNvSpPr txBox="1">
                <a:spLocks noChangeArrowheads="1"/>
              </p:cNvSpPr>
              <p:nvPr/>
            </p:nvSpPr>
            <p:spPr bwMode="auto">
              <a:xfrm>
                <a:off x="5938513" y="3457575"/>
                <a:ext cx="1571872" cy="1465263"/>
              </a:xfrm>
              <a:prstGeom prst="rect">
                <a:avLst/>
              </a:prstGeom>
              <a:noFill/>
              <a:ln w="9525">
                <a:noFill/>
                <a:miter lim="800000"/>
                <a:headEnd/>
                <a:tailEnd/>
              </a:ln>
            </p:spPr>
            <p:txBody>
              <a:bodyPr>
                <a:spAutoFit/>
              </a:bodyPr>
              <a:lstStyle/>
              <a:p>
                <a:pPr algn="ctr" eaLnBrk="0" hangingPunct="0"/>
                <a:r>
                  <a:rPr lang="en-GB" b="1">
                    <a:latin typeface="Calibri" pitchFamily="34" charset="0"/>
                  </a:rPr>
                  <a:t>International Conference</a:t>
                </a:r>
              </a:p>
              <a:p>
                <a:pPr algn="ctr" eaLnBrk="0" hangingPunct="0"/>
                <a:endParaRPr lang="en-GB">
                  <a:latin typeface="Calibri" pitchFamily="34" charset="0"/>
                </a:endParaRPr>
              </a:p>
              <a:p>
                <a:pPr algn="ctr" eaLnBrk="0" hangingPunct="0"/>
                <a:r>
                  <a:rPr lang="en-GB">
                    <a:latin typeface="Calibri" pitchFamily="34" charset="0"/>
                  </a:rPr>
                  <a:t>meeting every 4 years</a:t>
                </a:r>
              </a:p>
            </p:txBody>
          </p:sp>
        </p:grpSp>
        <p:grpSp>
          <p:nvGrpSpPr>
            <p:cNvPr id="1039" name="Group 40"/>
            <p:cNvGrpSpPr>
              <a:grpSpLocks/>
            </p:cNvGrpSpPr>
            <p:nvPr/>
          </p:nvGrpSpPr>
          <p:grpSpPr bwMode="auto">
            <a:xfrm>
              <a:off x="7429557" y="3357562"/>
              <a:ext cx="2166913" cy="1500187"/>
              <a:chOff x="7429557" y="3357562"/>
              <a:chExt cx="2166913" cy="1500187"/>
            </a:xfrm>
          </p:grpSpPr>
          <p:sp>
            <p:nvSpPr>
              <p:cNvPr id="41" name="Down Arrow Callout 40"/>
              <p:cNvSpPr>
                <a:spLocks noChangeArrowheads="1"/>
              </p:cNvSpPr>
              <p:nvPr/>
            </p:nvSpPr>
            <p:spPr bwMode="auto">
              <a:xfrm rot="5400000">
                <a:off x="7724267" y="3062764"/>
                <a:ext cx="1500101" cy="2089524"/>
              </a:xfrm>
              <a:prstGeom prst="downArrowCallout">
                <a:avLst>
                  <a:gd name="adj1" fmla="val 20583"/>
                  <a:gd name="adj2" fmla="val 17995"/>
                  <a:gd name="adj3" fmla="val 18520"/>
                  <a:gd name="adj4" fmla="val 64977"/>
                </a:avLst>
              </a:prstGeom>
              <a:solidFill>
                <a:srgbClr val="E00034">
                  <a:alpha val="39999"/>
                </a:srgbClr>
              </a:solidFill>
              <a:ln w="25400" algn="ctr">
                <a:noFill/>
                <a:miter lim="800000"/>
                <a:headEnd/>
                <a:tailEnd/>
              </a:ln>
            </p:spPr>
            <p:txBody>
              <a:bodyPr rot="10800000" vert="eaVert" anchor="ctr"/>
              <a:lstStyle/>
              <a:p>
                <a:pPr algn="ctr" eaLnBrk="0" fontAlgn="auto" hangingPunct="0">
                  <a:spcBef>
                    <a:spcPts val="0"/>
                  </a:spcBef>
                  <a:spcAft>
                    <a:spcPts val="0"/>
                  </a:spcAft>
                  <a:defRPr/>
                </a:pPr>
                <a:endParaRPr lang="en-GB" dirty="0">
                  <a:solidFill>
                    <a:srgbClr val="FFFFFF"/>
                  </a:solidFill>
                  <a:latin typeface="+mn-lt"/>
                  <a:cs typeface="Arial" pitchFamily="34" charset="0"/>
                </a:endParaRPr>
              </a:p>
            </p:txBody>
          </p:sp>
          <p:sp>
            <p:nvSpPr>
              <p:cNvPr id="1041" name="TextBox 12"/>
              <p:cNvSpPr txBox="1">
                <a:spLocks noChangeArrowheads="1"/>
              </p:cNvSpPr>
              <p:nvPr/>
            </p:nvSpPr>
            <p:spPr bwMode="auto">
              <a:xfrm>
                <a:off x="8098560" y="3433764"/>
                <a:ext cx="1497910" cy="1190633"/>
              </a:xfrm>
              <a:prstGeom prst="rect">
                <a:avLst/>
              </a:prstGeom>
              <a:noFill/>
              <a:ln w="9525">
                <a:noFill/>
                <a:miter lim="800000"/>
                <a:headEnd/>
                <a:tailEnd/>
              </a:ln>
            </p:spPr>
            <p:txBody>
              <a:bodyPr>
                <a:spAutoFit/>
              </a:bodyPr>
              <a:lstStyle/>
              <a:p>
                <a:pPr algn="ctr" eaLnBrk="0" hangingPunct="0"/>
                <a:r>
                  <a:rPr lang="en-GB">
                    <a:latin typeface="Calibri" pitchFamily="34" charset="0"/>
                  </a:rPr>
                  <a:t>States party to the Geneva Conventions</a:t>
                </a:r>
              </a:p>
            </p:txBody>
          </p:sp>
        </p:grpSp>
      </p:grpSp>
      <p:sp>
        <p:nvSpPr>
          <p:cNvPr id="1036" name="Text Box 6"/>
          <p:cNvSpPr txBox="1">
            <a:spLocks noChangeArrowheads="1"/>
          </p:cNvSpPr>
          <p:nvPr/>
        </p:nvSpPr>
        <p:spPr bwMode="auto">
          <a:xfrm>
            <a:off x="971550" y="4508500"/>
            <a:ext cx="409575" cy="277813"/>
          </a:xfrm>
          <a:prstGeom prst="rect">
            <a:avLst/>
          </a:prstGeom>
          <a:noFill/>
          <a:ln w="9525">
            <a:noFill/>
            <a:miter lim="800000"/>
            <a:headEnd/>
            <a:tailEnd/>
          </a:ln>
        </p:spPr>
        <p:txBody>
          <a:bodyPr wrap="none" lIns="0" tIns="0" rIns="0" bIns="0">
            <a:spAutoFit/>
          </a:bodyPr>
          <a:lstStyle/>
          <a:p>
            <a:pPr defTabSz="793750" eaLnBrk="0" hangingPunct="0"/>
            <a:r>
              <a:rPr lang="fr-CH">
                <a:latin typeface="Calibri" pitchFamily="34" charset="0"/>
              </a:rPr>
              <a:t>IFRC</a:t>
            </a:r>
            <a:endParaRPr lang="en-GB">
              <a:latin typeface="Calibri" pitchFamily="34" charset="0"/>
            </a:endParaRPr>
          </a:p>
        </p:txBody>
      </p:sp>
      <p:cxnSp>
        <p:nvCxnSpPr>
          <p:cNvPr id="30" name="Straight Connector 29"/>
          <p:cNvCxnSpPr/>
          <p:nvPr/>
        </p:nvCxnSpPr>
        <p:spPr>
          <a:xfrm>
            <a:off x="827088" y="1411288"/>
            <a:ext cx="7489825" cy="1587"/>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type="body" idx="1"/>
          </p:nvPr>
        </p:nvSpPr>
        <p:spPr>
          <a:xfrm>
            <a:off x="250825" y="1600200"/>
            <a:ext cx="8893175" cy="5068888"/>
          </a:xfrm>
        </p:spPr>
        <p:txBody>
          <a:bodyPr/>
          <a:lstStyle/>
          <a:p>
            <a:pPr>
              <a:lnSpc>
                <a:spcPct val="90000"/>
              </a:lnSpc>
              <a:buFont typeface="Arial" charset="0"/>
              <a:buNone/>
            </a:pPr>
            <a:r>
              <a:rPr lang="fr-CH" sz="2400" b="1" smtClean="0">
                <a:latin typeface="Arial" charset="0"/>
              </a:rPr>
              <a:t>Mid-term review </a:t>
            </a:r>
          </a:p>
          <a:p>
            <a:pPr>
              <a:lnSpc>
                <a:spcPct val="90000"/>
              </a:lnSpc>
              <a:buFont typeface="Arial" charset="0"/>
              <a:buNone/>
            </a:pPr>
            <a:r>
              <a:rPr lang="fr-CH" sz="2400" b="1" smtClean="0">
                <a:latin typeface="Arial" charset="0"/>
              </a:rPr>
              <a:t>because</a:t>
            </a:r>
          </a:p>
          <a:p>
            <a:pPr>
              <a:lnSpc>
                <a:spcPct val="90000"/>
              </a:lnSpc>
            </a:pPr>
            <a:r>
              <a:rPr lang="fr-CH" sz="2400" smtClean="0">
                <a:latin typeface="Arial" charset="0"/>
              </a:rPr>
              <a:t>Intl. Conference every 4 years  </a:t>
            </a:r>
          </a:p>
          <a:p>
            <a:pPr>
              <a:lnSpc>
                <a:spcPct val="90000"/>
              </a:lnSpc>
            </a:pPr>
            <a:r>
              <a:rPr lang="fr-CH" sz="2400" smtClean="0">
                <a:latin typeface="Arial" charset="0"/>
              </a:rPr>
              <a:t>reminder - 2 more years to implement</a:t>
            </a:r>
          </a:p>
          <a:p>
            <a:pPr>
              <a:lnSpc>
                <a:spcPct val="90000"/>
              </a:lnSpc>
            </a:pPr>
            <a:r>
              <a:rPr lang="fr-CH" sz="2400" smtClean="0">
                <a:latin typeface="Arial" charset="0"/>
              </a:rPr>
              <a:t>what successes, challenges can be shared?</a:t>
            </a:r>
          </a:p>
          <a:p>
            <a:pPr>
              <a:lnSpc>
                <a:spcPct val="90000"/>
              </a:lnSpc>
            </a:pPr>
            <a:r>
              <a:rPr lang="fr-CH" sz="2400" smtClean="0">
                <a:latin typeface="Arial" charset="0"/>
              </a:rPr>
              <a:t>how can futher implemention be promoted?</a:t>
            </a:r>
          </a:p>
          <a:p>
            <a:pPr>
              <a:lnSpc>
                <a:spcPct val="90000"/>
              </a:lnSpc>
              <a:buFont typeface="Arial" charset="0"/>
              <a:buNone/>
            </a:pPr>
            <a:r>
              <a:rPr lang="fr-CH" sz="2400" b="1" smtClean="0">
                <a:latin typeface="Arial" charset="0"/>
              </a:rPr>
              <a:t>outcomes</a:t>
            </a:r>
          </a:p>
          <a:p>
            <a:pPr>
              <a:lnSpc>
                <a:spcPct val="90000"/>
              </a:lnSpc>
              <a:buFont typeface="Wingdings" pitchFamily="2" charset="2"/>
              <a:buChar char="Ø"/>
            </a:pPr>
            <a:r>
              <a:rPr lang="fr-CH" sz="2400" smtClean="0">
                <a:latin typeface="Arial" charset="0"/>
              </a:rPr>
              <a:t>pledges/resolutions support working relationship between Movement components and with Govts. </a:t>
            </a:r>
          </a:p>
          <a:p>
            <a:pPr>
              <a:lnSpc>
                <a:spcPct val="90000"/>
              </a:lnSpc>
              <a:buFont typeface="Wingdings" pitchFamily="2" charset="2"/>
              <a:buChar char="Ø"/>
            </a:pPr>
            <a:r>
              <a:rPr lang="fr-CH" sz="2400" smtClean="0">
                <a:latin typeface="Arial" charset="0"/>
              </a:rPr>
              <a:t>follow-up Intl. Conference enhances its positioning as a major humanitarian conference valued by Govts </a:t>
            </a:r>
          </a:p>
          <a:p>
            <a:pPr>
              <a:lnSpc>
                <a:spcPct val="90000"/>
              </a:lnSpc>
              <a:buFont typeface="Wingdings" pitchFamily="2" charset="2"/>
              <a:buChar char="Ø"/>
            </a:pPr>
            <a:r>
              <a:rPr lang="fr-CH" sz="2400" smtClean="0">
                <a:latin typeface="Arial" charset="0"/>
              </a:rPr>
              <a:t>Intl. Conference followed up nationally &amp; internationally</a:t>
            </a:r>
          </a:p>
          <a:p>
            <a:pPr>
              <a:lnSpc>
                <a:spcPct val="90000"/>
              </a:lnSpc>
            </a:pPr>
            <a:endParaRPr lang="fr-FR" sz="2400" smtClean="0">
              <a:latin typeface="Arial" charset="0"/>
            </a:endParaRPr>
          </a:p>
        </p:txBody>
      </p:sp>
      <p:pic>
        <p:nvPicPr>
          <p:cNvPr id="36868" name="Picture 2" descr="International Conference-logo-EN"/>
          <p:cNvPicPr>
            <a:picLocks noGrp="1" noChangeAspect="1" noChangeArrowheads="1"/>
          </p:cNvPicPr>
          <p:nvPr>
            <p:ph type="title"/>
          </p:nvPr>
        </p:nvPicPr>
        <p:blipFill>
          <a:blip r:embed="rId3" cstate="print"/>
          <a:srcRect/>
          <a:stretch>
            <a:fillRect/>
          </a:stretch>
        </p:blipFill>
        <p:spPr>
          <a:xfrm>
            <a:off x="395288" y="274638"/>
            <a:ext cx="8353425" cy="114300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611188" y="3573463"/>
            <a:ext cx="8208962" cy="2863850"/>
          </a:xfrm>
        </p:spPr>
        <p:txBody>
          <a:bodyPr/>
          <a:lstStyle/>
          <a:p>
            <a:pPr>
              <a:buFont typeface="Arial" charset="0"/>
              <a:buNone/>
            </a:pPr>
            <a:endParaRPr lang="fr-CH" sz="2400" smtClean="0">
              <a:latin typeface="Arial" charset="0"/>
            </a:endParaRPr>
          </a:p>
          <a:p>
            <a:pPr>
              <a:buFont typeface="Wingdings" pitchFamily="2" charset="2"/>
              <a:buChar char="§"/>
            </a:pPr>
            <a:r>
              <a:rPr lang="fr-CH" sz="2400" smtClean="0">
                <a:latin typeface="Arial" charset="0"/>
              </a:rPr>
              <a:t>150 years theme - decided</a:t>
            </a:r>
          </a:p>
          <a:p>
            <a:pPr lvl="1">
              <a:buFont typeface="Arial" charset="0"/>
              <a:buNone/>
            </a:pPr>
            <a:r>
              <a:rPr lang="fr-CH" sz="2000" smtClean="0">
                <a:latin typeface="Arial" charset="0"/>
              </a:rPr>
              <a:t>- dialogue 8 May &amp; before &amp; during CoD </a:t>
            </a:r>
          </a:p>
          <a:p>
            <a:pPr>
              <a:buFont typeface="Wingdings" pitchFamily="2" charset="2"/>
              <a:buChar char="§"/>
            </a:pPr>
            <a:r>
              <a:rPr lang="fr-CH" sz="2400" smtClean="0">
                <a:latin typeface="Arial" charset="0"/>
              </a:rPr>
              <a:t>Agenda – under development </a:t>
            </a:r>
          </a:p>
          <a:p>
            <a:pPr lvl="1"/>
            <a:r>
              <a:rPr lang="fr-CH" sz="2000" smtClean="0">
                <a:latin typeface="Arial" charset="0"/>
              </a:rPr>
              <a:t>items out for consultation</a:t>
            </a:r>
          </a:p>
          <a:p>
            <a:pPr lvl="1"/>
            <a:r>
              <a:rPr lang="fr-CH" sz="2000" smtClean="0">
                <a:latin typeface="Arial" charset="0"/>
              </a:rPr>
              <a:t>25 March Standing Commission – review feedback</a:t>
            </a:r>
          </a:p>
          <a:p>
            <a:pPr lvl="1"/>
            <a:r>
              <a:rPr lang="fr-CH" sz="2000" smtClean="0">
                <a:latin typeface="Arial" charset="0"/>
              </a:rPr>
              <a:t>Convocation xx May </a:t>
            </a:r>
          </a:p>
          <a:p>
            <a:pPr>
              <a:buFont typeface="Arial" charset="0"/>
              <a:buNone/>
            </a:pPr>
            <a:endParaRPr lang="fr-CH" smtClean="0"/>
          </a:p>
          <a:p>
            <a:endParaRPr lang="en-GB" smtClean="0"/>
          </a:p>
        </p:txBody>
      </p:sp>
      <p:sp>
        <p:nvSpPr>
          <p:cNvPr id="4" name="Slide Number Placeholder 3"/>
          <p:cNvSpPr>
            <a:spLocks noGrp="1"/>
          </p:cNvSpPr>
          <p:nvPr>
            <p:ph type="sldNum" sz="quarter" idx="12"/>
          </p:nvPr>
        </p:nvSpPr>
        <p:spPr/>
        <p:txBody>
          <a:bodyPr/>
          <a:lstStyle/>
          <a:p>
            <a:pPr>
              <a:defRPr/>
            </a:pPr>
            <a:fld id="{FBBCF8DD-FB63-4E42-99DE-80A707AFA0B4}" type="slidenum">
              <a:rPr lang="en-GB" smtClean="0"/>
              <a:pPr>
                <a:defRPr/>
              </a:pPr>
              <a:t>4</a:t>
            </a:fld>
            <a:endParaRPr lang="en-GB"/>
          </a:p>
        </p:txBody>
      </p:sp>
      <p:sp>
        <p:nvSpPr>
          <p:cNvPr id="16387" name="Text Box 7"/>
          <p:cNvSpPr txBox="1">
            <a:spLocks noChangeArrowheads="1"/>
          </p:cNvSpPr>
          <p:nvPr/>
        </p:nvSpPr>
        <p:spPr bwMode="auto">
          <a:xfrm>
            <a:off x="684213" y="260350"/>
            <a:ext cx="7775575" cy="366713"/>
          </a:xfrm>
          <a:prstGeom prst="rect">
            <a:avLst/>
          </a:prstGeom>
          <a:noFill/>
          <a:ln w="9525">
            <a:noFill/>
            <a:miter lim="800000"/>
            <a:headEnd/>
            <a:tailEnd/>
          </a:ln>
        </p:spPr>
        <p:txBody>
          <a:bodyPr>
            <a:spAutoFit/>
          </a:bodyPr>
          <a:lstStyle/>
          <a:p>
            <a:endParaRPr lang="fr-FR"/>
          </a:p>
        </p:txBody>
      </p:sp>
      <p:sp>
        <p:nvSpPr>
          <p:cNvPr id="16388" name="Text Box 9"/>
          <p:cNvSpPr txBox="1">
            <a:spLocks noChangeArrowheads="1"/>
          </p:cNvSpPr>
          <p:nvPr/>
        </p:nvSpPr>
        <p:spPr bwMode="auto">
          <a:xfrm>
            <a:off x="468313" y="404813"/>
            <a:ext cx="8675687" cy="1189037"/>
          </a:xfrm>
          <a:prstGeom prst="rect">
            <a:avLst/>
          </a:prstGeom>
          <a:noFill/>
          <a:ln w="9525">
            <a:noFill/>
            <a:miter lim="800000"/>
            <a:headEnd/>
            <a:tailEnd/>
          </a:ln>
        </p:spPr>
        <p:txBody>
          <a:bodyPr>
            <a:spAutoFit/>
          </a:bodyPr>
          <a:lstStyle/>
          <a:p>
            <a:r>
              <a:rPr lang="fr-CH" sz="2800" b="1"/>
              <a:t>Council of Delegates</a:t>
            </a:r>
          </a:p>
          <a:p>
            <a:pPr>
              <a:buFont typeface="Wingdings" pitchFamily="2" charset="2"/>
              <a:buChar char="Ø"/>
            </a:pPr>
            <a:r>
              <a:rPr lang="fr-CH" sz="2000" b="1"/>
              <a:t>the Movement meeting that counts</a:t>
            </a:r>
          </a:p>
          <a:p>
            <a:pPr>
              <a:buFont typeface="Wingdings" pitchFamily="2" charset="2"/>
              <a:buChar char="Ø"/>
            </a:pPr>
            <a:r>
              <a:rPr lang="fr-CH" sz="2000" b="1"/>
              <a:t>where the Movement talks &amp; decides how to meet challenges</a:t>
            </a:r>
            <a:r>
              <a:rPr lang="fr-CH" sz="2400" b="1"/>
              <a:t> </a:t>
            </a:r>
            <a:endParaRPr lang="fr-FR" sz="2400" b="1"/>
          </a:p>
        </p:txBody>
      </p:sp>
      <p:pic>
        <p:nvPicPr>
          <p:cNvPr id="16389" name="Content Placeholder 3"/>
          <p:cNvPicPr>
            <a:picLocks noChangeAspect="1"/>
          </p:cNvPicPr>
          <p:nvPr/>
        </p:nvPicPr>
        <p:blipFill>
          <a:blip r:embed="rId3" cstate="print"/>
          <a:srcRect/>
          <a:stretch>
            <a:fillRect/>
          </a:stretch>
        </p:blipFill>
        <p:spPr bwMode="auto">
          <a:xfrm>
            <a:off x="539750" y="1989138"/>
            <a:ext cx="7235825"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3"/>
          <p:cNvPicPr>
            <a:picLocks noGrp="1"/>
          </p:cNvPicPr>
          <p:nvPr>
            <p:ph idx="1"/>
          </p:nvPr>
        </p:nvPicPr>
        <p:blipFill>
          <a:blip r:embed="rId3" cstate="print">
            <a:lum bright="70000" contrast="-70000"/>
          </a:blip>
          <a:srcRect/>
          <a:stretch>
            <a:fillRect/>
          </a:stretch>
        </p:blipFill>
        <p:spPr>
          <a:xfrm>
            <a:off x="503238" y="231775"/>
            <a:ext cx="8640762" cy="6626225"/>
          </a:xfrm>
          <a:noFill/>
        </p:spPr>
      </p:pic>
      <p:sp>
        <p:nvSpPr>
          <p:cNvPr id="17410" name="TextBox 4"/>
          <p:cNvSpPr txBox="1">
            <a:spLocks noChangeArrowheads="1"/>
          </p:cNvSpPr>
          <p:nvPr/>
        </p:nvSpPr>
        <p:spPr bwMode="auto">
          <a:xfrm>
            <a:off x="684213" y="404813"/>
            <a:ext cx="8064500" cy="646112"/>
          </a:xfrm>
          <a:prstGeom prst="rect">
            <a:avLst/>
          </a:prstGeom>
          <a:noFill/>
          <a:ln w="9525">
            <a:noFill/>
            <a:miter lim="800000"/>
            <a:headEnd/>
            <a:tailEnd/>
          </a:ln>
        </p:spPr>
        <p:txBody>
          <a:bodyPr>
            <a:spAutoFit/>
          </a:bodyPr>
          <a:lstStyle/>
          <a:p>
            <a:r>
              <a:rPr lang="fr-CH" b="1" i="1"/>
              <a:t>The Power of Humanity</a:t>
            </a:r>
            <a:r>
              <a:rPr lang="en-US" b="1" i="1"/>
              <a:t>: 150 Years of Humanitarian Action</a:t>
            </a:r>
          </a:p>
          <a:p>
            <a:r>
              <a:rPr lang="en-US" b="1" i="1"/>
              <a:t>- Elements from SC letter </a:t>
            </a:r>
            <a:endParaRPr lang="en-GB" b="1" i="1"/>
          </a:p>
        </p:txBody>
      </p:sp>
      <p:sp>
        <p:nvSpPr>
          <p:cNvPr id="6" name="Oval 5"/>
          <p:cNvSpPr/>
          <p:nvPr/>
        </p:nvSpPr>
        <p:spPr>
          <a:xfrm>
            <a:off x="3492500" y="2349500"/>
            <a:ext cx="2592388" cy="1958975"/>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400">
                <a:solidFill>
                  <a:srgbClr val="000000"/>
                </a:solidFill>
                <a:ea typeface="Calibri"/>
                <a:cs typeface="Times New Roman"/>
              </a:rPr>
              <a:t>The Fundamental Principles in action</a:t>
            </a:r>
            <a:endParaRPr lang="en-GB" sz="1100">
              <a:ea typeface="Calibri"/>
              <a:cs typeface="Times New Roman"/>
            </a:endParaRPr>
          </a:p>
          <a:p>
            <a:pPr algn="ctr">
              <a:lnSpc>
                <a:spcPct val="115000"/>
              </a:lnSpc>
              <a:spcAft>
                <a:spcPts val="1000"/>
              </a:spcAft>
              <a:defRPr/>
            </a:pPr>
            <a:r>
              <a:rPr lang="en-US" sz="1100">
                <a:solidFill>
                  <a:srgbClr val="000000"/>
                </a:solidFill>
                <a:ea typeface="Calibri"/>
                <a:cs typeface="Times New Roman"/>
              </a:rPr>
              <a:t> </a:t>
            </a:r>
            <a:endParaRPr lang="en-GB" sz="1100">
              <a:ea typeface="Calibri"/>
              <a:cs typeface="Times New Roman"/>
            </a:endParaRPr>
          </a:p>
        </p:txBody>
      </p:sp>
      <p:sp>
        <p:nvSpPr>
          <p:cNvPr id="7" name="Oval 6"/>
          <p:cNvSpPr/>
          <p:nvPr/>
        </p:nvSpPr>
        <p:spPr>
          <a:xfrm>
            <a:off x="1258888" y="1773238"/>
            <a:ext cx="1792287" cy="151765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a:solidFill>
                  <a:srgbClr val="000000"/>
                </a:solidFill>
                <a:ea typeface="Calibri" pitchFamily="34" charset="0"/>
                <a:cs typeface="Times New Roman" pitchFamily="18" charset="0"/>
              </a:rPr>
              <a:t>Unity Movement:</a:t>
            </a:r>
          </a:p>
          <a:p>
            <a:pPr algn="ctr">
              <a:lnSpc>
                <a:spcPct val="115000"/>
              </a:lnSpc>
              <a:spcAft>
                <a:spcPts val="1000"/>
              </a:spcAft>
              <a:defRPr/>
            </a:pPr>
            <a:r>
              <a:rPr lang="en-US" sz="1100">
                <a:solidFill>
                  <a:srgbClr val="000000"/>
                </a:solidFill>
                <a:ea typeface="Calibri" pitchFamily="34" charset="0"/>
                <a:cs typeface="Times New Roman" pitchFamily="18" charset="0"/>
              </a:rPr>
              <a:t>Working with external humanitarian actors</a:t>
            </a:r>
            <a:endParaRPr lang="en-GB" sz="1100">
              <a:solidFill>
                <a:srgbClr val="FFFFFF"/>
              </a:solidFill>
              <a:ea typeface="Calibri" pitchFamily="34" charset="0"/>
              <a:cs typeface="Times New Roman" pitchFamily="18" charset="0"/>
            </a:endParaRPr>
          </a:p>
        </p:txBody>
      </p:sp>
      <p:sp>
        <p:nvSpPr>
          <p:cNvPr id="9" name="Oval 8"/>
          <p:cNvSpPr/>
          <p:nvPr/>
        </p:nvSpPr>
        <p:spPr>
          <a:xfrm>
            <a:off x="2843213" y="1052513"/>
            <a:ext cx="1577975" cy="13335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000000"/>
                </a:solidFill>
                <a:ea typeface="Calibri"/>
                <a:cs typeface="Times New Roman"/>
              </a:rPr>
              <a:t>Red Cross and Red Crescent Branding Initiative </a:t>
            </a:r>
            <a:endParaRPr lang="en-GB" sz="1100" dirty="0">
              <a:ea typeface="Calibri"/>
              <a:cs typeface="Times New Roman"/>
            </a:endParaRPr>
          </a:p>
          <a:p>
            <a:pPr algn="ctr">
              <a:lnSpc>
                <a:spcPct val="115000"/>
              </a:lnSpc>
              <a:spcAft>
                <a:spcPts val="1000"/>
              </a:spcAft>
              <a:defRPr/>
            </a:pPr>
            <a:r>
              <a:rPr lang="en-US" sz="1100" dirty="0">
                <a:solidFill>
                  <a:srgbClr val="000000"/>
                </a:solidFill>
                <a:ea typeface="Calibri"/>
                <a:cs typeface="Times New Roman"/>
              </a:rPr>
              <a:t> </a:t>
            </a:r>
            <a:endParaRPr lang="en-GB" sz="1100" dirty="0">
              <a:ea typeface="Calibri"/>
              <a:cs typeface="Times New Roman"/>
            </a:endParaRPr>
          </a:p>
        </p:txBody>
      </p:sp>
      <p:sp>
        <p:nvSpPr>
          <p:cNvPr id="10" name="Oval 9"/>
          <p:cNvSpPr/>
          <p:nvPr/>
        </p:nvSpPr>
        <p:spPr>
          <a:xfrm>
            <a:off x="4500563" y="908050"/>
            <a:ext cx="1514475" cy="1247775"/>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a:solidFill>
                  <a:srgbClr val="000000"/>
                </a:solidFill>
                <a:ea typeface="Calibri"/>
                <a:cs typeface="Times New Roman"/>
              </a:rPr>
              <a:t>Elimination of nuclear weapons</a:t>
            </a:r>
            <a:endParaRPr lang="en-GB" sz="1100">
              <a:ea typeface="Calibri"/>
              <a:cs typeface="Times New Roman"/>
            </a:endParaRPr>
          </a:p>
          <a:p>
            <a:pPr algn="ctr">
              <a:lnSpc>
                <a:spcPct val="115000"/>
              </a:lnSpc>
              <a:spcAft>
                <a:spcPts val="1000"/>
              </a:spcAft>
              <a:defRPr/>
            </a:pPr>
            <a:r>
              <a:rPr lang="en-US" sz="1100">
                <a:solidFill>
                  <a:srgbClr val="000000"/>
                </a:solidFill>
                <a:ea typeface="Calibri"/>
                <a:cs typeface="Times New Roman"/>
              </a:rPr>
              <a:t> </a:t>
            </a:r>
            <a:endParaRPr lang="en-GB" sz="1100">
              <a:ea typeface="Calibri"/>
              <a:cs typeface="Times New Roman"/>
            </a:endParaRPr>
          </a:p>
        </p:txBody>
      </p:sp>
      <p:sp>
        <p:nvSpPr>
          <p:cNvPr id="11" name="Oval 10"/>
          <p:cNvSpPr/>
          <p:nvPr/>
        </p:nvSpPr>
        <p:spPr>
          <a:xfrm>
            <a:off x="6011863" y="1341438"/>
            <a:ext cx="1601787" cy="144938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a:solidFill>
                  <a:srgbClr val="000000"/>
                </a:solidFill>
                <a:ea typeface="Calibri"/>
                <a:cs typeface="Times New Roman"/>
              </a:rPr>
              <a:t>Working together on partnership and accountability</a:t>
            </a:r>
            <a:endParaRPr lang="en-GB" sz="1100">
              <a:ea typeface="Calibri"/>
              <a:cs typeface="Times New Roman"/>
            </a:endParaRPr>
          </a:p>
          <a:p>
            <a:pPr algn="ctr">
              <a:lnSpc>
                <a:spcPct val="115000"/>
              </a:lnSpc>
              <a:spcAft>
                <a:spcPts val="1000"/>
              </a:spcAft>
              <a:defRPr/>
            </a:pPr>
            <a:r>
              <a:rPr lang="en-US" sz="1100">
                <a:solidFill>
                  <a:srgbClr val="000000"/>
                </a:solidFill>
                <a:ea typeface="Calibri"/>
                <a:cs typeface="Times New Roman"/>
              </a:rPr>
              <a:t> </a:t>
            </a:r>
            <a:endParaRPr lang="en-GB" sz="1100">
              <a:ea typeface="Calibri"/>
              <a:cs typeface="Times New Roman"/>
            </a:endParaRPr>
          </a:p>
        </p:txBody>
      </p:sp>
      <p:sp>
        <p:nvSpPr>
          <p:cNvPr id="12" name="Oval 11"/>
          <p:cNvSpPr/>
          <p:nvPr/>
        </p:nvSpPr>
        <p:spPr>
          <a:xfrm>
            <a:off x="6516688" y="2781300"/>
            <a:ext cx="2016125" cy="119856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pPr>
            <a:r>
              <a:rPr lang="en-US" sz="1100">
                <a:solidFill>
                  <a:srgbClr val="000000"/>
                </a:solidFill>
                <a:ea typeface="Calibri" pitchFamily="34" charset="0"/>
                <a:cs typeface="Times New Roman" pitchFamily="18" charset="0"/>
              </a:rPr>
              <a:t>Strengthening NS for the future </a:t>
            </a:r>
          </a:p>
          <a:p>
            <a:pPr algn="ctr">
              <a:lnSpc>
                <a:spcPct val="115000"/>
              </a:lnSpc>
              <a:spcAft>
                <a:spcPts val="1000"/>
              </a:spcAft>
            </a:pPr>
            <a:r>
              <a:rPr lang="en-US" sz="1100">
                <a:solidFill>
                  <a:srgbClr val="000000"/>
                </a:solidFill>
                <a:ea typeface="Calibri" pitchFamily="34" charset="0"/>
                <a:cs typeface="Times New Roman" pitchFamily="18" charset="0"/>
              </a:rPr>
              <a:t>Supporting NS in Armed Conflict, OSV  </a:t>
            </a:r>
            <a:endParaRPr lang="en-GB" sz="1100">
              <a:solidFill>
                <a:srgbClr val="FFFFFF"/>
              </a:solidFill>
              <a:ea typeface="Calibri" pitchFamily="34" charset="0"/>
              <a:cs typeface="Times New Roman" pitchFamily="18" charset="0"/>
            </a:endParaRPr>
          </a:p>
        </p:txBody>
      </p:sp>
      <p:sp>
        <p:nvSpPr>
          <p:cNvPr id="13" name="Oval 12"/>
          <p:cNvSpPr/>
          <p:nvPr/>
        </p:nvSpPr>
        <p:spPr>
          <a:xfrm>
            <a:off x="4572000" y="4365625"/>
            <a:ext cx="1352550" cy="121126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000000"/>
                </a:solidFill>
                <a:ea typeface="Calibri"/>
                <a:cs typeface="Times New Roman"/>
              </a:rPr>
              <a:t>Health Care and Volunteering in Danger</a:t>
            </a:r>
            <a:endParaRPr lang="en-GB" sz="1100" dirty="0">
              <a:ea typeface="Calibri"/>
              <a:cs typeface="Times New Roman"/>
            </a:endParaRPr>
          </a:p>
          <a:p>
            <a:pPr algn="ctr">
              <a:lnSpc>
                <a:spcPct val="115000"/>
              </a:lnSpc>
              <a:spcAft>
                <a:spcPts val="1000"/>
              </a:spcAft>
              <a:defRPr/>
            </a:pPr>
            <a:r>
              <a:rPr lang="en-US" sz="1100" dirty="0">
                <a:solidFill>
                  <a:srgbClr val="000000"/>
                </a:solidFill>
                <a:ea typeface="Calibri"/>
                <a:cs typeface="Times New Roman"/>
              </a:rPr>
              <a:t> </a:t>
            </a:r>
            <a:endParaRPr lang="en-GB" sz="1100" dirty="0">
              <a:ea typeface="Calibri"/>
              <a:cs typeface="Times New Roman"/>
            </a:endParaRPr>
          </a:p>
        </p:txBody>
      </p:sp>
      <p:sp>
        <p:nvSpPr>
          <p:cNvPr id="14" name="Oval 13"/>
          <p:cNvSpPr/>
          <p:nvPr/>
        </p:nvSpPr>
        <p:spPr>
          <a:xfrm>
            <a:off x="5940425" y="3933825"/>
            <a:ext cx="1447800" cy="1235075"/>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a:solidFill>
                  <a:srgbClr val="000000"/>
                </a:solidFill>
                <a:ea typeface="Calibri" pitchFamily="34" charset="0"/>
                <a:cs typeface="Times New Roman" pitchFamily="18" charset="0"/>
              </a:rPr>
              <a:t>Disseminating IHL – Movement approach</a:t>
            </a:r>
            <a:endParaRPr lang="en-GB" sz="1100">
              <a:solidFill>
                <a:srgbClr val="FFFFFF"/>
              </a:solidFill>
              <a:ea typeface="Calibri" pitchFamily="34" charset="0"/>
              <a:cs typeface="Times New Roman" pitchFamily="18" charset="0"/>
            </a:endParaRPr>
          </a:p>
          <a:p>
            <a:pPr algn="ctr">
              <a:lnSpc>
                <a:spcPct val="115000"/>
              </a:lnSpc>
              <a:spcAft>
                <a:spcPts val="1000"/>
              </a:spcAft>
              <a:defRPr/>
            </a:pPr>
            <a:r>
              <a:rPr lang="en-US" sz="1100">
                <a:solidFill>
                  <a:srgbClr val="000000"/>
                </a:solidFill>
                <a:ea typeface="Calibri" pitchFamily="34" charset="0"/>
                <a:cs typeface="Times New Roman" pitchFamily="18" charset="0"/>
              </a:rPr>
              <a:t> </a:t>
            </a:r>
            <a:endParaRPr lang="en-GB" sz="1100">
              <a:solidFill>
                <a:srgbClr val="FFFFFF"/>
              </a:solidFill>
              <a:ea typeface="Calibri" pitchFamily="34" charset="0"/>
              <a:cs typeface="Times New Roman" pitchFamily="18" charset="0"/>
            </a:endParaRPr>
          </a:p>
        </p:txBody>
      </p:sp>
      <p:sp>
        <p:nvSpPr>
          <p:cNvPr id="15" name="Oval 14"/>
          <p:cNvSpPr/>
          <p:nvPr/>
        </p:nvSpPr>
        <p:spPr>
          <a:xfrm>
            <a:off x="7235825" y="5084763"/>
            <a:ext cx="1600200" cy="1354137"/>
          </a:xfrm>
          <a:prstGeom prst="ellipse">
            <a:avLst/>
          </a:prstGeom>
          <a:solidFill>
            <a:schemeClr val="accent3">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a:solidFill>
                  <a:srgbClr val="000000"/>
                </a:solidFill>
                <a:ea typeface="Calibri"/>
                <a:cs typeface="Times New Roman"/>
              </a:rPr>
              <a:t>Agenda – 32</a:t>
            </a:r>
            <a:r>
              <a:rPr lang="en-US" sz="1100" baseline="30000">
                <a:solidFill>
                  <a:srgbClr val="000000"/>
                </a:solidFill>
                <a:ea typeface="Calibri"/>
                <a:cs typeface="Times New Roman"/>
              </a:rPr>
              <a:t>nd</a:t>
            </a:r>
            <a:r>
              <a:rPr lang="en-US" sz="1100">
                <a:solidFill>
                  <a:srgbClr val="000000"/>
                </a:solidFill>
                <a:ea typeface="Calibri"/>
                <a:cs typeface="Times New Roman"/>
              </a:rPr>
              <a:t> International Conference </a:t>
            </a:r>
            <a:endParaRPr lang="en-GB" sz="1100">
              <a:ea typeface="Calibri"/>
              <a:cs typeface="Times New Roman"/>
            </a:endParaRPr>
          </a:p>
          <a:p>
            <a:pPr algn="ctr">
              <a:lnSpc>
                <a:spcPct val="115000"/>
              </a:lnSpc>
              <a:spcAft>
                <a:spcPts val="1000"/>
              </a:spcAft>
              <a:defRPr/>
            </a:pPr>
            <a:r>
              <a:rPr lang="en-US" sz="1100">
                <a:solidFill>
                  <a:srgbClr val="000000"/>
                </a:solidFill>
                <a:ea typeface="Calibri"/>
                <a:cs typeface="Times New Roman"/>
              </a:rPr>
              <a:t> </a:t>
            </a:r>
            <a:endParaRPr lang="en-GB" sz="1100">
              <a:ea typeface="Calibri"/>
              <a:cs typeface="Times New Roman"/>
            </a:endParaRPr>
          </a:p>
        </p:txBody>
      </p:sp>
      <p:sp>
        <p:nvSpPr>
          <p:cNvPr id="16" name="Oval 15"/>
          <p:cNvSpPr/>
          <p:nvPr/>
        </p:nvSpPr>
        <p:spPr>
          <a:xfrm>
            <a:off x="5219700" y="5489575"/>
            <a:ext cx="1871663" cy="1368425"/>
          </a:xfrm>
          <a:prstGeom prst="ellipse">
            <a:avLst/>
          </a:prstGeom>
          <a:solidFill>
            <a:schemeClr val="accent3">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a:solidFill>
                  <a:srgbClr val="000000"/>
                </a:solidFill>
                <a:ea typeface="Calibri" pitchFamily="34" charset="0"/>
                <a:cs typeface="Times New Roman" pitchFamily="18" charset="0"/>
              </a:rPr>
              <a:t>31</a:t>
            </a:r>
            <a:r>
              <a:rPr lang="en-US" sz="1100" baseline="30000">
                <a:solidFill>
                  <a:srgbClr val="000000"/>
                </a:solidFill>
                <a:ea typeface="Calibri" pitchFamily="34" charset="0"/>
                <a:cs typeface="Times New Roman" pitchFamily="18" charset="0"/>
              </a:rPr>
              <a:t>st</a:t>
            </a:r>
            <a:r>
              <a:rPr lang="en-US" sz="1100">
                <a:solidFill>
                  <a:srgbClr val="000000"/>
                </a:solidFill>
                <a:ea typeface="Calibri" pitchFamily="34" charset="0"/>
                <a:cs typeface="Times New Roman" pitchFamily="18" charset="0"/>
              </a:rPr>
              <a:t> IC follow up: Successes, challenges and next steps</a:t>
            </a:r>
            <a:endParaRPr lang="en-GB" sz="1100">
              <a:solidFill>
                <a:srgbClr val="FFFFFF"/>
              </a:solidFill>
              <a:ea typeface="Calibri" pitchFamily="34" charset="0"/>
              <a:cs typeface="Times New Roman" pitchFamily="18" charset="0"/>
            </a:endParaRPr>
          </a:p>
          <a:p>
            <a:pPr algn="ctr">
              <a:lnSpc>
                <a:spcPct val="115000"/>
              </a:lnSpc>
              <a:spcAft>
                <a:spcPts val="1000"/>
              </a:spcAft>
              <a:defRPr/>
            </a:pPr>
            <a:r>
              <a:rPr lang="en-US" sz="1100">
                <a:solidFill>
                  <a:srgbClr val="000000"/>
                </a:solidFill>
                <a:ea typeface="Calibri" pitchFamily="34" charset="0"/>
                <a:cs typeface="Times New Roman" pitchFamily="18" charset="0"/>
              </a:rPr>
              <a:t> </a:t>
            </a:r>
            <a:endParaRPr lang="en-GB" sz="1100">
              <a:solidFill>
                <a:srgbClr val="FFFFFF"/>
              </a:solidFill>
              <a:ea typeface="Calibri" pitchFamily="34" charset="0"/>
              <a:cs typeface="Times New Roman" pitchFamily="18" charset="0"/>
            </a:endParaRPr>
          </a:p>
        </p:txBody>
      </p:sp>
      <p:sp>
        <p:nvSpPr>
          <p:cNvPr id="2" name="Oval 8"/>
          <p:cNvSpPr/>
          <p:nvPr/>
        </p:nvSpPr>
        <p:spPr>
          <a:xfrm>
            <a:off x="2916238" y="4292600"/>
            <a:ext cx="1577975" cy="13335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a:solidFill>
                  <a:srgbClr val="000000"/>
                </a:solidFill>
                <a:ea typeface="Calibri" pitchFamily="34" charset="0"/>
                <a:cs typeface="Times New Roman" pitchFamily="18" charset="0"/>
              </a:rPr>
              <a:t>Strategy for the Movement &amp; Movement For a  </a:t>
            </a:r>
            <a:endParaRPr lang="en-GB" sz="1100">
              <a:solidFill>
                <a:srgbClr val="FFFFFF"/>
              </a:solidFill>
              <a:ea typeface="Calibri" pitchFamily="34" charset="0"/>
              <a:cs typeface="Times New Roman" pitchFamily="18" charset="0"/>
            </a:endParaRPr>
          </a:p>
          <a:p>
            <a:pPr algn="ctr">
              <a:lnSpc>
                <a:spcPct val="115000"/>
              </a:lnSpc>
              <a:spcAft>
                <a:spcPts val="1000"/>
              </a:spcAft>
              <a:defRPr/>
            </a:pPr>
            <a:r>
              <a:rPr lang="en-US" sz="1100">
                <a:solidFill>
                  <a:srgbClr val="000000"/>
                </a:solidFill>
                <a:ea typeface="Calibri" pitchFamily="34" charset="0"/>
                <a:cs typeface="Times New Roman" pitchFamily="18" charset="0"/>
              </a:rPr>
              <a:t> </a:t>
            </a:r>
            <a:endParaRPr lang="en-GB" sz="1100">
              <a:solidFill>
                <a:srgbClr val="FFFFFF"/>
              </a:solidFill>
              <a:ea typeface="Calibri" pitchFamily="34" charset="0"/>
              <a:cs typeface="Times New Roman" pitchFamily="18" charset="0"/>
            </a:endParaRPr>
          </a:p>
        </p:txBody>
      </p:sp>
      <p:sp>
        <p:nvSpPr>
          <p:cNvPr id="3" name="Oval 8"/>
          <p:cNvSpPr/>
          <p:nvPr/>
        </p:nvSpPr>
        <p:spPr>
          <a:xfrm>
            <a:off x="1763713" y="3284538"/>
            <a:ext cx="1577975" cy="13335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pPr>
            <a:r>
              <a:rPr lang="en-US" sz="1100">
                <a:solidFill>
                  <a:srgbClr val="000000"/>
                </a:solidFill>
                <a:ea typeface="Calibri" pitchFamily="34" charset="0"/>
                <a:cs typeface="Times New Roman" pitchFamily="18" charset="0"/>
              </a:rPr>
              <a:t> PRCS MDA </a:t>
            </a:r>
          </a:p>
          <a:p>
            <a:pPr algn="ctr">
              <a:lnSpc>
                <a:spcPct val="115000"/>
              </a:lnSpc>
              <a:spcAft>
                <a:spcPts val="1000"/>
              </a:spcAft>
            </a:pPr>
            <a:r>
              <a:rPr lang="en-US" sz="1100">
                <a:solidFill>
                  <a:srgbClr val="000000"/>
                </a:solidFill>
                <a:ea typeface="Calibri" pitchFamily="34" charset="0"/>
                <a:cs typeface="Times New Roman" pitchFamily="18" charset="0"/>
              </a:rPr>
              <a:t>MoU </a:t>
            </a:r>
            <a:endParaRPr lang="en-GB" sz="1100">
              <a:solidFill>
                <a:srgbClr val="FFFFFF"/>
              </a:solidFill>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611188" y="400050"/>
            <a:ext cx="7129462" cy="368300"/>
          </a:xfrm>
          <a:prstGeom prst="rect">
            <a:avLst/>
          </a:prstGeom>
          <a:noFill/>
          <a:ln w="9525">
            <a:noFill/>
            <a:miter lim="800000"/>
            <a:headEnd/>
            <a:tailEnd/>
          </a:ln>
        </p:spPr>
        <p:txBody>
          <a:bodyPr>
            <a:spAutoFit/>
          </a:bodyPr>
          <a:lstStyle/>
          <a:p>
            <a:r>
              <a:rPr lang="fr-CH" b="1">
                <a:latin typeface="Calibri" pitchFamily="34" charset="0"/>
              </a:rPr>
              <a:t>Now until the 2013 Council of Delegates --- tentative timetable  </a:t>
            </a:r>
            <a:endParaRPr lang="en-GB" b="1">
              <a:latin typeface="Calibri" pitchFamily="34" charset="0"/>
            </a:endParaRPr>
          </a:p>
        </p:txBody>
      </p:sp>
      <p:cxnSp>
        <p:nvCxnSpPr>
          <p:cNvPr id="4" name="Straight Connector 3"/>
          <p:cNvCxnSpPr/>
          <p:nvPr/>
        </p:nvCxnSpPr>
        <p:spPr>
          <a:xfrm>
            <a:off x="900113" y="1052513"/>
            <a:ext cx="0" cy="4186237"/>
          </a:xfrm>
          <a:prstGeom prst="line">
            <a:avLst/>
          </a:prstGeom>
        </p:spPr>
        <p:style>
          <a:lnRef idx="1">
            <a:schemeClr val="accent1"/>
          </a:lnRef>
          <a:fillRef idx="0">
            <a:schemeClr val="accent1"/>
          </a:fillRef>
          <a:effectRef idx="0">
            <a:schemeClr val="accent1"/>
          </a:effectRef>
          <a:fontRef idx="minor">
            <a:schemeClr val="tx1"/>
          </a:fontRef>
        </p:style>
      </p:cxnSp>
      <p:sp>
        <p:nvSpPr>
          <p:cNvPr id="53252" name="TextBox 4"/>
          <p:cNvSpPr txBox="1">
            <a:spLocks noChangeArrowheads="1"/>
          </p:cNvSpPr>
          <p:nvPr/>
        </p:nvSpPr>
        <p:spPr bwMode="auto">
          <a:xfrm>
            <a:off x="987425" y="4005263"/>
            <a:ext cx="7272338" cy="369887"/>
          </a:xfrm>
          <a:prstGeom prst="rect">
            <a:avLst/>
          </a:prstGeom>
          <a:noFill/>
          <a:ln w="9525">
            <a:noFill/>
            <a:miter lim="800000"/>
            <a:headEnd/>
            <a:tailEnd/>
          </a:ln>
        </p:spPr>
        <p:txBody>
          <a:bodyPr>
            <a:spAutoFit/>
          </a:bodyPr>
          <a:lstStyle/>
          <a:p>
            <a:r>
              <a:rPr lang="fr-CH" b="1">
                <a:latin typeface="Calibri" pitchFamily="34" charset="0"/>
              </a:rPr>
              <a:t>Nov </a:t>
            </a:r>
            <a:r>
              <a:rPr lang="fr-CH">
                <a:latin typeface="Calibri" pitchFamily="34" charset="0"/>
              </a:rPr>
              <a:t>– </a:t>
            </a:r>
            <a:r>
              <a:rPr lang="fr-CH" b="1">
                <a:latin typeface="Calibri" pitchFamily="34" charset="0"/>
              </a:rPr>
              <a:t>CoD in Sydney</a:t>
            </a:r>
            <a:r>
              <a:rPr lang="fr-CH">
                <a:latin typeface="Calibri" pitchFamily="34" charset="0"/>
              </a:rPr>
              <a:t>: Setting the Movement’s agenda for 32nd IC  </a:t>
            </a:r>
            <a:endParaRPr lang="en-GB">
              <a:latin typeface="Calibri" pitchFamily="34" charset="0"/>
            </a:endParaRPr>
          </a:p>
        </p:txBody>
      </p:sp>
      <p:sp>
        <p:nvSpPr>
          <p:cNvPr id="53254" name="TextBox 6"/>
          <p:cNvSpPr txBox="1">
            <a:spLocks noChangeArrowheads="1"/>
          </p:cNvSpPr>
          <p:nvPr/>
        </p:nvSpPr>
        <p:spPr bwMode="auto">
          <a:xfrm>
            <a:off x="971550" y="2276475"/>
            <a:ext cx="7283450" cy="366713"/>
          </a:xfrm>
          <a:prstGeom prst="rect">
            <a:avLst/>
          </a:prstGeom>
          <a:noFill/>
          <a:ln w="9525">
            <a:noFill/>
            <a:miter lim="800000"/>
            <a:headEnd/>
            <a:tailEnd/>
          </a:ln>
        </p:spPr>
        <p:txBody>
          <a:bodyPr>
            <a:spAutoFit/>
          </a:bodyPr>
          <a:lstStyle/>
          <a:p>
            <a:r>
              <a:rPr lang="fr-CH" b="1">
                <a:latin typeface="Calibri" pitchFamily="34" charset="0"/>
              </a:rPr>
              <a:t>May</a:t>
            </a:r>
            <a:r>
              <a:rPr lang="fr-CH">
                <a:latin typeface="Calibri" pitchFamily="34" charset="0"/>
              </a:rPr>
              <a:t> – Convocation  (formal invitation)</a:t>
            </a:r>
            <a:endParaRPr lang="en-GB">
              <a:latin typeface="Calibri" pitchFamily="34" charset="0"/>
            </a:endParaRPr>
          </a:p>
        </p:txBody>
      </p:sp>
      <p:sp>
        <p:nvSpPr>
          <p:cNvPr id="53256" name="TextBox 8"/>
          <p:cNvSpPr txBox="1">
            <a:spLocks noChangeArrowheads="1"/>
          </p:cNvSpPr>
          <p:nvPr/>
        </p:nvSpPr>
        <p:spPr bwMode="auto">
          <a:xfrm>
            <a:off x="50800" y="4679950"/>
            <a:ext cx="1065213" cy="366713"/>
          </a:xfrm>
          <a:prstGeom prst="rect">
            <a:avLst/>
          </a:prstGeom>
          <a:noFill/>
          <a:ln w="9525">
            <a:noFill/>
            <a:miter lim="800000"/>
            <a:headEnd/>
            <a:tailEnd/>
          </a:ln>
        </p:spPr>
        <p:txBody>
          <a:bodyPr>
            <a:spAutoFit/>
          </a:bodyPr>
          <a:lstStyle/>
          <a:p>
            <a:r>
              <a:rPr lang="fr-CH">
                <a:latin typeface="Calibri" pitchFamily="34" charset="0"/>
              </a:rPr>
              <a:t>2013/4</a:t>
            </a:r>
            <a:endParaRPr lang="en-GB">
              <a:latin typeface="Calibri" pitchFamily="34" charset="0"/>
            </a:endParaRPr>
          </a:p>
        </p:txBody>
      </p:sp>
      <p:sp>
        <p:nvSpPr>
          <p:cNvPr id="13" name="Explosion 1 12"/>
          <p:cNvSpPr/>
          <p:nvPr/>
        </p:nvSpPr>
        <p:spPr>
          <a:xfrm>
            <a:off x="41275" y="5084763"/>
            <a:ext cx="2514600" cy="1773237"/>
          </a:xfrm>
          <a:prstGeom prst="irregularSeal1">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dirty="0"/>
              <a:t>2015</a:t>
            </a:r>
          </a:p>
          <a:p>
            <a:pPr algn="ctr" fontAlgn="auto">
              <a:spcBef>
                <a:spcPts val="0"/>
              </a:spcBef>
              <a:spcAft>
                <a:spcPts val="0"/>
              </a:spcAft>
              <a:defRPr/>
            </a:pPr>
            <a:r>
              <a:rPr lang="fr-CH" dirty="0"/>
              <a:t>CoD/32nd IC </a:t>
            </a:r>
            <a:endParaRPr lang="en-GB" dirty="0"/>
          </a:p>
        </p:txBody>
      </p:sp>
      <p:sp>
        <p:nvSpPr>
          <p:cNvPr id="53258" name="TextBox 13"/>
          <p:cNvSpPr txBox="1">
            <a:spLocks noChangeArrowheads="1"/>
          </p:cNvSpPr>
          <p:nvPr/>
        </p:nvSpPr>
        <p:spPr bwMode="auto">
          <a:xfrm>
            <a:off x="0" y="1755775"/>
            <a:ext cx="720725" cy="369888"/>
          </a:xfrm>
          <a:prstGeom prst="rect">
            <a:avLst/>
          </a:prstGeom>
          <a:noFill/>
          <a:ln w="9525">
            <a:noFill/>
            <a:miter lim="800000"/>
            <a:headEnd/>
            <a:tailEnd/>
          </a:ln>
        </p:spPr>
        <p:txBody>
          <a:bodyPr>
            <a:spAutoFit/>
          </a:bodyPr>
          <a:lstStyle/>
          <a:p>
            <a:r>
              <a:rPr lang="fr-CH">
                <a:latin typeface="Calibri" pitchFamily="34" charset="0"/>
              </a:rPr>
              <a:t>2013</a:t>
            </a:r>
            <a:endParaRPr lang="en-GB">
              <a:latin typeface="Calibri" pitchFamily="34" charset="0"/>
            </a:endParaRPr>
          </a:p>
        </p:txBody>
      </p:sp>
      <p:sp>
        <p:nvSpPr>
          <p:cNvPr id="53259" name="TextBox 14"/>
          <p:cNvSpPr txBox="1">
            <a:spLocks noChangeArrowheads="1"/>
          </p:cNvSpPr>
          <p:nvPr/>
        </p:nvSpPr>
        <p:spPr bwMode="auto">
          <a:xfrm>
            <a:off x="987425" y="2776538"/>
            <a:ext cx="4824413" cy="368300"/>
          </a:xfrm>
          <a:prstGeom prst="rect">
            <a:avLst/>
          </a:prstGeom>
          <a:noFill/>
          <a:ln w="9525">
            <a:noFill/>
            <a:miter lim="800000"/>
            <a:headEnd/>
            <a:tailEnd/>
          </a:ln>
        </p:spPr>
        <p:txBody>
          <a:bodyPr>
            <a:spAutoFit/>
          </a:bodyPr>
          <a:lstStyle/>
          <a:p>
            <a:r>
              <a:rPr lang="fr-CH" b="1">
                <a:latin typeface="Calibri" pitchFamily="34" charset="0"/>
              </a:rPr>
              <a:t>August</a:t>
            </a:r>
            <a:r>
              <a:rPr lang="fr-CH">
                <a:latin typeface="Calibri" pitchFamily="34" charset="0"/>
              </a:rPr>
              <a:t> – draft ‘0’ resolutions</a:t>
            </a:r>
            <a:endParaRPr lang="en-GB">
              <a:latin typeface="Calibri" pitchFamily="34" charset="0"/>
            </a:endParaRPr>
          </a:p>
        </p:txBody>
      </p:sp>
      <p:sp>
        <p:nvSpPr>
          <p:cNvPr id="53260" name="TextBox 15"/>
          <p:cNvSpPr txBox="1">
            <a:spLocks noChangeArrowheads="1"/>
          </p:cNvSpPr>
          <p:nvPr/>
        </p:nvSpPr>
        <p:spPr bwMode="auto">
          <a:xfrm>
            <a:off x="987425" y="3357563"/>
            <a:ext cx="6176963" cy="369887"/>
          </a:xfrm>
          <a:prstGeom prst="rect">
            <a:avLst/>
          </a:prstGeom>
          <a:noFill/>
          <a:ln w="9525">
            <a:noFill/>
            <a:miter lim="800000"/>
            <a:headEnd/>
            <a:tailEnd/>
          </a:ln>
        </p:spPr>
        <p:txBody>
          <a:bodyPr>
            <a:spAutoFit/>
          </a:bodyPr>
          <a:lstStyle/>
          <a:p>
            <a:r>
              <a:rPr lang="fr-CH" b="1">
                <a:latin typeface="Calibri" pitchFamily="34" charset="0"/>
              </a:rPr>
              <a:t>Oct </a:t>
            </a:r>
            <a:r>
              <a:rPr lang="fr-CH">
                <a:latin typeface="Calibri" pitchFamily="34" charset="0"/>
              </a:rPr>
              <a:t>– Official documents mailing (45 days in advance of CoD) </a:t>
            </a:r>
            <a:endParaRPr lang="en-GB">
              <a:latin typeface="Calibri" pitchFamily="34" charset="0"/>
            </a:endParaRPr>
          </a:p>
        </p:txBody>
      </p:sp>
      <p:sp>
        <p:nvSpPr>
          <p:cNvPr id="53261" name="TextBox 16"/>
          <p:cNvSpPr txBox="1">
            <a:spLocks noChangeArrowheads="1"/>
          </p:cNvSpPr>
          <p:nvPr/>
        </p:nvSpPr>
        <p:spPr bwMode="auto">
          <a:xfrm>
            <a:off x="987425" y="1757363"/>
            <a:ext cx="5832475" cy="366712"/>
          </a:xfrm>
          <a:prstGeom prst="rect">
            <a:avLst/>
          </a:prstGeom>
          <a:noFill/>
          <a:ln w="9525">
            <a:noFill/>
            <a:miter lim="800000"/>
            <a:headEnd/>
            <a:tailEnd/>
          </a:ln>
        </p:spPr>
        <p:txBody>
          <a:bodyPr>
            <a:spAutoFit/>
          </a:bodyPr>
          <a:lstStyle/>
          <a:p>
            <a:r>
              <a:rPr lang="fr-CH" b="1">
                <a:latin typeface="Calibri" pitchFamily="34" charset="0"/>
              </a:rPr>
              <a:t>March</a:t>
            </a:r>
            <a:r>
              <a:rPr lang="fr-CH">
                <a:latin typeface="Calibri" pitchFamily="34" charset="0"/>
              </a:rPr>
              <a:t> – Standing Commission to review agenda</a:t>
            </a:r>
            <a:endParaRPr lang="en-GB">
              <a:latin typeface="Calibri" pitchFamily="34" charset="0"/>
            </a:endParaRPr>
          </a:p>
        </p:txBody>
      </p:sp>
      <p:sp>
        <p:nvSpPr>
          <p:cNvPr id="53262" name="TextBox 18"/>
          <p:cNvSpPr txBox="1">
            <a:spLocks noChangeArrowheads="1"/>
          </p:cNvSpPr>
          <p:nvPr/>
        </p:nvSpPr>
        <p:spPr bwMode="auto">
          <a:xfrm>
            <a:off x="941388" y="4676775"/>
            <a:ext cx="6043612" cy="368300"/>
          </a:xfrm>
          <a:prstGeom prst="rect">
            <a:avLst/>
          </a:prstGeom>
          <a:noFill/>
          <a:ln w="9525">
            <a:noFill/>
            <a:miter lim="800000"/>
            <a:headEnd/>
            <a:tailEnd/>
          </a:ln>
        </p:spPr>
        <p:txBody>
          <a:bodyPr>
            <a:spAutoFit/>
          </a:bodyPr>
          <a:lstStyle/>
          <a:p>
            <a:r>
              <a:rPr lang="fr-CH" b="1">
                <a:latin typeface="Calibri" pitchFamily="34" charset="0"/>
              </a:rPr>
              <a:t>MID TERM REVIEW – </a:t>
            </a:r>
            <a:r>
              <a:rPr lang="fr-CH">
                <a:latin typeface="Calibri" pitchFamily="34" charset="0"/>
              </a:rPr>
              <a:t>31st Intl. Conference possibl</a:t>
            </a:r>
            <a:endParaRPr lang="en-GB">
              <a:latin typeface="Calibri" pitchFamily="34" charset="0"/>
            </a:endParaRPr>
          </a:p>
        </p:txBody>
      </p:sp>
      <p:sp>
        <p:nvSpPr>
          <p:cNvPr id="20" name="Slide Number Placeholder 19"/>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BF92EF6-A0AE-4E25-BF73-27BCF768C846}" type="slidenum">
              <a:rPr lang="en-GB" sz="1200">
                <a:solidFill>
                  <a:schemeClr val="tx1">
                    <a:tint val="75000"/>
                  </a:schemeClr>
                </a:solidFill>
                <a:latin typeface="+mn-lt"/>
                <a:cs typeface="+mn-cs"/>
              </a:rPr>
              <a:pPr algn="r" fontAlgn="auto">
                <a:spcBef>
                  <a:spcPts val="0"/>
                </a:spcBef>
                <a:spcAft>
                  <a:spcPts val="0"/>
                </a:spcAft>
                <a:defRPr/>
              </a:pPr>
              <a:t>6</a:t>
            </a:fld>
            <a:endParaRPr lang="en-GB"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4"/>
          <p:cNvSpPr txBox="1">
            <a:spLocks noChangeArrowheads="1"/>
          </p:cNvSpPr>
          <p:nvPr/>
        </p:nvSpPr>
        <p:spPr bwMode="auto">
          <a:xfrm>
            <a:off x="4572000" y="260350"/>
            <a:ext cx="4319588" cy="954088"/>
          </a:xfrm>
          <a:prstGeom prst="rect">
            <a:avLst/>
          </a:prstGeom>
          <a:noFill/>
          <a:ln w="9525">
            <a:noFill/>
            <a:miter lim="800000"/>
            <a:headEnd/>
            <a:tailEnd/>
          </a:ln>
        </p:spPr>
        <p:txBody>
          <a:bodyPr>
            <a:spAutoFit/>
          </a:bodyPr>
          <a:lstStyle/>
          <a:p>
            <a:pPr algn="ctr"/>
            <a:r>
              <a:rPr lang="en-GB" sz="2800">
                <a:solidFill>
                  <a:srgbClr val="002060"/>
                </a:solidFill>
              </a:rPr>
              <a:t>General Assembly </a:t>
            </a:r>
          </a:p>
          <a:p>
            <a:pPr algn="ctr"/>
            <a:r>
              <a:rPr lang="en-GB" sz="2800">
                <a:solidFill>
                  <a:srgbClr val="002060"/>
                </a:solidFill>
              </a:rPr>
              <a:t>12 – 15 November 2013 </a:t>
            </a:r>
          </a:p>
        </p:txBody>
      </p:sp>
      <p:graphicFrame>
        <p:nvGraphicFramePr>
          <p:cNvPr id="13" name="Diagram 12"/>
          <p:cNvGraphicFramePr/>
          <p:nvPr/>
        </p:nvGraphicFramePr>
        <p:xfrm>
          <a:off x="971600" y="1844824"/>
          <a:ext cx="756084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p:cNvCxnSpPr/>
          <p:nvPr/>
        </p:nvCxnSpPr>
        <p:spPr>
          <a:xfrm>
            <a:off x="827088" y="1411288"/>
            <a:ext cx="7489825" cy="1587"/>
          </a:xfrm>
          <a:prstGeom prst="line">
            <a:avLst/>
          </a:prstGeom>
        </p:spPr>
        <p:style>
          <a:lnRef idx="1">
            <a:schemeClr val="accent2"/>
          </a:lnRef>
          <a:fillRef idx="0">
            <a:schemeClr val="accent2"/>
          </a:fillRef>
          <a:effectRef idx="0">
            <a:schemeClr val="accent2"/>
          </a:effectRef>
          <a:fontRef idx="minor">
            <a:schemeClr val="tx1"/>
          </a:fontRef>
        </p:style>
      </p:cxnSp>
      <p:pic>
        <p:nvPicPr>
          <p:cNvPr id="45061" name="Picture 5" descr="RC_GeneralAssembly_InternationalFederation_lr.jpg"/>
          <p:cNvPicPr>
            <a:picLocks noChangeAspect="1"/>
          </p:cNvPicPr>
          <p:nvPr/>
        </p:nvPicPr>
        <p:blipFill>
          <a:blip r:embed="rId8" cstate="print"/>
          <a:srcRect/>
          <a:stretch>
            <a:fillRect/>
          </a:stretch>
        </p:blipFill>
        <p:spPr bwMode="auto">
          <a:xfrm>
            <a:off x="0" y="188913"/>
            <a:ext cx="3705225"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6553200" y="6356350"/>
            <a:ext cx="2133600" cy="365125"/>
          </a:xfrm>
          <a:prstGeom prst="rect">
            <a:avLst/>
          </a:prstGeom>
          <a:noFill/>
          <a:ln>
            <a:miter lim="800000"/>
            <a:headEnd/>
            <a:tailEnd/>
          </a:ln>
        </p:spPr>
        <p:txBody>
          <a:bodyPr anchor="ctr"/>
          <a:lstStyle/>
          <a:p>
            <a:pPr algn="r" fontAlgn="auto">
              <a:spcBef>
                <a:spcPts val="0"/>
              </a:spcBef>
              <a:spcAft>
                <a:spcPts val="0"/>
              </a:spcAft>
              <a:defRPr/>
            </a:pPr>
            <a:fld id="{7D60144B-C16F-4F23-8B6C-15C1864749D6}" type="slidenum">
              <a:rPr lang="en-GB" sz="1200">
                <a:solidFill>
                  <a:schemeClr val="tx1">
                    <a:tint val="75000"/>
                  </a:schemeClr>
                </a:solidFill>
                <a:latin typeface="+mn-lt"/>
                <a:cs typeface="Arial" pitchFamily="34" charset="0"/>
              </a:rPr>
              <a:pPr algn="r" fontAlgn="auto">
                <a:spcBef>
                  <a:spcPts val="0"/>
                </a:spcBef>
                <a:spcAft>
                  <a:spcPts val="0"/>
                </a:spcAft>
                <a:defRPr/>
              </a:pPr>
              <a:t>8</a:t>
            </a:fld>
            <a:endParaRPr lang="en-GB" sz="1200">
              <a:solidFill>
                <a:schemeClr val="tx1">
                  <a:tint val="75000"/>
                </a:schemeClr>
              </a:solidFill>
              <a:latin typeface="+mn-lt"/>
              <a:cs typeface="Arial" pitchFamily="34" charset="0"/>
            </a:endParaRPr>
          </a:p>
        </p:txBody>
      </p:sp>
      <p:sp>
        <p:nvSpPr>
          <p:cNvPr id="15" name="TextBox 14"/>
          <p:cNvSpPr txBox="1"/>
          <p:nvPr/>
        </p:nvSpPr>
        <p:spPr>
          <a:xfrm>
            <a:off x="4787900" y="188913"/>
            <a:ext cx="3959225" cy="1322387"/>
          </a:xfrm>
          <a:prstGeom prst="rect">
            <a:avLst/>
          </a:prstGeom>
          <a:noFill/>
          <a:ln>
            <a:noFill/>
          </a:ln>
        </p:spPr>
        <p:txBody>
          <a:bodyPr>
            <a:spAutoFit/>
          </a:bodyPr>
          <a:lstStyle/>
          <a:p>
            <a:pPr algn="ctr">
              <a:defRPr/>
            </a:pPr>
            <a:r>
              <a:rPr lang="en-GB" sz="2600" dirty="0">
                <a:ln w="10541" cmpd="sng">
                  <a:noFill/>
                  <a:prstDash val="solid"/>
                </a:ln>
                <a:solidFill>
                  <a:srgbClr val="002060"/>
                </a:solidFill>
                <a:latin typeface="Arial" pitchFamily="34" charset="0"/>
                <a:cs typeface="Arial" pitchFamily="34" charset="0"/>
              </a:rPr>
              <a:t>GA 2013 – </a:t>
            </a:r>
            <a:r>
              <a:rPr lang="es-ES" sz="2600" dirty="0">
                <a:ln w="10541" cmpd="sng">
                  <a:noFill/>
                  <a:prstDash val="solid"/>
                </a:ln>
                <a:solidFill>
                  <a:srgbClr val="002060"/>
                </a:solidFill>
                <a:latin typeface="Arial" pitchFamily="34" charset="0"/>
                <a:cs typeface="Arial" pitchFamily="34" charset="0"/>
              </a:rPr>
              <a:t>Substantive </a:t>
            </a:r>
            <a:r>
              <a:rPr lang="en-US" sz="2600" dirty="0">
                <a:ln w="10541" cmpd="sng">
                  <a:noFill/>
                  <a:prstDash val="solid"/>
                </a:ln>
                <a:solidFill>
                  <a:srgbClr val="002060"/>
                </a:solidFill>
                <a:latin typeface="Arial" pitchFamily="34" charset="0"/>
                <a:cs typeface="Arial" pitchFamily="34" charset="0"/>
              </a:rPr>
              <a:t>items Strategy 2020</a:t>
            </a:r>
            <a:endParaRPr lang="en-US" sz="2600" dirty="0">
              <a:latin typeface="Arial" pitchFamily="34" charset="0"/>
              <a:cs typeface="Arial" pitchFamily="34" charset="0"/>
            </a:endParaRPr>
          </a:p>
          <a:p>
            <a:pPr algn="ctr">
              <a:defRPr/>
            </a:pPr>
            <a:endParaRPr lang="en-GB" sz="2800" b="1" u="sng" dirty="0">
              <a:ln w="10541" cmpd="sng">
                <a:noFill/>
                <a:prstDash val="solid"/>
              </a:ln>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47108" name="TextBox 12"/>
          <p:cNvSpPr txBox="1">
            <a:spLocks noChangeArrowheads="1"/>
          </p:cNvSpPr>
          <p:nvPr/>
        </p:nvSpPr>
        <p:spPr bwMode="auto">
          <a:xfrm>
            <a:off x="7956550" y="1484313"/>
            <a:ext cx="1944688" cy="369887"/>
          </a:xfrm>
          <a:prstGeom prst="rect">
            <a:avLst/>
          </a:prstGeom>
          <a:noFill/>
          <a:ln w="9525">
            <a:noFill/>
            <a:miter lim="800000"/>
            <a:headEnd/>
            <a:tailEnd/>
          </a:ln>
        </p:spPr>
        <p:txBody>
          <a:bodyPr>
            <a:spAutoFit/>
          </a:bodyPr>
          <a:lstStyle/>
          <a:p>
            <a:pPr marL="182563" indent="-182563"/>
            <a:endParaRPr lang="en-GB"/>
          </a:p>
        </p:txBody>
      </p:sp>
      <p:graphicFrame>
        <p:nvGraphicFramePr>
          <p:cNvPr id="7" name="Diagram 6"/>
          <p:cNvGraphicFramePr/>
          <p:nvPr/>
        </p:nvGraphicFramePr>
        <p:xfrm>
          <a:off x="899592" y="1700808"/>
          <a:ext cx="748883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827088" y="1411288"/>
            <a:ext cx="7489825" cy="1587"/>
          </a:xfrm>
          <a:prstGeom prst="line">
            <a:avLst/>
          </a:prstGeom>
        </p:spPr>
        <p:style>
          <a:lnRef idx="1">
            <a:schemeClr val="accent2"/>
          </a:lnRef>
          <a:fillRef idx="0">
            <a:schemeClr val="accent2"/>
          </a:fillRef>
          <a:effectRef idx="0">
            <a:schemeClr val="accent2"/>
          </a:effectRef>
          <a:fontRef idx="minor">
            <a:schemeClr val="tx1"/>
          </a:fontRef>
        </p:style>
      </p:cxnSp>
      <p:pic>
        <p:nvPicPr>
          <p:cNvPr id="47111" name="Picture 9" descr="RC_GeneralAssembly_InternationalFederation_lr.jpg"/>
          <p:cNvPicPr>
            <a:picLocks noChangeAspect="1"/>
          </p:cNvPicPr>
          <p:nvPr/>
        </p:nvPicPr>
        <p:blipFill>
          <a:blip r:embed="rId8" cstate="print"/>
          <a:srcRect/>
          <a:stretch>
            <a:fillRect/>
          </a:stretch>
        </p:blipFill>
        <p:spPr bwMode="auto">
          <a:xfrm>
            <a:off x="0" y="188913"/>
            <a:ext cx="3705225" cy="1223962"/>
          </a:xfrm>
          <a:prstGeom prst="rect">
            <a:avLst/>
          </a:prstGeom>
          <a:noFill/>
          <a:ln w="9525">
            <a:noFill/>
            <a:miter lim="800000"/>
            <a:headEnd/>
            <a:tailEnd/>
          </a:ln>
        </p:spPr>
      </p:pic>
      <p:sp>
        <p:nvSpPr>
          <p:cNvPr id="11" name="Rounded Rectangle 10"/>
          <p:cNvSpPr/>
          <p:nvPr/>
        </p:nvSpPr>
        <p:spPr>
          <a:xfrm>
            <a:off x="900113" y="5084763"/>
            <a:ext cx="7488237" cy="10810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GB" sz="2200" dirty="0">
                <a:latin typeface="Arial" pitchFamily="34" charset="0"/>
                <a:cs typeface="Arial" pitchFamily="34" charset="0"/>
              </a:rPr>
              <a:t>Henry Davison, Youth and volunteers awards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84700" y="260350"/>
            <a:ext cx="4559300" cy="1200150"/>
          </a:xfrm>
          <a:prstGeom prst="rect">
            <a:avLst/>
          </a:prstGeom>
          <a:noFill/>
          <a:ln>
            <a:noFill/>
          </a:ln>
        </p:spPr>
        <p:txBody>
          <a:bodyPr>
            <a:spAutoFit/>
          </a:bodyPr>
          <a:lstStyle/>
          <a:p>
            <a:pPr algn="ctr">
              <a:defRPr/>
            </a:pPr>
            <a:r>
              <a:rPr lang="en-GB" sz="2800" dirty="0">
                <a:ln w="10541" cmpd="sng">
                  <a:noFill/>
                  <a:prstDash val="solid"/>
                </a:ln>
                <a:solidFill>
                  <a:srgbClr val="002060"/>
                </a:solidFill>
                <a:latin typeface="Arial" pitchFamily="34" charset="0"/>
                <a:cs typeface="Arial" pitchFamily="34" charset="0"/>
              </a:rPr>
              <a:t>General Assembly</a:t>
            </a:r>
          </a:p>
          <a:p>
            <a:pPr algn="ctr">
              <a:defRPr/>
            </a:pPr>
            <a:r>
              <a:rPr lang="en-GB" sz="1600" dirty="0">
                <a:ln w="10541" cmpd="sng">
                  <a:noFill/>
                  <a:prstDash val="solid"/>
                </a:ln>
                <a:solidFill>
                  <a:srgbClr val="002060"/>
                </a:solidFill>
                <a:latin typeface="Arial" pitchFamily="34" charset="0"/>
                <a:cs typeface="Arial" pitchFamily="34" charset="0"/>
              </a:rPr>
              <a:t>Workshops and awards ceremony</a:t>
            </a:r>
            <a:endParaRPr lang="es-ES" sz="1600" dirty="0">
              <a:latin typeface="Arial" pitchFamily="34" charset="0"/>
              <a:cs typeface="Arial" pitchFamily="34" charset="0"/>
            </a:endParaRPr>
          </a:p>
          <a:p>
            <a:pPr algn="ctr">
              <a:defRPr/>
            </a:pPr>
            <a:endParaRPr lang="en-GB" sz="2800" b="1" u="sng" dirty="0">
              <a:ln w="10541" cmpd="sng">
                <a:noFill/>
                <a:prstDash val="solid"/>
              </a:ln>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Rounded Rectangle 9"/>
          <p:cNvSpPr/>
          <p:nvPr/>
        </p:nvSpPr>
        <p:spPr>
          <a:xfrm>
            <a:off x="755650" y="1700213"/>
            <a:ext cx="8208963" cy="4897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1200"/>
              </a:spcBef>
              <a:defRPr/>
            </a:pPr>
            <a:r>
              <a:rPr lang="en-US" sz="2200" dirty="0">
                <a:latin typeface="Arial" pitchFamily="34" charset="0"/>
                <a:cs typeface="Arial" pitchFamily="34" charset="0"/>
              </a:rPr>
              <a:t>8 Workshops in total 4 held in parallel per day.</a:t>
            </a:r>
          </a:p>
          <a:p>
            <a:pPr algn="just">
              <a:spcAft>
                <a:spcPts val="1200"/>
              </a:spcAft>
              <a:defRPr/>
            </a:pPr>
            <a:r>
              <a:rPr lang="en-US" sz="2200" dirty="0">
                <a:latin typeface="Arial" pitchFamily="34" charset="0"/>
                <a:cs typeface="Arial" pitchFamily="34" charset="0"/>
              </a:rPr>
              <a:t>So far the workshop themes proposed:</a:t>
            </a:r>
          </a:p>
          <a:p>
            <a:pPr algn="just">
              <a:spcAft>
                <a:spcPts val="1200"/>
              </a:spcAft>
              <a:buFont typeface="Arial" pitchFamily="34" charset="0"/>
              <a:buChar char="•"/>
              <a:defRPr/>
            </a:pPr>
            <a:r>
              <a:rPr lang="en-GB" sz="2400" dirty="0"/>
              <a:t>Delivering on the business of vulnerability and long term development</a:t>
            </a:r>
          </a:p>
          <a:p>
            <a:pPr algn="just">
              <a:spcAft>
                <a:spcPts val="1200"/>
              </a:spcAft>
              <a:buFont typeface="Arial" pitchFamily="34" charset="0"/>
              <a:buChar char="•"/>
              <a:defRPr/>
            </a:pPr>
            <a:r>
              <a:rPr lang="en-GB" sz="2400" dirty="0"/>
              <a:t>The UN Decade of Action for Road Safety 2011-2020</a:t>
            </a:r>
          </a:p>
          <a:p>
            <a:pPr algn="just">
              <a:spcAft>
                <a:spcPts val="1200"/>
              </a:spcAft>
              <a:buFont typeface="Arial" pitchFamily="34" charset="0"/>
              <a:buChar char="•"/>
              <a:defRPr/>
            </a:pPr>
            <a:r>
              <a:rPr lang="en-GB" sz="2400" dirty="0"/>
              <a:t>National Societies implementing the IFRC Youth Strategy</a:t>
            </a:r>
          </a:p>
          <a:p>
            <a:pPr algn="just">
              <a:spcAft>
                <a:spcPts val="1200"/>
              </a:spcAft>
              <a:buFont typeface="Arial" pitchFamily="34" charset="0"/>
              <a:buChar char="•"/>
              <a:defRPr/>
            </a:pPr>
            <a:r>
              <a:rPr lang="en-GB" sz="2400" dirty="0"/>
              <a:t>IFRC position on the post MDGs</a:t>
            </a:r>
            <a:r>
              <a:rPr lang="en-US" sz="2200" dirty="0">
                <a:latin typeface="Arial" pitchFamily="34" charset="0"/>
                <a:cs typeface="Arial" pitchFamily="34" charset="0"/>
              </a:rPr>
              <a:t> </a:t>
            </a:r>
          </a:p>
          <a:p>
            <a:pPr algn="just">
              <a:spcAft>
                <a:spcPts val="1200"/>
              </a:spcAft>
              <a:buFont typeface="Arial" pitchFamily="34" charset="0"/>
              <a:buChar char="•"/>
              <a:defRPr/>
            </a:pPr>
            <a:r>
              <a:rPr lang="en-GB" sz="2400" dirty="0"/>
              <a:t>IFRC Strategic Framework on Gender and Diversity Issues</a:t>
            </a:r>
          </a:p>
          <a:p>
            <a:pPr algn="just">
              <a:spcAft>
                <a:spcPts val="1200"/>
              </a:spcAft>
              <a:buFont typeface="Arial" pitchFamily="34" charset="0"/>
              <a:buChar char="•"/>
              <a:defRPr/>
            </a:pPr>
            <a:r>
              <a:rPr lang="en-GB" sz="2400" dirty="0"/>
              <a:t>Capacity building: institutional and community.</a:t>
            </a:r>
            <a:endParaRPr lang="en-GB" sz="2200" dirty="0">
              <a:latin typeface="Arial" pitchFamily="34" charset="0"/>
              <a:cs typeface="Arial" pitchFamily="34" charset="0"/>
            </a:endParaRPr>
          </a:p>
          <a:p>
            <a:pPr algn="just">
              <a:spcAft>
                <a:spcPts val="1200"/>
              </a:spcAft>
              <a:defRPr/>
            </a:pPr>
            <a:endParaRPr lang="en-GB" sz="400" dirty="0">
              <a:latin typeface="Arial" pitchFamily="34" charset="0"/>
              <a:cs typeface="Arial" pitchFamily="34" charset="0"/>
            </a:endParaRPr>
          </a:p>
        </p:txBody>
      </p:sp>
      <p:cxnSp>
        <p:nvCxnSpPr>
          <p:cNvPr id="14" name="Straight Connector 13"/>
          <p:cNvCxnSpPr/>
          <p:nvPr/>
        </p:nvCxnSpPr>
        <p:spPr>
          <a:xfrm>
            <a:off x="827088" y="1555750"/>
            <a:ext cx="7489825" cy="1588"/>
          </a:xfrm>
          <a:prstGeom prst="line">
            <a:avLst/>
          </a:prstGeom>
        </p:spPr>
        <p:style>
          <a:lnRef idx="1">
            <a:schemeClr val="accent2"/>
          </a:lnRef>
          <a:fillRef idx="0">
            <a:schemeClr val="accent2"/>
          </a:fillRef>
          <a:effectRef idx="0">
            <a:schemeClr val="accent2"/>
          </a:effectRef>
          <a:fontRef idx="minor">
            <a:schemeClr val="tx1"/>
          </a:fontRef>
        </p:style>
      </p:cxnSp>
      <p:pic>
        <p:nvPicPr>
          <p:cNvPr id="49157" name="Picture 6" descr="RC_GeneralAssembly_InternationalFederation_lr.jpg"/>
          <p:cNvPicPr>
            <a:picLocks noChangeAspect="1"/>
          </p:cNvPicPr>
          <p:nvPr/>
        </p:nvPicPr>
        <p:blipFill>
          <a:blip r:embed="rId2" cstate="print"/>
          <a:srcRect/>
          <a:stretch>
            <a:fillRect/>
          </a:stretch>
        </p:blipFill>
        <p:spPr bwMode="auto">
          <a:xfrm>
            <a:off x="0" y="188913"/>
            <a:ext cx="3705225"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TotalTime>
  <Words>1154</Words>
  <Application>Microsoft Office PowerPoint</Application>
  <PresentationFormat>On-screen Show (4:3)</PresentationFormat>
  <Paragraphs>168</Paragraphs>
  <Slides>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Drawing</vt:lpstr>
      <vt:lpstr>Slide 1</vt:lpstr>
      <vt:lpstr>Statutory meetings International Red Cross Red Crescent Movement </vt:lpstr>
      <vt:lpstr>Slide 3</vt:lpstr>
      <vt:lpstr>Slide 4</vt:lpstr>
      <vt:lpstr>Slide 5</vt:lpstr>
      <vt:lpstr>Slide 6</vt:lpstr>
      <vt:lpstr>Slide 7</vt:lpstr>
      <vt:lpstr>Slide 8</vt:lpstr>
      <vt:lpstr>Slide 9</vt:lpstr>
    </vt:vector>
  </TitlesOfParts>
  <Company>IFRC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Council of Delegates Elements for the draft agenda</dc:title>
  <dc:creator>mariapaz.tomey</dc:creator>
  <cp:lastModifiedBy>elena.nyanenkova</cp:lastModifiedBy>
  <cp:revision>92</cp:revision>
  <cp:lastPrinted>2013-03-11T00:56:05Z</cp:lastPrinted>
  <dcterms:created xsi:type="dcterms:W3CDTF">2012-08-31T13:44:00Z</dcterms:created>
  <dcterms:modified xsi:type="dcterms:W3CDTF">2013-06-11T08:46:31Z</dcterms:modified>
</cp:coreProperties>
</file>