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5"/>
  </p:notesMasterIdLst>
  <p:handoutMasterIdLst>
    <p:handoutMasterId r:id="rId6"/>
  </p:handoutMasterIdLst>
  <p:sldIdLst>
    <p:sldId id="1039" r:id="rId2"/>
    <p:sldId id="1041" r:id="rId3"/>
    <p:sldId id="1042" r:id="rId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ECFF"/>
    <a:srgbClr val="FF0000"/>
    <a:srgbClr val="FF3300"/>
    <a:srgbClr val="FF6600"/>
    <a:srgbClr val="FFFF00"/>
    <a:srgbClr val="99CCFF"/>
    <a:srgbClr val="B2B2B2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1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>
        <p:scale>
          <a:sx n="75" d="100"/>
          <a:sy n="75" d="100"/>
        </p:scale>
        <p:origin x="-2652" y="-7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000" tIns="45500" rIns="91000" bIns="4550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000" tIns="45500" rIns="91000" bIns="455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000" tIns="45500" rIns="91000" bIns="4550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000" tIns="45500" rIns="91000" bIns="4550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B018EF3E-A019-492A-B43F-E546FC62D6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000" tIns="45500" rIns="91000" bIns="4550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000" tIns="45500" rIns="91000" bIns="455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000" tIns="45500" rIns="91000" bIns="455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000" tIns="45500" rIns="91000" bIns="4550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000" tIns="45500" rIns="91000" bIns="4550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88889008-B333-406C-9CBB-F27465A5A6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00" tIns="45500" rIns="91000" bIns="45500" anchor="b"/>
          <a:lstStyle/>
          <a:p>
            <a:pPr algn="r"/>
            <a:fld id="{F62F5B36-CBBC-4926-B396-CF5C82170965}" type="slidenum">
              <a:rPr lang="en-GB" sz="1200"/>
              <a:pPr algn="r"/>
              <a:t>1</a:t>
            </a:fld>
            <a:endParaRPr lang="en-GB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00" tIns="45500" rIns="91000" bIns="45500" anchor="b"/>
          <a:lstStyle/>
          <a:p>
            <a:pPr algn="r"/>
            <a:fld id="{DC2FEE5B-9754-41F4-8D57-2239612DCDB7}" type="slidenum">
              <a:rPr lang="en-GB" sz="1200"/>
              <a:pPr algn="r"/>
              <a:t>2</a:t>
            </a:fld>
            <a:endParaRPr lang="en-GB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Refers to existing regional engagement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00" tIns="45500" rIns="91000" bIns="45500" anchor="b"/>
          <a:lstStyle/>
          <a:p>
            <a:pPr algn="r"/>
            <a:fld id="{AC653450-621F-45B7-94E1-00B234D9CEC0}" type="slidenum">
              <a:rPr lang="en-GB" sz="1200"/>
              <a:pPr algn="r"/>
              <a:t>3</a:t>
            </a:fld>
            <a:endParaRPr lang="en-GB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Refers to existing regional engagement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162A9-3E11-4BB1-852D-A64183F33B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7EEE6-2D08-4669-BBC2-2216468D26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3048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3048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B46F2-04E6-43C7-B797-9F5FC7E028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43000" y="304800"/>
            <a:ext cx="76962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5EC34-65F9-41F7-B065-C001A64DD6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E48FD-9D66-4487-8402-30742D1C74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C1657-E4AE-487B-8BAB-59C5485183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752600"/>
            <a:ext cx="37719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1752600"/>
            <a:ext cx="37719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B5D33-2260-4B71-B7B2-FA60C6EA45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AF9A-D80C-44FB-B0DB-1FA7E4345F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99BA8-23CC-489F-85E5-000D005FBA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126E6-1244-4E0F-BB16-ABA914E7CD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3B5AA-63EB-44DC-805A-CA9466A413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370FF-3A01-4303-87FB-ABF8C061F3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3048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52600"/>
            <a:ext cx="7696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716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CCEC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162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624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CCECFF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48B6DBD-DE26-40E7-94B7-12CE173211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0" name="Picture 6" descr="band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066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logo icrc blanc transparen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" y="5943600"/>
            <a:ext cx="7493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Font typeface="Webdings" pitchFamily="18" charset="2"/>
        <a:buChar char="4"/>
        <a:defRPr sz="2800">
          <a:solidFill>
            <a:srgbClr val="CCEC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80000"/>
        <a:buFont typeface="Webdings" pitchFamily="18" charset="2"/>
        <a:buChar char="8"/>
        <a:defRPr sz="2400">
          <a:solidFill>
            <a:srgbClr val="CCECFF"/>
          </a:solidFill>
          <a:latin typeface="+mn-lt"/>
          <a:ea typeface="ＭＳ Ｐゴシック" charset="0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Font typeface="Webdings" pitchFamily="18" charset="2"/>
        <a:buChar char=":"/>
        <a:defRPr sz="2200">
          <a:solidFill>
            <a:srgbClr val="CCECFF"/>
          </a:solidFill>
          <a:latin typeface="+mn-lt"/>
          <a:ea typeface="ＭＳ Ｐゴシック" charset="0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»"/>
        <a:defRPr sz="2000">
          <a:solidFill>
            <a:srgbClr val="CCECFF"/>
          </a:solidFill>
          <a:latin typeface="+mn-lt"/>
          <a:ea typeface="ＭＳ Ｐゴシック" charset="0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ea typeface="ＭＳ Ｐゴシック" charset="0"/>
          <a:cs typeface="+mn-cs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2014538" y="428625"/>
            <a:ext cx="597693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ebdings" pitchFamily="18" charset="2"/>
              <a:buNone/>
            </a:pPr>
            <a:r>
              <a:rPr lang="en-GB" sz="1800" b="1">
                <a:solidFill>
                  <a:schemeClr val="bg1"/>
                </a:solidFill>
                <a:latin typeface="Arial" pitchFamily="34" charset="0"/>
                <a:ea typeface="Gulim" pitchFamily="34" charset="-127"/>
              </a:rPr>
              <a:t>Regional Events and Workshops organised by ICRC in 2013</a:t>
            </a:r>
          </a:p>
          <a:p>
            <a:pPr>
              <a:buClr>
                <a:srgbClr val="FF0000"/>
              </a:buClr>
              <a:buFont typeface="Webdings" pitchFamily="18" charset="2"/>
              <a:buNone/>
            </a:pPr>
            <a:endParaRPr lang="en-GB" sz="1800" b="1">
              <a:solidFill>
                <a:schemeClr val="bg1"/>
              </a:solidFill>
              <a:latin typeface="Arial" pitchFamily="34" charset="0"/>
              <a:ea typeface="Gulim" pitchFamily="34" charset="-127"/>
            </a:endParaRPr>
          </a:p>
          <a:p>
            <a:pPr>
              <a:buClr>
                <a:srgbClr val="FF0000"/>
              </a:buClr>
              <a:buFont typeface="Webdings" pitchFamily="18" charset="2"/>
              <a:buNone/>
            </a:pPr>
            <a:endParaRPr lang="en-GB" sz="1800" b="1">
              <a:solidFill>
                <a:schemeClr val="bg1"/>
              </a:solidFill>
              <a:latin typeface="Arial" pitchFamily="34" charset="0"/>
              <a:ea typeface="Gulim" pitchFamily="34" charset="-127"/>
            </a:endParaRPr>
          </a:p>
          <a:p>
            <a:pPr>
              <a:buClr>
                <a:srgbClr val="FF0000"/>
              </a:buClr>
              <a:buFont typeface="Webdings" pitchFamily="18" charset="2"/>
              <a:buNone/>
            </a:pPr>
            <a:r>
              <a:rPr lang="en-GB" sz="1800">
                <a:solidFill>
                  <a:schemeClr val="bg1"/>
                </a:solidFill>
                <a:latin typeface="Arial" pitchFamily="34" charset="0"/>
                <a:ea typeface="Gulim" pitchFamily="34" charset="-127"/>
              </a:rPr>
              <a:t>Audience: National Societies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38275" y="2565400"/>
          <a:ext cx="7127875" cy="2645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3516"/>
                <a:gridCol w="2862693"/>
                <a:gridCol w="1671666"/>
              </a:tblGrid>
              <a:tr h="387006"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Topic </a:t>
                      </a:r>
                      <a:endParaRPr lang="en-GB" sz="1600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Audience</a:t>
                      </a:r>
                      <a:endParaRPr lang="en-GB" sz="1600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Time</a:t>
                      </a:r>
                      <a:endParaRPr lang="en-GB" sz="1600" noProof="0"/>
                    </a:p>
                  </a:txBody>
                  <a:tcPr marL="91428" marR="91428" marT="45702" marB="45702"/>
                </a:tc>
              </a:tr>
              <a:tr h="540747">
                <a:tc>
                  <a:txBody>
                    <a:bodyPr/>
                    <a:lstStyle/>
                    <a:p>
                      <a:r>
                        <a:rPr lang="en-GB" sz="1400" b="0" kern="1200" noProof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Regional </a:t>
                      </a:r>
                      <a:r>
                        <a:rPr lang="en-GB" sz="1400" b="1" kern="1200" noProof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legal advisors </a:t>
                      </a:r>
                      <a:r>
                        <a:rPr lang="en-GB" sz="1400" b="0" kern="1200" noProof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meeting</a:t>
                      </a:r>
                      <a:endParaRPr lang="en-GB" sz="1400" b="0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smtClean="0"/>
                        <a:t>ICRC and NS legal</a:t>
                      </a:r>
                      <a:r>
                        <a:rPr lang="en-GB" sz="1400" baseline="0" noProof="0" smtClean="0"/>
                        <a:t> advisors </a:t>
                      </a:r>
                      <a:endParaRPr lang="en-GB" sz="1400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smtClean="0"/>
                        <a:t>March 2013,</a:t>
                      </a:r>
                    </a:p>
                    <a:p>
                      <a:r>
                        <a:rPr lang="en-GB" sz="1400" noProof="0" smtClean="0"/>
                        <a:t>Hong Kong</a:t>
                      </a:r>
                      <a:endParaRPr lang="en-GB" sz="1400" noProof="0"/>
                    </a:p>
                  </a:txBody>
                  <a:tcPr marL="91428" marR="91428" marT="45702" marB="45702"/>
                </a:tc>
              </a:tr>
              <a:tr h="650334">
                <a:tc>
                  <a:txBody>
                    <a:bodyPr/>
                    <a:lstStyle/>
                    <a:p>
                      <a:r>
                        <a:rPr lang="en-GB" sz="1400" b="1" kern="1200" noProof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RFL</a:t>
                      </a:r>
                      <a:r>
                        <a:rPr lang="en-GB" sz="1400" b="0" kern="1200" noProof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 and</a:t>
                      </a:r>
                      <a:r>
                        <a:rPr lang="en-GB" sz="1400" b="0" kern="1200" baseline="0" noProof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en-GB" sz="1400" b="1" kern="1200" baseline="0" noProof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Migration</a:t>
                      </a:r>
                      <a:endParaRPr lang="en-GB" sz="1400" b="1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smtClean="0"/>
                        <a:t>NS, ICRC, Federation focal points for migration</a:t>
                      </a:r>
                      <a:r>
                        <a:rPr lang="en-GB" sz="1400" baseline="0" noProof="0" smtClean="0"/>
                        <a:t> and RFL</a:t>
                      </a:r>
                      <a:endParaRPr lang="en-GB" sz="1400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smtClean="0"/>
                        <a:t>3rd Quarter 2013</a:t>
                      </a:r>
                    </a:p>
                    <a:p>
                      <a:r>
                        <a:rPr lang="en-GB" sz="1400" noProof="0" smtClean="0"/>
                        <a:t>Kuala Lumpur (tbc)</a:t>
                      </a:r>
                      <a:endParaRPr lang="en-GB" sz="1400" noProof="0"/>
                    </a:p>
                  </a:txBody>
                  <a:tcPr marL="91428" marR="91428" marT="45702" marB="45702"/>
                </a:tc>
              </a:tr>
              <a:tr h="986069">
                <a:tc>
                  <a:txBody>
                    <a:bodyPr/>
                    <a:lstStyle/>
                    <a:p>
                      <a:r>
                        <a:rPr lang="en-GB" sz="1400" b="0" kern="1200" noProof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Consultation session for draft guide to </a:t>
                      </a:r>
                      <a:r>
                        <a:rPr lang="en-GB" sz="1400" b="1" kern="1200" noProof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prepare NS to armed conflict and other situations of violence </a:t>
                      </a:r>
                      <a:endParaRPr lang="en-GB" sz="1400" b="1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dirty="0" smtClean="0"/>
                        <a:t>Selected NS with experience in conflict</a:t>
                      </a:r>
                      <a:r>
                        <a:rPr lang="en-GB" sz="1400" baseline="0" noProof="0" dirty="0" smtClean="0"/>
                        <a:t> or with tensions</a:t>
                      </a:r>
                    </a:p>
                    <a:p>
                      <a:r>
                        <a:rPr lang="en-GB" sz="1400" baseline="0" noProof="0" dirty="0" smtClean="0"/>
                        <a:t>ICRC and Federation experts</a:t>
                      </a:r>
                      <a:endParaRPr lang="en-GB" sz="1400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dirty="0" smtClean="0"/>
                        <a:t>May or August 2013</a:t>
                      </a:r>
                    </a:p>
                    <a:p>
                      <a:r>
                        <a:rPr lang="en-GB" sz="1400" noProof="0" dirty="0" smtClean="0"/>
                        <a:t>Kuala Lumpur</a:t>
                      </a:r>
                      <a:endParaRPr lang="en-GB" sz="1400" noProof="0" dirty="0"/>
                    </a:p>
                  </a:txBody>
                  <a:tcPr marL="91428" marR="91428" marT="45702" marB="4570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476375" y="428625"/>
            <a:ext cx="741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ebdings" pitchFamily="18" charset="2"/>
              <a:buNone/>
            </a:pPr>
            <a:r>
              <a:rPr lang="en-GB" sz="1800" b="1">
                <a:solidFill>
                  <a:schemeClr val="bg1"/>
                </a:solidFill>
                <a:latin typeface="Arial" pitchFamily="34" charset="0"/>
                <a:ea typeface="Gulim" pitchFamily="34" charset="-127"/>
              </a:rPr>
              <a:t>Regional Events and Workshops organised by ICRC in 2013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16013" y="2752725"/>
          <a:ext cx="8028384" cy="298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171"/>
                <a:gridCol w="3224355"/>
                <a:gridCol w="1882858"/>
              </a:tblGrid>
              <a:tr h="368208"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Topic </a:t>
                      </a:r>
                      <a:endParaRPr lang="en-GB" sz="1600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Audience</a:t>
                      </a:r>
                      <a:endParaRPr lang="en-GB" sz="1600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Time</a:t>
                      </a:r>
                      <a:endParaRPr lang="en-GB" sz="1600" noProof="0"/>
                    </a:p>
                  </a:txBody>
                  <a:tcPr marL="91428" marR="91428" marT="45702" marB="45702"/>
                </a:tc>
              </a:tr>
              <a:tr h="514481">
                <a:tc>
                  <a:txBody>
                    <a:bodyPr/>
                    <a:lstStyle/>
                    <a:p>
                      <a:r>
                        <a:rPr lang="en-GB" sz="1400" b="0" noProof="0" dirty="0" smtClean="0"/>
                        <a:t>Asia- Pacific</a:t>
                      </a:r>
                      <a:r>
                        <a:rPr lang="en-GB" sz="1400" b="0" baseline="0" noProof="0" dirty="0" smtClean="0"/>
                        <a:t> Moot Court Competition</a:t>
                      </a:r>
                    </a:p>
                    <a:p>
                      <a:r>
                        <a:rPr lang="en-GB" sz="1400" b="0" baseline="0" noProof="0" dirty="0" smtClean="0"/>
                        <a:t>(NS are co-organising, NS provided judges)</a:t>
                      </a:r>
                      <a:endParaRPr lang="en-GB" sz="1400" b="0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smtClean="0"/>
                        <a:t>Academic institutions,</a:t>
                      </a:r>
                      <a:r>
                        <a:rPr lang="en-GB" sz="1400" baseline="0" noProof="0" smtClean="0"/>
                        <a:t> law associations etc.</a:t>
                      </a:r>
                    </a:p>
                    <a:p>
                      <a:endParaRPr lang="en-GB" sz="1400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smtClean="0"/>
                        <a:t>March 2013,</a:t>
                      </a:r>
                    </a:p>
                    <a:p>
                      <a:r>
                        <a:rPr lang="en-GB" sz="1400" noProof="0" smtClean="0"/>
                        <a:t>Hong Kong</a:t>
                      </a:r>
                      <a:endParaRPr lang="en-GB" sz="1400" noProof="0"/>
                    </a:p>
                  </a:txBody>
                  <a:tcPr marL="91428" marR="91428" marT="45702" marB="45702"/>
                </a:tc>
              </a:tr>
              <a:tr h="618746">
                <a:tc>
                  <a:txBody>
                    <a:bodyPr/>
                    <a:lstStyle/>
                    <a:p>
                      <a:r>
                        <a:rPr lang="en-GB" sz="1400" b="0" kern="1200" noProof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Regional </a:t>
                      </a:r>
                      <a:r>
                        <a:rPr lang="en-GB" sz="1400" b="0" kern="1200" baseline="0" noProof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IHL conference on national implementation</a:t>
                      </a:r>
                      <a:endParaRPr lang="en-GB" sz="1400" b="0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smtClean="0"/>
                        <a:t>Governments</a:t>
                      </a:r>
                      <a:r>
                        <a:rPr lang="en-GB" sz="1400" baseline="0" noProof="0" smtClean="0"/>
                        <a:t> (e.g. IHL Committees which may or may not involve NS depending on their status)</a:t>
                      </a:r>
                      <a:endParaRPr lang="en-GB" sz="1400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smtClean="0"/>
                        <a:t>June 2013,</a:t>
                      </a:r>
                    </a:p>
                    <a:p>
                      <a:r>
                        <a:rPr lang="en-GB" sz="1400" noProof="0" smtClean="0"/>
                        <a:t>Beijing</a:t>
                      </a:r>
                      <a:endParaRPr lang="en-GB" sz="1400" noProof="0"/>
                    </a:p>
                  </a:txBody>
                  <a:tcPr marL="91428" marR="91428" marT="45702" marB="45702"/>
                </a:tc>
              </a:tr>
              <a:tr h="938173">
                <a:tc>
                  <a:txBody>
                    <a:bodyPr/>
                    <a:lstStyle/>
                    <a:p>
                      <a:r>
                        <a:rPr lang="en-GB" sz="1400" b="0" kern="1200" noProof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SEA IHL</a:t>
                      </a:r>
                      <a:r>
                        <a:rPr lang="en-GB" sz="1400" b="0" kern="1200" baseline="0" noProof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 Teaching Session (SEATS)</a:t>
                      </a:r>
                      <a:endParaRPr lang="en-GB" sz="1400" b="1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dirty="0" smtClean="0"/>
                        <a:t>Governments,</a:t>
                      </a:r>
                      <a:r>
                        <a:rPr lang="en-GB" sz="1400" baseline="0" noProof="0" dirty="0" smtClean="0"/>
                        <a:t> Academia, NGOs, NS, others</a:t>
                      </a:r>
                      <a:endParaRPr lang="en-GB" sz="1400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dirty="0" smtClean="0"/>
                        <a:t>October 2013</a:t>
                      </a:r>
                    </a:p>
                    <a:p>
                      <a:r>
                        <a:rPr lang="en-GB" sz="1400" noProof="0" dirty="0" smtClean="0"/>
                        <a:t>Manila</a:t>
                      </a:r>
                      <a:endParaRPr lang="en-GB" sz="1400" noProof="0" dirty="0"/>
                    </a:p>
                  </a:txBody>
                  <a:tcPr marL="91428" marR="91428" marT="45702" marB="45702"/>
                </a:tc>
              </a:tr>
            </a:tbl>
          </a:graphicData>
        </a:graphic>
      </p:graphicFrame>
      <p:sp>
        <p:nvSpPr>
          <p:cNvPr id="3097" name="Text Box 4"/>
          <p:cNvSpPr txBox="1">
            <a:spLocks noChangeArrowheads="1"/>
          </p:cNvSpPr>
          <p:nvPr/>
        </p:nvSpPr>
        <p:spPr bwMode="auto">
          <a:xfrm>
            <a:off x="1692275" y="1343025"/>
            <a:ext cx="6691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ebdings" pitchFamily="18" charset="2"/>
              <a:buNone/>
            </a:pPr>
            <a:r>
              <a:rPr lang="en-GB" sz="1800">
                <a:solidFill>
                  <a:schemeClr val="bg1"/>
                </a:solidFill>
                <a:latin typeface="Arial" pitchFamily="34" charset="0"/>
                <a:ea typeface="Gulim" pitchFamily="34" charset="-127"/>
              </a:rPr>
              <a:t>Audience: Governments, experts, IHL committees  etc.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476375" y="428625"/>
            <a:ext cx="741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ebdings" pitchFamily="18" charset="2"/>
              <a:buNone/>
            </a:pPr>
            <a:r>
              <a:rPr lang="en-GB" sz="1800" b="1">
                <a:solidFill>
                  <a:schemeClr val="bg1"/>
                </a:solidFill>
                <a:latin typeface="Arial" pitchFamily="34" charset="0"/>
                <a:ea typeface="Gulim" pitchFamily="34" charset="-127"/>
              </a:rPr>
              <a:t>Regional Events and Workshops organised by ICRC in 2013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22375" y="2492375"/>
          <a:ext cx="7669360" cy="1545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704"/>
                <a:gridCol w="2056164"/>
                <a:gridCol w="2161492"/>
              </a:tblGrid>
              <a:tr h="387006">
                <a:tc>
                  <a:txBody>
                    <a:bodyPr/>
                    <a:lstStyle/>
                    <a:p>
                      <a:r>
                        <a:rPr lang="en-GB" sz="1600" noProof="0" dirty="0" smtClean="0"/>
                        <a:t>Topic </a:t>
                      </a:r>
                      <a:endParaRPr lang="en-GB" sz="1600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Audience</a:t>
                      </a:r>
                      <a:endParaRPr lang="en-GB" sz="1600" noProof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600" noProof="0" smtClean="0"/>
                        <a:t>Time</a:t>
                      </a:r>
                      <a:endParaRPr lang="en-GB" sz="1600" noProof="0"/>
                    </a:p>
                  </a:txBody>
                  <a:tcPr marL="91428" marR="91428" marT="45702" marB="45702"/>
                </a:tc>
              </a:tr>
              <a:tr h="540747">
                <a:tc>
                  <a:txBody>
                    <a:bodyPr/>
                    <a:lstStyle/>
                    <a:p>
                      <a:r>
                        <a:rPr lang="en-GB" sz="1400" b="0" kern="1200" noProof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charset="0"/>
                        </a:rPr>
                        <a:t>Regional consultation  on “Strengthening protection of Persons Deprived of their Liberty in Relation to Non-International Armed Conflict” (FUP to 2011 IC Resolution 1)</a:t>
                      </a:r>
                      <a:endParaRPr lang="en-GB" sz="1400" b="0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en-GB" sz="1400" noProof="0" dirty="0" smtClean="0"/>
                        <a:t>Governments only</a:t>
                      </a:r>
                      <a:endParaRPr lang="en-GB" sz="1400" noProof="0" dirty="0"/>
                    </a:p>
                  </a:txBody>
                  <a:tcPr marL="91428" marR="91428" marT="45702" marB="45702"/>
                </a:tc>
                <a:tc>
                  <a:txBody>
                    <a:bodyPr/>
                    <a:lstStyle/>
                    <a:p>
                      <a:r>
                        <a:rPr lang="fr-CH" sz="1400" noProof="0" dirty="0" smtClean="0"/>
                        <a:t>April 2013, </a:t>
                      </a:r>
                    </a:p>
                    <a:p>
                      <a:r>
                        <a:rPr lang="fr-CH" sz="1400" noProof="0" dirty="0" smtClean="0"/>
                        <a:t>Kuala Lumpur</a:t>
                      </a:r>
                      <a:endParaRPr lang="en-GB" sz="1400" noProof="0" dirty="0"/>
                    </a:p>
                  </a:txBody>
                  <a:tcPr marL="91428" marR="91428" marT="45702" marB="45702"/>
                </a:tc>
              </a:tr>
            </a:tbl>
          </a:graphicData>
        </a:graphic>
      </p:graphicFrame>
      <p:sp>
        <p:nvSpPr>
          <p:cNvPr id="4113" name="Text Box 4"/>
          <p:cNvSpPr txBox="1">
            <a:spLocks noChangeArrowheads="1"/>
          </p:cNvSpPr>
          <p:nvPr/>
        </p:nvSpPr>
        <p:spPr bwMode="auto">
          <a:xfrm>
            <a:off x="1619250" y="1412875"/>
            <a:ext cx="68405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rgbClr val="FF0000"/>
              </a:buClr>
              <a:buFont typeface="Webdings" pitchFamily="18" charset="2"/>
              <a:buNone/>
            </a:pPr>
            <a:r>
              <a:rPr lang="fr-CH" sz="1800">
                <a:solidFill>
                  <a:schemeClr val="bg1"/>
                </a:solidFill>
                <a:latin typeface="Arial" pitchFamily="34" charset="0"/>
                <a:ea typeface="Gulim" pitchFamily="34" charset="-127"/>
              </a:rPr>
              <a:t>For Information: </a:t>
            </a:r>
          </a:p>
          <a:p>
            <a:pPr algn="ctr">
              <a:buClr>
                <a:srgbClr val="FF0000"/>
              </a:buClr>
              <a:buFont typeface="Webdings" pitchFamily="18" charset="2"/>
              <a:buNone/>
            </a:pPr>
            <a:r>
              <a:rPr lang="en-GB" sz="1800">
                <a:solidFill>
                  <a:schemeClr val="bg1"/>
                </a:solidFill>
                <a:latin typeface="Arial" pitchFamily="34" charset="0"/>
                <a:ea typeface="Gulim" pitchFamily="34" charset="-127"/>
              </a:rPr>
              <a:t>Bilateral consultation with government in Asia and Middle East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ICRC">
  <a:themeElements>
    <a:clrScheme name="1_ICRC 8">
      <a:dk1>
        <a:srgbClr val="333333"/>
      </a:dk1>
      <a:lt1>
        <a:srgbClr val="FF9933"/>
      </a:lt1>
      <a:dk2>
        <a:srgbClr val="264C72"/>
      </a:dk2>
      <a:lt2>
        <a:srgbClr val="FF9933"/>
      </a:lt2>
      <a:accent1>
        <a:srgbClr val="0094C2"/>
      </a:accent1>
      <a:accent2>
        <a:srgbClr val="B8AF00"/>
      </a:accent2>
      <a:accent3>
        <a:srgbClr val="ACB2BC"/>
      </a:accent3>
      <a:accent4>
        <a:srgbClr val="DA822A"/>
      </a:accent4>
      <a:accent5>
        <a:srgbClr val="AAC8DD"/>
      </a:accent5>
      <a:accent6>
        <a:srgbClr val="A69E00"/>
      </a:accent6>
      <a:hlink>
        <a:srgbClr val="D35353"/>
      </a:hlink>
      <a:folHlink>
        <a:srgbClr val="9D7B51"/>
      </a:folHlink>
    </a:clrScheme>
    <a:fontScheme name="1_ICR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ICR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CR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8">
        <a:dk1>
          <a:srgbClr val="333333"/>
        </a:dk1>
        <a:lt1>
          <a:srgbClr val="FF9933"/>
        </a:lt1>
        <a:dk2>
          <a:srgbClr val="264C72"/>
        </a:dk2>
        <a:lt2>
          <a:srgbClr val="FF9933"/>
        </a:lt2>
        <a:accent1>
          <a:srgbClr val="0094C2"/>
        </a:accent1>
        <a:accent2>
          <a:srgbClr val="B8AF00"/>
        </a:accent2>
        <a:accent3>
          <a:srgbClr val="ACB2BC"/>
        </a:accent3>
        <a:accent4>
          <a:srgbClr val="DA822A"/>
        </a:accent4>
        <a:accent5>
          <a:srgbClr val="AAC8DD"/>
        </a:accent5>
        <a:accent6>
          <a:srgbClr val="A69E00"/>
        </a:accent6>
        <a:hlink>
          <a:srgbClr val="D35353"/>
        </a:hlink>
        <a:folHlink>
          <a:srgbClr val="9D7B5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21215</TotalTime>
  <Words>253</Words>
  <Application>Microsoft Office PowerPoint</Application>
  <PresentationFormat>On-screen Show (4:3)</PresentationFormat>
  <Paragraphs>53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1_ICRC</vt:lpstr>
      <vt:lpstr>Slide 1</vt:lpstr>
      <vt:lpstr>Slide 2</vt:lpstr>
      <vt:lpstr>Slide 3</vt:lpstr>
    </vt:vector>
  </TitlesOfParts>
  <Company>ICRC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the ICRC</dc:title>
  <dc:creator>CICR</dc:creator>
  <cp:lastModifiedBy>elena.nyanenkova</cp:lastModifiedBy>
  <cp:revision>309</cp:revision>
  <cp:lastPrinted>2013-03-22T08:25:11Z</cp:lastPrinted>
  <dcterms:created xsi:type="dcterms:W3CDTF">2002-11-20T12:57:32Z</dcterms:created>
  <dcterms:modified xsi:type="dcterms:W3CDTF">2013-06-12T05:38:04Z</dcterms:modified>
</cp:coreProperties>
</file>