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  <p:sldMasterId id="2147483700" r:id="rId3"/>
    <p:sldMasterId id="2147483714" r:id="rId4"/>
  </p:sldMasterIdLst>
  <p:notesMasterIdLst>
    <p:notesMasterId r:id="rId13"/>
  </p:notesMasterIdLst>
  <p:sldIdLst>
    <p:sldId id="264" r:id="rId5"/>
    <p:sldId id="265" r:id="rId6"/>
    <p:sldId id="262" r:id="rId7"/>
    <p:sldId id="263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21C40-DBE3-4E91-87BE-D4D000E14F3F}" type="datetimeFigureOut">
              <a:rPr lang="fr-CH" smtClean="0"/>
              <a:t>26.02.2015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14E21-CEE4-479E-991D-037DBF0DFA2A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24383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3851275" y="9432925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00" tIns="45500" rIns="91000" bIns="4550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C147BD13-CDDE-490B-9600-0A55D92700F1}" type="slidenum">
              <a:rPr lang="en-GB" altLang="fr-FR" sz="1200"/>
              <a:pPr algn="r" eaLnBrk="1" hangingPunct="1"/>
              <a:t>1</a:t>
            </a:fld>
            <a:endParaRPr lang="en-GB" altLang="fr-FR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8287" cy="3724275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38775" cy="4467225"/>
          </a:xfrm>
          <a:noFill/>
        </p:spPr>
        <p:txBody>
          <a:bodyPr/>
          <a:lstStyle/>
          <a:p>
            <a:pPr eaLnBrk="1" hangingPunct="1"/>
            <a:endParaRPr lang="en-US" altLang="fr-FR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200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B53748-444E-436F-82D0-3CDEB5AEAB59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32670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5F76FB-87DE-4C96-BC1C-F4928A1944F1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173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0200" y="304800"/>
            <a:ext cx="2565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304800"/>
            <a:ext cx="74930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71990C-7F86-44E3-9852-F20684125AB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685708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304800"/>
            <a:ext cx="102616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0674DB-AD4E-44F0-8BC4-8B67EC1D10F6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49222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4AA9D-F072-4B4E-A5E5-0991B883760C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84323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7B1DD-5AF3-453C-8B91-12E4A180C78A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332377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C88A0-DD93-4828-94AC-B365868D06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24998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ABA99-531F-49BB-8129-80F2A80DCB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81028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377CF-DE7B-43E3-AAA6-772B521A607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093229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76B93-7AA5-459F-9A47-368C648505E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92940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615E0-2735-450A-8E4C-EE365D1044E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4552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E6429B-4824-4B8B-8B2B-7E092A7C391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5471265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9EBE8-8032-4CD7-BDA1-9CA0E5464A1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2601349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9F1C6-0814-44DE-892D-D5140A1C7AE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220801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CB362-7D67-48CC-8E00-9D767813178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6219681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0200" y="304800"/>
            <a:ext cx="2565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304800"/>
            <a:ext cx="74930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6D1B-445B-433E-B298-294268835C58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9136210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304800"/>
            <a:ext cx="102616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3C892-8557-4372-BD8F-4556B7759FC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5877947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10261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A5764-CB6C-4BA5-9FAA-BBF35195DC4D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657849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4AA9D-F072-4B4E-A5E5-0991B883760C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4354516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7B1DD-5AF3-453C-8B91-12E4A180C78A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6991911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C88A0-DD93-4828-94AC-B365868D06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913735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ABA99-531F-49BB-8129-80F2A80DCB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31687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B54DE-B3DD-48D8-A0F8-3EDE935D38E9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173220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377CF-DE7B-43E3-AAA6-772B521A607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953082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76B93-7AA5-459F-9A47-368C648505E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0216121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615E0-2735-450A-8E4C-EE365D1044E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984871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9EBE8-8032-4CD7-BDA1-9CA0E5464A1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585897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9F1C6-0814-44DE-892D-D5140A1C7AE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2873501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CB362-7D67-48CC-8E00-9D767813178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109911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0200" y="304800"/>
            <a:ext cx="2565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304800"/>
            <a:ext cx="74930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6D1B-445B-433E-B298-294268835C58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8861807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304800"/>
            <a:ext cx="102616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3C892-8557-4372-BD8F-4556B7759FC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2315825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10261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A5764-CB6C-4BA5-9FAA-BBF35195DC4D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671281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64AA9D-F072-4B4E-A5E5-0991B883760C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8300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9F7B49-81C9-4260-8FC0-5B71869AB809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6750400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7B1DD-5AF3-453C-8B91-12E4A180C78A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9389847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C88A0-DD93-4828-94AC-B365868D06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6965207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ABA99-531F-49BB-8129-80F2A80DCBA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055455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5377CF-DE7B-43E3-AAA6-772B521A6077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8704634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76B93-7AA5-459F-9A47-368C648505E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057648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615E0-2735-450A-8E4C-EE365D1044E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880804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9EBE8-8032-4CD7-BDA1-9CA0E5464A1F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934295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29F1C6-0814-44DE-892D-D5140A1C7AE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9842153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CB362-7D67-48CC-8E00-9D767813178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1698063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20200" y="304800"/>
            <a:ext cx="2565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304800"/>
            <a:ext cx="74930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6D1B-445B-433E-B298-294268835C58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94734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6C38D-A02F-42E7-9483-1DFB8A4681CE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94905600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0" y="304800"/>
            <a:ext cx="102616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3C892-8557-4372-BD8F-4556B7759FC5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55861332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304800"/>
            <a:ext cx="10261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752600"/>
            <a:ext cx="502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400" y="1752600"/>
            <a:ext cx="5029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A5764-CB6C-4BA5-9FAA-BBF35195DC4D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83550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A74B30-EEC6-4950-A7AA-085305A54FBB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21091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309E48-901B-458D-ADE3-D5CCCE94147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661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21CD86-2AEB-47F0-B176-2A032FDF1FD4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8493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01276-B95F-44F9-B90F-2BA6C2BD6A78}" type="slidenum">
              <a:rPr lang="en-GB" altLang="fr-FR"/>
              <a:pPr/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21374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04800"/>
            <a:ext cx="1026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752600"/>
            <a:ext cx="10261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text styles</a:t>
            </a:r>
          </a:p>
          <a:p>
            <a:pPr lvl="1"/>
            <a:r>
              <a:rPr lang="en-GB" altLang="fr-FR" smtClean="0"/>
              <a:t>Second level</a:t>
            </a:r>
          </a:p>
          <a:p>
            <a:pPr lvl="2"/>
            <a:r>
              <a:rPr lang="en-GB" altLang="fr-FR" smtClean="0"/>
              <a:t>Third level</a:t>
            </a:r>
          </a:p>
          <a:p>
            <a:pPr lvl="3"/>
            <a:r>
              <a:rPr lang="en-GB" altLang="fr-FR" smtClean="0"/>
              <a:t>Fourth level</a:t>
            </a:r>
          </a:p>
          <a:p>
            <a:pPr lvl="4"/>
            <a:r>
              <a:rPr lang="en-GB" altLang="fr-FR" smtClean="0"/>
              <a:t>Fifth level</a:t>
            </a:r>
          </a:p>
        </p:txBody>
      </p:sp>
      <p:sp>
        <p:nvSpPr>
          <p:cNvPr id="1716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CCECFF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7162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832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CCECFF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525311A-CD0A-4A29-94DB-19C62D849A06}" type="slidenum">
              <a:rPr lang="en-GB" altLang="fr-FR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fr-FR">
              <a:ea typeface="ＭＳ Ｐゴシック" panose="020B0600070205080204" pitchFamily="34" charset="-128"/>
            </a:endParaRPr>
          </a:p>
        </p:txBody>
      </p:sp>
      <p:pic>
        <p:nvPicPr>
          <p:cNvPr id="1030" name="Picture 6" descr="band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ogo icrc blanc transparent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5943600"/>
            <a:ext cx="99906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568327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Font typeface="Webdings" panose="05030102010509060703" pitchFamily="18" charset="2"/>
        <a:buChar char="4"/>
        <a:defRPr sz="2800">
          <a:solidFill>
            <a:srgbClr val="CCEC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80000"/>
        <a:buFont typeface="Webdings" panose="05030102010509060703" pitchFamily="18" charset="2"/>
        <a:buChar char="8"/>
        <a:defRPr sz="2400">
          <a:solidFill>
            <a:srgbClr val="CCECFF"/>
          </a:solidFill>
          <a:latin typeface="+mn-lt"/>
          <a:ea typeface="ＭＳ Ｐゴシック" charset="0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Font typeface="Webdings" panose="05030102010509060703" pitchFamily="18" charset="2"/>
        <a:buChar char=":"/>
        <a:defRPr sz="2200">
          <a:solidFill>
            <a:srgbClr val="CCECFF"/>
          </a:solidFill>
          <a:latin typeface="+mn-lt"/>
          <a:ea typeface="ＭＳ Ｐゴシック" charset="0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»"/>
        <a:defRPr sz="2000">
          <a:solidFill>
            <a:srgbClr val="CCECFF"/>
          </a:solidFill>
          <a:latin typeface="+mn-lt"/>
          <a:ea typeface="ＭＳ Ｐゴシック" charset="0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ea typeface="ＭＳ Ｐゴシック" charset="0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04800"/>
            <a:ext cx="1026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752600"/>
            <a:ext cx="10261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text styles</a:t>
            </a:r>
          </a:p>
          <a:p>
            <a:pPr lvl="1"/>
            <a:r>
              <a:rPr lang="en-GB" altLang="fr-FR" smtClean="0"/>
              <a:t>Second level</a:t>
            </a:r>
          </a:p>
          <a:p>
            <a:pPr lvl="2"/>
            <a:r>
              <a:rPr lang="en-GB" altLang="fr-FR" smtClean="0"/>
              <a:t>Third level</a:t>
            </a:r>
          </a:p>
          <a:p>
            <a:pPr lvl="3"/>
            <a:r>
              <a:rPr lang="en-GB" altLang="fr-FR" smtClean="0"/>
              <a:t>Fourth level</a:t>
            </a:r>
          </a:p>
          <a:p>
            <a:pPr lvl="4"/>
            <a:r>
              <a:rPr lang="en-GB" altLang="fr-FR" smtClean="0"/>
              <a:t>Fifth level</a:t>
            </a:r>
          </a:p>
        </p:txBody>
      </p:sp>
      <p:sp>
        <p:nvSpPr>
          <p:cNvPr id="1716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CCECFF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7162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832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CCEC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D74160-1A91-4F80-9FD7-F8E84BDE9AC4}" type="slidenum">
              <a:rPr lang="en-GB" altLang="fr-FR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fr-FR">
              <a:ea typeface="ＭＳ Ｐゴシック" panose="020B0600070205080204" pitchFamily="34" charset="-128"/>
            </a:endParaRPr>
          </a:p>
        </p:txBody>
      </p:sp>
      <p:pic>
        <p:nvPicPr>
          <p:cNvPr id="1030" name="Picture 6" descr="band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ogo icrc blanc transparent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5943600"/>
            <a:ext cx="99906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768981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Font typeface="Webdings" panose="05030102010509060703" pitchFamily="18" charset="2"/>
        <a:buChar char="4"/>
        <a:defRPr sz="2800">
          <a:solidFill>
            <a:srgbClr val="CCEC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80000"/>
        <a:buFont typeface="Webdings" panose="05030102010509060703" pitchFamily="18" charset="2"/>
        <a:buChar char="8"/>
        <a:defRPr sz="2400">
          <a:solidFill>
            <a:srgbClr val="CCECFF"/>
          </a:solidFill>
          <a:latin typeface="+mn-lt"/>
          <a:ea typeface="ＭＳ Ｐゴシック" charset="0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Font typeface="Webdings" panose="05030102010509060703" pitchFamily="18" charset="2"/>
        <a:buChar char=":"/>
        <a:defRPr sz="2200">
          <a:solidFill>
            <a:srgbClr val="CCECFF"/>
          </a:solidFill>
          <a:latin typeface="+mn-lt"/>
          <a:ea typeface="ＭＳ Ｐゴシック" charset="0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»"/>
        <a:defRPr sz="2000">
          <a:solidFill>
            <a:srgbClr val="CCECFF"/>
          </a:solidFill>
          <a:latin typeface="+mn-lt"/>
          <a:ea typeface="ＭＳ Ｐゴシック" charset="0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ea typeface="ＭＳ Ｐゴシック" charset="0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04800"/>
            <a:ext cx="1026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752600"/>
            <a:ext cx="10261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text styles</a:t>
            </a:r>
          </a:p>
          <a:p>
            <a:pPr lvl="1"/>
            <a:r>
              <a:rPr lang="en-GB" altLang="fr-FR" smtClean="0"/>
              <a:t>Second level</a:t>
            </a:r>
          </a:p>
          <a:p>
            <a:pPr lvl="2"/>
            <a:r>
              <a:rPr lang="en-GB" altLang="fr-FR" smtClean="0"/>
              <a:t>Third level</a:t>
            </a:r>
          </a:p>
          <a:p>
            <a:pPr lvl="3"/>
            <a:r>
              <a:rPr lang="en-GB" altLang="fr-FR" smtClean="0"/>
              <a:t>Fourth level</a:t>
            </a:r>
          </a:p>
          <a:p>
            <a:pPr lvl="4"/>
            <a:r>
              <a:rPr lang="en-GB" altLang="fr-FR" smtClean="0"/>
              <a:t>Fifth level</a:t>
            </a:r>
          </a:p>
        </p:txBody>
      </p:sp>
      <p:sp>
        <p:nvSpPr>
          <p:cNvPr id="1716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CCECFF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7162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832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CCEC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D74160-1A91-4F80-9FD7-F8E84BDE9AC4}" type="slidenum">
              <a:rPr lang="en-GB" altLang="fr-FR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fr-FR">
              <a:ea typeface="ＭＳ Ｐゴシック" panose="020B0600070205080204" pitchFamily="34" charset="-128"/>
            </a:endParaRPr>
          </a:p>
        </p:txBody>
      </p:sp>
      <p:pic>
        <p:nvPicPr>
          <p:cNvPr id="1030" name="Picture 6" descr="band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ogo icrc blanc transparent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5943600"/>
            <a:ext cx="99906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959274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Font typeface="Webdings" panose="05030102010509060703" pitchFamily="18" charset="2"/>
        <a:buChar char="4"/>
        <a:defRPr sz="2800">
          <a:solidFill>
            <a:srgbClr val="CCEC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80000"/>
        <a:buFont typeface="Webdings" panose="05030102010509060703" pitchFamily="18" charset="2"/>
        <a:buChar char="8"/>
        <a:defRPr sz="2400">
          <a:solidFill>
            <a:srgbClr val="CCECFF"/>
          </a:solidFill>
          <a:latin typeface="+mn-lt"/>
          <a:ea typeface="ＭＳ Ｐゴシック" charset="0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Font typeface="Webdings" panose="05030102010509060703" pitchFamily="18" charset="2"/>
        <a:buChar char=":"/>
        <a:defRPr sz="2200">
          <a:solidFill>
            <a:srgbClr val="CCECFF"/>
          </a:solidFill>
          <a:latin typeface="+mn-lt"/>
          <a:ea typeface="ＭＳ Ｐゴシック" charset="0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»"/>
        <a:defRPr sz="2000">
          <a:solidFill>
            <a:srgbClr val="CCECFF"/>
          </a:solidFill>
          <a:latin typeface="+mn-lt"/>
          <a:ea typeface="ＭＳ Ｐゴシック" charset="0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ea typeface="ＭＳ Ｐゴシック" charset="0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04800"/>
            <a:ext cx="1026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752600"/>
            <a:ext cx="102616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Click to edit Master text styles</a:t>
            </a:r>
          </a:p>
          <a:p>
            <a:pPr lvl="1"/>
            <a:r>
              <a:rPr lang="en-GB" altLang="fr-FR" smtClean="0"/>
              <a:t>Second level</a:t>
            </a:r>
          </a:p>
          <a:p>
            <a:pPr lvl="2"/>
            <a:r>
              <a:rPr lang="en-GB" altLang="fr-FR" smtClean="0"/>
              <a:t>Third level</a:t>
            </a:r>
          </a:p>
          <a:p>
            <a:pPr lvl="3"/>
            <a:r>
              <a:rPr lang="en-GB" altLang="fr-FR" smtClean="0"/>
              <a:t>Fourth level</a:t>
            </a:r>
          </a:p>
          <a:p>
            <a:pPr lvl="4"/>
            <a:r>
              <a:rPr lang="en-GB" altLang="fr-FR" smtClean="0"/>
              <a:t>Fifth level</a:t>
            </a:r>
          </a:p>
        </p:txBody>
      </p:sp>
      <p:sp>
        <p:nvSpPr>
          <p:cNvPr id="1716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CCECFF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/>
          </a:p>
        </p:txBody>
      </p:sp>
      <p:sp>
        <p:nvSpPr>
          <p:cNvPr id="17162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283200" y="6477000"/>
            <a:ext cx="254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CCEC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D74160-1A91-4F80-9FD7-F8E84BDE9AC4}" type="slidenum">
              <a:rPr lang="en-GB" altLang="fr-FR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fr-FR">
              <a:ea typeface="ＭＳ Ｐゴシック" panose="020B0600070205080204" pitchFamily="34" charset="-128"/>
            </a:endParaRPr>
          </a:p>
        </p:txBody>
      </p:sp>
      <p:pic>
        <p:nvPicPr>
          <p:cNvPr id="1030" name="Picture 6" descr="band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2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logo icrc blanc transparent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5943600"/>
            <a:ext cx="99906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632066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CCECF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Font typeface="Webdings" panose="05030102010509060703" pitchFamily="18" charset="2"/>
        <a:buChar char="4"/>
        <a:defRPr sz="2800">
          <a:solidFill>
            <a:srgbClr val="CCEC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80000"/>
        <a:buFont typeface="Webdings" panose="05030102010509060703" pitchFamily="18" charset="2"/>
        <a:buChar char="8"/>
        <a:defRPr sz="2400">
          <a:solidFill>
            <a:srgbClr val="CCECFF"/>
          </a:solidFill>
          <a:latin typeface="+mn-lt"/>
          <a:ea typeface="ＭＳ Ｐゴシック" charset="0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Font typeface="Webdings" panose="05030102010509060703" pitchFamily="18" charset="2"/>
        <a:buChar char=":"/>
        <a:defRPr sz="2200">
          <a:solidFill>
            <a:srgbClr val="CCECFF"/>
          </a:solidFill>
          <a:latin typeface="+mn-lt"/>
          <a:ea typeface="ＭＳ Ｐゴシック" charset="0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»"/>
        <a:defRPr sz="2000">
          <a:solidFill>
            <a:srgbClr val="CCECFF"/>
          </a:solidFill>
          <a:latin typeface="+mn-lt"/>
          <a:ea typeface="ＭＳ Ｐゴシック" charset="0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ea typeface="ＭＳ Ｐゴシック" charset="0"/>
          <a:cs typeface="+mn-cs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D1002D"/>
        </a:buClr>
        <a:buSzPct val="75000"/>
        <a:buChar char="&gt;"/>
        <a:defRPr>
          <a:solidFill>
            <a:srgbClr val="CCECFF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359151" y="188914"/>
            <a:ext cx="66595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ebdings" charset="0"/>
              <a:buNone/>
              <a:defRPr/>
            </a:pPr>
            <a:r>
              <a:rPr lang="en-US" sz="3600" b="1" dirty="0">
                <a:solidFill>
                  <a:schemeClr val="bg1"/>
                </a:solidFill>
                <a:latin typeface="Arial" charset="0"/>
                <a:ea typeface="Gulim" charset="0"/>
                <a:cs typeface="Gulim" charset="0"/>
              </a:rPr>
              <a:t>Working with National Societies in Southeast Asia</a:t>
            </a:r>
          </a:p>
        </p:txBody>
      </p:sp>
      <p:pic>
        <p:nvPicPr>
          <p:cNvPr id="205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1528764"/>
            <a:ext cx="7372350" cy="528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7356475" y="3144839"/>
            <a:ext cx="2916238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AU" b="1" dirty="0">
                <a:solidFill>
                  <a:srgbClr val="FF0000"/>
                </a:solidFill>
                <a:latin typeface="+mj-lt"/>
                <a:cs typeface="Arial" charset="0"/>
              </a:rPr>
              <a:t>Alain</a:t>
            </a:r>
            <a:r>
              <a:rPr lang="en-AU" sz="1800" b="1" dirty="0">
                <a:solidFill>
                  <a:srgbClr val="FF0000"/>
                </a:solidFill>
                <a:latin typeface="+mj-lt"/>
                <a:cs typeface="Arial" charset="0"/>
              </a:rPr>
              <a:t> </a:t>
            </a:r>
            <a:r>
              <a:rPr lang="en-AU" b="1" dirty="0" err="1">
                <a:solidFill>
                  <a:srgbClr val="FF0000"/>
                </a:solidFill>
                <a:latin typeface="+mj-lt"/>
                <a:cs typeface="Arial" charset="0"/>
              </a:rPr>
              <a:t>Aeschlimann</a:t>
            </a:r>
            <a:endParaRPr lang="en-AU" b="1" dirty="0">
              <a:solidFill>
                <a:srgbClr val="FF0000"/>
              </a:solidFill>
              <a:latin typeface="+mj-lt"/>
              <a:cs typeface="Arial" charset="0"/>
            </a:endParaRPr>
          </a:p>
          <a:p>
            <a:pPr eaLnBrk="1" hangingPunct="1">
              <a:defRPr/>
            </a:pPr>
            <a:r>
              <a:rPr lang="en-GB" sz="1800" dirty="0">
                <a:solidFill>
                  <a:srgbClr val="FF0000"/>
                </a:solidFill>
                <a:latin typeface="+mj-lt"/>
              </a:rPr>
              <a:t>Head of Operations</a:t>
            </a:r>
            <a:br>
              <a:rPr lang="en-GB" sz="1800" dirty="0">
                <a:solidFill>
                  <a:srgbClr val="FF0000"/>
                </a:solidFill>
                <a:latin typeface="+mj-lt"/>
              </a:rPr>
            </a:br>
            <a:r>
              <a:rPr lang="en-GB" sz="1800" dirty="0">
                <a:solidFill>
                  <a:srgbClr val="FF0000"/>
                </a:solidFill>
                <a:latin typeface="+mj-lt"/>
              </a:rPr>
              <a:t>East Asia, Southeast Asia </a:t>
            </a:r>
          </a:p>
          <a:p>
            <a:pPr eaLnBrk="1" hangingPunct="1">
              <a:defRPr/>
            </a:pPr>
            <a:r>
              <a:rPr lang="en-GB" sz="1800" dirty="0">
                <a:solidFill>
                  <a:srgbClr val="FF0000"/>
                </a:solidFill>
                <a:latin typeface="+mj-lt"/>
              </a:rPr>
              <a:t>and the Pacific, ICRC</a:t>
            </a:r>
            <a:endParaRPr lang="en-AU" sz="1800" b="1" dirty="0">
              <a:solidFill>
                <a:srgbClr val="FF0000"/>
              </a:solidFill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7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33352" y="385224"/>
            <a:ext cx="83712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</a:pPr>
            <a:r>
              <a:rPr lang="en-GB" altLang="fr-FR" sz="2400" b="1" dirty="0">
                <a:solidFill>
                  <a:srgbClr val="264C72"/>
                </a:solidFill>
                <a:latin typeface="Arial" panose="020B0604020202020204" pitchFamily="34" charset="0"/>
                <a:ea typeface="Gulim" panose="020B0600000101010101" pitchFamily="34" charset="-127"/>
              </a:rPr>
              <a:t>Some issues of possible common strategic concern 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7999" y="2220977"/>
            <a:ext cx="81566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>
                <a:solidFill>
                  <a:srgbClr val="264C72"/>
                </a:solidFill>
                <a:latin typeface="Arial" panose="020B0604020202020204" pitchFamily="34" charset="0"/>
              </a:rPr>
              <a:t>Promotion of IHL and humanitarian issues in SEA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 smtClean="0">
                <a:solidFill>
                  <a:srgbClr val="264C72"/>
                </a:solidFill>
                <a:latin typeface="Arial" panose="020B0604020202020204" pitchFamily="34" charset="0"/>
              </a:rPr>
              <a:t>Strengthening </a:t>
            </a:r>
            <a:r>
              <a:rPr lang="en-AU" altLang="fr-FR" sz="2400" dirty="0">
                <a:solidFill>
                  <a:srgbClr val="264C72"/>
                </a:solidFill>
                <a:latin typeface="Arial" panose="020B0604020202020204" pitchFamily="34" charset="0"/>
              </a:rPr>
              <a:t>understanding of Fundamental Principles with external actors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>
                <a:solidFill>
                  <a:srgbClr val="264C72"/>
                </a:solidFill>
                <a:latin typeface="Arial" panose="020B0604020202020204" pitchFamily="34" charset="0"/>
              </a:rPr>
              <a:t>Strengthening of the Red response/pillar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>
                <a:solidFill>
                  <a:srgbClr val="264C72"/>
                </a:solidFill>
                <a:latin typeface="Arial" panose="020B0604020202020204" pitchFamily="34" charset="0"/>
              </a:rPr>
              <a:t>Regional training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>
                <a:solidFill>
                  <a:srgbClr val="264C72"/>
                </a:solidFill>
                <a:latin typeface="Arial" panose="020B0604020202020204" pitchFamily="34" charset="0"/>
              </a:rPr>
              <a:t>Integration of SEA NS staff into international </a:t>
            </a:r>
            <a:r>
              <a:rPr lang="en-AU" altLang="fr-FR" sz="2400" dirty="0" smtClean="0">
                <a:solidFill>
                  <a:srgbClr val="264C72"/>
                </a:solidFill>
                <a:latin typeface="Arial" panose="020B0604020202020204" pitchFamily="34" charset="0"/>
              </a:rPr>
              <a:t>operations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>
                <a:solidFill>
                  <a:srgbClr val="264C72"/>
                </a:solidFill>
                <a:latin typeface="Arial" panose="020B0604020202020204" pitchFamily="34" charset="0"/>
              </a:rPr>
              <a:t>Strengthening the RFL </a:t>
            </a:r>
            <a:r>
              <a:rPr lang="en-AU" altLang="fr-FR" sz="2400" dirty="0" smtClean="0">
                <a:solidFill>
                  <a:srgbClr val="264C72"/>
                </a:solidFill>
                <a:latin typeface="Arial" panose="020B0604020202020204" pitchFamily="34" charset="0"/>
              </a:rPr>
              <a:t>network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altLang="fr-FR" sz="2400" dirty="0" smtClean="0">
                <a:solidFill>
                  <a:srgbClr val="264C72"/>
                </a:solidFill>
                <a:latin typeface="Arial" panose="020B0604020202020204" pitchFamily="34" charset="0"/>
              </a:rPr>
              <a:t>Developing forensic response </a:t>
            </a: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altLang="fr-FR" sz="2400" dirty="0">
              <a:solidFill>
                <a:srgbClr val="264C72"/>
              </a:solidFill>
              <a:latin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altLang="fr-FR" sz="2400" dirty="0">
              <a:solidFill>
                <a:srgbClr val="264C7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51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08313" y="260350"/>
            <a:ext cx="7696200" cy="679808"/>
          </a:xfrm>
        </p:spPr>
        <p:txBody>
          <a:bodyPr/>
          <a:lstStyle/>
          <a:p>
            <a:r>
              <a:rPr lang="en-AU" altLang="fr-FR" sz="2400" b="1" dirty="0" smtClean="0">
                <a:solidFill>
                  <a:srgbClr val="264C72"/>
                </a:solidFill>
                <a:latin typeface="Arial" panose="020B0604020202020204" pitchFamily="34" charset="0"/>
              </a:rPr>
              <a:t/>
            </a:r>
            <a:br>
              <a:rPr lang="en-AU" altLang="fr-FR" sz="2400" b="1" dirty="0" smtClean="0">
                <a:solidFill>
                  <a:srgbClr val="264C72"/>
                </a:solidFill>
                <a:latin typeface="Arial" panose="020B0604020202020204" pitchFamily="34" charset="0"/>
              </a:rPr>
            </a:br>
            <a:r>
              <a:rPr lang="en-US" altLang="fr-FR" sz="24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Human Resources Collaboration</a:t>
            </a:r>
            <a:r>
              <a:rPr lang="en-US" altLang="fr-FR" sz="20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 </a:t>
            </a:r>
            <a:br>
              <a:rPr lang="en-US" altLang="fr-FR" sz="20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</a:br>
            <a:r>
              <a:rPr lang="en-AU" altLang="fr-FR" sz="2400" b="1" dirty="0" smtClean="0">
                <a:solidFill>
                  <a:srgbClr val="264C72"/>
                </a:solidFill>
                <a:latin typeface="Arial" panose="020B0604020202020204" pitchFamily="34" charset="0"/>
              </a:rPr>
              <a:t/>
            </a:r>
            <a:br>
              <a:rPr lang="en-AU" altLang="fr-FR" sz="2400" b="1" dirty="0" smtClean="0">
                <a:solidFill>
                  <a:srgbClr val="264C72"/>
                </a:solidFill>
                <a:latin typeface="Arial" panose="020B0604020202020204" pitchFamily="34" charset="0"/>
              </a:rPr>
            </a:br>
            <a:endParaRPr lang="en-US" altLang="fr-FR" sz="2400" b="1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40013" y="940158"/>
            <a:ext cx="8319908" cy="2240924"/>
          </a:xfrm>
        </p:spPr>
        <p:txBody>
          <a:bodyPr/>
          <a:lstStyle/>
          <a:p>
            <a:pPr marL="0" indent="0"/>
            <a:r>
              <a:rPr lang="en-US" altLang="fr-FR" sz="2400" b="1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SEA </a:t>
            </a:r>
            <a:r>
              <a:rPr lang="en-US" altLang="fr-FR" sz="24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NS supporting the PRC/ICRC </a:t>
            </a:r>
            <a:r>
              <a:rPr lang="en-US" altLang="fr-FR" sz="2400" b="1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action: Singapore </a:t>
            </a:r>
            <a:r>
              <a:rPr lang="en-US" altLang="fr-FR" sz="24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RC, </a:t>
            </a:r>
            <a:r>
              <a:rPr lang="en-US" altLang="fr-FR" sz="2400" b="1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PMI</a:t>
            </a:r>
          </a:p>
          <a:p>
            <a:pPr marL="0" indent="0"/>
            <a:r>
              <a:rPr lang="en-US" altLang="fr-FR" sz="2400" b="1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Health staff recommended by Philippine Red Cross</a:t>
            </a:r>
          </a:p>
          <a:p>
            <a:pPr marL="0" indent="0"/>
            <a:endParaRPr lang="en-US" altLang="fr-FR" sz="2400" b="1" dirty="0" smtClean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indent="0"/>
            <a:r>
              <a:rPr lang="en-US" altLang="fr-FR" sz="2400" b="1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Types </a:t>
            </a:r>
            <a:r>
              <a:rPr lang="en-US" altLang="fr-FR" sz="24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of support </a:t>
            </a:r>
            <a:r>
              <a:rPr lang="en-US" altLang="fr-FR" sz="2400" b="1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possibly provided</a:t>
            </a:r>
            <a:endParaRPr lang="en-US" altLang="fr-FR" sz="2400" b="1" dirty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 marL="0" indent="0"/>
            <a:endParaRPr lang="en-US" altLang="fr-FR" sz="2400" b="1" dirty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</p:txBody>
      </p:sp>
      <p:graphicFrame>
        <p:nvGraphicFramePr>
          <p:cNvPr id="8208" name="Group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80869796"/>
              </p:ext>
            </p:extLst>
          </p:nvPr>
        </p:nvGraphicFramePr>
        <p:xfrm>
          <a:off x="2843033" y="3786389"/>
          <a:ext cx="8722195" cy="2756079"/>
        </p:xfrm>
        <a:graphic>
          <a:graphicData uri="http://schemas.openxmlformats.org/drawingml/2006/table">
            <a:tbl>
              <a:tblPr/>
              <a:tblGrid>
                <a:gridCol w="3725192"/>
                <a:gridCol w="4997003"/>
              </a:tblGrid>
              <a:tr h="875763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Font typeface="Webdings" panose="05030102010509060703" pitchFamily="18" charset="2"/>
                        <a:defRPr sz="24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Rapid Deployment mechanism 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Font typeface="Webdings" panose="05030102010509060703" pitchFamily="18" charset="2"/>
                        <a:defRPr sz="24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Medical assistance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…possibilities in the Logistics, Water/</a:t>
                      </a:r>
                      <a:r>
                        <a:rPr kumimoji="0" lang="en-US" altLang="fr-F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sanit</a:t>
                      </a:r>
                      <a:endParaRPr kumimoji="0" lang="en-US" altLang="fr-F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ＭＳ Ｐゴシック" panose="020B0600070205080204" pitchFamily="34" charset="-128"/>
                      </a:endParaRP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818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  <a:defRPr/>
                      </a:pPr>
                      <a:r>
                        <a:rPr kumimoji="0" lang="en-US" alt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RFL pool of experts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  <a:defRPr/>
                      </a:pPr>
                      <a:r>
                        <a:rPr kumimoji="0" lang="en-US" alt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Regional experts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065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Font typeface="Webdings" panose="05030102010509060703" pitchFamily="18" charset="2"/>
                        <a:defRPr sz="24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Secondment</a:t>
                      </a:r>
                      <a:endParaRPr kumimoji="0" lang="en-US" alt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34" charset="-128"/>
                        <a:cs typeface="ＭＳ Ｐゴシック" panose="020B0600070205080204" pitchFamily="34" charset="-128"/>
                      </a:endParaRP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Font typeface="Webdings" panose="05030102010509060703" pitchFamily="18" charset="2"/>
                        <a:defRPr sz="24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80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buFont typeface="Webdings" panose="05030102010509060703" pitchFamily="18" charset="2"/>
                        <a:defRPr sz="20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Pct val="75000"/>
                        <a:defRPr sz="1600">
                          <a:solidFill>
                            <a:srgbClr val="CCECFF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Duration, profile, conditions: open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06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Support for recruitment</a:t>
                      </a:r>
                    </a:p>
                  </a:txBody>
                  <a:tcPr marT="45696" marB="4569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1002D"/>
                        </a:buClr>
                        <a:buSzTx/>
                        <a:buFont typeface="Webdings" panose="05030102010509060703" pitchFamily="18" charset="2"/>
                        <a:buNone/>
                        <a:tabLst/>
                      </a:pPr>
                      <a:r>
                        <a:rPr kumimoji="0" lang="en-US" alt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34" charset="-128"/>
                          <a:cs typeface="ＭＳ Ｐゴシック" panose="020B0600070205080204" pitchFamily="34" charset="-128"/>
                        </a:rPr>
                        <a:t>Networks, professional circles</a:t>
                      </a:r>
                    </a:p>
                  </a:txBody>
                  <a:tcPr marT="45696" marB="4569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47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11450" y="260350"/>
            <a:ext cx="7696200" cy="1143000"/>
          </a:xfrm>
        </p:spPr>
        <p:txBody>
          <a:bodyPr/>
          <a:lstStyle/>
          <a:p>
            <a:r>
              <a:rPr lang="en-US" altLang="fr-FR" sz="2800" b="1" dirty="0">
                <a:solidFill>
                  <a:schemeClr val="bg1"/>
                </a:solidFill>
                <a:ea typeface="ＭＳ Ｐゴシック" panose="020B0600070205080204" pitchFamily="34" charset="-128"/>
              </a:rPr>
              <a:t>Way forward </a:t>
            </a:r>
            <a:r>
              <a:rPr lang="en-US" altLang="fr-FR" sz="2800" b="1" dirty="0" smtClean="0">
                <a:solidFill>
                  <a:schemeClr val="bg1"/>
                </a:solidFill>
                <a:ea typeface="ＭＳ Ｐゴシック" panose="020B0600070205080204" pitchFamily="34" charset="-128"/>
              </a:rPr>
              <a:t>on HR collaboration</a:t>
            </a:r>
            <a:endParaRPr lang="en-US" altLang="fr-FR" sz="2800" b="1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5914" y="1700214"/>
            <a:ext cx="7488237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fr-FR" sz="2000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Wish to </a:t>
            </a:r>
            <a:r>
              <a:rPr lang="en-US" altLang="fr-FR" sz="2000" b="1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increase HR collaboration with SEA NS </a:t>
            </a:r>
            <a:r>
              <a:rPr lang="en-US" altLang="fr-FR" sz="2000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(short and long term missions</a:t>
            </a:r>
            <a:r>
              <a:rPr lang="en-US" altLang="fr-FR" sz="2000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)</a:t>
            </a:r>
          </a:p>
          <a:p>
            <a:pPr>
              <a:lnSpc>
                <a:spcPct val="90000"/>
              </a:lnSpc>
            </a:pPr>
            <a:endParaRPr lang="en-US" altLang="fr-FR" sz="2000" dirty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fr-FR" sz="2000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Will </a:t>
            </a:r>
            <a:r>
              <a:rPr lang="en-US" altLang="fr-FR" sz="2000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to build on and if necessary invest in NS capacities</a:t>
            </a:r>
          </a:p>
          <a:p>
            <a:pPr>
              <a:lnSpc>
                <a:spcPct val="90000"/>
              </a:lnSpc>
            </a:pPr>
            <a:endParaRPr lang="en-US" altLang="fr-FR" sz="2000" dirty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fr-FR" sz="2000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Current deployment mechanism through established RDUs (Finnish, Norwegian</a:t>
            </a:r>
            <a:r>
              <a:rPr lang="en-US" altLang="fr-FR" sz="2000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, Japanese</a:t>
            </a:r>
            <a:r>
              <a:rPr lang="en-US" altLang="fr-FR" sz="2000" dirty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, Hong Kong) but also interest in direct bilateral </a:t>
            </a:r>
            <a:r>
              <a:rPr lang="en-US" altLang="fr-FR" sz="2000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collaboration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fr-FR" sz="2000" dirty="0" smtClean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fr-FR" sz="2000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Regional SEA IMPACT training (Singapore) or </a:t>
            </a:r>
            <a:r>
              <a:rPr lang="en-US" altLang="fr-FR" sz="2000" dirty="0" smtClean="0">
                <a:solidFill>
                  <a:schemeClr val="bg1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other (?)</a:t>
            </a:r>
            <a:endParaRPr lang="en-US" altLang="fr-FR" sz="2000" dirty="0" smtClean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en-US" altLang="fr-FR" sz="2000" dirty="0">
              <a:solidFill>
                <a:schemeClr val="bg1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fr-FR" sz="2400" dirty="0" smtClean="0">
                <a:solidFill>
                  <a:srgbClr val="FF0000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Which </a:t>
            </a:r>
            <a:r>
              <a:rPr lang="en-US" altLang="fr-FR" sz="2400" dirty="0">
                <a:solidFill>
                  <a:srgbClr val="FF0000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NS would be interested to further explore such collaboration?</a:t>
            </a:r>
          </a:p>
          <a:p>
            <a:pPr>
              <a:lnSpc>
                <a:spcPct val="90000"/>
              </a:lnSpc>
            </a:pPr>
            <a:r>
              <a:rPr lang="en-US" altLang="fr-FR" sz="2400" dirty="0">
                <a:solidFill>
                  <a:srgbClr val="FF0000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What do NS leaders recommend as next steps</a:t>
            </a:r>
            <a:r>
              <a:rPr lang="en-US" altLang="fr-FR" sz="2400" dirty="0" smtClean="0">
                <a:solidFill>
                  <a:srgbClr val="FF0000"/>
                </a:solidFill>
                <a:ea typeface="ＭＳ Ｐゴシック" panose="020B0600070205080204" pitchFamily="34" charset="-128"/>
                <a:cs typeface="ＭＳ Ｐゴシック" panose="020B0600070205080204" pitchFamily="34" charset="-128"/>
              </a:rPr>
              <a:t>? What to do to become concrete?</a:t>
            </a:r>
            <a:endParaRPr lang="en-US" altLang="fr-FR" sz="2400" dirty="0">
              <a:solidFill>
                <a:srgbClr val="FF0000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  <a:buFont typeface="Webdings" panose="05030102010509060703" pitchFamily="18" charset="2"/>
              <a:buNone/>
            </a:pPr>
            <a:endParaRPr lang="en-US" altLang="fr-FR" sz="2400" dirty="0">
              <a:solidFill>
                <a:srgbClr val="FF0000"/>
              </a:solidFill>
              <a:ea typeface="ＭＳ Ｐゴシック" panose="020B0600070205080204" pitchFamily="34" charset="-128"/>
              <a:cs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264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RFL challenges</a:t>
            </a:r>
            <a:endParaRPr lang="fr-CH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3999" y="1752600"/>
            <a:ext cx="10079865" cy="5008808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N</a:t>
            </a:r>
            <a:r>
              <a:rPr lang="en-US" dirty="0" smtClean="0">
                <a:solidFill>
                  <a:srgbClr val="002060"/>
                </a:solidFill>
              </a:rPr>
              <a:t>ew </a:t>
            </a:r>
            <a:r>
              <a:rPr lang="en-US" dirty="0">
                <a:solidFill>
                  <a:srgbClr val="002060"/>
                </a:solidFill>
              </a:rPr>
              <a:t>technologies (innovative approach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Separation due to conflict/violence, natural disaster, detention, migration 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Importance of disaster preparedness and contingency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Link to </a:t>
            </a:r>
            <a:r>
              <a:rPr lang="en-US" dirty="0" smtClean="0">
                <a:solidFill>
                  <a:srgbClr val="002060"/>
                </a:solidFill>
              </a:rPr>
              <a:t>DM; issue of caseload, trained staff and volunteers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RFL and forensic activities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3659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Forensic activities, part </a:t>
            </a:r>
            <a:r>
              <a:rPr lang="en-US" dirty="0" smtClean="0">
                <a:solidFill>
                  <a:srgbClr val="002060"/>
                </a:solidFill>
              </a:rPr>
              <a:t>1</a:t>
            </a:r>
            <a:endParaRPr lang="fr-CH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447800"/>
            <a:ext cx="10504868" cy="54102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ICRC Forensic expert based in Jakarta at disposal of delegations and </a:t>
            </a:r>
            <a:r>
              <a:rPr lang="en-US" dirty="0" smtClean="0">
                <a:solidFill>
                  <a:srgbClr val="002060"/>
                </a:solidFill>
              </a:rPr>
              <a:t>NS: advice, training, </a:t>
            </a:r>
            <a:r>
              <a:rPr lang="en-US" dirty="0" err="1" smtClean="0">
                <a:solidFill>
                  <a:srgbClr val="002060"/>
                </a:solidFill>
              </a:rPr>
              <a:t>techn</a:t>
            </a:r>
            <a:r>
              <a:rPr lang="en-US" smtClean="0">
                <a:solidFill>
                  <a:srgbClr val="002060"/>
                </a:solidFill>
              </a:rPr>
              <a:t>, support 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en-US" dirty="0" smtClean="0">
                <a:solidFill>
                  <a:srgbClr val="002060"/>
                </a:solidFill>
              </a:rPr>
              <a:t>Supporting </a:t>
            </a:r>
            <a:r>
              <a:rPr lang="en-US" dirty="0">
                <a:solidFill>
                  <a:srgbClr val="002060"/>
                </a:solidFill>
              </a:rPr>
              <a:t>the forensic management  and identification of human remains after conflict and </a:t>
            </a:r>
            <a:r>
              <a:rPr lang="en-US" dirty="0" smtClean="0">
                <a:solidFill>
                  <a:srgbClr val="002060"/>
                </a:solidFill>
              </a:rPr>
              <a:t>catastrophes</a:t>
            </a:r>
          </a:p>
          <a:p>
            <a:pPr marL="0" indent="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Mapping of situation, national capacities, risks in the countries: identification of gaps, needs and contribution of the Movement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Development of policies and standards of best </a:t>
            </a:r>
            <a:r>
              <a:rPr lang="en-US" dirty="0" smtClean="0">
                <a:solidFill>
                  <a:srgbClr val="002060"/>
                </a:solidFill>
              </a:rPr>
              <a:t>practice (legal framework): </a:t>
            </a:r>
            <a:r>
              <a:rPr lang="en-US" dirty="0" smtClean="0">
                <a:solidFill>
                  <a:srgbClr val="002060"/>
                </a:solidFill>
              </a:rPr>
              <a:t>Philip., </a:t>
            </a:r>
            <a:r>
              <a:rPr lang="en-US" dirty="0" err="1" smtClean="0">
                <a:solidFill>
                  <a:srgbClr val="002060"/>
                </a:solidFill>
              </a:rPr>
              <a:t>Indon</a:t>
            </a:r>
            <a:r>
              <a:rPr lang="en-US" dirty="0" smtClean="0">
                <a:solidFill>
                  <a:srgbClr val="002060"/>
                </a:solidFill>
              </a:rPr>
              <a:t>., T </a:t>
            </a:r>
            <a:r>
              <a:rPr lang="en-US" dirty="0" err="1">
                <a:solidFill>
                  <a:srgbClr val="002060"/>
                </a:solidFill>
              </a:rPr>
              <a:t>Leste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smtClean="0">
                <a:solidFill>
                  <a:srgbClr val="002060"/>
                </a:solidFill>
              </a:rPr>
              <a:t>Bougainville, </a:t>
            </a:r>
            <a:r>
              <a:rPr lang="en-US" dirty="0" err="1" smtClean="0">
                <a:solidFill>
                  <a:srgbClr val="002060"/>
                </a:solidFill>
              </a:rPr>
              <a:t>Bengladesh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fr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04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Forensic activities, part </a:t>
            </a:r>
            <a:r>
              <a:rPr lang="en-US" dirty="0" smtClean="0">
                <a:solidFill>
                  <a:srgbClr val="002060"/>
                </a:solidFill>
              </a:rPr>
              <a:t>2</a:t>
            </a: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752600"/>
            <a:ext cx="10261600" cy="4343400"/>
          </a:xfrm>
        </p:spPr>
        <p:txBody>
          <a:bodyPr/>
          <a:lstStyle/>
          <a:p>
            <a:pPr lvl="0"/>
            <a:r>
              <a:rPr lang="en-US" dirty="0" smtClean="0">
                <a:solidFill>
                  <a:srgbClr val="002060"/>
                </a:solidFill>
              </a:rPr>
              <a:t>Provision </a:t>
            </a:r>
            <a:r>
              <a:rPr lang="en-US" dirty="0">
                <a:solidFill>
                  <a:srgbClr val="002060"/>
                </a:solidFill>
              </a:rPr>
              <a:t>of tools for the management of human remains and related information </a:t>
            </a:r>
            <a:r>
              <a:rPr lang="en-US" dirty="0" smtClean="0">
                <a:solidFill>
                  <a:srgbClr val="002060"/>
                </a:solidFill>
              </a:rPr>
              <a:t>facilitating victims identification (ICRC </a:t>
            </a:r>
            <a:r>
              <a:rPr lang="en-US" dirty="0">
                <a:solidFill>
                  <a:srgbClr val="002060"/>
                </a:solidFill>
              </a:rPr>
              <a:t>AMPM Database, ICRC manuals and reference documents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pPr marL="0" lvl="0" indent="0"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</a:rPr>
              <a:t>Integration </a:t>
            </a:r>
            <a:r>
              <a:rPr lang="en-US" smtClean="0">
                <a:solidFill>
                  <a:srgbClr val="002060"/>
                </a:solidFill>
              </a:rPr>
              <a:t>within DM/DP</a:t>
            </a:r>
            <a:r>
              <a:rPr lang="en-US" dirty="0" smtClean="0">
                <a:solidFill>
                  <a:srgbClr val="002060"/>
                </a:solidFill>
              </a:rPr>
              <a:t>, defining role of NS (agreed by authorities), training of NS staff/volunteers, contingency (regional, national level)</a:t>
            </a:r>
            <a:endParaRPr lang="fr-CH" dirty="0">
              <a:solidFill>
                <a:srgbClr val="002060"/>
              </a:solidFill>
            </a:endParaRP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15005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Safer access framework (SAF)</a:t>
            </a:r>
            <a:endParaRPr lang="fr-CH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447800"/>
            <a:ext cx="10261600" cy="4343400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L</a:t>
            </a:r>
            <a:r>
              <a:rPr lang="en-US" dirty="0" smtClean="0">
                <a:solidFill>
                  <a:srgbClr val="002060"/>
                </a:solidFill>
              </a:rPr>
              <a:t>inking </a:t>
            </a:r>
            <a:r>
              <a:rPr lang="en-US" dirty="0">
                <a:solidFill>
                  <a:srgbClr val="002060"/>
                </a:solidFill>
              </a:rPr>
              <a:t>SAF with NS development (OCAC and CAS processes) and institutional </a:t>
            </a:r>
            <a:r>
              <a:rPr lang="en-US" dirty="0" smtClean="0">
                <a:solidFill>
                  <a:srgbClr val="002060"/>
                </a:solidFill>
              </a:rPr>
              <a:t>preparedness</a:t>
            </a:r>
            <a:endParaRPr lang="fr-CH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43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CRC">
  <a:themeElements>
    <a:clrScheme name="1_ICRC 8">
      <a:dk1>
        <a:srgbClr val="333333"/>
      </a:dk1>
      <a:lt1>
        <a:srgbClr val="FF9933"/>
      </a:lt1>
      <a:dk2>
        <a:srgbClr val="264C72"/>
      </a:dk2>
      <a:lt2>
        <a:srgbClr val="FF9933"/>
      </a:lt2>
      <a:accent1>
        <a:srgbClr val="0094C2"/>
      </a:accent1>
      <a:accent2>
        <a:srgbClr val="B8AF00"/>
      </a:accent2>
      <a:accent3>
        <a:srgbClr val="ACB2BC"/>
      </a:accent3>
      <a:accent4>
        <a:srgbClr val="DA822A"/>
      </a:accent4>
      <a:accent5>
        <a:srgbClr val="AAC8DD"/>
      </a:accent5>
      <a:accent6>
        <a:srgbClr val="A69E00"/>
      </a:accent6>
      <a:hlink>
        <a:srgbClr val="D35353"/>
      </a:hlink>
      <a:folHlink>
        <a:srgbClr val="9D7B51"/>
      </a:folHlink>
    </a:clrScheme>
    <a:fontScheme name="1_ICR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IC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CR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8">
        <a:dk1>
          <a:srgbClr val="333333"/>
        </a:dk1>
        <a:lt1>
          <a:srgbClr val="FF9933"/>
        </a:lt1>
        <a:dk2>
          <a:srgbClr val="264C72"/>
        </a:dk2>
        <a:lt2>
          <a:srgbClr val="FF9933"/>
        </a:lt2>
        <a:accent1>
          <a:srgbClr val="0094C2"/>
        </a:accent1>
        <a:accent2>
          <a:srgbClr val="B8AF00"/>
        </a:accent2>
        <a:accent3>
          <a:srgbClr val="ACB2BC"/>
        </a:accent3>
        <a:accent4>
          <a:srgbClr val="DA822A"/>
        </a:accent4>
        <a:accent5>
          <a:srgbClr val="AAC8DD"/>
        </a:accent5>
        <a:accent6>
          <a:srgbClr val="A69E00"/>
        </a:accent6>
        <a:hlink>
          <a:srgbClr val="D35353"/>
        </a:hlink>
        <a:folHlink>
          <a:srgbClr val="9D7B5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ICRC">
  <a:themeElements>
    <a:clrScheme name="1_ICRC 8">
      <a:dk1>
        <a:srgbClr val="333333"/>
      </a:dk1>
      <a:lt1>
        <a:srgbClr val="FF9933"/>
      </a:lt1>
      <a:dk2>
        <a:srgbClr val="264C72"/>
      </a:dk2>
      <a:lt2>
        <a:srgbClr val="FF9933"/>
      </a:lt2>
      <a:accent1>
        <a:srgbClr val="0094C2"/>
      </a:accent1>
      <a:accent2>
        <a:srgbClr val="B8AF00"/>
      </a:accent2>
      <a:accent3>
        <a:srgbClr val="ACB2BC"/>
      </a:accent3>
      <a:accent4>
        <a:srgbClr val="DA822A"/>
      </a:accent4>
      <a:accent5>
        <a:srgbClr val="AAC8DD"/>
      </a:accent5>
      <a:accent6>
        <a:srgbClr val="A69E00"/>
      </a:accent6>
      <a:hlink>
        <a:srgbClr val="D35353"/>
      </a:hlink>
      <a:folHlink>
        <a:srgbClr val="9D7B51"/>
      </a:folHlink>
    </a:clrScheme>
    <a:fontScheme name="1_ICR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IC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CR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8">
        <a:dk1>
          <a:srgbClr val="333333"/>
        </a:dk1>
        <a:lt1>
          <a:srgbClr val="FF9933"/>
        </a:lt1>
        <a:dk2>
          <a:srgbClr val="264C72"/>
        </a:dk2>
        <a:lt2>
          <a:srgbClr val="FF9933"/>
        </a:lt2>
        <a:accent1>
          <a:srgbClr val="0094C2"/>
        </a:accent1>
        <a:accent2>
          <a:srgbClr val="B8AF00"/>
        </a:accent2>
        <a:accent3>
          <a:srgbClr val="ACB2BC"/>
        </a:accent3>
        <a:accent4>
          <a:srgbClr val="DA822A"/>
        </a:accent4>
        <a:accent5>
          <a:srgbClr val="AAC8DD"/>
        </a:accent5>
        <a:accent6>
          <a:srgbClr val="A69E00"/>
        </a:accent6>
        <a:hlink>
          <a:srgbClr val="D35353"/>
        </a:hlink>
        <a:folHlink>
          <a:srgbClr val="9D7B5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ICRC">
  <a:themeElements>
    <a:clrScheme name="1_ICRC 8">
      <a:dk1>
        <a:srgbClr val="333333"/>
      </a:dk1>
      <a:lt1>
        <a:srgbClr val="FF9933"/>
      </a:lt1>
      <a:dk2>
        <a:srgbClr val="264C72"/>
      </a:dk2>
      <a:lt2>
        <a:srgbClr val="FF9933"/>
      </a:lt2>
      <a:accent1>
        <a:srgbClr val="0094C2"/>
      </a:accent1>
      <a:accent2>
        <a:srgbClr val="B8AF00"/>
      </a:accent2>
      <a:accent3>
        <a:srgbClr val="ACB2BC"/>
      </a:accent3>
      <a:accent4>
        <a:srgbClr val="DA822A"/>
      </a:accent4>
      <a:accent5>
        <a:srgbClr val="AAC8DD"/>
      </a:accent5>
      <a:accent6>
        <a:srgbClr val="A69E00"/>
      </a:accent6>
      <a:hlink>
        <a:srgbClr val="D35353"/>
      </a:hlink>
      <a:folHlink>
        <a:srgbClr val="9D7B51"/>
      </a:folHlink>
    </a:clrScheme>
    <a:fontScheme name="1_ICR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IC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CR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8">
        <a:dk1>
          <a:srgbClr val="333333"/>
        </a:dk1>
        <a:lt1>
          <a:srgbClr val="FF9933"/>
        </a:lt1>
        <a:dk2>
          <a:srgbClr val="264C72"/>
        </a:dk2>
        <a:lt2>
          <a:srgbClr val="FF9933"/>
        </a:lt2>
        <a:accent1>
          <a:srgbClr val="0094C2"/>
        </a:accent1>
        <a:accent2>
          <a:srgbClr val="B8AF00"/>
        </a:accent2>
        <a:accent3>
          <a:srgbClr val="ACB2BC"/>
        </a:accent3>
        <a:accent4>
          <a:srgbClr val="DA822A"/>
        </a:accent4>
        <a:accent5>
          <a:srgbClr val="AAC8DD"/>
        </a:accent5>
        <a:accent6>
          <a:srgbClr val="A69E00"/>
        </a:accent6>
        <a:hlink>
          <a:srgbClr val="D35353"/>
        </a:hlink>
        <a:folHlink>
          <a:srgbClr val="9D7B5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ICRC">
  <a:themeElements>
    <a:clrScheme name="1_ICRC 8">
      <a:dk1>
        <a:srgbClr val="333333"/>
      </a:dk1>
      <a:lt1>
        <a:srgbClr val="FF9933"/>
      </a:lt1>
      <a:dk2>
        <a:srgbClr val="264C72"/>
      </a:dk2>
      <a:lt2>
        <a:srgbClr val="FF9933"/>
      </a:lt2>
      <a:accent1>
        <a:srgbClr val="0094C2"/>
      </a:accent1>
      <a:accent2>
        <a:srgbClr val="B8AF00"/>
      </a:accent2>
      <a:accent3>
        <a:srgbClr val="ACB2BC"/>
      </a:accent3>
      <a:accent4>
        <a:srgbClr val="DA822A"/>
      </a:accent4>
      <a:accent5>
        <a:srgbClr val="AAC8DD"/>
      </a:accent5>
      <a:accent6>
        <a:srgbClr val="A69E00"/>
      </a:accent6>
      <a:hlink>
        <a:srgbClr val="D35353"/>
      </a:hlink>
      <a:folHlink>
        <a:srgbClr val="9D7B51"/>
      </a:folHlink>
    </a:clrScheme>
    <a:fontScheme name="1_ICR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ICR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CR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CRC 8">
        <a:dk1>
          <a:srgbClr val="333333"/>
        </a:dk1>
        <a:lt1>
          <a:srgbClr val="FF9933"/>
        </a:lt1>
        <a:dk2>
          <a:srgbClr val="264C72"/>
        </a:dk2>
        <a:lt2>
          <a:srgbClr val="FF9933"/>
        </a:lt2>
        <a:accent1>
          <a:srgbClr val="0094C2"/>
        </a:accent1>
        <a:accent2>
          <a:srgbClr val="B8AF00"/>
        </a:accent2>
        <a:accent3>
          <a:srgbClr val="ACB2BC"/>
        </a:accent3>
        <a:accent4>
          <a:srgbClr val="DA822A"/>
        </a:accent4>
        <a:accent5>
          <a:srgbClr val="AAC8DD"/>
        </a:accent5>
        <a:accent6>
          <a:srgbClr val="A69E00"/>
        </a:accent6>
        <a:hlink>
          <a:srgbClr val="D35353"/>
        </a:hlink>
        <a:folHlink>
          <a:srgbClr val="9D7B5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404</Words>
  <Application>Microsoft Office PowerPoint</Application>
  <PresentationFormat>Widescreen</PresentationFormat>
  <Paragraphs>63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Gulim</vt:lpstr>
      <vt:lpstr>ＭＳ Ｐゴシック</vt:lpstr>
      <vt:lpstr>Arial</vt:lpstr>
      <vt:lpstr>Calibri</vt:lpstr>
      <vt:lpstr>Times New Roman</vt:lpstr>
      <vt:lpstr>Webdings</vt:lpstr>
      <vt:lpstr>Wingdings</vt:lpstr>
      <vt:lpstr>1_ICRC</vt:lpstr>
      <vt:lpstr>3_ICRC</vt:lpstr>
      <vt:lpstr>4_ICRC</vt:lpstr>
      <vt:lpstr>5_ICRC</vt:lpstr>
      <vt:lpstr>PowerPoint Presentation</vt:lpstr>
      <vt:lpstr>PowerPoint Presentation</vt:lpstr>
      <vt:lpstr> Human Resources Collaboration   </vt:lpstr>
      <vt:lpstr>Way forward on HR collaboration</vt:lpstr>
      <vt:lpstr>RFL challenges</vt:lpstr>
      <vt:lpstr>Forensic activities, part 1</vt:lpstr>
      <vt:lpstr>Forensic activities, part 2</vt:lpstr>
      <vt:lpstr>Safer access framework (SAF)</vt:lpstr>
    </vt:vector>
  </TitlesOfParts>
  <Company>ICRC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Alain Aeschlimann</dc:creator>
  <cp:lastModifiedBy>Alain Aeschlimann</cp:lastModifiedBy>
  <cp:revision>15</cp:revision>
  <dcterms:created xsi:type="dcterms:W3CDTF">2015-02-25T01:18:09Z</dcterms:created>
  <dcterms:modified xsi:type="dcterms:W3CDTF">2015-02-26T05:35:18Z</dcterms:modified>
</cp:coreProperties>
</file>