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276" r:id="rId2"/>
    <p:sldId id="278" r:id="rId3"/>
    <p:sldId id="279" r:id="rId4"/>
    <p:sldId id="280" r:id="rId5"/>
    <p:sldId id="281" r:id="rId6"/>
    <p:sldId id="282" r:id="rId7"/>
    <p:sldId id="283" r:id="rId8"/>
  </p:sldIdLst>
  <p:sldSz cx="9144000" cy="6858000" type="screen4x3"/>
  <p:notesSz cx="9926638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jay Madiwale" initials="A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22671" autoAdjust="0"/>
    <p:restoredTop sz="78153" autoAdjust="0"/>
  </p:normalViewPr>
  <p:slideViewPr>
    <p:cSldViewPr>
      <p:cViewPr>
        <p:scale>
          <a:sx n="80" d="100"/>
          <a:sy n="80" d="100"/>
        </p:scale>
        <p:origin x="-170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2798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558E9C-DB91-4033-A341-7F4A027D37B1}" type="datetimeFigureOut">
              <a:rPr lang="en-GB" smtClean="0"/>
              <a:t>23/02/2015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2798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8C5634-DC4E-4984-B2C3-876E5D076D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55591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798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38BBA6-1430-4112-90B3-03D74CFA8F54}" type="datetimeFigureOut">
              <a:rPr lang="en-GB" smtClean="0"/>
              <a:pPr/>
              <a:t>23/02/2015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398838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664" y="3228896"/>
            <a:ext cx="794131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798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3CC550-5190-40CB-BEDD-9F2D6CCF2C4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9665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DBCADF-C9A6-4BEC-9C77-92E5CDBB852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96785D-0EDA-4763-85D3-BB698A52D9C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181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B743D-A1BF-452D-850E-18E8A2C09CA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B2EF8E-AF0E-4A34-A3BA-F6554BFCE3A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668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15FFA-BB3B-4ED5-93FB-8EAF83C0AC4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60CC7E-85C4-4652-A364-D451121BB86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176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C061BD-61FF-494E-9BEE-92344634C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F02D3A-A020-459F-A4E0-962AAFE582C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426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36C439-D07A-46C3-A5A1-8C82A7CCAFF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D17522-4F92-4A50-8409-4FA6EE15585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260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3A5F9-BDC1-441C-BFD4-E1A949DA849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1798BD-E924-42EA-A8F5-27D0793FE8E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423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95EBF-0CDA-41BE-A144-0B3B9A942A5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5574CE-46A1-4247-8ED1-49AF8A36FAF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060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A4628D-C2BD-435C-BF9E-16D72A2A3B8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4426BC-D45A-4DF7-8365-3AA039EC86A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547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94C74A-E53B-451F-A653-FFC31D6B045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851042-56A3-4740-A540-E93E3226459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873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8D95E-3D3D-4F35-88E9-AA84971234E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C2FD94-9E76-4835-9153-F4F231865AC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42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A7871B-5419-4152-8AE2-4CE3A4C78AD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F98AD6-6158-4F16-9C24-BA6054BCD41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583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CA" altLang="en-US" smtClean="0"/>
              <a:t>Click to edit Master title style</a:t>
            </a:r>
            <a:endParaRPr lang="en-US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 altLang="en-US" smtClean="0"/>
              <a:t>Click to edit Master text styles</a:t>
            </a:r>
          </a:p>
          <a:p>
            <a:pPr lvl="1"/>
            <a:r>
              <a:rPr lang="fr-CA" altLang="en-US" smtClean="0"/>
              <a:t>Second level</a:t>
            </a:r>
          </a:p>
          <a:p>
            <a:pPr lvl="2"/>
            <a:r>
              <a:rPr lang="fr-CA" altLang="en-US" smtClean="0"/>
              <a:t>Third level</a:t>
            </a:r>
          </a:p>
          <a:p>
            <a:pPr lvl="3"/>
            <a:r>
              <a:rPr lang="fr-CA" altLang="en-US" smtClean="0"/>
              <a:t>Fourth level</a:t>
            </a:r>
          </a:p>
          <a:p>
            <a:pPr lvl="4"/>
            <a:r>
              <a:rPr lang="fr-CA" altLang="en-US" smtClean="0"/>
              <a:t>Fifth level</a:t>
            </a:r>
            <a:endParaRPr lang="en-US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14534281-D4AD-49E6-9A48-436179E2B1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23/02/2015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181A15C2-7AE3-4C07-91DB-707D6867D663}" type="slidenum">
              <a:rPr lang="en-US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465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 txBox="1">
            <a:spLocks/>
          </p:cNvSpPr>
          <p:nvPr/>
        </p:nvSpPr>
        <p:spPr bwMode="auto">
          <a:xfrm>
            <a:off x="1120775" y="3141663"/>
            <a:ext cx="6858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altLang="en-US" sz="2600" b="1" i="1">
              <a:solidFill>
                <a:prstClr val="black"/>
              </a:solidFill>
            </a:endParaRPr>
          </a:p>
        </p:txBody>
      </p:sp>
      <p:sp>
        <p:nvSpPr>
          <p:cNvPr id="2051" name="Title 1"/>
          <p:cNvSpPr txBox="1">
            <a:spLocks/>
          </p:cNvSpPr>
          <p:nvPr/>
        </p:nvSpPr>
        <p:spPr bwMode="auto">
          <a:xfrm>
            <a:off x="1120775" y="2924175"/>
            <a:ext cx="6858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altLang="en-US" sz="2600" b="1" i="1">
              <a:solidFill>
                <a:prstClr val="white"/>
              </a:solidFill>
            </a:endParaRPr>
          </a:p>
        </p:txBody>
      </p:sp>
      <p:sp>
        <p:nvSpPr>
          <p:cNvPr id="2053" name="Title 1"/>
          <p:cNvSpPr txBox="1">
            <a:spLocks/>
          </p:cNvSpPr>
          <p:nvPr/>
        </p:nvSpPr>
        <p:spPr bwMode="auto">
          <a:xfrm>
            <a:off x="1116013" y="4576763"/>
            <a:ext cx="68675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altLang="en-US" sz="2600" b="1" i="1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8925" y="6262688"/>
            <a:ext cx="3810000" cy="322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457200">
              <a:defRPr/>
            </a:pPr>
            <a:r>
              <a:rPr lang="en-US" sz="1450" b="1" dirty="0">
                <a:solidFill>
                  <a:prstClr val="white"/>
                </a:solidFill>
                <a:latin typeface="Helvetica"/>
                <a:cs typeface="Helvetica"/>
              </a:rPr>
              <a:t>Cambodia </a:t>
            </a:r>
            <a:r>
              <a:rPr lang="en-US" sz="1450" dirty="0">
                <a:solidFill>
                  <a:prstClr val="white"/>
                </a:solidFill>
                <a:latin typeface="Helvetica Light"/>
                <a:cs typeface="Helvetica Light"/>
              </a:rPr>
              <a:t>25-27 February 2015</a:t>
            </a: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" y="110120"/>
            <a:ext cx="4229100" cy="1051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120775" y="3510136"/>
            <a:ext cx="6858000" cy="1143000"/>
          </a:xfrm>
        </p:spPr>
        <p:txBody>
          <a:bodyPr/>
          <a:lstStyle/>
          <a:p>
            <a:pPr eaLnBrk="1" hangingPunct="1"/>
            <a:r>
              <a:rPr lang="en-US" sz="2800" b="1" dirty="0" smtClean="0">
                <a:solidFill>
                  <a:schemeClr val="bg1"/>
                </a:solidFill>
              </a:rPr>
              <a:t>12</a:t>
            </a:r>
            <a:r>
              <a:rPr lang="en-US" sz="2800" b="1" baseline="30000" dirty="0" smtClean="0">
                <a:solidFill>
                  <a:schemeClr val="bg1"/>
                </a:solidFill>
              </a:rPr>
              <a:t>th</a:t>
            </a:r>
            <a:r>
              <a:rPr lang="en-US" sz="2800" b="1" dirty="0" smtClean="0">
                <a:solidFill>
                  <a:schemeClr val="bg1"/>
                </a:solidFill>
              </a:rPr>
              <a:t> Annual South-East Asia Red Cross Red Crescent Leadership Meeting </a:t>
            </a:r>
            <a:r>
              <a:rPr lang="en-US" sz="2800" b="1" dirty="0" smtClean="0">
                <a:solidFill>
                  <a:schemeClr val="bg1"/>
                </a:solidFill>
              </a:rPr>
              <a:t>2015</a:t>
            </a:r>
            <a:br>
              <a:rPr lang="en-US" sz="2800" b="1" dirty="0" smtClean="0">
                <a:solidFill>
                  <a:schemeClr val="bg1"/>
                </a:solidFill>
              </a:rPr>
            </a:br>
            <a:r>
              <a:rPr lang="en-US" sz="2800" b="1" dirty="0" smtClean="0">
                <a:solidFill>
                  <a:schemeClr val="bg1"/>
                </a:solidFill>
              </a:rPr>
              <a:t/>
            </a:r>
            <a:br>
              <a:rPr lang="en-US" sz="2800" b="1" dirty="0" smtClean="0">
                <a:solidFill>
                  <a:schemeClr val="bg1"/>
                </a:solidFill>
              </a:rPr>
            </a:br>
            <a:r>
              <a:rPr lang="en-US" sz="2800" b="1" dirty="0" smtClean="0">
                <a:solidFill>
                  <a:schemeClr val="bg1"/>
                </a:solidFill>
              </a:rPr>
              <a:t>Post-2015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>
                <a:solidFill>
                  <a:schemeClr val="bg1"/>
                </a:solidFill>
              </a:rPr>
              <a:t/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b="1" dirty="0">
                <a:solidFill>
                  <a:schemeClr val="bg1"/>
                </a:solidFill>
              </a:rPr>
              <a:t>Sustainable Development Goals</a:t>
            </a:r>
            <a:br>
              <a:rPr lang="en-US" sz="2800" b="1" dirty="0">
                <a:solidFill>
                  <a:schemeClr val="bg1"/>
                </a:solidFill>
              </a:rPr>
            </a:br>
            <a:r>
              <a:rPr lang="en-US" sz="2800" b="1" dirty="0" smtClean="0">
                <a:solidFill>
                  <a:schemeClr val="bg1"/>
                </a:solidFill>
              </a:rPr>
              <a:t/>
            </a:r>
            <a:br>
              <a:rPr lang="en-US" sz="2800" b="1" dirty="0" smtClean="0">
                <a:solidFill>
                  <a:schemeClr val="bg1"/>
                </a:solidFill>
              </a:rPr>
            </a:br>
            <a:endParaRPr lang="en-GB" sz="2800" b="1" i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95998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457200" y="2708920"/>
            <a:ext cx="8435280" cy="3744416"/>
          </a:xfrm>
        </p:spPr>
        <p:txBody>
          <a:bodyPr/>
          <a:lstStyle/>
          <a:p>
            <a:pPr lvl="0" defTabSz="914400" eaLnBrk="1" fontAlgn="auto" hangingPunct="1"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</a:rPr>
              <a:t>SDGs will be the new MDGs.</a:t>
            </a:r>
          </a:p>
          <a:p>
            <a:pPr lvl="0" defTabSz="914400" eaLnBrk="1" fontAlgn="auto" hangingPunct="1"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</a:rPr>
              <a:t>Will be adopted in a summit in New York in Sept 2015.</a:t>
            </a:r>
          </a:p>
          <a:p>
            <a:pPr lvl="0" defTabSz="914400" eaLnBrk="1" fontAlgn="auto" hangingPunct="1"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</a:rPr>
              <a:t>Wide ranging agenda covering all aspects of sustainable development.</a:t>
            </a:r>
          </a:p>
          <a:p>
            <a:pPr lvl="0" defTabSz="914400" eaLnBrk="1" fontAlgn="auto" hangingPunct="1"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</a:rPr>
              <a:t>Consistent IFRC and NS engagement through the process</a:t>
            </a:r>
          </a:p>
          <a:p>
            <a:pPr eaLnBrk="1" hangingPunct="1"/>
            <a:endParaRPr lang="en-GB" altLang="en-US" sz="2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8925" y="6262688"/>
            <a:ext cx="3810000" cy="322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457200">
              <a:defRPr/>
            </a:pPr>
            <a:r>
              <a:rPr lang="en-US" sz="1450" b="1" dirty="0">
                <a:solidFill>
                  <a:prstClr val="white"/>
                </a:solidFill>
                <a:latin typeface="Helvetica"/>
                <a:cs typeface="Helvetica"/>
              </a:rPr>
              <a:t>Cambodia</a:t>
            </a:r>
            <a:r>
              <a:rPr lang="en-US" sz="1450" dirty="0">
                <a:solidFill>
                  <a:prstClr val="white"/>
                </a:solidFill>
                <a:latin typeface="Helvetica"/>
                <a:cs typeface="Helvetica"/>
              </a:rPr>
              <a:t> </a:t>
            </a:r>
            <a:r>
              <a:rPr lang="en-US" sz="1450" dirty="0">
                <a:solidFill>
                  <a:prstClr val="white"/>
                </a:solidFill>
                <a:latin typeface="Helvetica Light"/>
                <a:cs typeface="Helvetica Light"/>
              </a:rPr>
              <a:t>25-27 February 2015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169441"/>
            <a:ext cx="4229100" cy="1051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57200" y="120588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600" b="1" dirty="0" smtClean="0">
                <a:solidFill>
                  <a:sysClr val="windowText" lastClr="000000"/>
                </a:solidFill>
              </a:rPr>
              <a:t>Post-2015</a:t>
            </a:r>
            <a:r>
              <a:rPr lang="en-US" sz="3600" dirty="0" smtClean="0">
                <a:solidFill>
                  <a:sysClr val="windowText" lastClr="000000"/>
                </a:solidFill>
              </a:rPr>
              <a:t> </a:t>
            </a:r>
            <a:br>
              <a:rPr lang="en-US" sz="3600" dirty="0" smtClean="0">
                <a:solidFill>
                  <a:sysClr val="windowText" lastClr="000000"/>
                </a:solidFill>
              </a:rPr>
            </a:br>
            <a:r>
              <a:rPr lang="en-US" sz="3600" b="1" dirty="0" smtClean="0">
                <a:solidFill>
                  <a:sysClr val="windowText" lastClr="000000"/>
                </a:solidFill>
              </a:rPr>
              <a:t>Sustainable Development Goals</a:t>
            </a:r>
            <a:endParaRPr lang="en-GB" sz="36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140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1120775" y="1404938"/>
            <a:ext cx="6858000" cy="1143000"/>
          </a:xfrm>
        </p:spPr>
        <p:txBody>
          <a:bodyPr/>
          <a:lstStyle/>
          <a:p>
            <a:pPr algn="l" eaLnBrk="1" hangingPunct="1"/>
            <a:endParaRPr lang="en-GB" altLang="en-US" sz="2600" b="1" i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1120775" y="2730500"/>
            <a:ext cx="6858000" cy="3224213"/>
          </a:xfrm>
        </p:spPr>
        <p:txBody>
          <a:bodyPr/>
          <a:lstStyle/>
          <a:p>
            <a:pPr eaLnBrk="1" hangingPunct="1"/>
            <a:endParaRPr lang="en-GB" altLang="en-US" sz="2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8925" y="6262688"/>
            <a:ext cx="3810000" cy="322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457200">
              <a:defRPr/>
            </a:pPr>
            <a:r>
              <a:rPr lang="en-US" sz="1450" b="1" dirty="0">
                <a:solidFill>
                  <a:prstClr val="white"/>
                </a:solidFill>
                <a:latin typeface="Helvetica"/>
                <a:cs typeface="Helvetica"/>
              </a:rPr>
              <a:t>Cambodia</a:t>
            </a:r>
            <a:r>
              <a:rPr lang="en-US" sz="1450" dirty="0">
                <a:solidFill>
                  <a:prstClr val="white"/>
                </a:solidFill>
                <a:latin typeface="Helvetica"/>
                <a:cs typeface="Helvetica"/>
              </a:rPr>
              <a:t> </a:t>
            </a:r>
            <a:r>
              <a:rPr lang="en-US" sz="1450" dirty="0">
                <a:solidFill>
                  <a:prstClr val="white"/>
                </a:solidFill>
                <a:latin typeface="Helvetica Light"/>
                <a:cs typeface="Helvetica Light"/>
              </a:rPr>
              <a:t>25-27 February 2015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169441"/>
            <a:ext cx="4229100" cy="1051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3" y="1196752"/>
            <a:ext cx="8474075" cy="4913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590872" y="12576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7897813" algn="r"/>
              </a:tabLst>
              <a:defRPr/>
            </a:pPr>
            <a:r>
              <a:rPr lang="en-US" dirty="0" smtClean="0">
                <a:solidFill>
                  <a:sysClr val="windowText" lastClr="000000"/>
                </a:solidFill>
              </a:rPr>
              <a:t>	</a:t>
            </a:r>
            <a:r>
              <a:rPr lang="en-US" sz="2100" b="1" dirty="0" smtClean="0">
                <a:solidFill>
                  <a:sysClr val="windowText" lastClr="000000"/>
                </a:solidFill>
              </a:rPr>
              <a:t>Post 2015 Development Agenda </a:t>
            </a:r>
            <a:br>
              <a:rPr lang="en-US" sz="2100" b="1" dirty="0" smtClean="0">
                <a:solidFill>
                  <a:sysClr val="windowText" lastClr="000000"/>
                </a:solidFill>
              </a:rPr>
            </a:br>
            <a:r>
              <a:rPr lang="en-US" sz="2100" b="1" dirty="0" smtClean="0">
                <a:solidFill>
                  <a:sysClr val="windowText" lastClr="000000"/>
                </a:solidFill>
              </a:rPr>
              <a:t>	Final Phase (Jan-July 2015)</a:t>
            </a:r>
            <a:endParaRPr lang="en-GB" sz="21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6065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88925" y="6262688"/>
            <a:ext cx="3810000" cy="322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457200">
              <a:defRPr/>
            </a:pPr>
            <a:r>
              <a:rPr lang="en-US" sz="1450" b="1" dirty="0">
                <a:solidFill>
                  <a:prstClr val="white"/>
                </a:solidFill>
                <a:latin typeface="Helvetica"/>
                <a:cs typeface="Helvetica"/>
              </a:rPr>
              <a:t>Cambodia</a:t>
            </a:r>
            <a:r>
              <a:rPr lang="en-US" sz="1450" dirty="0">
                <a:solidFill>
                  <a:prstClr val="white"/>
                </a:solidFill>
                <a:latin typeface="Helvetica"/>
                <a:cs typeface="Helvetica"/>
              </a:rPr>
              <a:t> </a:t>
            </a:r>
            <a:r>
              <a:rPr lang="en-US" sz="1450" dirty="0">
                <a:solidFill>
                  <a:prstClr val="white"/>
                </a:solidFill>
                <a:latin typeface="Helvetica Light"/>
                <a:cs typeface="Helvetica Light"/>
              </a:rPr>
              <a:t>25-27 February 2015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169441"/>
            <a:ext cx="4229100" cy="1051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Content Placeholder 3"/>
          <p:cNvPicPr>
            <a:picLocks/>
          </p:cNvPicPr>
          <p:nvPr/>
        </p:nvPicPr>
        <p:blipFill rotWithShape="1">
          <a:blip r:embed="rId4" cstate="print"/>
          <a:srcRect t="5021" b="3025"/>
          <a:stretch/>
        </p:blipFill>
        <p:spPr bwMode="auto">
          <a:xfrm>
            <a:off x="1907704" y="1723176"/>
            <a:ext cx="5444101" cy="437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590872" y="9178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000" b="1" dirty="0" smtClean="0">
                <a:solidFill>
                  <a:sysClr val="windowText" lastClr="000000"/>
                </a:solidFill>
              </a:rPr>
              <a:t>Synthesis Report of UN Secretary-General on the Post-2015 Agenda</a:t>
            </a:r>
            <a:endParaRPr lang="en-GB" sz="20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1244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88925" y="6262688"/>
            <a:ext cx="3810000" cy="322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457200">
              <a:defRPr/>
            </a:pPr>
            <a:r>
              <a:rPr lang="en-US" sz="1450" b="1" dirty="0">
                <a:solidFill>
                  <a:prstClr val="white"/>
                </a:solidFill>
                <a:latin typeface="Helvetica"/>
                <a:cs typeface="Helvetica"/>
              </a:rPr>
              <a:t>Cambodia</a:t>
            </a:r>
            <a:r>
              <a:rPr lang="en-US" sz="1450" dirty="0">
                <a:solidFill>
                  <a:prstClr val="white"/>
                </a:solidFill>
                <a:latin typeface="Helvetica"/>
                <a:cs typeface="Helvetica"/>
              </a:rPr>
              <a:t> </a:t>
            </a:r>
            <a:r>
              <a:rPr lang="en-US" sz="1450" dirty="0">
                <a:solidFill>
                  <a:prstClr val="white"/>
                </a:solidFill>
                <a:latin typeface="Helvetica Light"/>
                <a:cs typeface="Helvetica Light"/>
              </a:rPr>
              <a:t>25-27 February 2015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169441"/>
            <a:ext cx="4229100" cy="1051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71134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000" dirty="0" smtClean="0">
                <a:solidFill>
                  <a:sysClr val="windowText" lastClr="000000"/>
                </a:solidFill>
              </a:rPr>
              <a:t>Resilience and disaster risk reduction: </a:t>
            </a:r>
          </a:p>
          <a:p>
            <a:pPr lvl="1">
              <a:defRPr/>
            </a:pPr>
            <a:r>
              <a:rPr lang="en-US" sz="1600" dirty="0" smtClean="0">
                <a:solidFill>
                  <a:sysClr val="windowText" lastClr="000000"/>
                </a:solidFill>
              </a:rPr>
              <a:t>It is critical that resilience and disaster risk reduction be mainstreamed in the new agenda, in order for development gains to be sustainable and protected.</a:t>
            </a:r>
          </a:p>
          <a:p>
            <a:pPr lvl="1">
              <a:defRPr/>
            </a:pPr>
            <a:r>
              <a:rPr lang="en-US" sz="1600" dirty="0" smtClean="0">
                <a:solidFill>
                  <a:sysClr val="windowText" lastClr="000000"/>
                </a:solidFill>
              </a:rPr>
              <a:t>The OWG report mainstreamed these issues into the SDG goals and targets, these should be maintained in the final outcome.</a:t>
            </a:r>
          </a:p>
          <a:p>
            <a:pPr>
              <a:defRPr/>
            </a:pPr>
            <a:r>
              <a:rPr lang="en-US" sz="2000" dirty="0" smtClean="0">
                <a:solidFill>
                  <a:sysClr val="windowText" lastClr="000000"/>
                </a:solidFill>
              </a:rPr>
              <a:t>Prioritize the poorest and most vulnerable:</a:t>
            </a:r>
          </a:p>
          <a:p>
            <a:pPr lvl="1">
              <a:defRPr/>
            </a:pPr>
            <a:r>
              <a:rPr lang="en-US" sz="1600" dirty="0" smtClean="0">
                <a:solidFill>
                  <a:sysClr val="windowText" lastClr="000000"/>
                </a:solidFill>
              </a:rPr>
              <a:t>Development action must prioritize addressing the needs of the poorest and most vulnerable.</a:t>
            </a:r>
          </a:p>
          <a:p>
            <a:pPr lvl="1">
              <a:defRPr/>
            </a:pPr>
            <a:r>
              <a:rPr lang="en-US" sz="1600" dirty="0" smtClean="0">
                <a:solidFill>
                  <a:sysClr val="windowText" lastClr="000000"/>
                </a:solidFill>
              </a:rPr>
              <a:t>The SDGs have integrated this concern in a number of ways: 1) through “getting to zero” targets on hunger, malnutrition and communicable diseases, 2) through the universal provision of basic services such as health, education, and water and sanitation, 3) through a focus on inequality, which is a standalone goal. </a:t>
            </a:r>
          </a:p>
          <a:p>
            <a:pPr lvl="1">
              <a:defRPr/>
            </a:pPr>
            <a:r>
              <a:rPr lang="en-US" sz="1600" dirty="0" smtClean="0">
                <a:solidFill>
                  <a:sysClr val="windowText" lastClr="000000"/>
                </a:solidFill>
              </a:rPr>
              <a:t>These targets must remain and this should be prioritized in implementation.</a:t>
            </a:r>
          </a:p>
          <a:p>
            <a:pPr>
              <a:defRPr/>
            </a:pPr>
            <a:r>
              <a:rPr lang="en-US" sz="2000" dirty="0" smtClean="0">
                <a:solidFill>
                  <a:sysClr val="windowText" lastClr="000000"/>
                </a:solidFill>
              </a:rPr>
              <a:t>Financing must trickle down to the local level:</a:t>
            </a:r>
          </a:p>
          <a:p>
            <a:pPr lvl="1">
              <a:defRPr/>
            </a:pPr>
            <a:r>
              <a:rPr lang="en-US" sz="1600" dirty="0" smtClean="0">
                <a:solidFill>
                  <a:sysClr val="windowText" lastClr="000000"/>
                </a:solidFill>
              </a:rPr>
              <a:t>Adequate resources for the post-2015 agenda must be mobilized, and these resources have to be allocated at the local and community levels, where development impacts are most felt.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GB" dirty="0">
              <a:solidFill>
                <a:sysClr val="windowText" lastClr="000000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-108520" y="696145"/>
            <a:ext cx="9145016" cy="14367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800" b="1" dirty="0" smtClean="0">
                <a:solidFill>
                  <a:sysClr val="windowText" lastClr="000000"/>
                </a:solidFill>
              </a:rPr>
              <a:t>Post 2015 Development Agenda: Some Key Messages</a:t>
            </a:r>
            <a:endParaRPr lang="en-GB" sz="28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1463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88925" y="6262688"/>
            <a:ext cx="3810000" cy="322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457200">
              <a:defRPr/>
            </a:pPr>
            <a:r>
              <a:rPr lang="en-US" sz="1450" b="1" dirty="0">
                <a:solidFill>
                  <a:prstClr val="white"/>
                </a:solidFill>
                <a:latin typeface="Helvetica"/>
                <a:cs typeface="Helvetica"/>
              </a:rPr>
              <a:t>Cambodia</a:t>
            </a:r>
            <a:r>
              <a:rPr lang="en-US" sz="1450" dirty="0">
                <a:solidFill>
                  <a:prstClr val="white"/>
                </a:solidFill>
                <a:latin typeface="Helvetica"/>
                <a:cs typeface="Helvetica"/>
              </a:rPr>
              <a:t> </a:t>
            </a:r>
            <a:r>
              <a:rPr lang="en-US" sz="1450" dirty="0">
                <a:solidFill>
                  <a:prstClr val="white"/>
                </a:solidFill>
                <a:latin typeface="Helvetica Light"/>
                <a:cs typeface="Helvetica Light"/>
              </a:rPr>
              <a:t>25-27 February 2015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189024"/>
            <a:ext cx="4229100" cy="1051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67544" y="199938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dirty="0" smtClean="0">
                <a:solidFill>
                  <a:sysClr val="windowText" lastClr="000000"/>
                </a:solidFill>
              </a:rPr>
              <a:t>3 sets of activities to ensure optimal outcomes in the post-2015 process: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dirty="0" smtClean="0">
              <a:solidFill>
                <a:sysClr val="windowText" lastClr="000000"/>
              </a:solidFill>
            </a:endParaRPr>
          </a:p>
          <a:p>
            <a:pPr marL="514350" indent="-514350">
              <a:buFont typeface="Arial" panose="020B0604020202020204" pitchFamily="34" charset="0"/>
              <a:buAutoNum type="arabicParenR"/>
              <a:defRPr/>
            </a:pPr>
            <a:r>
              <a:rPr lang="en-US" dirty="0" smtClean="0">
                <a:solidFill>
                  <a:sysClr val="windowText" lastClr="000000"/>
                </a:solidFill>
              </a:rPr>
              <a:t>IFRC New York office to continue to influence negotiations in New York to ensure that the outcomes of the post-2015 processes reflect RCRC interests and areas of concern </a:t>
            </a:r>
          </a:p>
          <a:p>
            <a:pPr marL="514350" indent="-514350">
              <a:buFont typeface="Arial" panose="020B0604020202020204" pitchFamily="34" charset="0"/>
              <a:buAutoNum type="arabicParenR"/>
              <a:defRPr/>
            </a:pPr>
            <a:r>
              <a:rPr lang="en-US" dirty="0" smtClean="0">
                <a:solidFill>
                  <a:srgbClr val="FF0000"/>
                </a:solidFill>
              </a:rPr>
              <a:t>National Societies should engage with their governments to ensure that national positions on the post-2015 process reflect RCRC interests</a:t>
            </a:r>
          </a:p>
          <a:p>
            <a:pPr marL="514350" indent="-514350">
              <a:buFont typeface="Arial" panose="020B0604020202020204" pitchFamily="34" charset="0"/>
              <a:buAutoNum type="arabicParenR"/>
              <a:defRPr/>
            </a:pPr>
            <a:r>
              <a:rPr lang="en-US" dirty="0" smtClean="0">
                <a:solidFill>
                  <a:srgbClr val="FF0000"/>
                </a:solidFill>
              </a:rPr>
              <a:t>Position RCRC National Societies and the IFRC, as implementers of choice for the post-2015 framework/SDGs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9178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800" b="1" dirty="0" smtClean="0">
                <a:solidFill>
                  <a:sysClr val="windowText" lastClr="000000"/>
                </a:solidFill>
              </a:rPr>
              <a:t>Post 2015 Development Agenda</a:t>
            </a:r>
            <a:endParaRPr lang="en-GB" sz="28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1984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951" y="5445225"/>
            <a:ext cx="4344844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74498" y="980728"/>
            <a:ext cx="4085734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sz="6000" i="1" dirty="0" smtClean="0">
              <a:solidFill>
                <a:prstClr val="white"/>
              </a:solidFill>
            </a:endParaRPr>
          </a:p>
          <a:p>
            <a:pPr algn="ctr"/>
            <a:r>
              <a:rPr lang="en-GB" sz="6000" i="1" dirty="0" smtClean="0">
                <a:solidFill>
                  <a:prstClr val="white"/>
                </a:solidFill>
              </a:rPr>
              <a:t>Thank you</a:t>
            </a:r>
          </a:p>
          <a:p>
            <a:endParaRPr lang="en-GB" sz="6000" i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72325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746</TotalTime>
  <Words>364</Words>
  <Application>Microsoft Office PowerPoint</Application>
  <PresentationFormat>On-screen Show (4:3)</PresentationFormat>
  <Paragraphs>32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1_Office Theme</vt:lpstr>
      <vt:lpstr>12th Annual South-East Asia Red Cross Red Crescent Leadership Meeting 2015  Post-2015  Sustainable Development Goals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IFRC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 2015 Development</dc:title>
  <dc:creator>Ellie SEO</dc:creator>
  <cp:lastModifiedBy>Suchada Meteekunaporn</cp:lastModifiedBy>
  <cp:revision>51</cp:revision>
  <cp:lastPrinted>2015-02-23T09:08:19Z</cp:lastPrinted>
  <dcterms:created xsi:type="dcterms:W3CDTF">2015-02-20T11:08:28Z</dcterms:created>
  <dcterms:modified xsi:type="dcterms:W3CDTF">2015-02-23T09:08:43Z</dcterms:modified>
</cp:coreProperties>
</file>