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83" r:id="rId2"/>
    <p:sldId id="305" r:id="rId3"/>
    <p:sldId id="316" r:id="rId4"/>
    <p:sldId id="317" r:id="rId5"/>
    <p:sldId id="311" r:id="rId6"/>
    <p:sldId id="314" r:id="rId7"/>
    <p:sldId id="315" r:id="rId8"/>
    <p:sldId id="312" r:id="rId9"/>
    <p:sldId id="307" r:id="rId10"/>
    <p:sldId id="308" r:id="rId11"/>
    <p:sldId id="309" r:id="rId12"/>
    <p:sldId id="313" r:id="rId13"/>
    <p:sldId id="291"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8982"/>
    <a:srgbClr val="B4ACA6"/>
    <a:srgbClr val="541818"/>
    <a:srgbClr val="CF1C21"/>
    <a:srgbClr val="8B4907"/>
    <a:srgbClr val="5C4F46"/>
    <a:srgbClr val="66584E"/>
    <a:srgbClr val="E8C7B0"/>
    <a:srgbClr val="F4D1B9"/>
    <a:srgbClr val="B9BF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67" autoAdjust="0"/>
    <p:restoredTop sz="96625" autoAdjust="0"/>
  </p:normalViewPr>
  <p:slideViewPr>
    <p:cSldViewPr>
      <p:cViewPr>
        <p:scale>
          <a:sx n="83" d="100"/>
          <a:sy n="83" d="100"/>
        </p:scale>
        <p:origin x="-1032" y="4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CD17A2E-01AE-8744-8BF2-0E8BF9AF35EB}" type="datetimeFigureOut">
              <a:rPr lang="fr-FR" smtClean="0"/>
              <a:t>26/02/2015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EF196B-4847-304B-B661-79EE4B71ED2C}" type="slidenum">
              <a:rPr lang="fr-FR" smtClean="0"/>
              <a:t>‹#›</a:t>
            </a:fld>
            <a:endParaRPr lang="fr-FR"/>
          </a:p>
        </p:txBody>
      </p:sp>
    </p:spTree>
    <p:extLst>
      <p:ext uri="{BB962C8B-B14F-4D97-AF65-F5344CB8AC3E}">
        <p14:creationId xmlns:p14="http://schemas.microsoft.com/office/powerpoint/2010/main" val="214893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61A9C9-AB56-43A2-94A4-6E2DF62BA90C}" type="datetimeFigureOut">
              <a:rPr lang="en-GB" smtClean="0"/>
              <a:t>26/02/2015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34637C-1B15-437D-92C8-1A5C7A5B5769}" type="slidenum">
              <a:rPr lang="en-GB" smtClean="0"/>
              <a:t>‹#›</a:t>
            </a:fld>
            <a:endParaRPr lang="en-GB"/>
          </a:p>
        </p:txBody>
      </p:sp>
    </p:spTree>
    <p:extLst>
      <p:ext uri="{BB962C8B-B14F-4D97-AF65-F5344CB8AC3E}">
        <p14:creationId xmlns:p14="http://schemas.microsoft.com/office/powerpoint/2010/main" val="257011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Sp. Obj. 1: To foster a harmonised and coordinated approach to civil society organisations toward the protection of human rights of migrants, in particular regarding migrant domestic workers and victims of human trafficking</a:t>
            </a:r>
          </a:p>
          <a:p>
            <a:r>
              <a:rPr lang="en-GB" dirty="0" smtClean="0"/>
              <a:t>Sp. Obj. 2: Migrants’ access to social services of the targeted countries, and provision of services, is enhanced through small scale CSO projects.</a:t>
            </a:r>
          </a:p>
          <a:p>
            <a:r>
              <a:rPr lang="en-GB" dirty="0" smtClean="0"/>
              <a:t>Sp. Obj. 3: To build and strengthen the capacities of civil society organisations to support the improvements of human rights of migrants, in particular regarding migrant domestic workers and victims of human trafficking</a:t>
            </a:r>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7F34637C-1B15-437D-92C8-1A5C7A5B5769}" type="slidenum">
              <a:rPr lang="en-GB" smtClean="0"/>
              <a:t>5</a:t>
            </a:fld>
            <a:endParaRPr lang="en-GB"/>
          </a:p>
        </p:txBody>
      </p:sp>
    </p:spTree>
    <p:extLst>
      <p:ext uri="{BB962C8B-B14F-4D97-AF65-F5344CB8AC3E}">
        <p14:creationId xmlns:p14="http://schemas.microsoft.com/office/powerpoint/2010/main" val="3913680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Under Component 1</a:t>
            </a:r>
          </a:p>
          <a:p>
            <a:r>
              <a:rPr lang="en-GB" dirty="0" smtClean="0"/>
              <a:t>Baseline will be established ,(desk studies and surveys). </a:t>
            </a:r>
          </a:p>
          <a:p>
            <a:r>
              <a:rPr lang="en-GB" dirty="0" smtClean="0"/>
              <a:t>Exchange of good practices and networking between CSO (group meetings, and regional and global events).</a:t>
            </a:r>
          </a:p>
          <a:p>
            <a:r>
              <a:rPr lang="en-GB" dirty="0" smtClean="0"/>
              <a:t>Engagement in dialogue with public authorities(launch of advocacy campaigns).</a:t>
            </a:r>
          </a:p>
          <a:p>
            <a:r>
              <a:rPr lang="en-GB" dirty="0" smtClean="0"/>
              <a:t>Under Component 2</a:t>
            </a:r>
          </a:p>
          <a:p>
            <a:r>
              <a:rPr lang="en-GB" dirty="0" smtClean="0"/>
              <a:t>Enhancing migrant’s access to social services (small scale CSO projects). </a:t>
            </a:r>
          </a:p>
          <a:p>
            <a:r>
              <a:rPr lang="en-GB" dirty="0" smtClean="0"/>
              <a:t>Launching Calls for Proposals and evaluating, selecting and contracting the projects.</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7F34637C-1B15-437D-92C8-1A5C7A5B5769}" type="slidenum">
              <a:rPr lang="en-GB" smtClean="0"/>
              <a:t>6</a:t>
            </a:fld>
            <a:endParaRPr lang="en-GB"/>
          </a:p>
        </p:txBody>
      </p:sp>
    </p:spTree>
    <p:extLst>
      <p:ext uri="{BB962C8B-B14F-4D97-AF65-F5344CB8AC3E}">
        <p14:creationId xmlns:p14="http://schemas.microsoft.com/office/powerpoint/2010/main" val="139357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Under Component 3, CSO capacities will be enhanced through provision of technical assistance and training sessions prior to the launch of the Call for Proposals. Continued technical assistance to civil society organisations throughout the implementation period of the selected projects will be provided, touching upon both knowledge/substance and competences/skills aspects. This component will also include developing and applying coaching and monitoring mechanisms enabling a close and regular follow-up of the implementation of the selected small-scale projects.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7F34637C-1B15-437D-92C8-1A5C7A5B5769}" type="slidenum">
              <a:rPr lang="en-GB" smtClean="0"/>
              <a:t>7</a:t>
            </a:fld>
            <a:endParaRPr lang="en-GB"/>
          </a:p>
        </p:txBody>
      </p:sp>
    </p:spTree>
    <p:extLst>
      <p:ext uri="{BB962C8B-B14F-4D97-AF65-F5344CB8AC3E}">
        <p14:creationId xmlns:p14="http://schemas.microsoft.com/office/powerpoint/2010/main" val="1230802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p:nvSpPr>
        <p:spPr>
          <a:xfrm>
            <a:off x="152400" y="1124744"/>
            <a:ext cx="8839200" cy="5616624"/>
          </a:xfrm>
          <a:prstGeom prst="rect">
            <a:avLst/>
          </a:prstGeom>
          <a:solidFill>
            <a:srgbClr val="95898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990600" y="2819400"/>
            <a:ext cx="7239000" cy="647591"/>
          </a:xfrm>
          <a:prstGeom prst="rect">
            <a:avLst/>
          </a:prstGeom>
        </p:spPr>
        <p:txBody>
          <a:bodyPr/>
          <a:lstStyle>
            <a:lvl1pPr algn="r">
              <a:defRPr b="1">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990600" y="3886200"/>
            <a:ext cx="7239000" cy="2135088"/>
          </a:xfrm>
          <a:prstGeom prst="rect">
            <a:avLst/>
          </a:prstGeo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9" name="Rectangle 8"/>
          <p:cNvSpPr/>
          <p:nvPr userDrawn="1"/>
        </p:nvSpPr>
        <p:spPr>
          <a:xfrm>
            <a:off x="152400" y="188640"/>
            <a:ext cx="8812088" cy="93610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 name="Image 9" descr="IFRC-Logo-RGB-Tagline-EN.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6126" t="1905" b="-2"/>
          <a:stretch/>
        </p:blipFill>
        <p:spPr>
          <a:xfrm>
            <a:off x="222334" y="0"/>
            <a:ext cx="3845610" cy="107041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5" name="Straight Connector 4"/>
          <p:cNvCxnSpPr/>
          <p:nvPr/>
        </p:nvCxnSpPr>
        <p:spPr>
          <a:xfrm>
            <a:off x="395536" y="2060848"/>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4"/>
          <p:cNvCxnSpPr/>
          <p:nvPr userDrawn="1"/>
        </p:nvCxnSpPr>
        <p:spPr>
          <a:xfrm>
            <a:off x="395536" y="908720"/>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
        <p:nvSpPr>
          <p:cNvPr id="8" name="Text Placeholder 2"/>
          <p:cNvSpPr>
            <a:spLocks noGrp="1"/>
          </p:cNvSpPr>
          <p:nvPr>
            <p:ph idx="1"/>
          </p:nvPr>
        </p:nvSpPr>
        <p:spPr bwMode="auto">
          <a:xfrm>
            <a:off x="1828800" y="2234282"/>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4" name="Chart Placeholder 3"/>
          <p:cNvSpPr>
            <a:spLocks noGrp="1"/>
          </p:cNvSpPr>
          <p:nvPr>
            <p:ph type="chart" sz="quarter" idx="10"/>
          </p:nvPr>
        </p:nvSpPr>
        <p:spPr>
          <a:xfrm>
            <a:off x="395536" y="2204864"/>
            <a:ext cx="3414464" cy="3960440"/>
          </a:xfrm>
          <a:prstGeom prst="rect">
            <a:avLst/>
          </a:prstGeom>
        </p:spPr>
        <p:txBody>
          <a:bodyPr rtlCol="0">
            <a:normAutofit/>
          </a:bodyPr>
          <a:lstStyle/>
          <a:p>
            <a:pPr lvl="0"/>
            <a:r>
              <a:rPr lang="en-US" noProof="0" smtClean="0"/>
              <a:t>Click icon to add chart</a:t>
            </a:r>
            <a:endParaRPr lang="en-GB" noProof="0" dirty="0"/>
          </a:p>
        </p:txBody>
      </p:sp>
      <p:sp>
        <p:nvSpPr>
          <p:cNvPr id="7" name="Text Placeholder 6"/>
          <p:cNvSpPr>
            <a:spLocks noGrp="1"/>
          </p:cNvSpPr>
          <p:nvPr>
            <p:ph type="body" sz="quarter" idx="11"/>
          </p:nvPr>
        </p:nvSpPr>
        <p:spPr>
          <a:xfrm>
            <a:off x="3959770" y="2204864"/>
            <a:ext cx="4724400" cy="396044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cxnSp>
        <p:nvCxnSpPr>
          <p:cNvPr id="8" name="Straight Connector 4"/>
          <p:cNvCxnSpPr/>
          <p:nvPr userDrawn="1"/>
        </p:nvCxnSpPr>
        <p:spPr>
          <a:xfrm>
            <a:off x="395536" y="2060848"/>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4"/>
          <p:cNvCxnSpPr/>
          <p:nvPr userDrawn="1"/>
        </p:nvCxnSpPr>
        <p:spPr>
          <a:xfrm>
            <a:off x="395536" y="908720"/>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1828800" y="3468732"/>
            <a:ext cx="6858000" cy="2755776"/>
          </a:xfrm>
          <a:prstGeom prst="rect">
            <a:avLst/>
          </a:prstGeom>
        </p:spPr>
        <p:txBody>
          <a:bodyPr rtlCol="0">
            <a:normAutofit/>
          </a:bodyPr>
          <a:lstStyle/>
          <a:p>
            <a:pPr lvl="0"/>
            <a:r>
              <a:rPr lang="en-US" noProof="0" dirty="0" smtClean="0"/>
              <a:t>Click icon to add picture</a:t>
            </a:r>
            <a:endParaRPr lang="en-GB" noProof="0" dirty="0"/>
          </a:p>
        </p:txBody>
      </p:sp>
      <p:sp>
        <p:nvSpPr>
          <p:cNvPr id="6" name="Text Placeholder 5"/>
          <p:cNvSpPr>
            <a:spLocks noGrp="1"/>
          </p:cNvSpPr>
          <p:nvPr>
            <p:ph type="body" sz="quarter" idx="11"/>
          </p:nvPr>
        </p:nvSpPr>
        <p:spPr>
          <a:xfrm>
            <a:off x="1828800" y="2204864"/>
            <a:ext cx="6858000" cy="1143000"/>
          </a:xfrm>
          <a:prstGeom prst="rect">
            <a:avLst/>
          </a:prstGeom>
        </p:spPr>
        <p:txBody>
          <a:bodyPr/>
          <a:lstStyle/>
          <a:p>
            <a:pPr lvl="0"/>
            <a:r>
              <a:rPr lang="en-US" smtClean="0"/>
              <a:t>Click to edit Master text styles</a:t>
            </a:r>
          </a:p>
        </p:txBody>
      </p:sp>
      <p:sp>
        <p:nvSpPr>
          <p:cNvPr id="7"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cxnSp>
        <p:nvCxnSpPr>
          <p:cNvPr id="12" name="Straight Connector 4"/>
          <p:cNvCxnSpPr/>
          <p:nvPr userDrawn="1"/>
        </p:nvCxnSpPr>
        <p:spPr>
          <a:xfrm>
            <a:off x="395536" y="2060848"/>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4"/>
          <p:cNvCxnSpPr/>
          <p:nvPr userDrawn="1"/>
        </p:nvCxnSpPr>
        <p:spPr>
          <a:xfrm>
            <a:off x="395536" y="908720"/>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End contact Layout">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7600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p:nvSpPr>
          <p:spPr>
            <a:xfrm>
              <a:off x="533400" y="498475"/>
              <a:ext cx="4724400" cy="4185761"/>
            </a:xfrm>
            <a:prstGeom prst="rect">
              <a:avLst/>
            </a:prstGeom>
            <a:noFill/>
          </p:spPr>
          <p:txBody>
            <a:bodyPr lIns="0" tIns="0" rIns="0" bIns="0">
              <a:spAutoFit/>
            </a:bodyPr>
            <a:lstStyle/>
            <a:p>
              <a:pPr fontAlgn="auto">
                <a:spcBef>
                  <a:spcPts val="0"/>
                </a:spcBef>
                <a:spcAft>
                  <a:spcPts val="0"/>
                </a:spcAft>
                <a:defRPr/>
              </a:pPr>
              <a:r>
                <a:rPr lang="en-US" sz="1600" b="1" baseline="0" dirty="0">
                  <a:solidFill>
                    <a:schemeClr val="bg1"/>
                  </a:solidFill>
                  <a:latin typeface="Arial" pitchFamily="34" charset="0"/>
                  <a:cs typeface="Arial" pitchFamily="34" charset="0"/>
                </a:rPr>
                <a:t>FOR FURTHER INFORMATION ON </a:t>
              </a:r>
              <a:r>
                <a:rPr lang="en-US" sz="1600" b="1" baseline="0" dirty="0" smtClean="0">
                  <a:solidFill>
                    <a:schemeClr val="bg1"/>
                  </a:solidFill>
                  <a:latin typeface="Arial" pitchFamily="34" charset="0"/>
                  <a:cs typeface="Arial" pitchFamily="34" charset="0"/>
                </a:rPr>
                <a:t>Rights of Migrants in Action, </a:t>
              </a:r>
              <a:r>
                <a:rPr lang="en-US" sz="1600" b="1" baseline="0" dirty="0">
                  <a:solidFill>
                    <a:schemeClr val="bg1"/>
                  </a:solidFill>
                  <a:latin typeface="Arial" pitchFamily="34" charset="0"/>
                  <a:cs typeface="Arial" pitchFamily="34" charset="0"/>
                </a:rPr>
                <a:t>PLEASE CONTACT:</a:t>
              </a:r>
            </a:p>
            <a:p>
              <a:pPr fontAlgn="auto">
                <a:spcBef>
                  <a:spcPts val="0"/>
                </a:spcBef>
                <a:spcAft>
                  <a:spcPts val="0"/>
                </a:spcAft>
                <a:defRPr/>
              </a:pP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IFRC </a:t>
              </a:r>
              <a:r>
                <a:rPr lang="en-US" sz="1600" b="1" baseline="0" dirty="0" err="1" smtClean="0">
                  <a:solidFill>
                    <a:schemeClr val="bg1"/>
                  </a:solidFill>
                  <a:latin typeface="Arial" pitchFamily="34" charset="0"/>
                  <a:cs typeface="Arial" pitchFamily="34" charset="0"/>
                </a:rPr>
                <a:t>Programme</a:t>
              </a:r>
              <a:r>
                <a:rPr lang="en-US" sz="1600" b="1" baseline="0" dirty="0" smtClean="0">
                  <a:solidFill>
                    <a:schemeClr val="bg1"/>
                  </a:solidFill>
                  <a:latin typeface="Arial" pitchFamily="34" charset="0"/>
                  <a:cs typeface="Arial" pitchFamily="34" charset="0"/>
                </a:rPr>
                <a:t> Services Division</a:t>
              </a: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aseline="0" dirty="0" smtClean="0">
                  <a:solidFill>
                    <a:schemeClr val="bg1"/>
                  </a:solidFill>
                  <a:latin typeface="Arial" pitchFamily="34" charset="0"/>
                  <a:cs typeface="Arial" pitchFamily="34" charset="0"/>
                </a:rPr>
                <a:t>Zlatko Kovac, </a:t>
              </a:r>
              <a:r>
                <a:rPr lang="en-US" sz="1600" baseline="0" dirty="0" err="1" smtClean="0">
                  <a:solidFill>
                    <a:schemeClr val="bg1"/>
                  </a:solidFill>
                  <a:latin typeface="Arial" pitchFamily="34" charset="0"/>
                  <a:cs typeface="Arial" pitchFamily="34" charset="0"/>
                </a:rPr>
                <a:t>Programme</a:t>
              </a:r>
              <a:r>
                <a:rPr lang="en-US" sz="1600" baseline="0" dirty="0" smtClean="0">
                  <a:solidFill>
                    <a:schemeClr val="bg1"/>
                  </a:solidFill>
                  <a:latin typeface="Arial" pitchFamily="34" charset="0"/>
                  <a:cs typeface="Arial" pitchFamily="34" charset="0"/>
                </a:rPr>
                <a:t> Management Coordinator</a:t>
              </a:r>
              <a:r>
                <a:rPr lang="en-US" sz="1600" baseline="0" dirty="0">
                  <a:solidFill>
                    <a:schemeClr val="bg1"/>
                  </a:solidFill>
                  <a:latin typeface="Arial" pitchFamily="34" charset="0"/>
                  <a:cs typeface="Arial" pitchFamily="34" charset="0"/>
                </a:rPr>
                <a:t/>
              </a:r>
              <a:br>
                <a:rPr lang="en-US" sz="1600" baseline="0" dirty="0">
                  <a:solidFill>
                    <a:schemeClr val="bg1"/>
                  </a:solidFill>
                  <a:latin typeface="Arial" pitchFamily="34" charset="0"/>
                  <a:cs typeface="Arial" pitchFamily="34" charset="0"/>
                </a:rPr>
              </a:br>
              <a:r>
                <a:rPr lang="en-US" sz="1600" b="1" baseline="0" dirty="0">
                  <a:solidFill>
                    <a:schemeClr val="bg1"/>
                  </a:solidFill>
                  <a:latin typeface="Arial" pitchFamily="34" charset="0"/>
                  <a:cs typeface="Arial" pitchFamily="34" charset="0"/>
                </a:rPr>
                <a:t>TEL. : +41 022 730 </a:t>
              </a:r>
              <a:r>
                <a:rPr lang="en-US" sz="1600" b="1" baseline="0" dirty="0" smtClean="0">
                  <a:solidFill>
                    <a:schemeClr val="bg1"/>
                  </a:solidFill>
                  <a:latin typeface="Arial" pitchFamily="34" charset="0"/>
                  <a:cs typeface="Arial" pitchFamily="34" charset="0"/>
                </a:rPr>
                <a:t>4343</a:t>
              </a: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EMAIL: </a:t>
              </a:r>
              <a:r>
                <a:rPr lang="en-US" sz="1600" b="1" baseline="0" dirty="0" smtClean="0">
                  <a:solidFill>
                    <a:schemeClr val="bg1"/>
                  </a:solidFill>
                  <a:latin typeface="Arial" pitchFamily="34" charset="0"/>
                  <a:cs typeface="Arial" pitchFamily="34" charset="0"/>
                </a:rPr>
                <a:t>zlatko.kovac@ifrc.org</a:t>
              </a: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THIS PRESENTATION IS PUBLISHED BY</a:t>
              </a:r>
            </a:p>
            <a:p>
              <a:pPr fontAlgn="auto">
                <a:spcBef>
                  <a:spcPts val="0"/>
                </a:spcBef>
                <a:spcAft>
                  <a:spcPts val="0"/>
                </a:spcAft>
                <a:defRPr/>
              </a:pPr>
              <a:r>
                <a:rPr lang="en-US" sz="1600" b="1" baseline="0" dirty="0">
                  <a:solidFill>
                    <a:schemeClr val="bg1"/>
                  </a:solidFill>
                  <a:latin typeface="Arial" pitchFamily="34" charset="0"/>
                  <a:cs typeface="Arial" pitchFamily="34" charset="0"/>
                </a:rPr>
                <a:t>INTERNATIONAL FEDERATION OF </a:t>
              </a:r>
              <a:br>
                <a:rPr lang="en-US" sz="1600" b="1" baseline="0" dirty="0">
                  <a:solidFill>
                    <a:schemeClr val="bg1"/>
                  </a:solidFill>
                  <a:latin typeface="Arial" pitchFamily="34" charset="0"/>
                  <a:cs typeface="Arial" pitchFamily="34" charset="0"/>
                </a:rPr>
              </a:br>
              <a:r>
                <a:rPr lang="en-US" sz="1600" b="1" baseline="0" dirty="0">
                  <a:solidFill>
                    <a:schemeClr val="bg1"/>
                  </a:solidFill>
                  <a:latin typeface="Arial" pitchFamily="34" charset="0"/>
                  <a:cs typeface="Arial" pitchFamily="34" charset="0"/>
                </a:rPr>
                <a:t>RED CROSS AND RED CRESCENT SOCIETIES</a:t>
              </a:r>
            </a:p>
            <a:p>
              <a:pPr fontAlgn="auto">
                <a:spcBef>
                  <a:spcPts val="0"/>
                </a:spcBef>
                <a:spcAft>
                  <a:spcPts val="0"/>
                </a:spcAft>
                <a:defRPr/>
              </a:pPr>
              <a:r>
                <a:rPr lang="en-US" sz="1600" b="1" baseline="0" dirty="0">
                  <a:solidFill>
                    <a:schemeClr val="bg1"/>
                  </a:solidFill>
                  <a:latin typeface="Arial" pitchFamily="34" charset="0"/>
                  <a:cs typeface="Arial" pitchFamily="34" charset="0"/>
                </a:rPr>
                <a:t>P.O. BOX </a:t>
              </a:r>
              <a:r>
                <a:rPr lang="en-US" sz="1600" b="1" baseline="0" dirty="0" smtClean="0">
                  <a:solidFill>
                    <a:schemeClr val="bg1"/>
                  </a:solidFill>
                  <a:latin typeface="Arial" pitchFamily="34" charset="0"/>
                  <a:cs typeface="Arial" pitchFamily="34" charset="0"/>
                </a:rPr>
                <a:t>303</a:t>
              </a: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CH-1211 GENEVA 19</a:t>
              </a:r>
            </a:p>
            <a:p>
              <a:pPr fontAlgn="auto">
                <a:spcBef>
                  <a:spcPts val="0"/>
                </a:spcBef>
                <a:spcAft>
                  <a:spcPts val="0"/>
                </a:spcAft>
                <a:defRPr/>
              </a:pPr>
              <a:r>
                <a:rPr lang="en-US" sz="1600" b="1" baseline="0" dirty="0">
                  <a:solidFill>
                    <a:schemeClr val="bg1"/>
                  </a:solidFill>
                  <a:latin typeface="Arial" pitchFamily="34" charset="0"/>
                  <a:cs typeface="Arial" pitchFamily="34" charset="0"/>
                </a:rPr>
                <a:t>SWITZERLAND</a:t>
              </a:r>
            </a:p>
            <a:p>
              <a:pPr fontAlgn="auto">
                <a:spcBef>
                  <a:spcPts val="0"/>
                </a:spcBef>
                <a:spcAft>
                  <a:spcPts val="0"/>
                </a:spcAft>
                <a:defRPr/>
              </a:pP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TEL.: +41 22 730 42 22</a:t>
              </a:r>
            </a:p>
            <a:p>
              <a:pPr fontAlgn="auto">
                <a:spcBef>
                  <a:spcPts val="0"/>
                </a:spcBef>
                <a:spcAft>
                  <a:spcPts val="0"/>
                </a:spcAft>
                <a:defRPr/>
              </a:pPr>
              <a:r>
                <a:rPr lang="en-US" sz="1600" b="1" baseline="0" dirty="0">
                  <a:solidFill>
                    <a:schemeClr val="bg1"/>
                  </a:solidFill>
                  <a:latin typeface="Arial" pitchFamily="34" charset="0"/>
                  <a:cs typeface="Arial" pitchFamily="34" charset="0"/>
                </a:rPr>
                <a:t>FAX.: +41 22 733 03 95</a:t>
              </a:r>
              <a:endParaRPr lang="en-US" sz="1600" baseline="0" dirty="0">
                <a:solidFill>
                  <a:schemeClr val="bg1"/>
                </a:solidFill>
                <a:latin typeface="Arial" pitchFamily="34" charset="0"/>
                <a:cs typeface="Arial" pitchFamily="34" charset="0"/>
              </a:endParaRPr>
            </a:p>
          </p:txBody>
        </p:sp>
      </p:grpSp>
      <p:pic>
        <p:nvPicPr>
          <p:cNvPr id="11" name="Image 10" descr="IFRC-tagline-logo-EN.jpg"/>
          <p:cNvPicPr>
            <a:picLocks noChangeAspect="1"/>
          </p:cNvPicPr>
          <p:nvPr userDrawn="1"/>
        </p:nvPicPr>
        <p:blipFill rotWithShape="1">
          <a:blip r:embed="rId2" cstate="print">
            <a:extLst>
              <a:ext uri="{28A0092B-C50C-407E-A947-70E740481C1C}">
                <a14:useLocalDpi xmlns:a14="http://schemas.microsoft.com/office/drawing/2010/main" val="0"/>
              </a:ext>
            </a:extLst>
          </a:blip>
          <a:srcRect r="67805"/>
          <a:stretch/>
        </p:blipFill>
        <p:spPr>
          <a:xfrm>
            <a:off x="179512" y="5949280"/>
            <a:ext cx="2433619" cy="789432"/>
          </a:xfrm>
          <a:prstGeom prst="rect">
            <a:avLst/>
          </a:prstGeom>
        </p:spPr>
      </p:pic>
      <p:pic>
        <p:nvPicPr>
          <p:cNvPr id="12" name="Image 11" descr="IFRC-tagline-logo-EN.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46391"/>
          <a:stretch/>
        </p:blipFill>
        <p:spPr>
          <a:xfrm>
            <a:off x="5004048" y="5949280"/>
            <a:ext cx="4052320" cy="78943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4605DC2-D5A6-41CB-9BDF-F7B739684665}" type="datetimeFigureOut">
              <a:rPr lang="en-GB" smtClean="0">
                <a:solidFill>
                  <a:prstClr val="black">
                    <a:tint val="75000"/>
                  </a:prstClr>
                </a:solidFill>
              </a:rPr>
              <a:pPr/>
              <a:t>26/02/2015</a:t>
            </a:fld>
            <a:endParaRPr lang="en-GB">
              <a:solidFill>
                <a:prstClr val="black">
                  <a:tint val="75000"/>
                </a:prstClr>
              </a:solidFill>
            </a:endParaRPr>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5F034653-B637-47F1-934A-D958A8EA2AC8}"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6104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Image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004048" y="260648"/>
            <a:ext cx="3737926" cy="553245"/>
          </a:xfrm>
          <a:prstGeom prst="rect">
            <a:avLst/>
          </a:prstGeom>
        </p:spPr>
      </p:pic>
      <p:sp>
        <p:nvSpPr>
          <p:cNvPr id="16"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
        <p:nvSpPr>
          <p:cNvPr id="18" name="Text Placeholder 2"/>
          <p:cNvSpPr>
            <a:spLocks noGrp="1"/>
          </p:cNvSpPr>
          <p:nvPr>
            <p:ph type="body" idx="1"/>
          </p:nvPr>
        </p:nvSpPr>
        <p:spPr bwMode="auto">
          <a:xfrm>
            <a:off x="1828800" y="2234282"/>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
        <p:nvSpPr>
          <p:cNvPr id="21" name="TextBox 18"/>
          <p:cNvSpPr txBox="1"/>
          <p:nvPr/>
        </p:nvSpPr>
        <p:spPr bwMode="auto">
          <a:xfrm>
            <a:off x="395536" y="404664"/>
            <a:ext cx="3456384" cy="169277"/>
          </a:xfrm>
          <a:prstGeom prst="rect">
            <a:avLst/>
          </a:prstGeom>
          <a:noFill/>
        </p:spPr>
        <p:txBody>
          <a:bodyPr wrap="square" lIns="0" tIns="0" rIns="0" bIns="0">
            <a:spAutoFit/>
          </a:bodyPr>
          <a:lstStyle/>
          <a:p>
            <a:pPr algn="l" fontAlgn="auto">
              <a:spcBef>
                <a:spcPts val="0"/>
              </a:spcBef>
              <a:spcAft>
                <a:spcPts val="0"/>
              </a:spcAft>
              <a:defRPr/>
            </a:pPr>
            <a:r>
              <a:rPr lang="en-US" sz="1100" b="0" dirty="0" smtClean="0">
                <a:solidFill>
                  <a:schemeClr val="tx1"/>
                </a:solidFill>
                <a:latin typeface="Arial" pitchFamily="34" charset="0"/>
                <a:cs typeface="Arial" pitchFamily="34" charset="0"/>
              </a:rPr>
              <a:t>Rights of Migrants in Action</a:t>
            </a:r>
            <a:endParaRPr lang="en-US" sz="1100" b="0" dirty="0">
              <a:solidFill>
                <a:schemeClr val="tx1"/>
              </a:solidFill>
              <a:latin typeface="Arial" pitchFamily="34" charset="0"/>
              <a:cs typeface="Arial" pitchFamily="34" charset="0"/>
            </a:endParaRPr>
          </a:p>
        </p:txBody>
      </p:sp>
      <p:cxnSp>
        <p:nvCxnSpPr>
          <p:cNvPr id="3" name="Connecteur droit 2"/>
          <p:cNvCxnSpPr/>
          <p:nvPr userDrawn="1"/>
        </p:nvCxnSpPr>
        <p:spPr>
          <a:xfrm>
            <a:off x="395536" y="332656"/>
            <a:ext cx="3456384" cy="0"/>
          </a:xfrm>
          <a:prstGeom prst="line">
            <a:avLst/>
          </a:prstGeom>
          <a:ln w="38100">
            <a:solidFill>
              <a:schemeClr val="tx1"/>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30" r:id="rId5"/>
    <p:sldLayoutId id="2147483731" r:id="rId6"/>
  </p:sldLayoutIdLst>
  <p:txStyles>
    <p:titleStyle>
      <a:lvl1pPr algn="l" rtl="0" eaLnBrk="1" fontAlgn="base" hangingPunct="1">
        <a:spcBef>
          <a:spcPct val="0"/>
        </a:spcBef>
        <a:spcAft>
          <a:spcPct val="0"/>
        </a:spcAft>
        <a:defRPr sz="2600" b="1" i="1" kern="1200">
          <a:solidFill>
            <a:schemeClr val="tx1"/>
          </a:solidFill>
          <a:latin typeface="Arial" pitchFamily="34" charset="0"/>
          <a:ea typeface="+mj-ea"/>
          <a:cs typeface="Arial" pitchFamily="34" charset="0"/>
        </a:defRPr>
      </a:lvl1pPr>
      <a:lvl2pPr algn="l" rtl="0" eaLnBrk="1" fontAlgn="base" hangingPunct="1">
        <a:spcBef>
          <a:spcPct val="0"/>
        </a:spcBef>
        <a:spcAft>
          <a:spcPct val="0"/>
        </a:spcAft>
        <a:defRPr sz="2600" b="1" i="1">
          <a:solidFill>
            <a:schemeClr val="tx1"/>
          </a:solidFill>
          <a:latin typeface="Arial" pitchFamily="34" charset="0"/>
          <a:cs typeface="Arial" pitchFamily="34" charset="0"/>
        </a:defRPr>
      </a:lvl2pPr>
      <a:lvl3pPr algn="l" rtl="0" eaLnBrk="1" fontAlgn="base" hangingPunct="1">
        <a:spcBef>
          <a:spcPct val="0"/>
        </a:spcBef>
        <a:spcAft>
          <a:spcPct val="0"/>
        </a:spcAft>
        <a:defRPr sz="2600" b="1" i="1">
          <a:solidFill>
            <a:schemeClr val="tx1"/>
          </a:solidFill>
          <a:latin typeface="Arial" pitchFamily="34" charset="0"/>
          <a:cs typeface="Arial" pitchFamily="34" charset="0"/>
        </a:defRPr>
      </a:lvl3pPr>
      <a:lvl4pPr algn="l" rtl="0" eaLnBrk="1" fontAlgn="base" hangingPunct="1">
        <a:spcBef>
          <a:spcPct val="0"/>
        </a:spcBef>
        <a:spcAft>
          <a:spcPct val="0"/>
        </a:spcAft>
        <a:defRPr sz="2600" b="1" i="1">
          <a:solidFill>
            <a:schemeClr val="tx1"/>
          </a:solidFill>
          <a:latin typeface="Arial" pitchFamily="34" charset="0"/>
          <a:cs typeface="Arial" pitchFamily="34" charset="0"/>
        </a:defRPr>
      </a:lvl4pPr>
      <a:lvl5pPr algn="l" rtl="0" eaLnBrk="1" fontAlgn="base" hangingPunct="1">
        <a:spcBef>
          <a:spcPct val="0"/>
        </a:spcBef>
        <a:spcAft>
          <a:spcPct val="0"/>
        </a:spcAft>
        <a:defRPr sz="2600" b="1" i="1">
          <a:solidFill>
            <a:schemeClr val="tx1"/>
          </a:solidFill>
          <a:latin typeface="Arial" pitchFamily="34" charset="0"/>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1" fontAlgn="base" hangingPunct="1">
        <a:spcBef>
          <a:spcPct val="20000"/>
        </a:spcBef>
        <a:spcAft>
          <a:spcPct val="0"/>
        </a:spcAft>
        <a:buClr>
          <a:srgbClr val="CF1C21"/>
        </a:buClr>
        <a:buSzPct val="80000"/>
        <a:buFont typeface="Wingdings" pitchFamily="2" charset="2"/>
        <a:buChar char="§"/>
        <a:defRPr sz="2200" kern="1200">
          <a:solidFill>
            <a:schemeClr val="tx1"/>
          </a:solidFill>
          <a:latin typeface="Arial" pitchFamily="34" charset="0"/>
          <a:ea typeface="+mn-ea"/>
          <a:cs typeface="Arial" pitchFamily="34" charset="0"/>
        </a:defRPr>
      </a:lvl1pPr>
      <a:lvl2pPr marL="450850" indent="-177800"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2pPr>
      <a:lvl3pPr marL="627063" indent="-176213"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3pPr>
      <a:lvl4pPr marL="627063" indent="-176213"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627063" indent="-176213"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990600" y="2819400"/>
            <a:ext cx="7239000" cy="647700"/>
          </a:xfrm>
        </p:spPr>
        <p:txBody>
          <a:bodyPr/>
          <a:lstStyle/>
          <a:p>
            <a:pPr algn="ctr"/>
            <a:r>
              <a:rPr lang="en-GB" dirty="0">
                <a:latin typeface="Arial" charset="0"/>
                <a:cs typeface="Arial" charset="0"/>
              </a:rPr>
              <a:t> Rights of Migrants in </a:t>
            </a:r>
            <a:r>
              <a:rPr lang="en-GB" dirty="0" smtClean="0">
                <a:latin typeface="Arial" charset="0"/>
                <a:cs typeface="Arial" charset="0"/>
              </a:rPr>
              <a:t>Action</a:t>
            </a:r>
            <a:br>
              <a:rPr lang="en-GB" dirty="0" smtClean="0">
                <a:latin typeface="Arial" charset="0"/>
                <a:cs typeface="Arial" charset="0"/>
              </a:rPr>
            </a:br>
            <a:r>
              <a:rPr lang="en-GB" dirty="0" smtClean="0">
                <a:latin typeface="Arial" charset="0"/>
                <a:cs typeface="Arial" charset="0"/>
              </a:rPr>
              <a:t/>
            </a:r>
            <a:br>
              <a:rPr lang="en-GB" dirty="0" smtClean="0">
                <a:latin typeface="Arial" charset="0"/>
                <a:cs typeface="Arial" charset="0"/>
              </a:rPr>
            </a:br>
            <a:r>
              <a:rPr lang="en-GB" sz="2400" dirty="0" smtClean="0">
                <a:latin typeface="Arial" charset="0"/>
                <a:cs typeface="Arial" charset="0"/>
              </a:rPr>
              <a:t>Benefits for National Society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srgbClr val="FF0000"/>
                </a:solidFill>
              </a:rPr>
              <a:t>Benefits for the National Society</a:t>
            </a:r>
          </a:p>
        </p:txBody>
      </p:sp>
      <p:sp>
        <p:nvSpPr>
          <p:cNvPr id="3" name="Content Placeholder 2"/>
          <p:cNvSpPr>
            <a:spLocks noGrp="1"/>
          </p:cNvSpPr>
          <p:nvPr>
            <p:ph idx="1"/>
          </p:nvPr>
        </p:nvSpPr>
        <p:spPr/>
        <p:txBody>
          <a:bodyPr/>
          <a:lstStyle/>
          <a:p>
            <a:pPr lvl="0"/>
            <a:r>
              <a:rPr lang="en-GB" sz="2000" dirty="0"/>
              <a:t>Increase </a:t>
            </a:r>
            <a:r>
              <a:rPr lang="en-GB" sz="2000" dirty="0">
                <a:solidFill>
                  <a:srgbClr val="FF0000"/>
                </a:solidFill>
              </a:rPr>
              <a:t>capacity</a:t>
            </a:r>
            <a:r>
              <a:rPr lang="en-GB" sz="2000" dirty="0"/>
              <a:t> in the </a:t>
            </a:r>
            <a:r>
              <a:rPr lang="en-GB" sz="2000" dirty="0">
                <a:solidFill>
                  <a:srgbClr val="FF0000"/>
                </a:solidFill>
              </a:rPr>
              <a:t>human rights </a:t>
            </a:r>
            <a:r>
              <a:rPr lang="en-GB" sz="2000" dirty="0"/>
              <a:t>areas related to migration</a:t>
            </a:r>
            <a:r>
              <a:rPr lang="en-GB" sz="2000" dirty="0" smtClean="0"/>
              <a:t>.</a:t>
            </a:r>
          </a:p>
          <a:p>
            <a:pPr marL="0" lvl="0" indent="0">
              <a:buNone/>
            </a:pPr>
            <a:endParaRPr lang="en-GB" sz="2000" dirty="0"/>
          </a:p>
          <a:p>
            <a:pPr lvl="0"/>
            <a:r>
              <a:rPr lang="en-GB" sz="2000" dirty="0"/>
              <a:t>Engage in joint </a:t>
            </a:r>
            <a:r>
              <a:rPr lang="en-GB" sz="2000" dirty="0">
                <a:solidFill>
                  <a:srgbClr val="FF0000"/>
                </a:solidFill>
              </a:rPr>
              <a:t>capacity building </a:t>
            </a:r>
            <a:r>
              <a:rPr lang="en-GB" sz="2000" dirty="0"/>
              <a:t>with Civil Societies Organizations (CSOs) through the organization of trainings (e.g. programme management, financial and narrative reporting, M&amp;E and migration). </a:t>
            </a:r>
            <a:endParaRPr lang="en-GB" sz="2000" dirty="0" smtClean="0"/>
          </a:p>
          <a:p>
            <a:pPr lvl="0"/>
            <a:endParaRPr lang="en-GB" sz="2000" dirty="0"/>
          </a:p>
          <a:p>
            <a:pPr lvl="0"/>
            <a:r>
              <a:rPr lang="en-GB" sz="2000" dirty="0" smtClean="0">
                <a:solidFill>
                  <a:srgbClr val="FF0000"/>
                </a:solidFill>
              </a:rPr>
              <a:t>Dialogue </a:t>
            </a:r>
            <a:r>
              <a:rPr lang="en-GB" sz="2000" dirty="0">
                <a:solidFill>
                  <a:srgbClr val="FF0000"/>
                </a:solidFill>
              </a:rPr>
              <a:t>with public authorities and other stakeholders </a:t>
            </a:r>
            <a:r>
              <a:rPr lang="en-GB" sz="2000" dirty="0"/>
              <a:t>in the selected countries and in launching coordinated advocacy campaigns aimed at promoting migrant’s rights and influencing policy development. </a:t>
            </a:r>
          </a:p>
        </p:txBody>
      </p:sp>
    </p:spTree>
    <p:extLst>
      <p:ext uri="{BB962C8B-B14F-4D97-AF65-F5344CB8AC3E}">
        <p14:creationId xmlns:p14="http://schemas.microsoft.com/office/powerpoint/2010/main" val="1237408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srgbClr val="FF0000"/>
                </a:solidFill>
              </a:rPr>
              <a:t>Benefits for the National Society</a:t>
            </a:r>
          </a:p>
        </p:txBody>
      </p:sp>
      <p:sp>
        <p:nvSpPr>
          <p:cNvPr id="3" name="Content Placeholder 2"/>
          <p:cNvSpPr>
            <a:spLocks noGrp="1"/>
          </p:cNvSpPr>
          <p:nvPr>
            <p:ph idx="1"/>
          </p:nvPr>
        </p:nvSpPr>
        <p:spPr/>
        <p:txBody>
          <a:bodyPr/>
          <a:lstStyle/>
          <a:p>
            <a:r>
              <a:rPr lang="en-GB" dirty="0"/>
              <a:t>Work with </a:t>
            </a:r>
            <a:r>
              <a:rPr lang="en-GB" dirty="0">
                <a:solidFill>
                  <a:srgbClr val="FF0000"/>
                </a:solidFill>
              </a:rPr>
              <a:t>new partnerships </a:t>
            </a:r>
            <a:r>
              <a:rPr lang="en-GB" dirty="0"/>
              <a:t>(national societies will work with DG DEVCO in joint management mode</a:t>
            </a:r>
            <a:r>
              <a:rPr lang="en-GB" dirty="0" smtClean="0"/>
              <a:t>).</a:t>
            </a:r>
          </a:p>
          <a:p>
            <a:pPr marL="0" indent="0">
              <a:buNone/>
            </a:pPr>
            <a:endParaRPr lang="en-GB" dirty="0" smtClean="0"/>
          </a:p>
          <a:p>
            <a:r>
              <a:rPr lang="en-GB" dirty="0" smtClean="0"/>
              <a:t>Working </a:t>
            </a:r>
            <a:r>
              <a:rPr lang="en-GB" dirty="0"/>
              <a:t>with </a:t>
            </a:r>
            <a:r>
              <a:rPr lang="en-GB" dirty="0">
                <a:solidFill>
                  <a:srgbClr val="FF0000"/>
                </a:solidFill>
              </a:rPr>
              <a:t>civil society organizations</a:t>
            </a:r>
            <a:r>
              <a:rPr lang="en-GB" dirty="0"/>
              <a:t>, other relevant stakeholders (ILO and NGOs</a:t>
            </a:r>
            <a:r>
              <a:rPr lang="en-GB" dirty="0" smtClean="0"/>
              <a:t>),</a:t>
            </a:r>
          </a:p>
          <a:p>
            <a:pPr marL="0" indent="0">
              <a:buNone/>
            </a:pPr>
            <a:endParaRPr lang="en-GB" dirty="0" smtClean="0"/>
          </a:p>
          <a:p>
            <a:r>
              <a:rPr lang="en-GB" dirty="0" smtClean="0"/>
              <a:t>Academia </a:t>
            </a:r>
          </a:p>
          <a:p>
            <a:endParaRPr lang="en-GB" dirty="0" smtClean="0">
              <a:solidFill>
                <a:srgbClr val="FF0000"/>
              </a:solidFill>
            </a:endParaRPr>
          </a:p>
          <a:p>
            <a:r>
              <a:rPr lang="en-GB" dirty="0" smtClean="0">
                <a:solidFill>
                  <a:srgbClr val="FF0000"/>
                </a:solidFill>
              </a:rPr>
              <a:t>EU </a:t>
            </a:r>
            <a:r>
              <a:rPr lang="en-GB" dirty="0">
                <a:solidFill>
                  <a:srgbClr val="FF0000"/>
                </a:solidFill>
              </a:rPr>
              <a:t>delegations </a:t>
            </a:r>
            <a:r>
              <a:rPr lang="en-GB" dirty="0"/>
              <a:t>at country level</a:t>
            </a:r>
            <a:r>
              <a:rPr lang="en-GB" dirty="0" smtClean="0"/>
              <a:t>, </a:t>
            </a:r>
            <a:endParaRPr lang="en-GB" dirty="0"/>
          </a:p>
          <a:p>
            <a:pPr marL="0" indent="0">
              <a:buNone/>
            </a:pPr>
            <a:r>
              <a:rPr lang="en-GB" sz="1800" dirty="0" smtClean="0"/>
              <a:t>To </a:t>
            </a:r>
            <a:r>
              <a:rPr lang="en-GB" sz="1800" dirty="0"/>
              <a:t>leverage the efforts carried out at government level by several development actors in addressing migrants vulnerabilities. </a:t>
            </a:r>
          </a:p>
          <a:p>
            <a:endParaRPr lang="en-GB" dirty="0"/>
          </a:p>
          <a:p>
            <a:endParaRPr lang="en-GB" dirty="0"/>
          </a:p>
          <a:p>
            <a:endParaRPr lang="en-GB" dirty="0"/>
          </a:p>
        </p:txBody>
      </p:sp>
    </p:spTree>
    <p:extLst>
      <p:ext uri="{BB962C8B-B14F-4D97-AF65-F5344CB8AC3E}">
        <p14:creationId xmlns:p14="http://schemas.microsoft.com/office/powerpoint/2010/main" val="3756431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a:solidFill>
                  <a:srgbClr val="FF0000"/>
                </a:solidFill>
              </a:rPr>
              <a:t>Challenges, Recommended action and opportunities</a:t>
            </a:r>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65208" y="2141862"/>
            <a:ext cx="7795224" cy="4282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822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07504" y="116632"/>
            <a:ext cx="8928992" cy="6624736"/>
          </a:xfrm>
          <a:prstGeom prst="rect">
            <a:avLst/>
          </a:prstGeom>
          <a:solidFill>
            <a:srgbClr val="B4AC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noFill/>
            </a:endParaRPr>
          </a:p>
        </p:txBody>
      </p:sp>
      <p:sp>
        <p:nvSpPr>
          <p:cNvPr id="5" name="Rectangle 4"/>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fr-FR"/>
          </a:p>
        </p:txBody>
      </p:sp>
      <p:sp>
        <p:nvSpPr>
          <p:cNvPr id="6" name="Rectangle 5"/>
          <p:cNvSpPr>
            <a:spLocks noChangeArrowheads="1"/>
          </p:cNvSpPr>
          <p:nvPr/>
        </p:nvSpPr>
        <p:spPr bwMode="auto">
          <a:xfrm>
            <a:off x="1106488" y="1093788"/>
            <a:ext cx="20955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fr-FR"/>
          </a:p>
        </p:txBody>
      </p:sp>
      <p:sp>
        <p:nvSpPr>
          <p:cNvPr id="8" name="Rectangle 7"/>
          <p:cNvSpPr>
            <a:spLocks noChangeArrowheads="1"/>
          </p:cNvSpPr>
          <p:nvPr/>
        </p:nvSpPr>
        <p:spPr bwMode="auto">
          <a:xfrm>
            <a:off x="849313" y="1052513"/>
            <a:ext cx="7467600" cy="5075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spAutoFit/>
          </a:bodyPr>
          <a:lstStyle/>
          <a:p>
            <a:pPr algn="ctr"/>
            <a:endParaRPr lang="en-US" sz="3600" b="1" dirty="0" smtClean="0">
              <a:solidFill>
                <a:srgbClr val="FF0000"/>
              </a:solidFill>
            </a:endParaRPr>
          </a:p>
          <a:p>
            <a:pPr algn="ctr"/>
            <a:endParaRPr lang="en-US" sz="3600" b="1" dirty="0">
              <a:solidFill>
                <a:srgbClr val="FF0000"/>
              </a:solidFill>
            </a:endParaRPr>
          </a:p>
          <a:p>
            <a:pPr algn="ctr"/>
            <a:endParaRPr lang="en-US" sz="3600" b="1" dirty="0" smtClean="0">
              <a:solidFill>
                <a:srgbClr val="FF0000"/>
              </a:solidFill>
            </a:endParaRPr>
          </a:p>
          <a:p>
            <a:pPr algn="ctr"/>
            <a:r>
              <a:rPr lang="en-US" sz="4400" b="1" dirty="0" smtClean="0">
                <a:solidFill>
                  <a:schemeClr val="bg1"/>
                </a:solidFill>
              </a:rPr>
              <a:t>Thank </a:t>
            </a:r>
            <a:r>
              <a:rPr lang="en-US" sz="4400" b="1" dirty="0">
                <a:solidFill>
                  <a:schemeClr val="bg1"/>
                </a:solidFill>
              </a:rPr>
              <a:t>you</a:t>
            </a:r>
            <a:r>
              <a:rPr lang="en-US" sz="4400" b="1" dirty="0">
                <a:solidFill>
                  <a:schemeClr val="bg1"/>
                </a:solidFill>
                <a:latin typeface="45 Helvetica Light" charset="0"/>
              </a:rPr>
              <a:t> </a:t>
            </a:r>
            <a:endParaRPr lang="en-US" sz="4400" b="1" dirty="0" smtClean="0">
              <a:solidFill>
                <a:schemeClr val="bg1"/>
              </a:solidFill>
              <a:latin typeface="45 Helvetica Light" charset="0"/>
            </a:endParaRPr>
          </a:p>
          <a:p>
            <a:endParaRPr lang="fr-FR" sz="1200" dirty="0" smtClean="0">
              <a:solidFill>
                <a:srgbClr val="FFFFFF"/>
              </a:solidFill>
            </a:endParaRPr>
          </a:p>
          <a:p>
            <a:endParaRPr lang="fr-FR" sz="1200" dirty="0">
              <a:solidFill>
                <a:srgbClr val="FFFFFF"/>
              </a:solidFill>
            </a:endParaRPr>
          </a:p>
          <a:p>
            <a:endParaRPr lang="fr-FR" sz="1200" dirty="0">
              <a:solidFill>
                <a:srgbClr val="FFFFFF"/>
              </a:solidFill>
            </a:endParaRPr>
          </a:p>
          <a:p>
            <a:endParaRPr lang="fr-FR" sz="1200" dirty="0" smtClean="0">
              <a:solidFill>
                <a:srgbClr val="FFFFFF"/>
              </a:solidFill>
            </a:endParaRPr>
          </a:p>
          <a:p>
            <a:endParaRPr lang="fr-FR" sz="1200" dirty="0" smtClean="0">
              <a:solidFill>
                <a:srgbClr val="FFFFFF"/>
              </a:solidFill>
            </a:endParaRPr>
          </a:p>
          <a:p>
            <a:r>
              <a:rPr lang="fr-FR" sz="1200" dirty="0" smtClean="0">
                <a:solidFill>
                  <a:srgbClr val="FFFFFF"/>
                </a:solidFill>
              </a:rPr>
              <a:t>© </a:t>
            </a:r>
            <a:r>
              <a:rPr lang="fr-FR" sz="1200" dirty="0">
                <a:solidFill>
                  <a:srgbClr val="FFFFFF"/>
                </a:solidFill>
              </a:rPr>
              <a:t>International </a:t>
            </a:r>
            <a:r>
              <a:rPr lang="fr-FR" sz="1200" dirty="0" err="1">
                <a:solidFill>
                  <a:srgbClr val="FFFFFF"/>
                </a:solidFill>
              </a:rPr>
              <a:t>Federation</a:t>
            </a:r>
            <a:r>
              <a:rPr lang="fr-FR" sz="1200" dirty="0">
                <a:solidFill>
                  <a:srgbClr val="FFFFFF"/>
                </a:solidFill>
              </a:rPr>
              <a:t> of </a:t>
            </a:r>
            <a:r>
              <a:rPr lang="fr-FR" sz="1200" dirty="0" err="1">
                <a:solidFill>
                  <a:srgbClr val="FFFFFF"/>
                </a:solidFill>
              </a:rPr>
              <a:t>Red</a:t>
            </a:r>
            <a:r>
              <a:rPr lang="fr-FR" sz="1200" dirty="0">
                <a:solidFill>
                  <a:srgbClr val="FFFFFF"/>
                </a:solidFill>
              </a:rPr>
              <a:t> </a:t>
            </a:r>
            <a:r>
              <a:rPr lang="fr-FR" sz="1200" dirty="0" smtClean="0">
                <a:solidFill>
                  <a:srgbClr val="FFFFFF"/>
                </a:solidFill>
              </a:rPr>
              <a:t>Cross and </a:t>
            </a:r>
            <a:r>
              <a:rPr lang="fr-FR" sz="1200" dirty="0" err="1">
                <a:solidFill>
                  <a:srgbClr val="FFFFFF"/>
                </a:solidFill>
              </a:rPr>
              <a:t>Red</a:t>
            </a:r>
            <a:r>
              <a:rPr lang="fr-FR" sz="1200" dirty="0">
                <a:solidFill>
                  <a:srgbClr val="FFFFFF"/>
                </a:solidFill>
              </a:rPr>
              <a:t> Crescent </a:t>
            </a:r>
            <a:r>
              <a:rPr lang="fr-FR" sz="1200" dirty="0" err="1">
                <a:solidFill>
                  <a:srgbClr val="FFFFFF"/>
                </a:solidFill>
              </a:rPr>
              <a:t>Societies</a:t>
            </a:r>
            <a:r>
              <a:rPr lang="fr-FR" sz="1200" dirty="0">
                <a:solidFill>
                  <a:srgbClr val="FFFFFF"/>
                </a:solidFill>
              </a:rPr>
              <a:t>, Geneva, </a:t>
            </a:r>
            <a:r>
              <a:rPr lang="fr-FR" sz="1200" dirty="0" smtClean="0">
                <a:solidFill>
                  <a:srgbClr val="FFFFFF"/>
                </a:solidFill>
              </a:rPr>
              <a:t>2014. </a:t>
            </a:r>
          </a:p>
          <a:p>
            <a:endParaRPr lang="fr-CH" sz="1200" dirty="0" smtClean="0">
              <a:solidFill>
                <a:srgbClr val="FFFFFF"/>
              </a:solidFill>
            </a:endParaRPr>
          </a:p>
          <a:p>
            <a:r>
              <a:rPr lang="fr-FR" sz="1200" dirty="0" err="1" smtClean="0">
                <a:solidFill>
                  <a:srgbClr val="FFFFFF"/>
                </a:solidFill>
              </a:rPr>
              <a:t>Any</a:t>
            </a:r>
            <a:r>
              <a:rPr lang="fr-FR" sz="1200" dirty="0" smtClean="0">
                <a:solidFill>
                  <a:srgbClr val="FFFFFF"/>
                </a:solidFill>
              </a:rPr>
              <a:t> </a:t>
            </a:r>
            <a:r>
              <a:rPr lang="fr-FR" sz="1200" dirty="0">
                <a:solidFill>
                  <a:srgbClr val="FFFFFF"/>
                </a:solidFill>
              </a:rPr>
              <a:t>part of </a:t>
            </a:r>
            <a:r>
              <a:rPr lang="fr-FR" sz="1200" dirty="0" err="1">
                <a:solidFill>
                  <a:srgbClr val="FFFFFF"/>
                </a:solidFill>
              </a:rPr>
              <a:t>this</a:t>
            </a:r>
            <a:r>
              <a:rPr lang="fr-FR" sz="1200" dirty="0">
                <a:solidFill>
                  <a:srgbClr val="FFFFFF"/>
                </a:solidFill>
              </a:rPr>
              <a:t> </a:t>
            </a:r>
            <a:r>
              <a:rPr lang="fr-FR" sz="1200" dirty="0" err="1" smtClean="0">
                <a:solidFill>
                  <a:srgbClr val="FFFFFF"/>
                </a:solidFill>
              </a:rPr>
              <a:t>presentation</a:t>
            </a:r>
            <a:r>
              <a:rPr lang="fr-FR" sz="1200" dirty="0" smtClean="0">
                <a:solidFill>
                  <a:srgbClr val="FFFFFF"/>
                </a:solidFill>
              </a:rPr>
              <a:t> </a:t>
            </a:r>
            <a:r>
              <a:rPr lang="fr-FR" sz="1200" dirty="0" err="1" smtClean="0">
                <a:solidFill>
                  <a:srgbClr val="FFFFFF"/>
                </a:solidFill>
              </a:rPr>
              <a:t>may</a:t>
            </a:r>
            <a:r>
              <a:rPr lang="fr-FR" sz="1200" dirty="0" smtClean="0">
                <a:solidFill>
                  <a:srgbClr val="FFFFFF"/>
                </a:solidFill>
              </a:rPr>
              <a:t> </a:t>
            </a:r>
            <a:r>
              <a:rPr lang="fr-FR" sz="1200" dirty="0" err="1">
                <a:solidFill>
                  <a:srgbClr val="FFFFFF"/>
                </a:solidFill>
              </a:rPr>
              <a:t>be</a:t>
            </a:r>
            <a:r>
              <a:rPr lang="fr-FR" sz="1200" dirty="0">
                <a:solidFill>
                  <a:srgbClr val="FFFFFF"/>
                </a:solidFill>
              </a:rPr>
              <a:t> </a:t>
            </a:r>
            <a:r>
              <a:rPr lang="fr-FR" sz="1200" dirty="0" err="1">
                <a:solidFill>
                  <a:srgbClr val="FFFFFF"/>
                </a:solidFill>
              </a:rPr>
              <a:t>cited</a:t>
            </a:r>
            <a:r>
              <a:rPr lang="fr-FR" sz="1200" dirty="0">
                <a:solidFill>
                  <a:srgbClr val="FFFFFF"/>
                </a:solidFill>
              </a:rPr>
              <a:t>, </a:t>
            </a:r>
            <a:r>
              <a:rPr lang="fr-FR" sz="1200" dirty="0" err="1">
                <a:solidFill>
                  <a:srgbClr val="FFFFFF"/>
                </a:solidFill>
              </a:rPr>
              <a:t>copied</a:t>
            </a:r>
            <a:r>
              <a:rPr lang="fr-FR" sz="1200" dirty="0" smtClean="0">
                <a:solidFill>
                  <a:srgbClr val="FFFFFF"/>
                </a:solidFill>
              </a:rPr>
              <a:t>, </a:t>
            </a:r>
            <a:r>
              <a:rPr lang="fr-FR" sz="1200" dirty="0" err="1" smtClean="0">
                <a:solidFill>
                  <a:srgbClr val="FFFFFF"/>
                </a:solidFill>
              </a:rPr>
              <a:t>translated</a:t>
            </a:r>
            <a:r>
              <a:rPr lang="fr-FR" sz="1200" dirty="0" smtClean="0">
                <a:solidFill>
                  <a:srgbClr val="FFFFFF"/>
                </a:solidFill>
              </a:rPr>
              <a:t> </a:t>
            </a:r>
            <a:r>
              <a:rPr lang="fr-FR" sz="1200" dirty="0" err="1">
                <a:solidFill>
                  <a:srgbClr val="FFFFFF"/>
                </a:solidFill>
              </a:rPr>
              <a:t>into</a:t>
            </a:r>
            <a:r>
              <a:rPr lang="fr-FR" sz="1200" dirty="0">
                <a:solidFill>
                  <a:srgbClr val="FFFFFF"/>
                </a:solidFill>
              </a:rPr>
              <a:t> </a:t>
            </a:r>
            <a:r>
              <a:rPr lang="fr-FR" sz="1200" dirty="0" err="1">
                <a:solidFill>
                  <a:srgbClr val="FFFFFF"/>
                </a:solidFill>
              </a:rPr>
              <a:t>other</a:t>
            </a:r>
            <a:r>
              <a:rPr lang="fr-FR" sz="1200" dirty="0">
                <a:solidFill>
                  <a:srgbClr val="FFFFFF"/>
                </a:solidFill>
              </a:rPr>
              <a:t> </a:t>
            </a:r>
            <a:r>
              <a:rPr lang="fr-FR" sz="1200" dirty="0" err="1">
                <a:solidFill>
                  <a:srgbClr val="FFFFFF"/>
                </a:solidFill>
              </a:rPr>
              <a:t>languages</a:t>
            </a:r>
            <a:r>
              <a:rPr lang="fr-FR" sz="1200" dirty="0">
                <a:solidFill>
                  <a:srgbClr val="FFFFFF"/>
                </a:solidFill>
              </a:rPr>
              <a:t> or </a:t>
            </a:r>
            <a:r>
              <a:rPr lang="fr-FR" sz="1200" dirty="0" err="1">
                <a:solidFill>
                  <a:srgbClr val="FFFFFF"/>
                </a:solidFill>
              </a:rPr>
              <a:t>adapted</a:t>
            </a:r>
            <a:r>
              <a:rPr lang="fr-FR" sz="1200" dirty="0">
                <a:solidFill>
                  <a:srgbClr val="FFFFFF"/>
                </a:solidFill>
              </a:rPr>
              <a:t> to </a:t>
            </a:r>
            <a:r>
              <a:rPr lang="fr-FR" sz="1200" dirty="0" err="1" smtClean="0">
                <a:solidFill>
                  <a:srgbClr val="FFFFFF"/>
                </a:solidFill>
              </a:rPr>
              <a:t>meet</a:t>
            </a:r>
            <a:r>
              <a:rPr lang="fr-FR" sz="1200" dirty="0">
                <a:solidFill>
                  <a:srgbClr val="FFFFFF"/>
                </a:solidFill>
              </a:rPr>
              <a:t> </a:t>
            </a:r>
            <a:r>
              <a:rPr lang="fr-FR" sz="1200" dirty="0" smtClean="0">
                <a:solidFill>
                  <a:srgbClr val="FFFFFF"/>
                </a:solidFill>
              </a:rPr>
              <a:t>local </a:t>
            </a:r>
            <a:r>
              <a:rPr lang="fr-FR" sz="1200" dirty="0" err="1">
                <a:solidFill>
                  <a:srgbClr val="FFFFFF"/>
                </a:solidFill>
              </a:rPr>
              <a:t>needs</a:t>
            </a:r>
            <a:r>
              <a:rPr lang="fr-FR" sz="1200" dirty="0">
                <a:solidFill>
                  <a:srgbClr val="FFFFFF"/>
                </a:solidFill>
              </a:rPr>
              <a:t> </a:t>
            </a:r>
            <a:r>
              <a:rPr lang="fr-FR" sz="1200" dirty="0" err="1">
                <a:solidFill>
                  <a:srgbClr val="FFFFFF"/>
                </a:solidFill>
              </a:rPr>
              <a:t>without</a:t>
            </a:r>
            <a:r>
              <a:rPr lang="fr-FR" sz="1200" dirty="0">
                <a:solidFill>
                  <a:srgbClr val="FFFFFF"/>
                </a:solidFill>
              </a:rPr>
              <a:t> </a:t>
            </a:r>
            <a:r>
              <a:rPr lang="fr-FR" sz="1200" dirty="0" err="1">
                <a:solidFill>
                  <a:srgbClr val="FFFFFF"/>
                </a:solidFill>
              </a:rPr>
              <a:t>prior</a:t>
            </a:r>
            <a:r>
              <a:rPr lang="fr-FR" sz="1200" dirty="0">
                <a:solidFill>
                  <a:srgbClr val="FFFFFF"/>
                </a:solidFill>
              </a:rPr>
              <a:t> permission </a:t>
            </a:r>
            <a:r>
              <a:rPr lang="fr-FR" sz="1200" dirty="0" err="1">
                <a:solidFill>
                  <a:srgbClr val="FFFFFF"/>
                </a:solidFill>
              </a:rPr>
              <a:t>from</a:t>
            </a:r>
            <a:r>
              <a:rPr lang="fr-FR" sz="1200" dirty="0">
                <a:solidFill>
                  <a:srgbClr val="FFFFFF"/>
                </a:solidFill>
              </a:rPr>
              <a:t> </a:t>
            </a:r>
            <a:r>
              <a:rPr lang="fr-FR" sz="1200" dirty="0" smtClean="0">
                <a:solidFill>
                  <a:srgbClr val="FFFFFF"/>
                </a:solidFill>
              </a:rPr>
              <a:t>the International </a:t>
            </a:r>
            <a:r>
              <a:rPr lang="fr-FR" sz="1200" dirty="0" err="1">
                <a:solidFill>
                  <a:srgbClr val="FFFFFF"/>
                </a:solidFill>
              </a:rPr>
              <a:t>Federation</a:t>
            </a:r>
            <a:r>
              <a:rPr lang="fr-FR" sz="1200" dirty="0">
                <a:solidFill>
                  <a:srgbClr val="FFFFFF"/>
                </a:solidFill>
              </a:rPr>
              <a:t> of </a:t>
            </a:r>
            <a:r>
              <a:rPr lang="fr-FR" sz="1200" dirty="0" err="1">
                <a:solidFill>
                  <a:srgbClr val="FFFFFF"/>
                </a:solidFill>
              </a:rPr>
              <a:t>Red</a:t>
            </a:r>
            <a:r>
              <a:rPr lang="fr-FR" sz="1200" dirty="0">
                <a:solidFill>
                  <a:srgbClr val="FFFFFF"/>
                </a:solidFill>
              </a:rPr>
              <a:t> Cross and </a:t>
            </a:r>
            <a:r>
              <a:rPr lang="fr-FR" sz="1200" dirty="0" err="1">
                <a:solidFill>
                  <a:srgbClr val="FFFFFF"/>
                </a:solidFill>
              </a:rPr>
              <a:t>Red</a:t>
            </a:r>
            <a:r>
              <a:rPr lang="fr-FR" sz="1200" dirty="0">
                <a:solidFill>
                  <a:srgbClr val="FFFFFF"/>
                </a:solidFill>
              </a:rPr>
              <a:t> </a:t>
            </a:r>
            <a:r>
              <a:rPr lang="fr-FR" sz="1200" dirty="0" smtClean="0">
                <a:solidFill>
                  <a:srgbClr val="FFFFFF"/>
                </a:solidFill>
              </a:rPr>
              <a:t>Crescent </a:t>
            </a:r>
            <a:r>
              <a:rPr lang="fr-FR" sz="1200" dirty="0" err="1" smtClean="0">
                <a:solidFill>
                  <a:srgbClr val="FFFFFF"/>
                </a:solidFill>
              </a:rPr>
              <a:t>Societies</a:t>
            </a:r>
            <a:r>
              <a:rPr lang="fr-FR" sz="1200" dirty="0">
                <a:solidFill>
                  <a:srgbClr val="FFFFFF"/>
                </a:solidFill>
              </a:rPr>
              <a:t>, </a:t>
            </a:r>
            <a:r>
              <a:rPr lang="fr-FR" sz="1200" dirty="0" err="1">
                <a:solidFill>
                  <a:srgbClr val="FFFFFF"/>
                </a:solidFill>
              </a:rPr>
              <a:t>provided</a:t>
            </a:r>
            <a:r>
              <a:rPr lang="fr-FR" sz="1200" dirty="0">
                <a:solidFill>
                  <a:srgbClr val="FFFFFF"/>
                </a:solidFill>
              </a:rPr>
              <a:t> </a:t>
            </a:r>
            <a:r>
              <a:rPr lang="fr-FR" sz="1200" dirty="0" err="1">
                <a:solidFill>
                  <a:srgbClr val="FFFFFF"/>
                </a:solidFill>
              </a:rPr>
              <a:t>that</a:t>
            </a:r>
            <a:r>
              <a:rPr lang="fr-FR" sz="1200" dirty="0">
                <a:solidFill>
                  <a:srgbClr val="FFFFFF"/>
                </a:solidFill>
              </a:rPr>
              <a:t> the source </a:t>
            </a:r>
            <a:r>
              <a:rPr lang="fr-FR" sz="1200" dirty="0" err="1">
                <a:solidFill>
                  <a:srgbClr val="FFFFFF"/>
                </a:solidFill>
              </a:rPr>
              <a:t>is</a:t>
            </a:r>
            <a:r>
              <a:rPr lang="fr-FR" sz="1200" dirty="0">
                <a:solidFill>
                  <a:srgbClr val="FFFFFF"/>
                </a:solidFill>
              </a:rPr>
              <a:t> </a:t>
            </a:r>
            <a:r>
              <a:rPr lang="fr-FR" sz="1200" dirty="0" err="1">
                <a:solidFill>
                  <a:srgbClr val="FFFFFF"/>
                </a:solidFill>
              </a:rPr>
              <a:t>clearly</a:t>
            </a:r>
            <a:r>
              <a:rPr lang="fr-FR" sz="1200" dirty="0">
                <a:solidFill>
                  <a:srgbClr val="FFFFFF"/>
                </a:solidFill>
              </a:rPr>
              <a:t> </a:t>
            </a:r>
            <a:r>
              <a:rPr lang="fr-FR" sz="1200" dirty="0" err="1" smtClean="0">
                <a:solidFill>
                  <a:srgbClr val="FFFFFF"/>
                </a:solidFill>
              </a:rPr>
              <a:t>stated</a:t>
            </a:r>
            <a:r>
              <a:rPr lang="fr-FR" sz="1200" dirty="0" smtClean="0">
                <a:solidFill>
                  <a:srgbClr val="FFFFFF"/>
                </a:solidFill>
              </a:rPr>
              <a:t>. </a:t>
            </a:r>
            <a:r>
              <a:rPr lang="fr-FR" sz="1200" dirty="0" err="1" smtClean="0">
                <a:solidFill>
                  <a:srgbClr val="FFFFFF"/>
                </a:solidFill>
              </a:rPr>
              <a:t>Requests</a:t>
            </a:r>
            <a:r>
              <a:rPr lang="fr-FR" sz="1200" dirty="0" smtClean="0">
                <a:solidFill>
                  <a:srgbClr val="FFFFFF"/>
                </a:solidFill>
              </a:rPr>
              <a:t> </a:t>
            </a:r>
            <a:r>
              <a:rPr lang="fr-FR" sz="1200" dirty="0">
                <a:solidFill>
                  <a:srgbClr val="FFFFFF"/>
                </a:solidFill>
              </a:rPr>
              <a:t>for commercial reproduction </a:t>
            </a:r>
            <a:r>
              <a:rPr lang="fr-FR" sz="1200" dirty="0" err="1">
                <a:solidFill>
                  <a:srgbClr val="FFFFFF"/>
                </a:solidFill>
              </a:rPr>
              <a:t>should</a:t>
            </a:r>
            <a:r>
              <a:rPr lang="fr-FR" sz="1200" dirty="0">
                <a:solidFill>
                  <a:srgbClr val="FFFFFF"/>
                </a:solidFill>
              </a:rPr>
              <a:t> </a:t>
            </a:r>
            <a:r>
              <a:rPr lang="fr-FR" sz="1200" dirty="0" err="1" smtClean="0">
                <a:solidFill>
                  <a:srgbClr val="FFFFFF"/>
                </a:solidFill>
              </a:rPr>
              <a:t>be</a:t>
            </a:r>
            <a:r>
              <a:rPr lang="fr-FR" sz="1200" dirty="0">
                <a:solidFill>
                  <a:srgbClr val="FFFFFF"/>
                </a:solidFill>
              </a:rPr>
              <a:t> </a:t>
            </a:r>
            <a:r>
              <a:rPr lang="fr-FR" sz="1200" dirty="0" err="1" smtClean="0">
                <a:solidFill>
                  <a:srgbClr val="FFFFFF"/>
                </a:solidFill>
              </a:rPr>
              <a:t>directed</a:t>
            </a:r>
            <a:r>
              <a:rPr lang="fr-FR" sz="1200" dirty="0" smtClean="0">
                <a:solidFill>
                  <a:srgbClr val="FFFFFF"/>
                </a:solidFill>
              </a:rPr>
              <a:t> </a:t>
            </a:r>
            <a:r>
              <a:rPr lang="fr-FR" sz="1200" dirty="0">
                <a:solidFill>
                  <a:srgbClr val="FFFFFF"/>
                </a:solidFill>
              </a:rPr>
              <a:t>to the IFRC </a:t>
            </a:r>
            <a:r>
              <a:rPr lang="fr-FR" sz="1200" dirty="0" err="1">
                <a:solidFill>
                  <a:srgbClr val="FFFFFF"/>
                </a:solidFill>
              </a:rPr>
              <a:t>Secretariat</a:t>
            </a:r>
            <a:r>
              <a:rPr lang="fr-FR" sz="1200" dirty="0">
                <a:solidFill>
                  <a:srgbClr val="FFFFFF"/>
                </a:solidFill>
              </a:rPr>
              <a:t> </a:t>
            </a:r>
            <a:r>
              <a:rPr lang="fr-FR" sz="1200" dirty="0" err="1">
                <a:solidFill>
                  <a:srgbClr val="FFFFFF"/>
                </a:solidFill>
              </a:rPr>
              <a:t>at</a:t>
            </a:r>
            <a:r>
              <a:rPr lang="fr-FR" sz="1200" dirty="0">
                <a:solidFill>
                  <a:srgbClr val="FFFFFF"/>
                </a:solidFill>
              </a:rPr>
              <a:t> </a:t>
            </a:r>
            <a:r>
              <a:rPr lang="fr-FR" sz="1200" dirty="0" err="1">
                <a:solidFill>
                  <a:srgbClr val="FFFFFF"/>
                </a:solidFill>
              </a:rPr>
              <a:t>secretariat@ifrc.org</a:t>
            </a:r>
            <a:endParaRPr lang="fr-FR" sz="1200" dirty="0">
              <a:solidFill>
                <a:srgbClr val="FFFFFF"/>
              </a:solidFill>
            </a:endParaRPr>
          </a:p>
          <a:p>
            <a:endParaRPr lang="fr-FR" sz="1200" dirty="0" smtClean="0">
              <a:solidFill>
                <a:srgbClr val="FFFFFF"/>
              </a:solidFill>
            </a:endParaRPr>
          </a:p>
          <a:p>
            <a:r>
              <a:rPr lang="fr-FR" sz="1200" dirty="0" smtClean="0">
                <a:solidFill>
                  <a:srgbClr val="FFFFFF"/>
                </a:solidFill>
              </a:rPr>
              <a:t>All </a:t>
            </a:r>
            <a:r>
              <a:rPr lang="fr-FR" sz="1200" dirty="0">
                <a:solidFill>
                  <a:srgbClr val="FFFFFF"/>
                </a:solidFill>
              </a:rPr>
              <a:t>photos </a:t>
            </a:r>
            <a:r>
              <a:rPr lang="fr-FR" sz="1200" dirty="0" err="1">
                <a:solidFill>
                  <a:srgbClr val="FFFFFF"/>
                </a:solidFill>
              </a:rPr>
              <a:t>used</a:t>
            </a:r>
            <a:r>
              <a:rPr lang="fr-FR" sz="1200" dirty="0">
                <a:solidFill>
                  <a:srgbClr val="FFFFFF"/>
                </a:solidFill>
              </a:rPr>
              <a:t> in </a:t>
            </a:r>
            <a:r>
              <a:rPr lang="fr-FR" sz="1200" dirty="0" err="1">
                <a:solidFill>
                  <a:srgbClr val="FFFFFF"/>
                </a:solidFill>
              </a:rPr>
              <a:t>this</a:t>
            </a:r>
            <a:r>
              <a:rPr lang="fr-FR" sz="1200" dirty="0">
                <a:solidFill>
                  <a:srgbClr val="FFFFFF"/>
                </a:solidFill>
              </a:rPr>
              <a:t> </a:t>
            </a:r>
            <a:r>
              <a:rPr lang="fr-FR" sz="1200" dirty="0" err="1" smtClean="0">
                <a:solidFill>
                  <a:srgbClr val="FFFFFF"/>
                </a:solidFill>
              </a:rPr>
              <a:t>presentation</a:t>
            </a:r>
            <a:r>
              <a:rPr lang="fr-FR" sz="1200" dirty="0" smtClean="0">
                <a:solidFill>
                  <a:srgbClr val="FFFFFF"/>
                </a:solidFill>
              </a:rPr>
              <a:t> are </a:t>
            </a:r>
            <a:r>
              <a:rPr lang="fr-FR" sz="1200" dirty="0">
                <a:solidFill>
                  <a:srgbClr val="FFFFFF"/>
                </a:solidFill>
              </a:rPr>
              <a:t>copyright of </a:t>
            </a:r>
            <a:r>
              <a:rPr lang="fr-FR" sz="1200" dirty="0" smtClean="0">
                <a:solidFill>
                  <a:srgbClr val="FFFFFF"/>
                </a:solidFill>
              </a:rPr>
              <a:t>the IFRC </a:t>
            </a:r>
            <a:r>
              <a:rPr lang="fr-FR" sz="1200" dirty="0" err="1">
                <a:solidFill>
                  <a:srgbClr val="FFFFFF"/>
                </a:solidFill>
              </a:rPr>
              <a:t>unless</a:t>
            </a:r>
            <a:r>
              <a:rPr lang="fr-FR" sz="1200" dirty="0">
                <a:solidFill>
                  <a:srgbClr val="FFFFFF"/>
                </a:solidFill>
              </a:rPr>
              <a:t> </a:t>
            </a:r>
            <a:r>
              <a:rPr lang="fr-FR" sz="1200" dirty="0" err="1">
                <a:solidFill>
                  <a:srgbClr val="FFFFFF"/>
                </a:solidFill>
              </a:rPr>
              <a:t>otherwise</a:t>
            </a:r>
            <a:r>
              <a:rPr lang="fr-FR" sz="1200" dirty="0">
                <a:solidFill>
                  <a:srgbClr val="FFFFFF"/>
                </a:solidFill>
              </a:rPr>
              <a:t> </a:t>
            </a:r>
            <a:r>
              <a:rPr lang="fr-FR" sz="1200" dirty="0" err="1">
                <a:solidFill>
                  <a:srgbClr val="FFFFFF"/>
                </a:solidFill>
              </a:rPr>
              <a:t>indicated</a:t>
            </a:r>
            <a:r>
              <a:rPr lang="fr-FR" sz="1200" dirty="0">
                <a:solidFill>
                  <a:srgbClr val="FFFFFF"/>
                </a:solidFill>
              </a:rPr>
              <a:t>.</a:t>
            </a:r>
            <a:endParaRPr lang="en-US" sz="1200" baseline="0" dirty="0">
              <a:solidFill>
                <a:srgbClr val="FFFFFF"/>
              </a:solidFill>
            </a:endParaRPr>
          </a:p>
          <a:p>
            <a:pPr algn="l" defTabSz="762000" eaLnBrk="1" hangingPunct="1"/>
            <a:endParaRPr lang="en-US" sz="1200" baseline="0" dirty="0">
              <a:solidFill>
                <a:srgbClr val="FFFFFF"/>
              </a:solidFill>
              <a:latin typeface="Arial" charset="0"/>
            </a:endParaRPr>
          </a:p>
        </p:txBody>
      </p:sp>
    </p:spTree>
    <p:extLst>
      <p:ext uri="{BB962C8B-B14F-4D97-AF65-F5344CB8AC3E}">
        <p14:creationId xmlns:p14="http://schemas.microsoft.com/office/powerpoint/2010/main" val="398669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9632" y="6188612"/>
            <a:ext cx="7704856" cy="338554"/>
          </a:xfrm>
          <a:prstGeom prst="rect">
            <a:avLst/>
          </a:pr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it-IT" sz="16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S2020; IFRC Migration Policy, 2009; International Conference, 2007, 2011</a:t>
            </a:r>
            <a:endParaRPr lang="en-GB" sz="16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TextBox 5"/>
          <p:cNvSpPr txBox="1"/>
          <p:nvPr/>
        </p:nvSpPr>
        <p:spPr>
          <a:xfrm>
            <a:off x="1462844" y="5742276"/>
            <a:ext cx="7357628" cy="432000"/>
          </a:xfrm>
          <a:prstGeom prst="rect">
            <a:avLst/>
          </a:pr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it-IT" sz="16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General Assembly 2013 (IFRC </a:t>
            </a:r>
            <a:r>
              <a:rPr lang="it-IT" sz="16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Budget 2013 </a:t>
            </a:r>
            <a:r>
              <a:rPr lang="it-IT" sz="16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2015)</a:t>
            </a:r>
            <a:endParaRPr lang="en-GB" sz="16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TextBox 6"/>
          <p:cNvSpPr txBox="1"/>
          <p:nvPr/>
        </p:nvSpPr>
        <p:spPr>
          <a:xfrm>
            <a:off x="1547664" y="5288597"/>
            <a:ext cx="7197864" cy="338554"/>
          </a:xfrm>
          <a:prstGeom prst="rect">
            <a:avLst/>
          </a:pr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it-IT" sz="16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Direct Cooperation agreement with DG DEVCO</a:t>
            </a:r>
            <a:endParaRPr lang="en-GB" sz="16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TextBox 7"/>
          <p:cNvSpPr txBox="1">
            <a:spLocks/>
          </p:cNvSpPr>
          <p:nvPr/>
        </p:nvSpPr>
        <p:spPr>
          <a:xfrm>
            <a:off x="1619672" y="2883956"/>
            <a:ext cx="1512024" cy="2404301"/>
          </a:xfrm>
          <a:custGeom>
            <a:avLst/>
            <a:gdLst>
              <a:gd name="connsiteX0" fmla="*/ 0 w 1512024"/>
              <a:gd name="connsiteY0" fmla="*/ 0 h 2154436"/>
              <a:gd name="connsiteX1" fmla="*/ 1512024 w 1512024"/>
              <a:gd name="connsiteY1" fmla="*/ 0 h 2154436"/>
              <a:gd name="connsiteX2" fmla="*/ 1512024 w 1512024"/>
              <a:gd name="connsiteY2" fmla="*/ 2154436 h 2154436"/>
              <a:gd name="connsiteX3" fmla="*/ 0 w 1512024"/>
              <a:gd name="connsiteY3" fmla="*/ 2154436 h 2154436"/>
              <a:gd name="connsiteX4" fmla="*/ 0 w 1512024"/>
              <a:gd name="connsiteY4" fmla="*/ 0 h 2154436"/>
              <a:gd name="connsiteX0" fmla="*/ 0 w 1512024"/>
              <a:gd name="connsiteY0" fmla="*/ 88900 h 2243336"/>
              <a:gd name="connsiteX1" fmla="*/ 1512024 w 1512024"/>
              <a:gd name="connsiteY1" fmla="*/ 0 h 2243336"/>
              <a:gd name="connsiteX2" fmla="*/ 1512024 w 1512024"/>
              <a:gd name="connsiteY2" fmla="*/ 2243336 h 2243336"/>
              <a:gd name="connsiteX3" fmla="*/ 0 w 1512024"/>
              <a:gd name="connsiteY3" fmla="*/ 2243336 h 2243336"/>
              <a:gd name="connsiteX4" fmla="*/ 0 w 1512024"/>
              <a:gd name="connsiteY4" fmla="*/ 88900 h 2243336"/>
              <a:gd name="connsiteX0" fmla="*/ 0 w 1512024"/>
              <a:gd name="connsiteY0" fmla="*/ 88900 h 2383036"/>
              <a:gd name="connsiteX1" fmla="*/ 1512024 w 1512024"/>
              <a:gd name="connsiteY1" fmla="*/ 0 h 2383036"/>
              <a:gd name="connsiteX2" fmla="*/ 1512024 w 1512024"/>
              <a:gd name="connsiteY2" fmla="*/ 2383036 h 2383036"/>
              <a:gd name="connsiteX3" fmla="*/ 0 w 1512024"/>
              <a:gd name="connsiteY3" fmla="*/ 2243336 h 2383036"/>
              <a:gd name="connsiteX4" fmla="*/ 0 w 1512024"/>
              <a:gd name="connsiteY4" fmla="*/ 88900 h 2383036"/>
              <a:gd name="connsiteX0" fmla="*/ 0 w 1512024"/>
              <a:gd name="connsiteY0" fmla="*/ 88900 h 2389386"/>
              <a:gd name="connsiteX1" fmla="*/ 1512024 w 1512024"/>
              <a:gd name="connsiteY1" fmla="*/ 0 h 2389386"/>
              <a:gd name="connsiteX2" fmla="*/ 1512024 w 1512024"/>
              <a:gd name="connsiteY2" fmla="*/ 2383036 h 2389386"/>
              <a:gd name="connsiteX3" fmla="*/ 0 w 1512024"/>
              <a:gd name="connsiteY3" fmla="*/ 2389386 h 2389386"/>
              <a:gd name="connsiteX4" fmla="*/ 0 w 1512024"/>
              <a:gd name="connsiteY4" fmla="*/ 88900 h 2389386"/>
              <a:gd name="connsiteX0" fmla="*/ 0 w 1512024"/>
              <a:gd name="connsiteY0" fmla="*/ 88900 h 2383036"/>
              <a:gd name="connsiteX1" fmla="*/ 1512024 w 1512024"/>
              <a:gd name="connsiteY1" fmla="*/ 0 h 2383036"/>
              <a:gd name="connsiteX2" fmla="*/ 1512024 w 1512024"/>
              <a:gd name="connsiteY2" fmla="*/ 2383036 h 2383036"/>
              <a:gd name="connsiteX3" fmla="*/ 0 w 1512024"/>
              <a:gd name="connsiteY3" fmla="*/ 2383036 h 2383036"/>
              <a:gd name="connsiteX4" fmla="*/ 0 w 1512024"/>
              <a:gd name="connsiteY4" fmla="*/ 88900 h 2383036"/>
              <a:gd name="connsiteX0" fmla="*/ 6350 w 1512024"/>
              <a:gd name="connsiteY0" fmla="*/ 0 h 2389386"/>
              <a:gd name="connsiteX1" fmla="*/ 1512024 w 1512024"/>
              <a:gd name="connsiteY1" fmla="*/ 6350 h 2389386"/>
              <a:gd name="connsiteX2" fmla="*/ 1512024 w 1512024"/>
              <a:gd name="connsiteY2" fmla="*/ 2389386 h 2389386"/>
              <a:gd name="connsiteX3" fmla="*/ 0 w 1512024"/>
              <a:gd name="connsiteY3" fmla="*/ 2389386 h 2389386"/>
              <a:gd name="connsiteX4" fmla="*/ 6350 w 1512024"/>
              <a:gd name="connsiteY4" fmla="*/ 0 h 2389386"/>
              <a:gd name="connsiteX0" fmla="*/ 6350 w 1512024"/>
              <a:gd name="connsiteY0" fmla="*/ 6350 h 2383036"/>
              <a:gd name="connsiteX1" fmla="*/ 1512024 w 1512024"/>
              <a:gd name="connsiteY1" fmla="*/ 0 h 2383036"/>
              <a:gd name="connsiteX2" fmla="*/ 1512024 w 1512024"/>
              <a:gd name="connsiteY2" fmla="*/ 2383036 h 2383036"/>
              <a:gd name="connsiteX3" fmla="*/ 0 w 1512024"/>
              <a:gd name="connsiteY3" fmla="*/ 2383036 h 2383036"/>
              <a:gd name="connsiteX4" fmla="*/ 6350 w 1512024"/>
              <a:gd name="connsiteY4" fmla="*/ 6350 h 2383036"/>
              <a:gd name="connsiteX0" fmla="*/ 6350 w 1512024"/>
              <a:gd name="connsiteY0" fmla="*/ 0 h 2395736"/>
              <a:gd name="connsiteX1" fmla="*/ 1512024 w 1512024"/>
              <a:gd name="connsiteY1" fmla="*/ 12700 h 2395736"/>
              <a:gd name="connsiteX2" fmla="*/ 1512024 w 1512024"/>
              <a:gd name="connsiteY2" fmla="*/ 2395736 h 2395736"/>
              <a:gd name="connsiteX3" fmla="*/ 0 w 1512024"/>
              <a:gd name="connsiteY3" fmla="*/ 2395736 h 2395736"/>
              <a:gd name="connsiteX4" fmla="*/ 6350 w 1512024"/>
              <a:gd name="connsiteY4" fmla="*/ 0 h 2395736"/>
              <a:gd name="connsiteX0" fmla="*/ 6350 w 1512024"/>
              <a:gd name="connsiteY0" fmla="*/ 8565 h 2404301"/>
              <a:gd name="connsiteX1" fmla="*/ 1512024 w 1512024"/>
              <a:gd name="connsiteY1" fmla="*/ 0 h 2404301"/>
              <a:gd name="connsiteX2" fmla="*/ 1512024 w 1512024"/>
              <a:gd name="connsiteY2" fmla="*/ 2404301 h 2404301"/>
              <a:gd name="connsiteX3" fmla="*/ 0 w 1512024"/>
              <a:gd name="connsiteY3" fmla="*/ 2404301 h 2404301"/>
              <a:gd name="connsiteX4" fmla="*/ 6350 w 1512024"/>
              <a:gd name="connsiteY4" fmla="*/ 8565 h 2404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024" h="2404301">
                <a:moveTo>
                  <a:pt x="6350" y="8565"/>
                </a:moveTo>
                <a:lnTo>
                  <a:pt x="1512024" y="0"/>
                </a:lnTo>
                <a:lnTo>
                  <a:pt x="1512024" y="2404301"/>
                </a:lnTo>
                <a:lnTo>
                  <a:pt x="0" y="2404301"/>
                </a:lnTo>
                <a:cubicBezTo>
                  <a:pt x="2117" y="1607839"/>
                  <a:pt x="4233" y="805027"/>
                  <a:pt x="6350" y="8565"/>
                </a:cubicBezTo>
                <a:close/>
              </a:path>
            </a:pathLst>
          </a:cu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en-GB" sz="1400" b="1" dirty="0" smtClean="0">
                <a:solidFill>
                  <a:srgbClr val="C00000"/>
                </a:solidFill>
                <a:latin typeface="Arial" panose="020B0604020202020204" pitchFamily="34" charset="0"/>
                <a:cs typeface="Arial" panose="020B0604020202020204" pitchFamily="34" charset="0"/>
              </a:rPr>
              <a:t>IFRC</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Positioning as Development actor</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New contractual opportunities </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People-centred approach</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Accountability to EU</a:t>
            </a:r>
          </a:p>
          <a:p>
            <a:pPr marL="174625" indent="-174625" fontAlgn="auto">
              <a:spcBef>
                <a:spcPts val="0"/>
              </a:spcBef>
              <a:spcAft>
                <a:spcPts val="0"/>
              </a:spcAft>
              <a:buFont typeface="Arial" panose="020B0604020202020204" pitchFamily="34" charset="0"/>
              <a:buChar char="•"/>
            </a:pPr>
            <a:endParaRPr lang="en-GB" sz="1200" dirty="0">
              <a:solidFill>
                <a:prstClr val="black"/>
              </a:solidFill>
              <a:latin typeface="Arial" panose="020B0604020202020204" pitchFamily="34" charset="0"/>
              <a:cs typeface="Arial" panose="020B0604020202020204" pitchFamily="34" charset="0"/>
            </a:endParaRPr>
          </a:p>
        </p:txBody>
      </p:sp>
      <p:sp>
        <p:nvSpPr>
          <p:cNvPr id="10" name="TextBox 9"/>
          <p:cNvSpPr txBox="1">
            <a:spLocks/>
          </p:cNvSpPr>
          <p:nvPr/>
        </p:nvSpPr>
        <p:spPr>
          <a:xfrm>
            <a:off x="3288556" y="2878141"/>
            <a:ext cx="1954848" cy="2410652"/>
          </a:xfrm>
          <a:custGeom>
            <a:avLst/>
            <a:gdLst>
              <a:gd name="connsiteX0" fmla="*/ 0 w 1944216"/>
              <a:gd name="connsiteY0" fmla="*/ 0 h 2154436"/>
              <a:gd name="connsiteX1" fmla="*/ 1944216 w 1944216"/>
              <a:gd name="connsiteY1" fmla="*/ 0 h 2154436"/>
              <a:gd name="connsiteX2" fmla="*/ 1944216 w 1944216"/>
              <a:gd name="connsiteY2" fmla="*/ 2154436 h 2154436"/>
              <a:gd name="connsiteX3" fmla="*/ 0 w 1944216"/>
              <a:gd name="connsiteY3" fmla="*/ 2154436 h 2154436"/>
              <a:gd name="connsiteX4" fmla="*/ 0 w 1944216"/>
              <a:gd name="connsiteY4" fmla="*/ 0 h 2154436"/>
              <a:gd name="connsiteX0" fmla="*/ 0 w 1956916"/>
              <a:gd name="connsiteY0" fmla="*/ 107950 h 2262386"/>
              <a:gd name="connsiteX1" fmla="*/ 1956916 w 1956916"/>
              <a:gd name="connsiteY1" fmla="*/ 0 h 2262386"/>
              <a:gd name="connsiteX2" fmla="*/ 1944216 w 1956916"/>
              <a:gd name="connsiteY2" fmla="*/ 2262386 h 2262386"/>
              <a:gd name="connsiteX3" fmla="*/ 0 w 1956916"/>
              <a:gd name="connsiteY3" fmla="*/ 2262386 h 2262386"/>
              <a:gd name="connsiteX4" fmla="*/ 0 w 1956916"/>
              <a:gd name="connsiteY4" fmla="*/ 107950 h 2262386"/>
              <a:gd name="connsiteX0" fmla="*/ 0 w 1956916"/>
              <a:gd name="connsiteY0" fmla="*/ 107950 h 2370336"/>
              <a:gd name="connsiteX1" fmla="*/ 1956916 w 1956916"/>
              <a:gd name="connsiteY1" fmla="*/ 0 h 2370336"/>
              <a:gd name="connsiteX2" fmla="*/ 1944216 w 1956916"/>
              <a:gd name="connsiteY2" fmla="*/ 2370336 h 2370336"/>
              <a:gd name="connsiteX3" fmla="*/ 0 w 1956916"/>
              <a:gd name="connsiteY3" fmla="*/ 2262386 h 2370336"/>
              <a:gd name="connsiteX4" fmla="*/ 0 w 1956916"/>
              <a:gd name="connsiteY4" fmla="*/ 107950 h 2370336"/>
              <a:gd name="connsiteX0" fmla="*/ 0 w 1956916"/>
              <a:gd name="connsiteY0" fmla="*/ 107950 h 2383036"/>
              <a:gd name="connsiteX1" fmla="*/ 1956916 w 1956916"/>
              <a:gd name="connsiteY1" fmla="*/ 0 h 2383036"/>
              <a:gd name="connsiteX2" fmla="*/ 1944216 w 1956916"/>
              <a:gd name="connsiteY2" fmla="*/ 2383036 h 2383036"/>
              <a:gd name="connsiteX3" fmla="*/ 0 w 1956916"/>
              <a:gd name="connsiteY3" fmla="*/ 2262386 h 2383036"/>
              <a:gd name="connsiteX4" fmla="*/ 0 w 1956916"/>
              <a:gd name="connsiteY4" fmla="*/ 107950 h 2383036"/>
              <a:gd name="connsiteX0" fmla="*/ 0 w 1956916"/>
              <a:gd name="connsiteY0" fmla="*/ 107950 h 2389386"/>
              <a:gd name="connsiteX1" fmla="*/ 1956916 w 1956916"/>
              <a:gd name="connsiteY1" fmla="*/ 0 h 2389386"/>
              <a:gd name="connsiteX2" fmla="*/ 1944216 w 1956916"/>
              <a:gd name="connsiteY2" fmla="*/ 2383036 h 2389386"/>
              <a:gd name="connsiteX3" fmla="*/ 19050 w 1956916"/>
              <a:gd name="connsiteY3" fmla="*/ 2389386 h 2389386"/>
              <a:gd name="connsiteX4" fmla="*/ 0 w 1956916"/>
              <a:gd name="connsiteY4" fmla="*/ 107950 h 2389386"/>
              <a:gd name="connsiteX0" fmla="*/ 0 w 1963266"/>
              <a:gd name="connsiteY0" fmla="*/ 0 h 2389386"/>
              <a:gd name="connsiteX1" fmla="*/ 1963266 w 1963266"/>
              <a:gd name="connsiteY1" fmla="*/ 0 h 2389386"/>
              <a:gd name="connsiteX2" fmla="*/ 1950566 w 1963266"/>
              <a:gd name="connsiteY2" fmla="*/ 2383036 h 2389386"/>
              <a:gd name="connsiteX3" fmla="*/ 25400 w 1963266"/>
              <a:gd name="connsiteY3" fmla="*/ 2389386 h 2389386"/>
              <a:gd name="connsiteX4" fmla="*/ 0 w 1963266"/>
              <a:gd name="connsiteY4" fmla="*/ 0 h 2389386"/>
              <a:gd name="connsiteX0" fmla="*/ 0 w 1944216"/>
              <a:gd name="connsiteY0" fmla="*/ 0 h 2389386"/>
              <a:gd name="connsiteX1" fmla="*/ 1944216 w 1944216"/>
              <a:gd name="connsiteY1" fmla="*/ 0 h 2389386"/>
              <a:gd name="connsiteX2" fmla="*/ 1931516 w 1944216"/>
              <a:gd name="connsiteY2" fmla="*/ 2383036 h 2389386"/>
              <a:gd name="connsiteX3" fmla="*/ 6350 w 1944216"/>
              <a:gd name="connsiteY3" fmla="*/ 2389386 h 2389386"/>
              <a:gd name="connsiteX4" fmla="*/ 0 w 1944216"/>
              <a:gd name="connsiteY4" fmla="*/ 0 h 2389386"/>
              <a:gd name="connsiteX0" fmla="*/ 0 w 1954848"/>
              <a:gd name="connsiteY0" fmla="*/ 31898 h 2421284"/>
              <a:gd name="connsiteX1" fmla="*/ 1954848 w 1954848"/>
              <a:gd name="connsiteY1" fmla="*/ 0 h 2421284"/>
              <a:gd name="connsiteX2" fmla="*/ 1931516 w 1954848"/>
              <a:gd name="connsiteY2" fmla="*/ 2414934 h 2421284"/>
              <a:gd name="connsiteX3" fmla="*/ 6350 w 1954848"/>
              <a:gd name="connsiteY3" fmla="*/ 2421284 h 2421284"/>
              <a:gd name="connsiteX4" fmla="*/ 0 w 1954848"/>
              <a:gd name="connsiteY4" fmla="*/ 31898 h 2421284"/>
              <a:gd name="connsiteX0" fmla="*/ 0 w 1954848"/>
              <a:gd name="connsiteY0" fmla="*/ 10633 h 2421284"/>
              <a:gd name="connsiteX1" fmla="*/ 1954848 w 1954848"/>
              <a:gd name="connsiteY1" fmla="*/ 0 h 2421284"/>
              <a:gd name="connsiteX2" fmla="*/ 1931516 w 1954848"/>
              <a:gd name="connsiteY2" fmla="*/ 2414934 h 2421284"/>
              <a:gd name="connsiteX3" fmla="*/ 6350 w 1954848"/>
              <a:gd name="connsiteY3" fmla="*/ 2421284 h 2421284"/>
              <a:gd name="connsiteX4" fmla="*/ 0 w 1954848"/>
              <a:gd name="connsiteY4" fmla="*/ 10633 h 2421284"/>
              <a:gd name="connsiteX0" fmla="*/ 0 w 1954848"/>
              <a:gd name="connsiteY0" fmla="*/ 1 h 2410652"/>
              <a:gd name="connsiteX1" fmla="*/ 1954848 w 1954848"/>
              <a:gd name="connsiteY1" fmla="*/ 0 h 2410652"/>
              <a:gd name="connsiteX2" fmla="*/ 1931516 w 1954848"/>
              <a:gd name="connsiteY2" fmla="*/ 2404302 h 2410652"/>
              <a:gd name="connsiteX3" fmla="*/ 6350 w 1954848"/>
              <a:gd name="connsiteY3" fmla="*/ 2410652 h 2410652"/>
              <a:gd name="connsiteX4" fmla="*/ 0 w 1954848"/>
              <a:gd name="connsiteY4" fmla="*/ 1 h 24106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4848" h="2410652">
                <a:moveTo>
                  <a:pt x="0" y="1"/>
                </a:moveTo>
                <a:lnTo>
                  <a:pt x="1954848" y="0"/>
                </a:lnTo>
                <a:cubicBezTo>
                  <a:pt x="1950615" y="754129"/>
                  <a:pt x="1935749" y="1650173"/>
                  <a:pt x="1931516" y="2404302"/>
                </a:cubicBezTo>
                <a:lnTo>
                  <a:pt x="6350" y="2410652"/>
                </a:lnTo>
                <a:cubicBezTo>
                  <a:pt x="4233" y="1614190"/>
                  <a:pt x="2117" y="796463"/>
                  <a:pt x="0" y="1"/>
                </a:cubicBezTo>
                <a:close/>
              </a:path>
            </a:pathLst>
          </a:cu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it-IT" sz="1400" b="1" dirty="0" smtClean="0">
                <a:solidFill>
                  <a:srgbClr val="C00000"/>
                </a:solidFill>
                <a:latin typeface="Arial" panose="020B0604020202020204" pitchFamily="34" charset="0"/>
                <a:cs typeface="Arial" panose="020B0604020202020204" pitchFamily="34" charset="0"/>
              </a:rPr>
              <a:t>15 Involved NSs</a:t>
            </a:r>
            <a:endParaRPr lang="it-IT" sz="1400" dirty="0" smtClean="0">
              <a:solidFill>
                <a:srgbClr val="C00000"/>
              </a:solidFill>
              <a:latin typeface="Arial" panose="020B0604020202020204" pitchFamily="34" charset="0"/>
              <a:cs typeface="Arial" panose="020B0604020202020204" pitchFamily="34" charset="0"/>
            </a:endParaRP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Driving role (Focal point,</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Independent Evaluation Committee)</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Auxiliary role strengthened</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Positioning towards society/stakeholders</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Coordination of CSOs</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New skills acquired</a:t>
            </a:r>
          </a:p>
        </p:txBody>
      </p:sp>
      <p:sp>
        <p:nvSpPr>
          <p:cNvPr id="11" name="TextBox 10"/>
          <p:cNvSpPr txBox="1">
            <a:spLocks/>
          </p:cNvSpPr>
          <p:nvPr/>
        </p:nvSpPr>
        <p:spPr>
          <a:xfrm>
            <a:off x="5362845" y="2873574"/>
            <a:ext cx="1677556" cy="2417001"/>
          </a:xfrm>
          <a:custGeom>
            <a:avLst/>
            <a:gdLst>
              <a:gd name="connsiteX0" fmla="*/ 0 w 1728192"/>
              <a:gd name="connsiteY0" fmla="*/ 0 h 2154436"/>
              <a:gd name="connsiteX1" fmla="*/ 1728192 w 1728192"/>
              <a:gd name="connsiteY1" fmla="*/ 0 h 2154436"/>
              <a:gd name="connsiteX2" fmla="*/ 1728192 w 1728192"/>
              <a:gd name="connsiteY2" fmla="*/ 2154436 h 2154436"/>
              <a:gd name="connsiteX3" fmla="*/ 0 w 1728192"/>
              <a:gd name="connsiteY3" fmla="*/ 2154436 h 2154436"/>
              <a:gd name="connsiteX4" fmla="*/ 0 w 1728192"/>
              <a:gd name="connsiteY4" fmla="*/ 0 h 2154436"/>
              <a:gd name="connsiteX0" fmla="*/ 0 w 1728192"/>
              <a:gd name="connsiteY0" fmla="*/ 95250 h 2249686"/>
              <a:gd name="connsiteX1" fmla="*/ 1696442 w 1728192"/>
              <a:gd name="connsiteY1" fmla="*/ 0 h 2249686"/>
              <a:gd name="connsiteX2" fmla="*/ 1728192 w 1728192"/>
              <a:gd name="connsiteY2" fmla="*/ 2249686 h 2249686"/>
              <a:gd name="connsiteX3" fmla="*/ 0 w 1728192"/>
              <a:gd name="connsiteY3" fmla="*/ 2249686 h 2249686"/>
              <a:gd name="connsiteX4" fmla="*/ 0 w 1728192"/>
              <a:gd name="connsiteY4" fmla="*/ 95250 h 2249686"/>
              <a:gd name="connsiteX0" fmla="*/ 0 w 1696442"/>
              <a:gd name="connsiteY0" fmla="*/ 95250 h 2370336"/>
              <a:gd name="connsiteX1" fmla="*/ 1696442 w 1696442"/>
              <a:gd name="connsiteY1" fmla="*/ 0 h 2370336"/>
              <a:gd name="connsiteX2" fmla="*/ 1696442 w 1696442"/>
              <a:gd name="connsiteY2" fmla="*/ 2370336 h 2370336"/>
              <a:gd name="connsiteX3" fmla="*/ 0 w 1696442"/>
              <a:gd name="connsiteY3" fmla="*/ 2249686 h 2370336"/>
              <a:gd name="connsiteX4" fmla="*/ 0 w 1696442"/>
              <a:gd name="connsiteY4" fmla="*/ 95250 h 2370336"/>
              <a:gd name="connsiteX0" fmla="*/ 0 w 1696442"/>
              <a:gd name="connsiteY0" fmla="*/ 95250 h 2383036"/>
              <a:gd name="connsiteX1" fmla="*/ 1696442 w 1696442"/>
              <a:gd name="connsiteY1" fmla="*/ 0 h 2383036"/>
              <a:gd name="connsiteX2" fmla="*/ 1696442 w 1696442"/>
              <a:gd name="connsiteY2" fmla="*/ 2370336 h 2383036"/>
              <a:gd name="connsiteX3" fmla="*/ 19050 w 1696442"/>
              <a:gd name="connsiteY3" fmla="*/ 2383036 h 2383036"/>
              <a:gd name="connsiteX4" fmla="*/ 0 w 1696442"/>
              <a:gd name="connsiteY4" fmla="*/ 95250 h 2383036"/>
              <a:gd name="connsiteX0" fmla="*/ 0 w 1683742"/>
              <a:gd name="connsiteY0" fmla="*/ 12700 h 2383036"/>
              <a:gd name="connsiteX1" fmla="*/ 1683742 w 1683742"/>
              <a:gd name="connsiteY1" fmla="*/ 0 h 2383036"/>
              <a:gd name="connsiteX2" fmla="*/ 1683742 w 1683742"/>
              <a:gd name="connsiteY2" fmla="*/ 2370336 h 2383036"/>
              <a:gd name="connsiteX3" fmla="*/ 6350 w 1683742"/>
              <a:gd name="connsiteY3" fmla="*/ 2383036 h 2383036"/>
              <a:gd name="connsiteX4" fmla="*/ 0 w 1683742"/>
              <a:gd name="connsiteY4" fmla="*/ 12700 h 2383036"/>
              <a:gd name="connsiteX0" fmla="*/ 0 w 1683742"/>
              <a:gd name="connsiteY0" fmla="*/ 12700 h 2389386"/>
              <a:gd name="connsiteX1" fmla="*/ 1683742 w 1683742"/>
              <a:gd name="connsiteY1" fmla="*/ 0 h 2389386"/>
              <a:gd name="connsiteX2" fmla="*/ 1683742 w 1683742"/>
              <a:gd name="connsiteY2" fmla="*/ 2389386 h 2389386"/>
              <a:gd name="connsiteX3" fmla="*/ 6350 w 1683742"/>
              <a:gd name="connsiteY3" fmla="*/ 2383036 h 2389386"/>
              <a:gd name="connsiteX4" fmla="*/ 0 w 1683742"/>
              <a:gd name="connsiteY4" fmla="*/ 12700 h 2389386"/>
              <a:gd name="connsiteX0" fmla="*/ 0 w 1683742"/>
              <a:gd name="connsiteY0" fmla="*/ 0 h 2395736"/>
              <a:gd name="connsiteX1" fmla="*/ 1683742 w 1683742"/>
              <a:gd name="connsiteY1" fmla="*/ 6350 h 2395736"/>
              <a:gd name="connsiteX2" fmla="*/ 1683742 w 1683742"/>
              <a:gd name="connsiteY2" fmla="*/ 2395736 h 2395736"/>
              <a:gd name="connsiteX3" fmla="*/ 6350 w 1683742"/>
              <a:gd name="connsiteY3" fmla="*/ 2389386 h 2395736"/>
              <a:gd name="connsiteX4" fmla="*/ 0 w 1683742"/>
              <a:gd name="connsiteY4" fmla="*/ 0 h 2395736"/>
              <a:gd name="connsiteX0" fmla="*/ 0 w 1683742"/>
              <a:gd name="connsiteY0" fmla="*/ 4283 h 2400019"/>
              <a:gd name="connsiteX1" fmla="*/ 1683742 w 1683742"/>
              <a:gd name="connsiteY1" fmla="*/ 0 h 2400019"/>
              <a:gd name="connsiteX2" fmla="*/ 1683742 w 1683742"/>
              <a:gd name="connsiteY2" fmla="*/ 2400019 h 2400019"/>
              <a:gd name="connsiteX3" fmla="*/ 6350 w 1683742"/>
              <a:gd name="connsiteY3" fmla="*/ 2393669 h 2400019"/>
              <a:gd name="connsiteX4" fmla="*/ 0 w 1683742"/>
              <a:gd name="connsiteY4" fmla="*/ 4283 h 2400019"/>
              <a:gd name="connsiteX0" fmla="*/ 0 w 1683742"/>
              <a:gd name="connsiteY0" fmla="*/ 14915 h 2410651"/>
              <a:gd name="connsiteX1" fmla="*/ 1683742 w 1683742"/>
              <a:gd name="connsiteY1" fmla="*/ 0 h 2410651"/>
              <a:gd name="connsiteX2" fmla="*/ 1683742 w 1683742"/>
              <a:gd name="connsiteY2" fmla="*/ 2410651 h 2410651"/>
              <a:gd name="connsiteX3" fmla="*/ 6350 w 1683742"/>
              <a:gd name="connsiteY3" fmla="*/ 2404301 h 2410651"/>
              <a:gd name="connsiteX4" fmla="*/ 0 w 1683742"/>
              <a:gd name="connsiteY4" fmla="*/ 14915 h 2410651"/>
              <a:gd name="connsiteX0" fmla="*/ 15079 w 1677556"/>
              <a:gd name="connsiteY0" fmla="*/ 0 h 2427633"/>
              <a:gd name="connsiteX1" fmla="*/ 1677556 w 1677556"/>
              <a:gd name="connsiteY1" fmla="*/ 16982 h 2427633"/>
              <a:gd name="connsiteX2" fmla="*/ 1677556 w 1677556"/>
              <a:gd name="connsiteY2" fmla="*/ 2427633 h 2427633"/>
              <a:gd name="connsiteX3" fmla="*/ 164 w 1677556"/>
              <a:gd name="connsiteY3" fmla="*/ 2421283 h 2427633"/>
              <a:gd name="connsiteX4" fmla="*/ 15079 w 1677556"/>
              <a:gd name="connsiteY4" fmla="*/ 0 h 2427633"/>
              <a:gd name="connsiteX0" fmla="*/ 15079 w 1677556"/>
              <a:gd name="connsiteY0" fmla="*/ 0 h 2427633"/>
              <a:gd name="connsiteX1" fmla="*/ 1677556 w 1677556"/>
              <a:gd name="connsiteY1" fmla="*/ 16982 h 2427633"/>
              <a:gd name="connsiteX2" fmla="*/ 1677556 w 1677556"/>
              <a:gd name="connsiteY2" fmla="*/ 2427633 h 2427633"/>
              <a:gd name="connsiteX3" fmla="*/ 164 w 1677556"/>
              <a:gd name="connsiteY3" fmla="*/ 2410650 h 2427633"/>
              <a:gd name="connsiteX4" fmla="*/ 15079 w 1677556"/>
              <a:gd name="connsiteY4" fmla="*/ 0 h 2427633"/>
              <a:gd name="connsiteX0" fmla="*/ 15079 w 1677556"/>
              <a:gd name="connsiteY0" fmla="*/ 0 h 2417001"/>
              <a:gd name="connsiteX1" fmla="*/ 1677556 w 1677556"/>
              <a:gd name="connsiteY1" fmla="*/ 16982 h 2417001"/>
              <a:gd name="connsiteX2" fmla="*/ 1677556 w 1677556"/>
              <a:gd name="connsiteY2" fmla="*/ 2417001 h 2417001"/>
              <a:gd name="connsiteX3" fmla="*/ 164 w 1677556"/>
              <a:gd name="connsiteY3" fmla="*/ 2410650 h 2417001"/>
              <a:gd name="connsiteX4" fmla="*/ 15079 w 1677556"/>
              <a:gd name="connsiteY4" fmla="*/ 0 h 2417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7556" h="2417001">
                <a:moveTo>
                  <a:pt x="15079" y="0"/>
                </a:moveTo>
                <a:lnTo>
                  <a:pt x="1677556" y="16982"/>
                </a:lnTo>
                <a:lnTo>
                  <a:pt x="1677556" y="2417001"/>
                </a:lnTo>
                <a:lnTo>
                  <a:pt x="164" y="2410650"/>
                </a:lnTo>
                <a:cubicBezTo>
                  <a:pt x="-1953" y="1620538"/>
                  <a:pt x="17196" y="790112"/>
                  <a:pt x="15079" y="0"/>
                </a:cubicBezTo>
                <a:close/>
              </a:path>
            </a:pathLst>
          </a:cu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it-IT" sz="1400" b="1" dirty="0" smtClean="0">
                <a:solidFill>
                  <a:srgbClr val="C00000"/>
                </a:solidFill>
                <a:latin typeface="Arial" panose="020B0604020202020204" pitchFamily="34" charset="0"/>
                <a:cs typeface="Arial" panose="020B0604020202020204" pitchFamily="34" charset="0"/>
              </a:rPr>
              <a:t>Partner NSs</a:t>
            </a:r>
          </a:p>
          <a:p>
            <a:pPr marL="182563" indent="-182563" fontAlgn="auto">
              <a:spcBef>
                <a:spcPts val="0"/>
              </a:spcBef>
              <a:spcAft>
                <a:spcPts val="0"/>
              </a:spcAft>
              <a:buFont typeface="Arial" panose="020B0604020202020204" pitchFamily="34" charset="0"/>
              <a:buChar char="•"/>
            </a:pPr>
            <a:r>
              <a:rPr lang="en-GB" sz="1200" b="1" dirty="0" smtClean="0">
                <a:solidFill>
                  <a:prstClr val="black"/>
                </a:solidFill>
                <a:latin typeface="Arial" panose="020B0604020202020204" pitchFamily="34" charset="0"/>
                <a:cs typeface="Arial" panose="020B0604020202020204" pitchFamily="34" charset="0"/>
              </a:rPr>
              <a:t> </a:t>
            </a:r>
            <a:r>
              <a:rPr lang="en-GB" sz="1200" dirty="0" smtClean="0">
                <a:solidFill>
                  <a:prstClr val="black"/>
                </a:solidFill>
                <a:latin typeface="Arial" panose="020B0604020202020204" pitchFamily="34" charset="0"/>
                <a:cs typeface="Arial" panose="020B0604020202020204" pitchFamily="34" charset="0"/>
              </a:rPr>
              <a:t>Support to the process</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Coaching role </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Sharing of capacities</a:t>
            </a:r>
          </a:p>
          <a:p>
            <a:pPr marL="174625" indent="-174625" fontAlgn="auto">
              <a:spcBef>
                <a:spcPts val="0"/>
              </a:spcBef>
              <a:spcAft>
                <a:spcPts val="0"/>
              </a:spcAft>
              <a:buFont typeface="Arial" panose="020B0604020202020204" pitchFamily="34" charset="0"/>
              <a:buChar char="•"/>
            </a:pPr>
            <a:r>
              <a:rPr lang="en-GB" sz="1200" dirty="0" smtClean="0">
                <a:solidFill>
                  <a:prstClr val="black"/>
                </a:solidFill>
                <a:latin typeface="Arial" panose="020B0604020202020204" pitchFamily="34" charset="0"/>
                <a:cs typeface="Arial" panose="020B0604020202020204" pitchFamily="34" charset="0"/>
              </a:rPr>
              <a:t> provision of know-how (technical/thematic)</a:t>
            </a:r>
          </a:p>
          <a:p>
            <a:pPr marL="174625" indent="-174625" fontAlgn="auto">
              <a:spcBef>
                <a:spcPts val="0"/>
              </a:spcBef>
              <a:spcAft>
                <a:spcPts val="0"/>
              </a:spcAft>
              <a:buFont typeface="Arial" panose="020B0604020202020204" pitchFamily="34" charset="0"/>
              <a:buChar char="•"/>
            </a:pPr>
            <a:endParaRPr lang="en-GB" sz="1200" dirty="0">
              <a:solidFill>
                <a:prstClr val="black"/>
              </a:solidFill>
              <a:latin typeface="Arial" panose="020B0604020202020204" pitchFamily="34" charset="0"/>
              <a:cs typeface="Arial" panose="020B0604020202020204" pitchFamily="34" charset="0"/>
            </a:endParaRPr>
          </a:p>
          <a:p>
            <a:pPr marL="174625" indent="-174625" fontAlgn="auto">
              <a:spcBef>
                <a:spcPts val="0"/>
              </a:spcBef>
              <a:spcAft>
                <a:spcPts val="0"/>
              </a:spcAft>
              <a:buFont typeface="Arial" panose="020B0604020202020204" pitchFamily="34" charset="0"/>
              <a:buChar char="•"/>
            </a:pPr>
            <a:endParaRPr lang="en-GB" sz="1200" dirty="0">
              <a:solidFill>
                <a:prstClr val="black"/>
              </a:solidFill>
              <a:latin typeface="Arial" panose="020B0604020202020204" pitchFamily="34" charset="0"/>
              <a:cs typeface="Arial" panose="020B0604020202020204" pitchFamily="34" charset="0"/>
            </a:endParaRPr>
          </a:p>
        </p:txBody>
      </p:sp>
      <p:sp>
        <p:nvSpPr>
          <p:cNvPr id="12" name="Isosceles Triangle 11"/>
          <p:cNvSpPr/>
          <p:nvPr/>
        </p:nvSpPr>
        <p:spPr>
          <a:xfrm>
            <a:off x="1441008" y="818598"/>
            <a:ext cx="7304520" cy="2067740"/>
          </a:xfrm>
          <a:prstGeom prst="triangle">
            <a:avLst/>
          </a:prstGeom>
          <a:solidFill>
            <a:schemeClr val="accent1">
              <a:lumMod val="20000"/>
              <a:lumOff val="80000"/>
              <a:alpha val="2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1257300" fontAlgn="auto">
              <a:spcBef>
                <a:spcPts val="0"/>
              </a:spcBef>
              <a:spcAft>
                <a:spcPts val="0"/>
              </a:spcAft>
              <a:tabLst>
                <a:tab pos="3670300" algn="l"/>
              </a:tabLst>
            </a:pPr>
            <a:endParaRPr lang="en-GB" sz="1400" b="1" dirty="0" smtClean="0">
              <a:solidFill>
                <a:srgbClr val="C00000"/>
              </a:solidFill>
              <a:latin typeface="Arial" panose="020B0604020202020204" pitchFamily="34" charset="0"/>
              <a:cs typeface="Arial" panose="020B0604020202020204" pitchFamily="34" charset="0"/>
            </a:endParaRPr>
          </a:p>
          <a:p>
            <a:pPr algn="ctr" defTabSz="1257300" fontAlgn="auto">
              <a:spcBef>
                <a:spcPts val="0"/>
              </a:spcBef>
              <a:spcAft>
                <a:spcPts val="0"/>
              </a:spcAft>
              <a:tabLst>
                <a:tab pos="3670300" algn="l"/>
              </a:tabLst>
            </a:pPr>
            <a:r>
              <a:rPr lang="en-GB" sz="1400" b="1" dirty="0" smtClean="0">
                <a:solidFill>
                  <a:srgbClr val="C00000"/>
                </a:solidFill>
                <a:latin typeface="Arial" panose="020B0604020202020204" pitchFamily="34" charset="0"/>
                <a:cs typeface="Arial" panose="020B0604020202020204" pitchFamily="34" charset="0"/>
              </a:rPr>
              <a:t>RIGHTS OF MIGRANTS IN ACTION</a:t>
            </a:r>
            <a:r>
              <a:rPr lang="en-GB" sz="9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r>
            <a:br>
              <a:rPr lang="en-GB" sz="9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br>
            <a:r>
              <a:rPr lang="en-GB" sz="1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To </a:t>
            </a:r>
            <a:r>
              <a:rPr lang="en-GB"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promote and protect the human rights </a:t>
            </a:r>
            <a:r>
              <a:rPr lang="en-GB" sz="1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of migrants </a:t>
            </a:r>
            <a:r>
              <a:rPr lang="en-GB" sz="1100" dirty="0">
                <a:solidFill>
                  <a:prstClr val="black"/>
                </a:solidFill>
                <a:latin typeface="Arial" panose="020B0604020202020204" pitchFamily="34" charset="0"/>
                <a:ea typeface="Times New Roman" panose="02020603050405020304" pitchFamily="18" charset="0"/>
                <a:cs typeface="Arial" panose="020B0604020202020204" pitchFamily="34" charset="0"/>
              </a:rPr>
              <a:t>in targeted countries, migration corridors and regions </a:t>
            </a:r>
            <a:r>
              <a:rPr lang="en-GB" sz="1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through </a:t>
            </a:r>
            <a:r>
              <a:rPr lang="en-GB"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 globally coordinated civil society action, </a:t>
            </a:r>
            <a:r>
              <a:rPr lang="en-GB" sz="1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with </a:t>
            </a:r>
            <a:r>
              <a:rPr lang="en-GB"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 specific focus on migrant domestic workers </a:t>
            </a:r>
            <a:r>
              <a:rPr lang="en-GB" sz="1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and </a:t>
            </a:r>
            <a:r>
              <a:rPr lang="en-GB" sz="1100" dirty="0">
                <a:solidFill>
                  <a:prstClr val="black"/>
                </a:solidFill>
                <a:latin typeface="Arial" panose="020B0604020202020204" pitchFamily="34" charset="0"/>
                <a:ea typeface="Times New Roman" panose="02020603050405020304" pitchFamily="18" charset="0"/>
                <a:cs typeface="Arial" panose="020B0604020202020204" pitchFamily="34" charset="0"/>
              </a:rPr>
              <a:t>victims of </a:t>
            </a:r>
            <a:r>
              <a:rPr lang="en-GB" sz="11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human trafficking</a:t>
            </a:r>
            <a:endParaRPr lang="it-IT" sz="11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ea typeface="Times New Roman" panose="02020603050405020304" pitchFamily="18" charset="0"/>
              <a:cs typeface="Arial" panose="020B0604020202020204" pitchFamily="34" charset="0"/>
            </a:endParaRPr>
          </a:p>
          <a:p>
            <a:pPr algn="ctr" defTabSz="1257300" fontAlgn="auto">
              <a:spcBef>
                <a:spcPts val="0"/>
              </a:spcBef>
              <a:spcAft>
                <a:spcPts val="0"/>
              </a:spcAft>
              <a:tabLst>
                <a:tab pos="3670300" algn="l"/>
              </a:tabLst>
            </a:pPr>
            <a:endParaRPr lang="it-IT" sz="1600" dirty="0" smtClean="0">
              <a:solidFill>
                <a:prstClr val="black"/>
              </a:solidFill>
              <a:ea typeface="Times New Roman" panose="02020603050405020304" pitchFamily="18" charset="0"/>
              <a:cs typeface="Calibri" panose="020F0502020204030204" pitchFamily="34" charset="0"/>
            </a:endParaRPr>
          </a:p>
          <a:p>
            <a:pPr algn="ctr" defTabSz="1257300" fontAlgn="auto">
              <a:spcBef>
                <a:spcPts val="0"/>
              </a:spcBef>
              <a:spcAft>
                <a:spcPts val="0"/>
              </a:spcAft>
              <a:tabLst>
                <a:tab pos="3670300" algn="l"/>
              </a:tabLst>
            </a:pPr>
            <a:endParaRPr lang="en-GB" sz="1600" dirty="0" smtClean="0">
              <a:solidFill>
                <a:prstClr val="black"/>
              </a:solidFill>
              <a:ea typeface="Times New Roman" panose="02020603050405020304" pitchFamily="18" charset="0"/>
              <a:cs typeface="Calibri" panose="020F0502020204030204" pitchFamily="34" charset="0"/>
            </a:endParaRPr>
          </a:p>
        </p:txBody>
      </p:sp>
      <p:sp>
        <p:nvSpPr>
          <p:cNvPr id="9" name="TextBox 8"/>
          <p:cNvSpPr txBox="1">
            <a:spLocks/>
          </p:cNvSpPr>
          <p:nvPr/>
        </p:nvSpPr>
        <p:spPr>
          <a:xfrm>
            <a:off x="7171712" y="2884489"/>
            <a:ext cx="1510860" cy="2408179"/>
          </a:xfrm>
          <a:custGeom>
            <a:avLst/>
            <a:gdLst>
              <a:gd name="connsiteX0" fmla="*/ 0 w 1511081"/>
              <a:gd name="connsiteY0" fmla="*/ 0 h 2062103"/>
              <a:gd name="connsiteX1" fmla="*/ 1511081 w 1511081"/>
              <a:gd name="connsiteY1" fmla="*/ 0 h 2062103"/>
              <a:gd name="connsiteX2" fmla="*/ 1511081 w 1511081"/>
              <a:gd name="connsiteY2" fmla="*/ 2062103 h 2062103"/>
              <a:gd name="connsiteX3" fmla="*/ 0 w 1511081"/>
              <a:gd name="connsiteY3" fmla="*/ 2062103 h 2062103"/>
              <a:gd name="connsiteX4" fmla="*/ 0 w 1511081"/>
              <a:gd name="connsiteY4" fmla="*/ 0 h 2062103"/>
              <a:gd name="connsiteX0" fmla="*/ 0 w 1511081"/>
              <a:gd name="connsiteY0" fmla="*/ 0 h 2062103"/>
              <a:gd name="connsiteX1" fmla="*/ 1511081 w 1511081"/>
              <a:gd name="connsiteY1" fmla="*/ 0 h 2062103"/>
              <a:gd name="connsiteX2" fmla="*/ 1511081 w 1511081"/>
              <a:gd name="connsiteY2" fmla="*/ 2062103 h 2062103"/>
              <a:gd name="connsiteX3" fmla="*/ 0 w 1511081"/>
              <a:gd name="connsiteY3" fmla="*/ 2062103 h 2062103"/>
              <a:gd name="connsiteX4" fmla="*/ 0 w 1511081"/>
              <a:gd name="connsiteY4" fmla="*/ 0 h 2062103"/>
              <a:gd name="connsiteX0" fmla="*/ 0 w 1511081"/>
              <a:gd name="connsiteY0" fmla="*/ 0 h 2176403"/>
              <a:gd name="connsiteX1" fmla="*/ 1511081 w 1511081"/>
              <a:gd name="connsiteY1" fmla="*/ 114300 h 2176403"/>
              <a:gd name="connsiteX2" fmla="*/ 1511081 w 1511081"/>
              <a:gd name="connsiteY2" fmla="*/ 2176403 h 2176403"/>
              <a:gd name="connsiteX3" fmla="*/ 0 w 1511081"/>
              <a:gd name="connsiteY3" fmla="*/ 2176403 h 2176403"/>
              <a:gd name="connsiteX4" fmla="*/ 0 w 1511081"/>
              <a:gd name="connsiteY4" fmla="*/ 0 h 2176403"/>
              <a:gd name="connsiteX0" fmla="*/ 0 w 1511081"/>
              <a:gd name="connsiteY0" fmla="*/ 0 h 2176403"/>
              <a:gd name="connsiteX1" fmla="*/ 1511081 w 1511081"/>
              <a:gd name="connsiteY1" fmla="*/ 28575 h 2176403"/>
              <a:gd name="connsiteX2" fmla="*/ 1511081 w 1511081"/>
              <a:gd name="connsiteY2" fmla="*/ 2176403 h 2176403"/>
              <a:gd name="connsiteX3" fmla="*/ 0 w 1511081"/>
              <a:gd name="connsiteY3" fmla="*/ 2176403 h 2176403"/>
              <a:gd name="connsiteX4" fmla="*/ 0 w 1511081"/>
              <a:gd name="connsiteY4" fmla="*/ 0 h 2176403"/>
              <a:gd name="connsiteX0" fmla="*/ 0 w 1511081"/>
              <a:gd name="connsiteY0" fmla="*/ 0 h 2176403"/>
              <a:gd name="connsiteX1" fmla="*/ 1511081 w 1511081"/>
              <a:gd name="connsiteY1" fmla="*/ 28575 h 2176403"/>
              <a:gd name="connsiteX2" fmla="*/ 1511081 w 1511081"/>
              <a:gd name="connsiteY2" fmla="*/ 2176403 h 2176403"/>
              <a:gd name="connsiteX3" fmla="*/ 0 w 1511081"/>
              <a:gd name="connsiteY3" fmla="*/ 2176403 h 2176403"/>
              <a:gd name="connsiteX4" fmla="*/ 0 w 1511081"/>
              <a:gd name="connsiteY4" fmla="*/ 0 h 2176403"/>
              <a:gd name="connsiteX0" fmla="*/ 0 w 1511081"/>
              <a:gd name="connsiteY0" fmla="*/ 0 h 2176403"/>
              <a:gd name="connsiteX1" fmla="*/ 1511081 w 1511081"/>
              <a:gd name="connsiteY1" fmla="*/ 28575 h 2176403"/>
              <a:gd name="connsiteX2" fmla="*/ 1511081 w 1511081"/>
              <a:gd name="connsiteY2" fmla="*/ 2176403 h 2176403"/>
              <a:gd name="connsiteX3" fmla="*/ 0 w 1511081"/>
              <a:gd name="connsiteY3" fmla="*/ 2176403 h 2176403"/>
              <a:gd name="connsiteX4" fmla="*/ 0 w 1511081"/>
              <a:gd name="connsiteY4" fmla="*/ 0 h 2176403"/>
              <a:gd name="connsiteX0" fmla="*/ 0 w 1511081"/>
              <a:gd name="connsiteY0" fmla="*/ 0 h 2405003"/>
              <a:gd name="connsiteX1" fmla="*/ 1511081 w 1511081"/>
              <a:gd name="connsiteY1" fmla="*/ 28575 h 2405003"/>
              <a:gd name="connsiteX2" fmla="*/ 1511081 w 1511081"/>
              <a:gd name="connsiteY2" fmla="*/ 2176403 h 2405003"/>
              <a:gd name="connsiteX3" fmla="*/ 0 w 1511081"/>
              <a:gd name="connsiteY3" fmla="*/ 2405003 h 2405003"/>
              <a:gd name="connsiteX4" fmla="*/ 0 w 1511081"/>
              <a:gd name="connsiteY4" fmla="*/ 0 h 2405003"/>
              <a:gd name="connsiteX0" fmla="*/ 0 w 1525368"/>
              <a:gd name="connsiteY0" fmla="*/ 0 h 2419291"/>
              <a:gd name="connsiteX1" fmla="*/ 1511081 w 1525368"/>
              <a:gd name="connsiteY1" fmla="*/ 28575 h 2419291"/>
              <a:gd name="connsiteX2" fmla="*/ 1525368 w 1525368"/>
              <a:gd name="connsiteY2" fmla="*/ 2419291 h 2419291"/>
              <a:gd name="connsiteX3" fmla="*/ 0 w 1525368"/>
              <a:gd name="connsiteY3" fmla="*/ 2405003 h 2419291"/>
              <a:gd name="connsiteX4" fmla="*/ 0 w 1525368"/>
              <a:gd name="connsiteY4" fmla="*/ 0 h 2419291"/>
              <a:gd name="connsiteX0" fmla="*/ 0 w 1511713"/>
              <a:gd name="connsiteY0" fmla="*/ 0 h 2855111"/>
              <a:gd name="connsiteX1" fmla="*/ 1511081 w 1511713"/>
              <a:gd name="connsiteY1" fmla="*/ 28575 h 2855111"/>
              <a:gd name="connsiteX2" fmla="*/ 1496763 w 1511713"/>
              <a:gd name="connsiteY2" fmla="*/ 2855111 h 2855111"/>
              <a:gd name="connsiteX3" fmla="*/ 0 w 1511713"/>
              <a:gd name="connsiteY3" fmla="*/ 2405003 h 2855111"/>
              <a:gd name="connsiteX4" fmla="*/ 0 w 1511713"/>
              <a:gd name="connsiteY4" fmla="*/ 0 h 2855111"/>
              <a:gd name="connsiteX0" fmla="*/ 14302 w 1526015"/>
              <a:gd name="connsiteY0" fmla="*/ 0 h 2857586"/>
              <a:gd name="connsiteX1" fmla="*/ 1525383 w 1526015"/>
              <a:gd name="connsiteY1" fmla="*/ 28575 h 2857586"/>
              <a:gd name="connsiteX2" fmla="*/ 1511065 w 1526015"/>
              <a:gd name="connsiteY2" fmla="*/ 2855111 h 2857586"/>
              <a:gd name="connsiteX3" fmla="*/ 0 w 1526015"/>
              <a:gd name="connsiteY3" fmla="*/ 2857586 h 2857586"/>
              <a:gd name="connsiteX4" fmla="*/ 14302 w 1526015"/>
              <a:gd name="connsiteY4" fmla="*/ 0 h 2857586"/>
              <a:gd name="connsiteX0" fmla="*/ 14302 w 1526015"/>
              <a:gd name="connsiteY0" fmla="*/ 0 h 2857586"/>
              <a:gd name="connsiteX1" fmla="*/ 1525383 w 1526015"/>
              <a:gd name="connsiteY1" fmla="*/ 28575 h 2857586"/>
              <a:gd name="connsiteX2" fmla="*/ 1511066 w 1526015"/>
              <a:gd name="connsiteY2" fmla="*/ 2840212 h 2857586"/>
              <a:gd name="connsiteX3" fmla="*/ 0 w 1526015"/>
              <a:gd name="connsiteY3" fmla="*/ 2857586 h 2857586"/>
              <a:gd name="connsiteX4" fmla="*/ 14302 w 1526015"/>
              <a:gd name="connsiteY4" fmla="*/ 0 h 2857586"/>
              <a:gd name="connsiteX0" fmla="*/ 14302 w 1526015"/>
              <a:gd name="connsiteY0" fmla="*/ 0 h 2842686"/>
              <a:gd name="connsiteX1" fmla="*/ 1525383 w 1526015"/>
              <a:gd name="connsiteY1" fmla="*/ 28575 h 2842686"/>
              <a:gd name="connsiteX2" fmla="*/ 1511066 w 1526015"/>
              <a:gd name="connsiteY2" fmla="*/ 2840212 h 2842686"/>
              <a:gd name="connsiteX3" fmla="*/ 0 w 1526015"/>
              <a:gd name="connsiteY3" fmla="*/ 2842686 h 2842686"/>
              <a:gd name="connsiteX4" fmla="*/ 14302 w 1526015"/>
              <a:gd name="connsiteY4" fmla="*/ 0 h 2842686"/>
              <a:gd name="connsiteX0" fmla="*/ 7945 w 1526015"/>
              <a:gd name="connsiteY0" fmla="*/ 0 h 2827786"/>
              <a:gd name="connsiteX1" fmla="*/ 1525383 w 1526015"/>
              <a:gd name="connsiteY1" fmla="*/ 13675 h 2827786"/>
              <a:gd name="connsiteX2" fmla="*/ 1511066 w 1526015"/>
              <a:gd name="connsiteY2" fmla="*/ 2825312 h 2827786"/>
              <a:gd name="connsiteX3" fmla="*/ 0 w 1526015"/>
              <a:gd name="connsiteY3" fmla="*/ 2827786 h 2827786"/>
              <a:gd name="connsiteX4" fmla="*/ 7945 w 1526015"/>
              <a:gd name="connsiteY4" fmla="*/ 0 h 2827786"/>
              <a:gd name="connsiteX0" fmla="*/ 7945 w 1519857"/>
              <a:gd name="connsiteY0" fmla="*/ 0 h 2827786"/>
              <a:gd name="connsiteX1" fmla="*/ 1519027 w 1519857"/>
              <a:gd name="connsiteY1" fmla="*/ 13675 h 2827786"/>
              <a:gd name="connsiteX2" fmla="*/ 1511066 w 1519857"/>
              <a:gd name="connsiteY2" fmla="*/ 2825312 h 2827786"/>
              <a:gd name="connsiteX3" fmla="*/ 0 w 1519857"/>
              <a:gd name="connsiteY3" fmla="*/ 2827786 h 2827786"/>
              <a:gd name="connsiteX4" fmla="*/ 7945 w 1519857"/>
              <a:gd name="connsiteY4" fmla="*/ 0 h 2827786"/>
              <a:gd name="connsiteX0" fmla="*/ 513 w 1512425"/>
              <a:gd name="connsiteY0" fmla="*/ 0 h 2827786"/>
              <a:gd name="connsiteX1" fmla="*/ 1511595 w 1512425"/>
              <a:gd name="connsiteY1" fmla="*/ 13675 h 2827786"/>
              <a:gd name="connsiteX2" fmla="*/ 1503634 w 1512425"/>
              <a:gd name="connsiteY2" fmla="*/ 2825312 h 2827786"/>
              <a:gd name="connsiteX3" fmla="*/ 21173 w 1512425"/>
              <a:gd name="connsiteY3" fmla="*/ 2827786 h 2827786"/>
              <a:gd name="connsiteX4" fmla="*/ 513 w 1512425"/>
              <a:gd name="connsiteY4" fmla="*/ 0 h 2827786"/>
              <a:gd name="connsiteX0" fmla="*/ 513 w 1512425"/>
              <a:gd name="connsiteY0" fmla="*/ 0 h 2825312"/>
              <a:gd name="connsiteX1" fmla="*/ 1511595 w 1512425"/>
              <a:gd name="connsiteY1" fmla="*/ 13675 h 2825312"/>
              <a:gd name="connsiteX2" fmla="*/ 1503634 w 1512425"/>
              <a:gd name="connsiteY2" fmla="*/ 2825312 h 2825312"/>
              <a:gd name="connsiteX3" fmla="*/ 21173 w 1512425"/>
              <a:gd name="connsiteY3" fmla="*/ 2816611 h 2825312"/>
              <a:gd name="connsiteX4" fmla="*/ 513 w 1512425"/>
              <a:gd name="connsiteY4" fmla="*/ 0 h 2825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425" h="2825312">
                <a:moveTo>
                  <a:pt x="513" y="0"/>
                </a:moveTo>
                <a:lnTo>
                  <a:pt x="1511595" y="13675"/>
                </a:lnTo>
                <a:cubicBezTo>
                  <a:pt x="1516357" y="810580"/>
                  <a:pt x="1498872" y="2028407"/>
                  <a:pt x="1503634" y="2825312"/>
                </a:cubicBezTo>
                <a:lnTo>
                  <a:pt x="21173" y="2816611"/>
                </a:lnTo>
                <a:cubicBezTo>
                  <a:pt x="25940" y="1864082"/>
                  <a:pt x="-4254" y="952529"/>
                  <a:pt x="513" y="0"/>
                </a:cubicBezTo>
                <a:close/>
              </a:path>
            </a:pathLst>
          </a:custGeom>
          <a:solidFill>
            <a:schemeClr val="accent1">
              <a:lumMod val="20000"/>
              <a:lumOff val="80000"/>
              <a:alpha val="25000"/>
            </a:schemeClr>
          </a:solidFill>
          <a:ln>
            <a:solidFill>
              <a:schemeClr val="tx1"/>
            </a:solidFill>
          </a:ln>
        </p:spPr>
        <p:txBody>
          <a:bodyPr wrap="square" rtlCol="0">
            <a:spAutoFit/>
          </a:bodyPr>
          <a:lstStyle/>
          <a:p>
            <a:pPr algn="ctr" fontAlgn="auto">
              <a:spcBef>
                <a:spcPts val="0"/>
              </a:spcBef>
              <a:spcAft>
                <a:spcPts val="0"/>
              </a:spcAft>
            </a:pPr>
            <a:r>
              <a:rPr lang="it-IT" sz="1400" b="1" dirty="0" smtClean="0">
                <a:solidFill>
                  <a:srgbClr val="C00000"/>
                </a:solidFill>
                <a:latin typeface="Arial" panose="020B0604020202020204" pitchFamily="34" charset="0"/>
                <a:cs typeface="Arial" panose="020B0604020202020204" pitchFamily="34" charset="0"/>
              </a:rPr>
              <a:t>NSs in selected neighbouring countries </a:t>
            </a:r>
            <a:br>
              <a:rPr lang="it-IT" sz="1400" b="1" dirty="0" smtClean="0">
                <a:solidFill>
                  <a:srgbClr val="C00000"/>
                </a:solidFill>
                <a:latin typeface="Arial" panose="020B0604020202020204" pitchFamily="34" charset="0"/>
                <a:cs typeface="Arial" panose="020B0604020202020204" pitchFamily="34" charset="0"/>
              </a:rPr>
            </a:br>
            <a:r>
              <a:rPr lang="it-IT" sz="1400" b="1" dirty="0" smtClean="0">
                <a:solidFill>
                  <a:srgbClr val="C00000"/>
                </a:solidFill>
                <a:latin typeface="Arial" panose="020B0604020202020204" pitchFamily="34" charset="0"/>
                <a:cs typeface="Arial" panose="020B0604020202020204" pitchFamily="34" charset="0"/>
              </a:rPr>
              <a:t>(Cluster NSs)</a:t>
            </a:r>
          </a:p>
          <a:p>
            <a:pPr marL="182563" indent="-182563" fontAlgn="auto">
              <a:spcBef>
                <a:spcPts val="0"/>
              </a:spcBef>
              <a:spcAft>
                <a:spcPts val="0"/>
              </a:spcAft>
              <a:buFont typeface="Arial" panose="020B0604020202020204" pitchFamily="34" charset="0"/>
              <a:buChar char="•"/>
            </a:pPr>
            <a:r>
              <a:rPr lang="it-IT" sz="1200" dirty="0" smtClean="0">
                <a:solidFill>
                  <a:prstClr val="black"/>
                </a:solidFill>
                <a:latin typeface="Arial" panose="020B0604020202020204" pitchFamily="34" charset="0"/>
                <a:cs typeface="Arial" panose="020B0604020202020204" pitchFamily="34" charset="0"/>
              </a:rPr>
              <a:t>Use of produced material</a:t>
            </a:r>
          </a:p>
          <a:p>
            <a:pPr marL="182563" indent="-182563" fontAlgn="auto">
              <a:spcBef>
                <a:spcPts val="0"/>
              </a:spcBef>
              <a:spcAft>
                <a:spcPts val="0"/>
              </a:spcAft>
              <a:buFont typeface="Arial" panose="020B0604020202020204" pitchFamily="34" charset="0"/>
              <a:buChar char="•"/>
            </a:pPr>
            <a:r>
              <a:rPr lang="it-IT" sz="1200" dirty="0" smtClean="0">
                <a:solidFill>
                  <a:prstClr val="black"/>
                </a:solidFill>
                <a:latin typeface="Arial" panose="020B0604020202020204" pitchFamily="34" charset="0"/>
                <a:cs typeface="Arial" panose="020B0604020202020204" pitchFamily="34" charset="0"/>
              </a:rPr>
              <a:t>Participation in trainings and regional meetings</a:t>
            </a:r>
          </a:p>
        </p:txBody>
      </p:sp>
      <p:cxnSp>
        <p:nvCxnSpPr>
          <p:cNvPr id="5" name="Straight Connector 4"/>
          <p:cNvCxnSpPr/>
          <p:nvPr/>
        </p:nvCxnSpPr>
        <p:spPr>
          <a:xfrm>
            <a:off x="199089" y="5465214"/>
            <a:ext cx="902970" cy="7346"/>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99088" y="5465214"/>
            <a:ext cx="844519" cy="523220"/>
          </a:xfrm>
          <a:prstGeom prst="rect">
            <a:avLst/>
          </a:prstGeom>
          <a:noFill/>
        </p:spPr>
        <p:txBody>
          <a:bodyPr wrap="square" rtlCol="0">
            <a:spAutoFit/>
          </a:bodyPr>
          <a:lstStyle/>
          <a:p>
            <a:pPr fontAlgn="auto">
              <a:spcBef>
                <a:spcPts val="0"/>
              </a:spcBef>
              <a:spcAft>
                <a:spcPts val="0"/>
              </a:spcAft>
            </a:pPr>
            <a:r>
              <a:rPr lang="en-GB" sz="1400" dirty="0" smtClean="0">
                <a:solidFill>
                  <a:srgbClr val="44546A"/>
                </a:solidFill>
                <a:latin typeface="Arial" panose="020B0604020202020204" pitchFamily="34" charset="0"/>
                <a:cs typeface="Arial" panose="020B0604020202020204" pitchFamily="34" charset="0"/>
              </a:rPr>
              <a:t>Building blocks</a:t>
            </a:r>
            <a:endParaRPr lang="en-GB" sz="1400" dirty="0">
              <a:solidFill>
                <a:prstClr val="black"/>
              </a:solidFill>
              <a:latin typeface="Arial" panose="020B0604020202020204" pitchFamily="34" charset="0"/>
              <a:cs typeface="Arial" panose="020B0604020202020204" pitchFamily="34" charset="0"/>
            </a:endParaRPr>
          </a:p>
        </p:txBody>
      </p:sp>
      <p:pic>
        <p:nvPicPr>
          <p:cNvPr id="14" name="Picture 13"/>
          <p:cNvPicPr>
            <a:picLocks noChangeAspect="1"/>
          </p:cNvPicPr>
          <p:nvPr/>
        </p:nvPicPr>
        <p:blipFill>
          <a:blip r:embed="rId2"/>
          <a:stretch>
            <a:fillRect/>
          </a:stretch>
        </p:blipFill>
        <p:spPr>
          <a:xfrm>
            <a:off x="228520" y="3137971"/>
            <a:ext cx="914480" cy="24386"/>
          </a:xfrm>
          <a:prstGeom prst="rect">
            <a:avLst/>
          </a:prstGeom>
        </p:spPr>
      </p:pic>
      <p:sp>
        <p:nvSpPr>
          <p:cNvPr id="16" name="TextBox 15"/>
          <p:cNvSpPr txBox="1"/>
          <p:nvPr/>
        </p:nvSpPr>
        <p:spPr>
          <a:xfrm>
            <a:off x="264954" y="3451573"/>
            <a:ext cx="1354718" cy="523220"/>
          </a:xfrm>
          <a:prstGeom prst="rect">
            <a:avLst/>
          </a:prstGeom>
          <a:noFill/>
        </p:spPr>
        <p:txBody>
          <a:bodyPr wrap="square" rtlCol="0">
            <a:spAutoFit/>
          </a:bodyPr>
          <a:lstStyle/>
          <a:p>
            <a:pPr fontAlgn="auto">
              <a:spcBef>
                <a:spcPts val="0"/>
              </a:spcBef>
              <a:spcAft>
                <a:spcPts val="0"/>
              </a:spcAft>
            </a:pPr>
            <a:r>
              <a:rPr lang="en-GB" sz="1400" dirty="0" smtClean="0">
                <a:solidFill>
                  <a:srgbClr val="44546A"/>
                </a:solidFill>
                <a:latin typeface="Arial" panose="020B0604020202020204" pitchFamily="34" charset="0"/>
                <a:cs typeface="Arial" panose="020B0604020202020204" pitchFamily="34" charset="0"/>
              </a:rPr>
              <a:t>Roles and responsibilities</a:t>
            </a:r>
            <a:endParaRPr lang="en-GB" sz="1400" dirty="0">
              <a:solidFill>
                <a:srgbClr val="44546A"/>
              </a:solidFill>
              <a:latin typeface="Arial" panose="020B0604020202020204" pitchFamily="34" charset="0"/>
              <a:cs typeface="Arial" panose="020B0604020202020204" pitchFamily="34" charset="0"/>
            </a:endParaRPr>
          </a:p>
        </p:txBody>
      </p:sp>
      <p:sp>
        <p:nvSpPr>
          <p:cNvPr id="17" name="TextBox 16"/>
          <p:cNvSpPr txBox="1"/>
          <p:nvPr/>
        </p:nvSpPr>
        <p:spPr>
          <a:xfrm>
            <a:off x="421782" y="818598"/>
            <a:ext cx="1041062" cy="523220"/>
          </a:xfrm>
          <a:prstGeom prst="rect">
            <a:avLst/>
          </a:prstGeom>
          <a:noFill/>
        </p:spPr>
        <p:txBody>
          <a:bodyPr wrap="square" rtlCol="0">
            <a:spAutoFit/>
          </a:bodyPr>
          <a:lstStyle/>
          <a:p>
            <a:pPr fontAlgn="auto">
              <a:spcBef>
                <a:spcPts val="0"/>
              </a:spcBef>
              <a:spcAft>
                <a:spcPts val="0"/>
              </a:spcAft>
            </a:pPr>
            <a:r>
              <a:rPr lang="en-GB" sz="1400" dirty="0" smtClean="0">
                <a:solidFill>
                  <a:srgbClr val="44546A"/>
                </a:solidFill>
                <a:latin typeface="Arial" panose="020B0604020202020204" pitchFamily="34" charset="0"/>
                <a:cs typeface="Arial" panose="020B0604020202020204" pitchFamily="34" charset="0"/>
              </a:rPr>
              <a:t>Overall objective</a:t>
            </a:r>
            <a:endParaRPr lang="en-GB" sz="1400" dirty="0">
              <a:solidFill>
                <a:srgbClr val="44546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6301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251520" y="1988840"/>
            <a:ext cx="8432650" cy="4869160"/>
          </a:xfrm>
        </p:spPr>
        <p:txBody>
          <a:bodyPr/>
          <a:lstStyle/>
          <a:p>
            <a:r>
              <a:rPr lang="fr-CH" sz="2000" dirty="0" smtClean="0"/>
              <a:t>Migration: an issue of </a:t>
            </a:r>
            <a:r>
              <a:rPr lang="fr-CH" sz="2000" dirty="0" err="1" smtClean="0"/>
              <a:t>growing</a:t>
            </a:r>
            <a:r>
              <a:rPr lang="fr-CH" sz="2000" dirty="0" smtClean="0"/>
              <a:t> attention and </a:t>
            </a:r>
            <a:r>
              <a:rPr lang="fr-CH" sz="2000" dirty="0" err="1" smtClean="0"/>
              <a:t>concern</a:t>
            </a:r>
            <a:r>
              <a:rPr lang="fr-CH" sz="2000" dirty="0" smtClean="0"/>
              <a:t> – </a:t>
            </a:r>
            <a:r>
              <a:rPr lang="fr-CH" sz="2000" dirty="0" err="1" smtClean="0"/>
              <a:t>estimated</a:t>
            </a:r>
            <a:r>
              <a:rPr lang="fr-CH" sz="2000" dirty="0" smtClean="0"/>
              <a:t> 232 million international migrants </a:t>
            </a:r>
          </a:p>
          <a:p>
            <a:endParaRPr lang="fr-CH" sz="1100" dirty="0" smtClean="0"/>
          </a:p>
          <a:p>
            <a:r>
              <a:rPr lang="fr-CH" sz="2000" dirty="0" err="1" smtClean="0"/>
              <a:t>Working</a:t>
            </a:r>
            <a:r>
              <a:rPr lang="fr-CH" sz="2000" dirty="0" smtClean="0"/>
              <a:t> </a:t>
            </a:r>
            <a:r>
              <a:rPr lang="fr-CH" sz="2000" dirty="0" err="1" smtClean="0"/>
              <a:t>with</a:t>
            </a:r>
            <a:r>
              <a:rPr lang="fr-CH" sz="2000" dirty="0" smtClean="0"/>
              <a:t> and for </a:t>
            </a:r>
            <a:r>
              <a:rPr lang="fr-CH" sz="2000" dirty="0" err="1" smtClean="0"/>
              <a:t>vulnerable</a:t>
            </a:r>
            <a:r>
              <a:rPr lang="fr-CH" sz="2000" dirty="0" smtClean="0"/>
              <a:t> migrants </a:t>
            </a:r>
            <a:r>
              <a:rPr lang="fr-CH" sz="2000" dirty="0" err="1" smtClean="0"/>
              <a:t>is</a:t>
            </a:r>
            <a:r>
              <a:rPr lang="fr-CH" sz="2000" dirty="0" smtClean="0"/>
              <a:t> one of the long standing tradition of the RCRC </a:t>
            </a:r>
            <a:r>
              <a:rPr lang="fr-CH" sz="2000" dirty="0" err="1" smtClean="0"/>
              <a:t>Movement</a:t>
            </a:r>
            <a:r>
              <a:rPr lang="fr-CH" sz="2000" dirty="0" smtClean="0"/>
              <a:t>. It </a:t>
            </a:r>
            <a:r>
              <a:rPr lang="fr-CH" sz="2000" dirty="0" err="1" smtClean="0"/>
              <a:t>is</a:t>
            </a:r>
            <a:r>
              <a:rPr lang="fr-CH" sz="2000" dirty="0" smtClean="0"/>
              <a:t> </a:t>
            </a:r>
            <a:r>
              <a:rPr lang="fr-CH" sz="2000" dirty="0" err="1" smtClean="0"/>
              <a:t>rooted</a:t>
            </a:r>
            <a:r>
              <a:rPr lang="fr-CH" sz="2000" dirty="0" smtClean="0"/>
              <a:t> in </a:t>
            </a:r>
            <a:r>
              <a:rPr lang="fr-CH" sz="2000" dirty="0" err="1" smtClean="0"/>
              <a:t>its</a:t>
            </a:r>
            <a:r>
              <a:rPr lang="fr-CH" sz="2000" dirty="0" smtClean="0"/>
              <a:t> FP and </a:t>
            </a:r>
            <a:r>
              <a:rPr lang="fr-CH" sz="2000" dirty="0" err="1" smtClean="0"/>
              <a:t>universal</a:t>
            </a:r>
            <a:r>
              <a:rPr lang="fr-CH" sz="2000" dirty="0" smtClean="0"/>
              <a:t> </a:t>
            </a:r>
            <a:r>
              <a:rPr lang="fr-CH" sz="2000" dirty="0" err="1" smtClean="0"/>
              <a:t>character</a:t>
            </a:r>
            <a:r>
              <a:rPr lang="fr-CH" sz="2000" dirty="0" smtClean="0"/>
              <a:t> as </a:t>
            </a:r>
            <a:r>
              <a:rPr lang="fr-CH" sz="2000" dirty="0" err="1" smtClean="0"/>
              <a:t>well</a:t>
            </a:r>
            <a:r>
              <a:rPr lang="fr-CH" sz="2000" dirty="0" smtClean="0"/>
              <a:t> as in </a:t>
            </a:r>
            <a:r>
              <a:rPr lang="fr-CH" sz="2000" dirty="0" err="1" smtClean="0"/>
              <a:t>is</a:t>
            </a:r>
            <a:r>
              <a:rPr lang="fr-CH" sz="2000" dirty="0" smtClean="0"/>
              <a:t> </a:t>
            </a:r>
            <a:r>
              <a:rPr lang="fr-CH" sz="2000" dirty="0" err="1" smtClean="0"/>
              <a:t>volunteer</a:t>
            </a:r>
            <a:r>
              <a:rPr lang="fr-CH" sz="2000" dirty="0" smtClean="0"/>
              <a:t> and </a:t>
            </a:r>
            <a:r>
              <a:rPr lang="fr-CH" sz="2000" dirty="0" err="1" smtClean="0"/>
              <a:t>community</a:t>
            </a:r>
            <a:r>
              <a:rPr lang="fr-CH" sz="2000" dirty="0" smtClean="0"/>
              <a:t> basis</a:t>
            </a:r>
          </a:p>
          <a:p>
            <a:pPr marL="0" indent="0">
              <a:buNone/>
            </a:pPr>
            <a:endParaRPr lang="fr-CH" sz="1100" dirty="0" smtClean="0"/>
          </a:p>
          <a:p>
            <a:r>
              <a:rPr lang="fr-CH" sz="2000" dirty="0" smtClean="0"/>
              <a:t>The </a:t>
            </a:r>
            <a:r>
              <a:rPr lang="fr-CH" sz="2000" dirty="0" err="1" smtClean="0"/>
              <a:t>project</a:t>
            </a:r>
            <a:r>
              <a:rPr lang="fr-CH" sz="2000" dirty="0" smtClean="0"/>
              <a:t> supports the RCRC  mission to </a:t>
            </a:r>
            <a:r>
              <a:rPr lang="fr-CH" sz="2000" dirty="0" err="1" smtClean="0"/>
              <a:t>reduce</a:t>
            </a:r>
            <a:r>
              <a:rPr lang="fr-CH" sz="2000" dirty="0" smtClean="0"/>
              <a:t> </a:t>
            </a:r>
            <a:r>
              <a:rPr lang="fr-CH" sz="2000" dirty="0" err="1" smtClean="0"/>
              <a:t>risk</a:t>
            </a:r>
            <a:r>
              <a:rPr lang="fr-CH" sz="2000" dirty="0" smtClean="0"/>
              <a:t>, to </a:t>
            </a:r>
            <a:r>
              <a:rPr lang="fr-CH" sz="2000" dirty="0" err="1" smtClean="0"/>
              <a:t>build</a:t>
            </a:r>
            <a:r>
              <a:rPr lang="fr-CH" sz="2000" dirty="0" smtClean="0"/>
              <a:t> </a:t>
            </a:r>
            <a:r>
              <a:rPr lang="fr-CH" sz="2000" dirty="0" err="1" smtClean="0"/>
              <a:t>community</a:t>
            </a:r>
            <a:r>
              <a:rPr lang="fr-CH" sz="2000" dirty="0" smtClean="0"/>
              <a:t> and </a:t>
            </a:r>
            <a:r>
              <a:rPr lang="fr-CH" sz="2000" dirty="0" err="1" smtClean="0"/>
              <a:t>individual</a:t>
            </a:r>
            <a:r>
              <a:rPr lang="fr-CH" sz="2000" dirty="0" smtClean="0"/>
              <a:t> </a:t>
            </a:r>
            <a:r>
              <a:rPr lang="fr-CH" sz="2000" dirty="0" err="1" smtClean="0"/>
              <a:t>resilience</a:t>
            </a:r>
            <a:r>
              <a:rPr lang="fr-CH" sz="2000" dirty="0" smtClean="0"/>
              <a:t>, and </a:t>
            </a:r>
            <a:r>
              <a:rPr lang="fr-CH" sz="2000" dirty="0" err="1" smtClean="0"/>
              <a:t>improve</a:t>
            </a:r>
            <a:r>
              <a:rPr lang="fr-CH" sz="2000" dirty="0" smtClean="0"/>
              <a:t> the </a:t>
            </a:r>
            <a:r>
              <a:rPr lang="fr-CH" sz="2000" dirty="0" err="1" smtClean="0"/>
              <a:t>lives</a:t>
            </a:r>
            <a:r>
              <a:rPr lang="fr-CH" sz="2000" dirty="0" smtClean="0"/>
              <a:t> of </a:t>
            </a:r>
            <a:r>
              <a:rPr lang="fr-CH" sz="2000" dirty="0" err="1" smtClean="0"/>
              <a:t>vulnerable</a:t>
            </a:r>
            <a:r>
              <a:rPr lang="fr-CH" sz="2000" dirty="0" smtClean="0"/>
              <a:t> migrants </a:t>
            </a:r>
            <a:r>
              <a:rPr lang="fr-CH" sz="2000" dirty="0" err="1" smtClean="0"/>
              <a:t>throughout</a:t>
            </a:r>
            <a:r>
              <a:rPr lang="fr-CH" sz="2000" dirty="0" smtClean="0"/>
              <a:t> </a:t>
            </a:r>
            <a:r>
              <a:rPr lang="fr-CH" sz="2000" dirty="0" err="1" smtClean="0"/>
              <a:t>their</a:t>
            </a:r>
            <a:r>
              <a:rPr lang="fr-CH" sz="2000" dirty="0" smtClean="0"/>
              <a:t> </a:t>
            </a:r>
            <a:r>
              <a:rPr lang="fr-CH" sz="2000" dirty="0" err="1" smtClean="0"/>
              <a:t>journey</a:t>
            </a:r>
            <a:endParaRPr lang="fr-CH" sz="2000" dirty="0" smtClean="0"/>
          </a:p>
          <a:p>
            <a:endParaRPr lang="fr-CH" sz="1200" dirty="0" smtClean="0"/>
          </a:p>
          <a:p>
            <a:r>
              <a:rPr lang="fr-CH" sz="2000" dirty="0" smtClean="0"/>
              <a:t>Project in accordance </a:t>
            </a:r>
            <a:r>
              <a:rPr lang="fr-CH" sz="2000" dirty="0" err="1" smtClean="0"/>
              <a:t>with</a:t>
            </a:r>
            <a:r>
              <a:rPr lang="fr-CH" sz="2000" dirty="0" smtClean="0"/>
              <a:t> IFRC Policy on Migration (</a:t>
            </a:r>
            <a:r>
              <a:rPr lang="fr-CH" sz="2000" dirty="0" err="1"/>
              <a:t>P</a:t>
            </a:r>
            <a:r>
              <a:rPr lang="fr-CH" sz="2000" dirty="0" err="1" smtClean="0"/>
              <a:t>rinciple</a:t>
            </a:r>
            <a:r>
              <a:rPr lang="fr-CH" sz="2000" dirty="0" smtClean="0"/>
              <a:t> 4: </a:t>
            </a:r>
            <a:r>
              <a:rPr lang="fr-CH" sz="2000" dirty="0" err="1" smtClean="0"/>
              <a:t>Recognizing</a:t>
            </a:r>
            <a:r>
              <a:rPr lang="fr-CH" sz="2000" dirty="0" smtClean="0"/>
              <a:t> the right of the migrants; </a:t>
            </a:r>
            <a:r>
              <a:rPr lang="fr-CH" sz="2000" dirty="0" err="1" smtClean="0"/>
              <a:t>Principle</a:t>
            </a:r>
            <a:r>
              <a:rPr lang="fr-CH" sz="2000" dirty="0" smtClean="0"/>
              <a:t> 5: </a:t>
            </a:r>
            <a:r>
              <a:rPr lang="fr-CH" sz="2000" dirty="0" err="1" smtClean="0"/>
              <a:t>Linking</a:t>
            </a:r>
            <a:r>
              <a:rPr lang="fr-CH" sz="2000" dirty="0" smtClean="0"/>
              <a:t> Assistance, Protection and </a:t>
            </a:r>
            <a:r>
              <a:rPr lang="fr-CH" sz="2000" dirty="0" err="1" smtClean="0"/>
              <a:t>Humanitarian</a:t>
            </a:r>
            <a:r>
              <a:rPr lang="fr-CH" sz="2000" dirty="0" smtClean="0"/>
              <a:t> </a:t>
            </a:r>
            <a:r>
              <a:rPr lang="fr-CH" sz="2000" dirty="0" err="1" smtClean="0"/>
              <a:t>Advocacy</a:t>
            </a:r>
            <a:r>
              <a:rPr lang="fr-CH" sz="2000" dirty="0" smtClean="0"/>
              <a:t> for Migrants) and </a:t>
            </a:r>
            <a:r>
              <a:rPr lang="fr-CH" sz="2000" dirty="0" err="1" smtClean="0"/>
              <a:t>Resolution</a:t>
            </a:r>
            <a:r>
              <a:rPr lang="fr-CH" sz="2000" dirty="0" smtClean="0"/>
              <a:t> 3 </a:t>
            </a:r>
            <a:r>
              <a:rPr lang="fr-CH" sz="2000" dirty="0" err="1" smtClean="0"/>
              <a:t>adopted</a:t>
            </a:r>
            <a:r>
              <a:rPr lang="fr-CH" sz="2000" dirty="0" smtClean="0"/>
              <a:t> at the 31st IC  «Migration: </a:t>
            </a:r>
            <a:r>
              <a:rPr lang="fr-CH" sz="2000" dirty="0" err="1" smtClean="0"/>
              <a:t>ensuring</a:t>
            </a:r>
            <a:r>
              <a:rPr lang="fr-CH" sz="2000" dirty="0" smtClean="0"/>
              <a:t> Access, </a:t>
            </a:r>
            <a:r>
              <a:rPr lang="fr-CH" sz="2000" dirty="0" err="1" smtClean="0"/>
              <a:t>Dignity</a:t>
            </a:r>
            <a:r>
              <a:rPr lang="fr-CH" sz="2000" dirty="0" smtClean="0"/>
              <a:t>, Respect for </a:t>
            </a:r>
            <a:r>
              <a:rPr lang="fr-CH" sz="2000" dirty="0" err="1" smtClean="0"/>
              <a:t>Diversity</a:t>
            </a:r>
            <a:r>
              <a:rPr lang="fr-CH" sz="2000" dirty="0" smtClean="0"/>
              <a:t> and Social inclusion»</a:t>
            </a:r>
            <a:endParaRPr lang="en-GB" sz="2000" dirty="0"/>
          </a:p>
        </p:txBody>
      </p:sp>
      <p:sp>
        <p:nvSpPr>
          <p:cNvPr id="4" name="Title 3"/>
          <p:cNvSpPr>
            <a:spLocks noGrp="1"/>
          </p:cNvSpPr>
          <p:nvPr>
            <p:ph type="title"/>
          </p:nvPr>
        </p:nvSpPr>
        <p:spPr>
          <a:xfrm>
            <a:off x="899592" y="908720"/>
            <a:ext cx="7776864" cy="936104"/>
          </a:xfrm>
        </p:spPr>
        <p:txBody>
          <a:bodyPr/>
          <a:lstStyle/>
          <a:p>
            <a:r>
              <a:rPr lang="fr-CH" dirty="0" smtClean="0">
                <a:solidFill>
                  <a:srgbClr val="FF0000"/>
                </a:solidFill>
              </a:rPr>
              <a:t>Relevance of the Project</a:t>
            </a:r>
            <a:endParaRPr lang="en-GB" dirty="0">
              <a:solidFill>
                <a:srgbClr val="FF0000"/>
              </a:solidFill>
            </a:endParaRPr>
          </a:p>
        </p:txBody>
      </p:sp>
    </p:spTree>
    <p:extLst>
      <p:ext uri="{BB962C8B-B14F-4D97-AF65-F5344CB8AC3E}">
        <p14:creationId xmlns:p14="http://schemas.microsoft.com/office/powerpoint/2010/main" val="1935065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705178"/>
            <a:ext cx="7776864" cy="4832092"/>
          </a:xfrm>
          <a:prstGeom prst="rect">
            <a:avLst/>
          </a:prstGeom>
        </p:spPr>
        <p:txBody>
          <a:bodyPr wrap="square">
            <a:spAutoFit/>
          </a:bodyPr>
          <a:lstStyle/>
          <a:p>
            <a:pPr eaLnBrk="1" hangingPunct="1">
              <a:spcBef>
                <a:spcPts val="1200"/>
              </a:spcBef>
              <a:buFont typeface="Arial" charset="0"/>
              <a:buChar char="•"/>
            </a:pPr>
            <a:r>
              <a:rPr lang="fr-CH" altLang="en-US" sz="2800" b="1" dirty="0" smtClean="0">
                <a:solidFill>
                  <a:srgbClr val="FF0000"/>
                </a:solidFill>
                <a:latin typeface="Calibri" pitchFamily="34" charset="0"/>
              </a:rPr>
              <a:t>Protection in Action </a:t>
            </a:r>
            <a:endParaRPr lang="en-GB" altLang="en-US" sz="2800" b="1" dirty="0" smtClean="0">
              <a:solidFill>
                <a:srgbClr val="FF0000"/>
              </a:solidFill>
              <a:latin typeface="Calibri" pitchFamily="34" charset="0"/>
            </a:endParaRPr>
          </a:p>
          <a:p>
            <a:pPr eaLnBrk="1" hangingPunct="1">
              <a:spcBef>
                <a:spcPts val="1200"/>
              </a:spcBef>
              <a:buFont typeface="Arial" charset="0"/>
              <a:buChar char="•"/>
            </a:pPr>
            <a:r>
              <a:rPr lang="en-GB" altLang="en-US" sz="2000" dirty="0" smtClean="0">
                <a:latin typeface="Calibri" pitchFamily="34" charset="0"/>
              </a:rPr>
              <a:t>We </a:t>
            </a:r>
            <a:r>
              <a:rPr lang="en-GB" altLang="en-US" sz="2000" dirty="0">
                <a:latin typeface="Calibri" pitchFamily="34" charset="0"/>
              </a:rPr>
              <a:t>can work together to  </a:t>
            </a:r>
            <a:r>
              <a:rPr lang="en-GB" altLang="en-US" sz="2000" b="1" dirty="0">
                <a:latin typeface="Calibri" pitchFamily="34" charset="0"/>
              </a:rPr>
              <a:t>change perceptions </a:t>
            </a:r>
            <a:r>
              <a:rPr lang="en-GB" altLang="en-US" sz="2000" dirty="0">
                <a:latin typeface="Calibri" pitchFamily="34" charset="0"/>
              </a:rPr>
              <a:t>of migrant workers;</a:t>
            </a:r>
          </a:p>
          <a:p>
            <a:pPr eaLnBrk="1" hangingPunct="1">
              <a:spcBef>
                <a:spcPts val="1200"/>
              </a:spcBef>
              <a:buFont typeface="Arial" charset="0"/>
              <a:buChar char="•"/>
            </a:pPr>
            <a:r>
              <a:rPr lang="en-GB" altLang="en-US" sz="2000" dirty="0">
                <a:latin typeface="Calibri" pitchFamily="34" charset="0"/>
              </a:rPr>
              <a:t>There is a need to present the human story rather than faceless </a:t>
            </a:r>
            <a:r>
              <a:rPr lang="en-GB" altLang="en-US" sz="2000" dirty="0" smtClean="0">
                <a:latin typeface="Calibri" pitchFamily="34" charset="0"/>
              </a:rPr>
              <a:t>statistics. Terminology </a:t>
            </a:r>
            <a:r>
              <a:rPr lang="en-GB" altLang="en-US" sz="2000" dirty="0">
                <a:latin typeface="Calibri" pitchFamily="34" charset="0"/>
              </a:rPr>
              <a:t>is important; we need to get it right;</a:t>
            </a:r>
          </a:p>
          <a:p>
            <a:pPr eaLnBrk="1" hangingPunct="1">
              <a:spcBef>
                <a:spcPts val="1200"/>
              </a:spcBef>
              <a:buFont typeface="Arial" charset="0"/>
              <a:buChar char="•"/>
            </a:pPr>
            <a:r>
              <a:rPr lang="en-GB" altLang="en-US" sz="2000" b="1" dirty="0">
                <a:latin typeface="Calibri" pitchFamily="34" charset="0"/>
              </a:rPr>
              <a:t>Ensuring migrant voices are heard</a:t>
            </a:r>
            <a:r>
              <a:rPr lang="en-GB" altLang="en-US" sz="2000" dirty="0">
                <a:latin typeface="Calibri" pitchFamily="34" charset="0"/>
              </a:rPr>
              <a:t> by </a:t>
            </a:r>
            <a:r>
              <a:rPr lang="en-GB" altLang="en-US" sz="2000" b="1" dirty="0">
                <a:latin typeface="Calibri" pitchFamily="34" charset="0"/>
              </a:rPr>
              <a:t>involving migrant workers </a:t>
            </a:r>
            <a:r>
              <a:rPr lang="en-GB" altLang="en-US" sz="2000" dirty="0">
                <a:latin typeface="Calibri" pitchFamily="34" charset="0"/>
              </a:rPr>
              <a:t>in migration programmes and initiatives;</a:t>
            </a:r>
          </a:p>
          <a:p>
            <a:pPr eaLnBrk="1" hangingPunct="1">
              <a:spcBef>
                <a:spcPts val="1200"/>
              </a:spcBef>
              <a:buFont typeface="Arial" charset="0"/>
              <a:buChar char="•"/>
            </a:pPr>
            <a:r>
              <a:rPr lang="en-GB" altLang="en-US" sz="2000" b="1" dirty="0">
                <a:latin typeface="Calibri" pitchFamily="34" charset="0"/>
              </a:rPr>
              <a:t>Positive engagement with Media</a:t>
            </a:r>
            <a:r>
              <a:rPr lang="en-GB" altLang="en-US" sz="2000" dirty="0">
                <a:latin typeface="Calibri" pitchFamily="34" charset="0"/>
              </a:rPr>
              <a:t>, including encouraging timely publication of accurate data and use of data;</a:t>
            </a:r>
          </a:p>
          <a:p>
            <a:pPr eaLnBrk="1" hangingPunct="1">
              <a:spcBef>
                <a:spcPts val="1200"/>
              </a:spcBef>
              <a:buFont typeface="Arial" charset="0"/>
              <a:buChar char="•"/>
            </a:pPr>
            <a:r>
              <a:rPr lang="en-GB" altLang="en-US" sz="2000" dirty="0">
                <a:latin typeface="Calibri" pitchFamily="34" charset="0"/>
              </a:rPr>
              <a:t>Linking</a:t>
            </a:r>
            <a:r>
              <a:rPr lang="en-GB" altLang="en-US" sz="2000" b="1" dirty="0">
                <a:latin typeface="Calibri" pitchFamily="34" charset="0"/>
              </a:rPr>
              <a:t> government and civil society </a:t>
            </a:r>
            <a:r>
              <a:rPr lang="en-GB" altLang="en-US" sz="2000" dirty="0">
                <a:latin typeface="Calibri" pitchFamily="34" charset="0"/>
              </a:rPr>
              <a:t>actions in sending and receiving countries</a:t>
            </a:r>
          </a:p>
          <a:p>
            <a:pPr eaLnBrk="1" hangingPunct="1">
              <a:spcBef>
                <a:spcPts val="1200"/>
              </a:spcBef>
              <a:buFont typeface="Arial" charset="0"/>
              <a:buChar char="•"/>
            </a:pPr>
            <a:r>
              <a:rPr lang="en-GB" altLang="en-US" sz="2000" dirty="0">
                <a:latin typeface="Calibri" pitchFamily="34" charset="0"/>
              </a:rPr>
              <a:t>Improving inks between local communities, migrant worker and other partners).</a:t>
            </a:r>
          </a:p>
        </p:txBody>
      </p:sp>
    </p:spTree>
    <p:extLst>
      <p:ext uri="{BB962C8B-B14F-4D97-AF65-F5344CB8AC3E}">
        <p14:creationId xmlns:p14="http://schemas.microsoft.com/office/powerpoint/2010/main" val="3247006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dirty="0" smtClean="0">
                <a:solidFill>
                  <a:srgbClr val="FF0000"/>
                </a:solidFill>
              </a:rPr>
              <a:t>Specific </a:t>
            </a:r>
            <a:r>
              <a:rPr lang="en-GB" dirty="0">
                <a:solidFill>
                  <a:srgbClr val="FF0000"/>
                </a:solidFill>
              </a:rPr>
              <a:t>objectives and target</a:t>
            </a:r>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48259" y="2208475"/>
            <a:ext cx="6858594" cy="4212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3810000"/>
            <a:ext cx="2286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27713" y="3810000"/>
            <a:ext cx="2511425"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9912" y="4351495"/>
            <a:ext cx="1616075"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0684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80920" cy="720080"/>
          </a:xfrm>
        </p:spPr>
        <p:txBody>
          <a:bodyPr/>
          <a:lstStyle/>
          <a:p>
            <a:pPr algn="ctr"/>
            <a:r>
              <a:rPr lang="en-GB" sz="2000" dirty="0" smtClean="0"/>
              <a:t>How  Will We Do It ?</a:t>
            </a:r>
            <a:endParaRPr lang="en-GB" dirty="0"/>
          </a:p>
        </p:txBody>
      </p:sp>
      <p:sp>
        <p:nvSpPr>
          <p:cNvPr id="3" name="Content Placeholder 2"/>
          <p:cNvSpPr>
            <a:spLocks noGrp="1"/>
          </p:cNvSpPr>
          <p:nvPr>
            <p:ph idx="1"/>
          </p:nvPr>
        </p:nvSpPr>
        <p:spPr>
          <a:xfrm>
            <a:off x="467544" y="2276872"/>
            <a:ext cx="8219256" cy="4148410"/>
          </a:xfrm>
        </p:spPr>
        <p:txBody>
          <a:bodyPr/>
          <a:lstStyle/>
          <a:p>
            <a:r>
              <a:rPr lang="en-GB" sz="2000" b="1" dirty="0"/>
              <a:t>Under Component 1(Coordination)</a:t>
            </a:r>
          </a:p>
          <a:p>
            <a:pPr lvl="1"/>
            <a:r>
              <a:rPr lang="en-GB" sz="1800" dirty="0"/>
              <a:t>Baseline will be established (desk studies and country specific surveys). </a:t>
            </a:r>
          </a:p>
          <a:p>
            <a:pPr lvl="1"/>
            <a:r>
              <a:rPr lang="en-GB" sz="1800" dirty="0"/>
              <a:t>Exchange of good practices and networking between CSOs (group meetings, a community of practise  and regional and global events).</a:t>
            </a:r>
          </a:p>
          <a:p>
            <a:pPr lvl="1"/>
            <a:r>
              <a:rPr lang="en-GB" sz="1800" dirty="0"/>
              <a:t>Engagement in dialogue with public authorities(launch of advocacy campaigns, information sessions</a:t>
            </a:r>
            <a:r>
              <a:rPr lang="en-GB" sz="1800" dirty="0" smtClean="0"/>
              <a:t>).</a:t>
            </a:r>
          </a:p>
          <a:p>
            <a:pPr lvl="1"/>
            <a:endParaRPr lang="en-GB" sz="1100" dirty="0" smtClean="0"/>
          </a:p>
          <a:p>
            <a:r>
              <a:rPr lang="en-GB" sz="2000" b="1" dirty="0" smtClean="0"/>
              <a:t>Under </a:t>
            </a:r>
            <a:r>
              <a:rPr lang="en-GB" sz="2000" b="1" dirty="0"/>
              <a:t>Component 2 (Access to social services)</a:t>
            </a:r>
          </a:p>
          <a:p>
            <a:pPr lvl="1"/>
            <a:r>
              <a:rPr lang="en-GB" sz="1800" dirty="0"/>
              <a:t>Launching Calls for Proposals and evaluating, selecting and contracting the projects.</a:t>
            </a:r>
          </a:p>
          <a:p>
            <a:pPr lvl="1"/>
            <a:r>
              <a:rPr lang="en-GB" sz="1800" dirty="0"/>
              <a:t>Enhancing migrant’s access to social and other services (small scale CSO projects). </a:t>
            </a:r>
          </a:p>
          <a:p>
            <a:endParaRPr lang="en-GB" dirty="0"/>
          </a:p>
        </p:txBody>
      </p:sp>
    </p:spTree>
    <p:extLst>
      <p:ext uri="{BB962C8B-B14F-4D97-AF65-F5344CB8AC3E}">
        <p14:creationId xmlns:p14="http://schemas.microsoft.com/office/powerpoint/2010/main" val="2285988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a:solidFill>
                  <a:srgbClr val="FF0000"/>
                </a:solidFill>
              </a:rPr>
              <a:t>How Will We Do It ?</a:t>
            </a:r>
            <a:br>
              <a:rPr lang="en-GB" sz="2400" dirty="0">
                <a:solidFill>
                  <a:srgbClr val="FF0000"/>
                </a:solidFill>
              </a:rPr>
            </a:br>
            <a:endParaRPr lang="en-GB" sz="2400" dirty="0">
              <a:solidFill>
                <a:srgbClr val="FF0000"/>
              </a:solidFill>
            </a:endParaRPr>
          </a:p>
        </p:txBody>
      </p:sp>
      <p:sp>
        <p:nvSpPr>
          <p:cNvPr id="3" name="Content Placeholder 2"/>
          <p:cNvSpPr>
            <a:spLocks noGrp="1"/>
          </p:cNvSpPr>
          <p:nvPr>
            <p:ph idx="1"/>
          </p:nvPr>
        </p:nvSpPr>
        <p:spPr>
          <a:xfrm>
            <a:off x="611560" y="2276872"/>
            <a:ext cx="8075240" cy="4148410"/>
          </a:xfrm>
        </p:spPr>
        <p:txBody>
          <a:bodyPr/>
          <a:lstStyle/>
          <a:p>
            <a:pPr marL="0" indent="0">
              <a:buNone/>
            </a:pPr>
            <a:r>
              <a:rPr lang="en-GB" b="1" dirty="0" smtClean="0"/>
              <a:t>Under Component </a:t>
            </a:r>
            <a:r>
              <a:rPr lang="en-GB" b="1" dirty="0"/>
              <a:t>3 (Building capacities of CSO)</a:t>
            </a:r>
          </a:p>
          <a:p>
            <a:pPr lvl="1"/>
            <a:r>
              <a:rPr lang="en-GB" dirty="0"/>
              <a:t>CSO capacities will be enhanced (training, development of coaching and monitoring mechanism for the selected small-scale projects)</a:t>
            </a:r>
          </a:p>
          <a:p>
            <a:pPr lvl="1"/>
            <a:r>
              <a:rPr lang="en-GB" dirty="0"/>
              <a:t>Development of e learning tools</a:t>
            </a:r>
          </a:p>
          <a:p>
            <a:pPr lvl="1"/>
            <a:r>
              <a:rPr lang="en-GB" dirty="0"/>
              <a:t>Peer to peer learning and share of experiences though different forums /platform </a:t>
            </a:r>
          </a:p>
          <a:p>
            <a:endParaRPr lang="en-GB" dirty="0"/>
          </a:p>
        </p:txBody>
      </p:sp>
    </p:spTree>
    <p:extLst>
      <p:ext uri="{BB962C8B-B14F-4D97-AF65-F5344CB8AC3E}">
        <p14:creationId xmlns:p14="http://schemas.microsoft.com/office/powerpoint/2010/main" val="3750786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dirty="0" smtClean="0">
                <a:solidFill>
                  <a:srgbClr val="FF0000"/>
                </a:solidFill>
              </a:rPr>
              <a:t>Cluster </a:t>
            </a:r>
            <a:r>
              <a:rPr lang="en-GB" dirty="0">
                <a:solidFill>
                  <a:srgbClr val="FF0000"/>
                </a:solidFill>
              </a:rPr>
              <a:t>Approach </a:t>
            </a:r>
          </a:p>
        </p:txBody>
      </p:sp>
      <p:sp>
        <p:nvSpPr>
          <p:cNvPr id="3" name="Content Placeholder 2"/>
          <p:cNvSpPr>
            <a:spLocks noGrp="1"/>
          </p:cNvSpPr>
          <p:nvPr>
            <p:ph idx="1"/>
          </p:nvPr>
        </p:nvSpPr>
        <p:spPr>
          <a:xfrm>
            <a:off x="467544" y="2204864"/>
            <a:ext cx="8219256" cy="4220418"/>
          </a:xfrm>
        </p:spPr>
        <p:txBody>
          <a:bodyPr/>
          <a:lstStyle/>
          <a:p>
            <a:r>
              <a:rPr lang="en-GB" dirty="0"/>
              <a:t>Introduction of  a cluster approach (group of the countries) to be involved in the project implementation. </a:t>
            </a:r>
          </a:p>
          <a:p>
            <a:endParaRPr lang="en-GB" dirty="0"/>
          </a:p>
          <a:p>
            <a:r>
              <a:rPr lang="en-GB" dirty="0"/>
              <a:t>There will be several  invited countries attached to the centre country  considered as cluster countries.</a:t>
            </a:r>
          </a:p>
          <a:p>
            <a:endParaRPr lang="en-GB" dirty="0"/>
          </a:p>
          <a:p>
            <a:r>
              <a:rPr lang="en-GB" dirty="0" err="1"/>
              <a:t>e.g</a:t>
            </a:r>
            <a:r>
              <a:rPr lang="en-GB" dirty="0"/>
              <a:t>  </a:t>
            </a:r>
            <a:r>
              <a:rPr lang="en-GB" dirty="0" smtClean="0"/>
              <a:t>Thailand </a:t>
            </a:r>
            <a:r>
              <a:rPr lang="en-GB" dirty="0"/>
              <a:t>(centre of the cluster ), </a:t>
            </a:r>
            <a:r>
              <a:rPr lang="en-GB" dirty="0" smtClean="0"/>
              <a:t>Myanmar, Cambodia, Vietnam </a:t>
            </a:r>
            <a:r>
              <a:rPr lang="en-GB" dirty="0"/>
              <a:t>and </a:t>
            </a:r>
            <a:r>
              <a:rPr lang="en-GB" dirty="0" smtClean="0"/>
              <a:t>Lao </a:t>
            </a:r>
            <a:r>
              <a:rPr lang="en-GB" dirty="0"/>
              <a:t>(invited countries).</a:t>
            </a:r>
          </a:p>
          <a:p>
            <a:pPr marL="0" indent="0">
              <a:buNone/>
            </a:pPr>
            <a:endParaRPr lang="en-GB" dirty="0"/>
          </a:p>
        </p:txBody>
      </p:sp>
    </p:spTree>
    <p:extLst>
      <p:ext uri="{BB962C8B-B14F-4D97-AF65-F5344CB8AC3E}">
        <p14:creationId xmlns:p14="http://schemas.microsoft.com/office/powerpoint/2010/main" val="2087115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solidFill>
                  <a:srgbClr val="FF0000"/>
                </a:solidFill>
              </a:rPr>
              <a:t>Benefits for the National Society</a:t>
            </a:r>
            <a:endParaRPr lang="en-GB" dirty="0">
              <a:solidFill>
                <a:srgbClr val="FF0000"/>
              </a:solidFill>
            </a:endParaRPr>
          </a:p>
        </p:txBody>
      </p:sp>
      <p:sp>
        <p:nvSpPr>
          <p:cNvPr id="3" name="Content Placeholder 2"/>
          <p:cNvSpPr>
            <a:spLocks noGrp="1"/>
          </p:cNvSpPr>
          <p:nvPr>
            <p:ph idx="1"/>
          </p:nvPr>
        </p:nvSpPr>
        <p:spPr/>
        <p:txBody>
          <a:bodyPr/>
          <a:lstStyle/>
          <a:p>
            <a:pPr lvl="0"/>
            <a:r>
              <a:rPr lang="fr-CH" dirty="0" err="1" smtClean="0"/>
              <a:t>Convenor</a:t>
            </a:r>
            <a:r>
              <a:rPr lang="fr-CH" dirty="0" smtClean="0"/>
              <a:t> </a:t>
            </a:r>
            <a:r>
              <a:rPr lang="fr-CH" dirty="0" err="1" smtClean="0"/>
              <a:t>role</a:t>
            </a:r>
            <a:r>
              <a:rPr lang="fr-CH" dirty="0" smtClean="0"/>
              <a:t> of NS,  </a:t>
            </a:r>
            <a:r>
              <a:rPr lang="fr-CH" dirty="0" err="1" smtClean="0">
                <a:solidFill>
                  <a:srgbClr val="FF0000"/>
                </a:solidFill>
              </a:rPr>
              <a:t>profiling</a:t>
            </a:r>
            <a:r>
              <a:rPr lang="fr-CH" dirty="0" smtClean="0">
                <a:solidFill>
                  <a:srgbClr val="FF0000"/>
                </a:solidFill>
              </a:rPr>
              <a:t> and </a:t>
            </a:r>
            <a:r>
              <a:rPr lang="fr-CH" dirty="0" err="1" smtClean="0">
                <a:solidFill>
                  <a:srgbClr val="FF0000"/>
                </a:solidFill>
              </a:rPr>
              <a:t>positioning</a:t>
            </a:r>
            <a:r>
              <a:rPr lang="fr-CH" dirty="0" smtClean="0">
                <a:solidFill>
                  <a:srgbClr val="FF0000"/>
                </a:solidFill>
              </a:rPr>
              <a:t> </a:t>
            </a:r>
            <a:r>
              <a:rPr lang="fr-CH" dirty="0" smtClean="0"/>
              <a:t>NS</a:t>
            </a:r>
          </a:p>
          <a:p>
            <a:pPr lvl="0"/>
            <a:endParaRPr lang="en-GB" sz="1100" dirty="0"/>
          </a:p>
          <a:p>
            <a:pPr lvl="0"/>
            <a:r>
              <a:rPr lang="en-GB" dirty="0" smtClean="0"/>
              <a:t>Develop </a:t>
            </a:r>
            <a:r>
              <a:rPr lang="en-GB" dirty="0"/>
              <a:t>a </a:t>
            </a:r>
            <a:r>
              <a:rPr lang="en-GB" dirty="0">
                <a:solidFill>
                  <a:srgbClr val="FF0000"/>
                </a:solidFill>
              </a:rPr>
              <a:t>sense of ownership </a:t>
            </a:r>
            <a:r>
              <a:rPr lang="en-GB" dirty="0"/>
              <a:t>by having appointed focal points, trained and supported by IFRC</a:t>
            </a:r>
            <a:r>
              <a:rPr lang="en-GB" dirty="0" smtClean="0"/>
              <a:t>.</a:t>
            </a:r>
          </a:p>
          <a:p>
            <a:pPr marL="0" lvl="0" indent="0">
              <a:buNone/>
            </a:pPr>
            <a:r>
              <a:rPr lang="en-GB" dirty="0" smtClean="0"/>
              <a:t> </a:t>
            </a:r>
            <a:endParaRPr lang="en-GB" dirty="0"/>
          </a:p>
          <a:p>
            <a:pPr lvl="0"/>
            <a:r>
              <a:rPr lang="en-GB" dirty="0"/>
              <a:t>Take part in the </a:t>
            </a:r>
            <a:r>
              <a:rPr lang="en-GB" dirty="0">
                <a:solidFill>
                  <a:srgbClr val="FF0000"/>
                </a:solidFill>
              </a:rPr>
              <a:t>committee members</a:t>
            </a:r>
            <a:r>
              <a:rPr lang="en-GB" dirty="0"/>
              <a:t> responsible for the selection of the small scale </a:t>
            </a:r>
            <a:r>
              <a:rPr lang="en-GB" dirty="0" smtClean="0"/>
              <a:t>grants</a:t>
            </a:r>
          </a:p>
          <a:p>
            <a:pPr marL="0" lvl="0" indent="0">
              <a:buNone/>
            </a:pPr>
            <a:endParaRPr lang="en-GB" sz="1100" dirty="0"/>
          </a:p>
          <a:p>
            <a:pPr lvl="0"/>
            <a:r>
              <a:rPr lang="en-GB" dirty="0"/>
              <a:t>Strengthen their </a:t>
            </a:r>
            <a:r>
              <a:rPr lang="en-GB" dirty="0">
                <a:solidFill>
                  <a:srgbClr val="FF0000"/>
                </a:solidFill>
              </a:rPr>
              <a:t>auxiliary role</a:t>
            </a:r>
            <a:r>
              <a:rPr lang="en-GB" dirty="0"/>
              <a:t> to their respective </a:t>
            </a:r>
            <a:r>
              <a:rPr lang="en-GB" dirty="0">
                <a:solidFill>
                  <a:srgbClr val="FF0000"/>
                </a:solidFill>
              </a:rPr>
              <a:t>governments.</a:t>
            </a:r>
            <a:r>
              <a:rPr lang="en-GB" dirty="0"/>
              <a:t> </a:t>
            </a:r>
          </a:p>
        </p:txBody>
      </p:sp>
    </p:spTree>
    <p:extLst>
      <p:ext uri="{BB962C8B-B14F-4D97-AF65-F5344CB8AC3E}">
        <p14:creationId xmlns:p14="http://schemas.microsoft.com/office/powerpoint/2010/main" val="1872509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IFRC_2011 presentation-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IFRC_2011 presentation-EN</Template>
  <TotalTime>639</TotalTime>
  <Words>1085</Words>
  <Application>Microsoft Office PowerPoint</Application>
  <PresentationFormat>On-screen Show (4:3)</PresentationFormat>
  <Paragraphs>119</Paragraphs>
  <Slides>13</Slides>
  <Notes>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IFRC_2011 presentation-EN</vt:lpstr>
      <vt:lpstr> Rights of Migrants in Action  Benefits for National Society </vt:lpstr>
      <vt:lpstr>PowerPoint Presentation</vt:lpstr>
      <vt:lpstr>Relevance of the Project</vt:lpstr>
      <vt:lpstr>PowerPoint Presentation</vt:lpstr>
      <vt:lpstr>  Specific objectives and target</vt:lpstr>
      <vt:lpstr>How  Will We Do It ?</vt:lpstr>
      <vt:lpstr>How Will We Do It ? </vt:lpstr>
      <vt:lpstr>   Cluster Approach </vt:lpstr>
      <vt:lpstr>Benefits for the National Society</vt:lpstr>
      <vt:lpstr>Benefits for the National Society</vt:lpstr>
      <vt:lpstr>Benefits for the National Society</vt:lpstr>
      <vt:lpstr>Challenges, Recommended action and opportunities</vt:lpstr>
      <vt:lpstr>PowerPoint Presentation</vt:lpstr>
    </vt:vector>
  </TitlesOfParts>
  <Company>IFRC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Customer</dc:creator>
  <cp:lastModifiedBy>anne leclerc</cp:lastModifiedBy>
  <cp:revision>59</cp:revision>
  <cp:lastPrinted>2014-09-11T14:32:53Z</cp:lastPrinted>
  <dcterms:created xsi:type="dcterms:W3CDTF">2012-03-29T08:37:58Z</dcterms:created>
  <dcterms:modified xsi:type="dcterms:W3CDTF">2015-02-25T23:39:19Z</dcterms:modified>
</cp:coreProperties>
</file>