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7" r:id="rId3"/>
    <p:sldId id="275" r:id="rId4"/>
    <p:sldId id="276" r:id="rId5"/>
    <p:sldId id="277" r:id="rId6"/>
    <p:sldId id="258" r:id="rId7"/>
    <p:sldId id="259" r:id="rId8"/>
    <p:sldId id="262" r:id="rId9"/>
    <p:sldId id="261" r:id="rId10"/>
    <p:sldId id="263" r:id="rId11"/>
    <p:sldId id="264" r:id="rId12"/>
    <p:sldId id="278" r:id="rId13"/>
    <p:sldId id="279" r:id="rId14"/>
    <p:sldId id="265" r:id="rId15"/>
    <p:sldId id="271" r:id="rId16"/>
    <p:sldId id="272" r:id="rId17"/>
    <p:sldId id="266" r:id="rId18"/>
    <p:sldId id="268" r:id="rId19"/>
    <p:sldId id="270" r:id="rId20"/>
    <p:sldId id="274" r:id="rId21"/>
  </p:sldIdLst>
  <p:sldSz cx="9144000" cy="6858000" type="screen4x3"/>
  <p:notesSz cx="680085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79" autoAdjust="0"/>
  </p:normalViewPr>
  <p:slideViewPr>
    <p:cSldViewPr>
      <p:cViewPr>
        <p:scale>
          <a:sx n="60" d="100"/>
          <a:sy n="60" d="100"/>
        </p:scale>
        <p:origin x="-786" y="-162"/>
      </p:cViewPr>
      <p:guideLst>
        <p:guide orient="horz" pos="2160"/>
        <p:guide pos="2880"/>
      </p:guideLst>
    </p:cSldViewPr>
  </p:slideViewPr>
  <p:notesTextViewPr>
    <p:cViewPr>
      <p:scale>
        <a:sx n="100" d="100"/>
        <a:sy n="100" d="100"/>
      </p:scale>
      <p:origin x="0" y="0"/>
    </p:cViewPr>
  </p:notesTextViewPr>
  <p:notesViewPr>
    <p:cSldViewPr>
      <p:cViewPr>
        <p:scale>
          <a:sx n="130" d="100"/>
          <a:sy n="130" d="100"/>
        </p:scale>
        <p:origin x="-1164" y="4038"/>
      </p:cViewPr>
      <p:guideLst>
        <p:guide orient="horz" pos="3128"/>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41ACA3-9151-4D52-B288-555065B9536E}" type="doc">
      <dgm:prSet loTypeId="urn:microsoft.com/office/officeart/2005/8/layout/cycle3" loCatId="cycle" qsTypeId="urn:microsoft.com/office/officeart/2005/8/quickstyle/3d1" qsCatId="3D" csTypeId="urn:microsoft.com/office/officeart/2005/8/colors/colorful1#1" csCatId="colorful" phldr="1"/>
      <dgm:spPr/>
      <dgm:t>
        <a:bodyPr/>
        <a:lstStyle/>
        <a:p>
          <a:endParaRPr lang="en-US"/>
        </a:p>
      </dgm:t>
    </dgm:pt>
    <dgm:pt modelId="{AB9095D1-0258-4112-9FD2-6B8B73C172B8}">
      <dgm:prSet phldrT="[Text]"/>
      <dgm:spPr/>
      <dgm:t>
        <a:bodyPr/>
        <a:lstStyle/>
        <a:p>
          <a:r>
            <a:rPr lang="en-US" b="1" dirty="0" smtClean="0"/>
            <a:t>1. Governance &amp;Management</a:t>
          </a:r>
          <a:endParaRPr lang="en-US" b="1" dirty="0"/>
        </a:p>
      </dgm:t>
    </dgm:pt>
    <dgm:pt modelId="{EA30D61D-4A86-4588-8DB4-08B95C7EA0BE}" type="parTrans" cxnId="{344F75CA-5F0C-4CF4-A4B2-C484086E2F16}">
      <dgm:prSet/>
      <dgm:spPr/>
      <dgm:t>
        <a:bodyPr/>
        <a:lstStyle/>
        <a:p>
          <a:endParaRPr lang="en-US"/>
        </a:p>
      </dgm:t>
    </dgm:pt>
    <dgm:pt modelId="{8A83E8AC-79FD-4627-8313-F34A8D671463}" type="sibTrans" cxnId="{344F75CA-5F0C-4CF4-A4B2-C484086E2F16}">
      <dgm:prSet/>
      <dgm:spPr/>
      <dgm:t>
        <a:bodyPr/>
        <a:lstStyle/>
        <a:p>
          <a:endParaRPr lang="en-US"/>
        </a:p>
      </dgm:t>
    </dgm:pt>
    <dgm:pt modelId="{F89717DA-932A-4913-98EF-0C6CDC5A16E0}">
      <dgm:prSet phldrT="[Text]"/>
      <dgm:spPr/>
      <dgm:t>
        <a:bodyPr/>
        <a:lstStyle/>
        <a:p>
          <a:r>
            <a:rPr lang="en-US" b="1" dirty="0" smtClean="0"/>
            <a:t>2. Branch Development</a:t>
          </a:r>
          <a:endParaRPr lang="en-US" b="1" dirty="0"/>
        </a:p>
      </dgm:t>
    </dgm:pt>
    <dgm:pt modelId="{A73C60D1-D911-409A-BFE6-1620AF515233}" type="parTrans" cxnId="{281F4869-725F-40D0-BA12-5DD8DBB10D5A}">
      <dgm:prSet/>
      <dgm:spPr/>
      <dgm:t>
        <a:bodyPr/>
        <a:lstStyle/>
        <a:p>
          <a:endParaRPr lang="en-US"/>
        </a:p>
      </dgm:t>
    </dgm:pt>
    <dgm:pt modelId="{86D1DE9F-6A03-41B7-BF56-E988254D3B8F}" type="sibTrans" cxnId="{281F4869-725F-40D0-BA12-5DD8DBB10D5A}">
      <dgm:prSet/>
      <dgm:spPr/>
      <dgm:t>
        <a:bodyPr/>
        <a:lstStyle/>
        <a:p>
          <a:endParaRPr lang="en-US"/>
        </a:p>
      </dgm:t>
    </dgm:pt>
    <dgm:pt modelId="{3D34355F-361A-4F2A-BB19-BFA9316D18F1}">
      <dgm:prSet phldrT="[Text]"/>
      <dgm:spPr/>
      <dgm:t>
        <a:bodyPr/>
        <a:lstStyle/>
        <a:p>
          <a:r>
            <a:rPr lang="en-US" b="1" dirty="0" smtClean="0"/>
            <a:t>3. Human Resource Manag. &amp; Dev.</a:t>
          </a:r>
          <a:endParaRPr lang="en-US" b="1" dirty="0"/>
        </a:p>
      </dgm:t>
    </dgm:pt>
    <dgm:pt modelId="{88E13DD6-28B7-4633-BB59-C1D9F34DD023}" type="parTrans" cxnId="{E6AF9E3A-D3A1-4FBE-AAB3-4B1816B738F8}">
      <dgm:prSet/>
      <dgm:spPr/>
      <dgm:t>
        <a:bodyPr/>
        <a:lstStyle/>
        <a:p>
          <a:endParaRPr lang="en-US"/>
        </a:p>
      </dgm:t>
    </dgm:pt>
    <dgm:pt modelId="{EE81D369-D5BE-4B91-8A02-2188806847F6}" type="sibTrans" cxnId="{E6AF9E3A-D3A1-4FBE-AAB3-4B1816B738F8}">
      <dgm:prSet/>
      <dgm:spPr/>
      <dgm:t>
        <a:bodyPr/>
        <a:lstStyle/>
        <a:p>
          <a:endParaRPr lang="en-US"/>
        </a:p>
      </dgm:t>
    </dgm:pt>
    <dgm:pt modelId="{1693694C-21AF-4074-8E72-F0A08621BC87}">
      <dgm:prSet phldrT="[Text]"/>
      <dgm:spPr/>
      <dgm:t>
        <a:bodyPr/>
        <a:lstStyle/>
        <a:p>
          <a:r>
            <a:rPr lang="en-US" b="1" dirty="0" smtClean="0"/>
            <a:t>4. Resource Development</a:t>
          </a:r>
          <a:endParaRPr lang="en-US" b="1" dirty="0"/>
        </a:p>
      </dgm:t>
    </dgm:pt>
    <dgm:pt modelId="{A3EC0C17-B9F3-47AF-8840-CEDE64D5B1E2}" type="parTrans" cxnId="{8FF961F4-17CB-4434-AD41-601B51CFC908}">
      <dgm:prSet/>
      <dgm:spPr/>
      <dgm:t>
        <a:bodyPr/>
        <a:lstStyle/>
        <a:p>
          <a:endParaRPr lang="en-US"/>
        </a:p>
      </dgm:t>
    </dgm:pt>
    <dgm:pt modelId="{9C126BEC-87F8-4617-ABB3-B3A83CAF3E07}" type="sibTrans" cxnId="{8FF961F4-17CB-4434-AD41-601B51CFC908}">
      <dgm:prSet/>
      <dgm:spPr/>
      <dgm:t>
        <a:bodyPr/>
        <a:lstStyle/>
        <a:p>
          <a:endParaRPr lang="en-US"/>
        </a:p>
      </dgm:t>
    </dgm:pt>
    <dgm:pt modelId="{589E7B0B-EA5C-4B34-9F33-8A19DF746C1E}">
      <dgm:prSet phldrT="[Text]"/>
      <dgm:spPr/>
      <dgm:t>
        <a:bodyPr/>
        <a:lstStyle/>
        <a:p>
          <a:r>
            <a:rPr lang="en-US" b="1" dirty="0" smtClean="0"/>
            <a:t>5. Admin/Finance Dev.</a:t>
          </a:r>
          <a:endParaRPr lang="en-US" b="1" dirty="0"/>
        </a:p>
      </dgm:t>
    </dgm:pt>
    <dgm:pt modelId="{E8426B1F-DFE3-48F7-B402-290681F03ADD}" type="parTrans" cxnId="{0C374205-1A80-4883-9679-920653B772E5}">
      <dgm:prSet/>
      <dgm:spPr/>
      <dgm:t>
        <a:bodyPr/>
        <a:lstStyle/>
        <a:p>
          <a:endParaRPr lang="en-US"/>
        </a:p>
      </dgm:t>
    </dgm:pt>
    <dgm:pt modelId="{92867A1D-5787-44F9-AF80-8F16AE5E71B8}" type="sibTrans" cxnId="{0C374205-1A80-4883-9679-920653B772E5}">
      <dgm:prSet/>
      <dgm:spPr/>
      <dgm:t>
        <a:bodyPr/>
        <a:lstStyle/>
        <a:p>
          <a:endParaRPr lang="en-US"/>
        </a:p>
      </dgm:t>
    </dgm:pt>
    <dgm:pt modelId="{802DDB21-AC85-42CD-B15F-AF3A395792E9}">
      <dgm:prSet/>
      <dgm:spPr/>
      <dgm:t>
        <a:bodyPr/>
        <a:lstStyle/>
        <a:p>
          <a:r>
            <a:rPr lang="en-US" b="1" dirty="0" smtClean="0"/>
            <a:t>6. Communication &amp;Cooperation</a:t>
          </a:r>
          <a:endParaRPr lang="en-US" b="1" dirty="0"/>
        </a:p>
      </dgm:t>
    </dgm:pt>
    <dgm:pt modelId="{E692FE03-DC21-48D6-8C45-5DF51B9DC4C8}" type="parTrans" cxnId="{0A201D24-7001-40C1-98D0-D770429CAE30}">
      <dgm:prSet/>
      <dgm:spPr/>
      <dgm:t>
        <a:bodyPr/>
        <a:lstStyle/>
        <a:p>
          <a:endParaRPr lang="en-US"/>
        </a:p>
      </dgm:t>
    </dgm:pt>
    <dgm:pt modelId="{04145853-F62B-45E4-AEB0-68B80660217B}" type="sibTrans" cxnId="{0A201D24-7001-40C1-98D0-D770429CAE30}">
      <dgm:prSet/>
      <dgm:spPr/>
      <dgm:t>
        <a:bodyPr/>
        <a:lstStyle/>
        <a:p>
          <a:endParaRPr lang="en-US"/>
        </a:p>
      </dgm:t>
    </dgm:pt>
    <dgm:pt modelId="{2D80C9F5-6009-423B-A938-4B108D68BCB9}">
      <dgm:prSet/>
      <dgm:spPr>
        <a:solidFill>
          <a:schemeClr val="accent6">
            <a:lumMod val="75000"/>
          </a:schemeClr>
        </a:solidFill>
      </dgm:spPr>
      <dgm:t>
        <a:bodyPr/>
        <a:lstStyle/>
        <a:p>
          <a:r>
            <a:rPr lang="en-US" b="1" dirty="0" smtClean="0"/>
            <a:t>7. PMER</a:t>
          </a:r>
          <a:endParaRPr lang="en-US" b="1" dirty="0"/>
        </a:p>
      </dgm:t>
    </dgm:pt>
    <dgm:pt modelId="{2CC3FCE1-4D2B-47C7-8643-C8F9F51B495F}" type="parTrans" cxnId="{7EB644B3-0DF4-497C-A77F-1D8744C6CD37}">
      <dgm:prSet/>
      <dgm:spPr/>
      <dgm:t>
        <a:bodyPr/>
        <a:lstStyle/>
        <a:p>
          <a:endParaRPr lang="en-US"/>
        </a:p>
      </dgm:t>
    </dgm:pt>
    <dgm:pt modelId="{B83A8928-8209-4E11-B7AC-9A85454FDCC9}" type="sibTrans" cxnId="{7EB644B3-0DF4-497C-A77F-1D8744C6CD37}">
      <dgm:prSet/>
      <dgm:spPr/>
      <dgm:t>
        <a:bodyPr/>
        <a:lstStyle/>
        <a:p>
          <a:endParaRPr lang="en-US"/>
        </a:p>
      </dgm:t>
    </dgm:pt>
    <dgm:pt modelId="{32E3BFF9-122F-48DD-896D-64169EBFCB62}" type="pres">
      <dgm:prSet presAssocID="{F641ACA3-9151-4D52-B288-555065B9536E}" presName="Name0" presStyleCnt="0">
        <dgm:presLayoutVars>
          <dgm:dir/>
          <dgm:resizeHandles val="exact"/>
        </dgm:presLayoutVars>
      </dgm:prSet>
      <dgm:spPr/>
      <dgm:t>
        <a:bodyPr/>
        <a:lstStyle/>
        <a:p>
          <a:endParaRPr lang="en-US"/>
        </a:p>
      </dgm:t>
    </dgm:pt>
    <dgm:pt modelId="{DC534AE4-2B67-4D72-8B3A-F7A9F2261E1B}" type="pres">
      <dgm:prSet presAssocID="{F641ACA3-9151-4D52-B288-555065B9536E}" presName="cycle" presStyleCnt="0"/>
      <dgm:spPr/>
    </dgm:pt>
    <dgm:pt modelId="{928A4EA0-9C94-486C-B081-E6129EFCA81D}" type="pres">
      <dgm:prSet presAssocID="{AB9095D1-0258-4112-9FD2-6B8B73C172B8}" presName="nodeFirstNode" presStyleLbl="node1" presStyleIdx="0" presStyleCnt="7" custScaleX="113854">
        <dgm:presLayoutVars>
          <dgm:bulletEnabled val="1"/>
        </dgm:presLayoutVars>
      </dgm:prSet>
      <dgm:spPr/>
      <dgm:t>
        <a:bodyPr/>
        <a:lstStyle/>
        <a:p>
          <a:endParaRPr lang="en-US"/>
        </a:p>
      </dgm:t>
    </dgm:pt>
    <dgm:pt modelId="{93139BB8-AE92-4403-BB8B-C3FAFC8E0AFE}" type="pres">
      <dgm:prSet presAssocID="{8A83E8AC-79FD-4627-8313-F34A8D671463}" presName="sibTransFirstNode" presStyleLbl="bgShp" presStyleIdx="0" presStyleCnt="1"/>
      <dgm:spPr/>
      <dgm:t>
        <a:bodyPr/>
        <a:lstStyle/>
        <a:p>
          <a:endParaRPr lang="en-US"/>
        </a:p>
      </dgm:t>
    </dgm:pt>
    <dgm:pt modelId="{7E59DA05-54C0-4511-9F0C-3408751CB669}" type="pres">
      <dgm:prSet presAssocID="{F89717DA-932A-4913-98EF-0C6CDC5A16E0}" presName="nodeFollowingNodes" presStyleLbl="node1" presStyleIdx="1" presStyleCnt="7" custScaleX="113854" custRadScaleRad="95277" custRadScaleInc="8256">
        <dgm:presLayoutVars>
          <dgm:bulletEnabled val="1"/>
        </dgm:presLayoutVars>
      </dgm:prSet>
      <dgm:spPr/>
      <dgm:t>
        <a:bodyPr/>
        <a:lstStyle/>
        <a:p>
          <a:endParaRPr lang="en-US"/>
        </a:p>
      </dgm:t>
    </dgm:pt>
    <dgm:pt modelId="{D5BAD726-64A3-4D85-A6A0-E341DF63EC1F}" type="pres">
      <dgm:prSet presAssocID="{3D34355F-361A-4F2A-BB19-BFA9316D18F1}" presName="nodeFollowingNodes" presStyleLbl="node1" presStyleIdx="2" presStyleCnt="7" custScaleX="113854">
        <dgm:presLayoutVars>
          <dgm:bulletEnabled val="1"/>
        </dgm:presLayoutVars>
      </dgm:prSet>
      <dgm:spPr/>
      <dgm:t>
        <a:bodyPr/>
        <a:lstStyle/>
        <a:p>
          <a:endParaRPr lang="en-US"/>
        </a:p>
      </dgm:t>
    </dgm:pt>
    <dgm:pt modelId="{0C24FF35-F0CF-4D26-AFD6-AA036BE1867F}" type="pres">
      <dgm:prSet presAssocID="{1693694C-21AF-4074-8E72-F0A08621BC87}" presName="nodeFollowingNodes" presStyleLbl="node1" presStyleIdx="3" presStyleCnt="7" custScaleX="113854" custRadScaleRad="96853" custRadScaleInc="-12017">
        <dgm:presLayoutVars>
          <dgm:bulletEnabled val="1"/>
        </dgm:presLayoutVars>
      </dgm:prSet>
      <dgm:spPr/>
      <dgm:t>
        <a:bodyPr/>
        <a:lstStyle/>
        <a:p>
          <a:endParaRPr lang="en-US"/>
        </a:p>
      </dgm:t>
    </dgm:pt>
    <dgm:pt modelId="{F779F987-DB54-460A-8C64-82448CBDE86D}" type="pres">
      <dgm:prSet presAssocID="{589E7B0B-EA5C-4B34-9F33-8A19DF746C1E}" presName="nodeFollowingNodes" presStyleLbl="node1" presStyleIdx="4" presStyleCnt="7" custScaleX="113854" custRadScaleRad="97624" custRadScaleInc="13665">
        <dgm:presLayoutVars>
          <dgm:bulletEnabled val="1"/>
        </dgm:presLayoutVars>
      </dgm:prSet>
      <dgm:spPr/>
      <dgm:t>
        <a:bodyPr/>
        <a:lstStyle/>
        <a:p>
          <a:endParaRPr lang="en-US"/>
        </a:p>
      </dgm:t>
    </dgm:pt>
    <dgm:pt modelId="{FC5DA091-41C3-4DBA-8D7A-54B784057D19}" type="pres">
      <dgm:prSet presAssocID="{802DDB21-AC85-42CD-B15F-AF3A395792E9}" presName="nodeFollowingNodes" presStyleLbl="node1" presStyleIdx="5" presStyleCnt="7" custScaleX="113854">
        <dgm:presLayoutVars>
          <dgm:bulletEnabled val="1"/>
        </dgm:presLayoutVars>
      </dgm:prSet>
      <dgm:spPr/>
      <dgm:t>
        <a:bodyPr/>
        <a:lstStyle/>
        <a:p>
          <a:endParaRPr lang="en-US"/>
        </a:p>
      </dgm:t>
    </dgm:pt>
    <dgm:pt modelId="{2E584FA4-08CA-4952-8F5B-EE8B9291EAFC}" type="pres">
      <dgm:prSet presAssocID="{2D80C9F5-6009-423B-A938-4B108D68BCB9}" presName="nodeFollowingNodes" presStyleLbl="node1" presStyleIdx="6" presStyleCnt="7" custScaleX="113854" custRadScaleRad="95277" custRadScaleInc="-8256">
        <dgm:presLayoutVars>
          <dgm:bulletEnabled val="1"/>
        </dgm:presLayoutVars>
      </dgm:prSet>
      <dgm:spPr/>
      <dgm:t>
        <a:bodyPr/>
        <a:lstStyle/>
        <a:p>
          <a:endParaRPr lang="en-US"/>
        </a:p>
      </dgm:t>
    </dgm:pt>
  </dgm:ptLst>
  <dgm:cxnLst>
    <dgm:cxn modelId="{588018CD-A1B0-450C-98F1-9181E6C7FE63}" type="presOf" srcId="{3D34355F-361A-4F2A-BB19-BFA9316D18F1}" destId="{D5BAD726-64A3-4D85-A6A0-E341DF63EC1F}" srcOrd="0" destOrd="0" presId="urn:microsoft.com/office/officeart/2005/8/layout/cycle3"/>
    <dgm:cxn modelId="{D0E2E0C1-6C09-4445-9406-EB7A722B71C2}" type="presOf" srcId="{589E7B0B-EA5C-4B34-9F33-8A19DF746C1E}" destId="{F779F987-DB54-460A-8C64-82448CBDE86D}" srcOrd="0" destOrd="0" presId="urn:microsoft.com/office/officeart/2005/8/layout/cycle3"/>
    <dgm:cxn modelId="{0A201D24-7001-40C1-98D0-D770429CAE30}" srcId="{F641ACA3-9151-4D52-B288-555065B9536E}" destId="{802DDB21-AC85-42CD-B15F-AF3A395792E9}" srcOrd="5" destOrd="0" parTransId="{E692FE03-DC21-48D6-8C45-5DF51B9DC4C8}" sibTransId="{04145853-F62B-45E4-AEB0-68B80660217B}"/>
    <dgm:cxn modelId="{E6AF9E3A-D3A1-4FBE-AAB3-4B1816B738F8}" srcId="{F641ACA3-9151-4D52-B288-555065B9536E}" destId="{3D34355F-361A-4F2A-BB19-BFA9316D18F1}" srcOrd="2" destOrd="0" parTransId="{88E13DD6-28B7-4633-BB59-C1D9F34DD023}" sibTransId="{EE81D369-D5BE-4B91-8A02-2188806847F6}"/>
    <dgm:cxn modelId="{38A01ED5-3A5F-41D7-AB70-E7E22D9BA5F7}" type="presOf" srcId="{8A83E8AC-79FD-4627-8313-F34A8D671463}" destId="{93139BB8-AE92-4403-BB8B-C3FAFC8E0AFE}" srcOrd="0" destOrd="0" presId="urn:microsoft.com/office/officeart/2005/8/layout/cycle3"/>
    <dgm:cxn modelId="{81AC380C-A94A-4DDB-85EA-3A20982066D1}" type="presOf" srcId="{1693694C-21AF-4074-8E72-F0A08621BC87}" destId="{0C24FF35-F0CF-4D26-AFD6-AA036BE1867F}" srcOrd="0" destOrd="0" presId="urn:microsoft.com/office/officeart/2005/8/layout/cycle3"/>
    <dgm:cxn modelId="{D67B20B0-F764-46B5-8FF8-9BCE68137FBA}" type="presOf" srcId="{802DDB21-AC85-42CD-B15F-AF3A395792E9}" destId="{FC5DA091-41C3-4DBA-8D7A-54B784057D19}" srcOrd="0" destOrd="0" presId="urn:microsoft.com/office/officeart/2005/8/layout/cycle3"/>
    <dgm:cxn modelId="{060B9CBD-FBBB-46B9-AE54-3F8D113E3D94}" type="presOf" srcId="{AB9095D1-0258-4112-9FD2-6B8B73C172B8}" destId="{928A4EA0-9C94-486C-B081-E6129EFCA81D}" srcOrd="0" destOrd="0" presId="urn:microsoft.com/office/officeart/2005/8/layout/cycle3"/>
    <dgm:cxn modelId="{344F75CA-5F0C-4CF4-A4B2-C484086E2F16}" srcId="{F641ACA3-9151-4D52-B288-555065B9536E}" destId="{AB9095D1-0258-4112-9FD2-6B8B73C172B8}" srcOrd="0" destOrd="0" parTransId="{EA30D61D-4A86-4588-8DB4-08B95C7EA0BE}" sibTransId="{8A83E8AC-79FD-4627-8313-F34A8D671463}"/>
    <dgm:cxn modelId="{062EB9A5-8E18-4DF7-8B9A-1FAC15028DF7}" type="presOf" srcId="{F89717DA-932A-4913-98EF-0C6CDC5A16E0}" destId="{7E59DA05-54C0-4511-9F0C-3408751CB669}" srcOrd="0" destOrd="0" presId="urn:microsoft.com/office/officeart/2005/8/layout/cycle3"/>
    <dgm:cxn modelId="{C831CD80-1A58-4944-BD14-66CB2D9E4AE8}" type="presOf" srcId="{F641ACA3-9151-4D52-B288-555065B9536E}" destId="{32E3BFF9-122F-48DD-896D-64169EBFCB62}" srcOrd="0" destOrd="0" presId="urn:microsoft.com/office/officeart/2005/8/layout/cycle3"/>
    <dgm:cxn modelId="{8FF961F4-17CB-4434-AD41-601B51CFC908}" srcId="{F641ACA3-9151-4D52-B288-555065B9536E}" destId="{1693694C-21AF-4074-8E72-F0A08621BC87}" srcOrd="3" destOrd="0" parTransId="{A3EC0C17-B9F3-47AF-8840-CEDE64D5B1E2}" sibTransId="{9C126BEC-87F8-4617-ABB3-B3A83CAF3E07}"/>
    <dgm:cxn modelId="{D5E182FD-DB66-4F81-AD0D-B1F2B6162F7B}" type="presOf" srcId="{2D80C9F5-6009-423B-A938-4B108D68BCB9}" destId="{2E584FA4-08CA-4952-8F5B-EE8B9291EAFC}" srcOrd="0" destOrd="0" presId="urn:microsoft.com/office/officeart/2005/8/layout/cycle3"/>
    <dgm:cxn modelId="{7EB644B3-0DF4-497C-A77F-1D8744C6CD37}" srcId="{F641ACA3-9151-4D52-B288-555065B9536E}" destId="{2D80C9F5-6009-423B-A938-4B108D68BCB9}" srcOrd="6" destOrd="0" parTransId="{2CC3FCE1-4D2B-47C7-8643-C8F9F51B495F}" sibTransId="{B83A8928-8209-4E11-B7AC-9A85454FDCC9}"/>
    <dgm:cxn modelId="{0C374205-1A80-4883-9679-920653B772E5}" srcId="{F641ACA3-9151-4D52-B288-555065B9536E}" destId="{589E7B0B-EA5C-4B34-9F33-8A19DF746C1E}" srcOrd="4" destOrd="0" parTransId="{E8426B1F-DFE3-48F7-B402-290681F03ADD}" sibTransId="{92867A1D-5787-44F9-AF80-8F16AE5E71B8}"/>
    <dgm:cxn modelId="{281F4869-725F-40D0-BA12-5DD8DBB10D5A}" srcId="{F641ACA3-9151-4D52-B288-555065B9536E}" destId="{F89717DA-932A-4913-98EF-0C6CDC5A16E0}" srcOrd="1" destOrd="0" parTransId="{A73C60D1-D911-409A-BFE6-1620AF515233}" sibTransId="{86D1DE9F-6A03-41B7-BF56-E988254D3B8F}"/>
    <dgm:cxn modelId="{13B3E4FF-00A2-4FC6-8C91-5D3BC2E34B19}" type="presParOf" srcId="{32E3BFF9-122F-48DD-896D-64169EBFCB62}" destId="{DC534AE4-2B67-4D72-8B3A-F7A9F2261E1B}" srcOrd="0" destOrd="0" presId="urn:microsoft.com/office/officeart/2005/8/layout/cycle3"/>
    <dgm:cxn modelId="{2FF59161-485B-4737-A1F8-0EE74FB7920F}" type="presParOf" srcId="{DC534AE4-2B67-4D72-8B3A-F7A9F2261E1B}" destId="{928A4EA0-9C94-486C-B081-E6129EFCA81D}" srcOrd="0" destOrd="0" presId="urn:microsoft.com/office/officeart/2005/8/layout/cycle3"/>
    <dgm:cxn modelId="{0254A76C-FCC0-4BA8-9F63-7EF0ACDFB11C}" type="presParOf" srcId="{DC534AE4-2B67-4D72-8B3A-F7A9F2261E1B}" destId="{93139BB8-AE92-4403-BB8B-C3FAFC8E0AFE}" srcOrd="1" destOrd="0" presId="urn:microsoft.com/office/officeart/2005/8/layout/cycle3"/>
    <dgm:cxn modelId="{0676B191-98AE-418F-95E4-CDA3DDF6AEB0}" type="presParOf" srcId="{DC534AE4-2B67-4D72-8B3A-F7A9F2261E1B}" destId="{7E59DA05-54C0-4511-9F0C-3408751CB669}" srcOrd="2" destOrd="0" presId="urn:microsoft.com/office/officeart/2005/8/layout/cycle3"/>
    <dgm:cxn modelId="{A798EC70-2851-478A-9FC9-E2B10A2468B5}" type="presParOf" srcId="{DC534AE4-2B67-4D72-8B3A-F7A9F2261E1B}" destId="{D5BAD726-64A3-4D85-A6A0-E341DF63EC1F}" srcOrd="3" destOrd="0" presId="urn:microsoft.com/office/officeart/2005/8/layout/cycle3"/>
    <dgm:cxn modelId="{E9F758D5-6BD3-4234-9DDD-FE2A0F052399}" type="presParOf" srcId="{DC534AE4-2B67-4D72-8B3A-F7A9F2261E1B}" destId="{0C24FF35-F0CF-4D26-AFD6-AA036BE1867F}" srcOrd="4" destOrd="0" presId="urn:microsoft.com/office/officeart/2005/8/layout/cycle3"/>
    <dgm:cxn modelId="{71F96D0C-EC90-43A2-A452-7519A9184539}" type="presParOf" srcId="{DC534AE4-2B67-4D72-8B3A-F7A9F2261E1B}" destId="{F779F987-DB54-460A-8C64-82448CBDE86D}" srcOrd="5" destOrd="0" presId="urn:microsoft.com/office/officeart/2005/8/layout/cycle3"/>
    <dgm:cxn modelId="{81A0D705-C55B-4FD6-9C50-71EB30C57376}" type="presParOf" srcId="{DC534AE4-2B67-4D72-8B3A-F7A9F2261E1B}" destId="{FC5DA091-41C3-4DBA-8D7A-54B784057D19}" srcOrd="6" destOrd="0" presId="urn:microsoft.com/office/officeart/2005/8/layout/cycle3"/>
    <dgm:cxn modelId="{5B71785F-2836-404F-8636-4F4256ED829E}" type="presParOf" srcId="{DC534AE4-2B67-4D72-8B3A-F7A9F2261E1B}" destId="{2E584FA4-08CA-4952-8F5B-EE8B9291EAFC}" srcOrd="7"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39BB8-AE92-4403-BB8B-C3FAFC8E0AFE}">
      <dsp:nvSpPr>
        <dsp:cNvPr id="0" name=""/>
        <dsp:cNvSpPr/>
      </dsp:nvSpPr>
      <dsp:spPr>
        <a:xfrm>
          <a:off x="1372997" y="-93271"/>
          <a:ext cx="6055104" cy="6055104"/>
        </a:xfrm>
        <a:prstGeom prst="circularArrow">
          <a:avLst>
            <a:gd name="adj1" fmla="val 5544"/>
            <a:gd name="adj2" fmla="val 330680"/>
            <a:gd name="adj3" fmla="val 14295023"/>
            <a:gd name="adj4" fmla="val 17077483"/>
            <a:gd name="adj5" fmla="val 5757"/>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28A4EA0-9C94-486C-B081-E6129EFCA81D}">
      <dsp:nvSpPr>
        <dsp:cNvPr id="0" name=""/>
        <dsp:cNvSpPr/>
      </dsp:nvSpPr>
      <dsp:spPr>
        <a:xfrm>
          <a:off x="3311907" y="1334"/>
          <a:ext cx="2177285" cy="95617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t>1. Governance &amp;Management</a:t>
          </a:r>
          <a:endParaRPr lang="en-US" sz="1900" b="1" kern="1200" dirty="0"/>
        </a:p>
      </dsp:txBody>
      <dsp:txXfrm>
        <a:off x="3358584" y="48011"/>
        <a:ext cx="2083931" cy="862820"/>
      </dsp:txXfrm>
    </dsp:sp>
    <dsp:sp modelId="{7E59DA05-54C0-4511-9F0C-3408751CB669}">
      <dsp:nvSpPr>
        <dsp:cNvPr id="0" name=""/>
        <dsp:cNvSpPr/>
      </dsp:nvSpPr>
      <dsp:spPr>
        <a:xfrm>
          <a:off x="5330703" y="1177428"/>
          <a:ext cx="2177285" cy="956174"/>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t>2. Branch Development</a:t>
          </a:r>
          <a:endParaRPr lang="en-US" sz="1900" b="1" kern="1200" dirty="0"/>
        </a:p>
      </dsp:txBody>
      <dsp:txXfrm>
        <a:off x="5377380" y="1224105"/>
        <a:ext cx="2083931" cy="862820"/>
      </dsp:txXfrm>
    </dsp:sp>
    <dsp:sp modelId="{D5BAD726-64A3-4D85-A6A0-E341DF63EC1F}">
      <dsp:nvSpPr>
        <dsp:cNvPr id="0" name=""/>
        <dsp:cNvSpPr/>
      </dsp:nvSpPr>
      <dsp:spPr>
        <a:xfrm>
          <a:off x="5829302" y="3158047"/>
          <a:ext cx="2177285" cy="956174"/>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t>3. Human Resource Manag. &amp; Dev.</a:t>
          </a:r>
          <a:endParaRPr lang="en-US" sz="1900" b="1" kern="1200" dirty="0"/>
        </a:p>
      </dsp:txBody>
      <dsp:txXfrm>
        <a:off x="5875979" y="3204724"/>
        <a:ext cx="2083931" cy="862820"/>
      </dsp:txXfrm>
    </dsp:sp>
    <dsp:sp modelId="{0C24FF35-F0CF-4D26-AFD6-AA036BE1867F}">
      <dsp:nvSpPr>
        <dsp:cNvPr id="0" name=""/>
        <dsp:cNvSpPr/>
      </dsp:nvSpPr>
      <dsp:spPr>
        <a:xfrm>
          <a:off x="4604512" y="4724390"/>
          <a:ext cx="2177285" cy="956174"/>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t>4. Resource Development</a:t>
          </a:r>
          <a:endParaRPr lang="en-US" sz="1900" b="1" kern="1200" dirty="0"/>
        </a:p>
      </dsp:txBody>
      <dsp:txXfrm>
        <a:off x="4651189" y="4771067"/>
        <a:ext cx="2083931" cy="862820"/>
      </dsp:txXfrm>
    </dsp:sp>
    <dsp:sp modelId="{F779F987-DB54-460A-8C64-82448CBDE86D}">
      <dsp:nvSpPr>
        <dsp:cNvPr id="0" name=""/>
        <dsp:cNvSpPr/>
      </dsp:nvSpPr>
      <dsp:spPr>
        <a:xfrm>
          <a:off x="1981191" y="4724389"/>
          <a:ext cx="2177285" cy="956174"/>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t>5. Admin/Finance Dev.</a:t>
          </a:r>
          <a:endParaRPr lang="en-US" sz="1900" b="1" kern="1200" dirty="0"/>
        </a:p>
      </dsp:txBody>
      <dsp:txXfrm>
        <a:off x="2027868" y="4771066"/>
        <a:ext cx="2083931" cy="862820"/>
      </dsp:txXfrm>
    </dsp:sp>
    <dsp:sp modelId="{FC5DA091-41C3-4DBA-8D7A-54B784057D19}">
      <dsp:nvSpPr>
        <dsp:cNvPr id="0" name=""/>
        <dsp:cNvSpPr/>
      </dsp:nvSpPr>
      <dsp:spPr>
        <a:xfrm>
          <a:off x="794512" y="3158047"/>
          <a:ext cx="2177285" cy="95617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t>6. Communication &amp;Cooperation</a:t>
          </a:r>
          <a:endParaRPr lang="en-US" sz="1900" b="1" kern="1200" dirty="0"/>
        </a:p>
      </dsp:txBody>
      <dsp:txXfrm>
        <a:off x="841189" y="3204724"/>
        <a:ext cx="2083931" cy="862820"/>
      </dsp:txXfrm>
    </dsp:sp>
    <dsp:sp modelId="{2E584FA4-08CA-4952-8F5B-EE8B9291EAFC}">
      <dsp:nvSpPr>
        <dsp:cNvPr id="0" name=""/>
        <dsp:cNvSpPr/>
      </dsp:nvSpPr>
      <dsp:spPr>
        <a:xfrm>
          <a:off x="1293111" y="1177428"/>
          <a:ext cx="2177285" cy="956174"/>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t>7. PMER</a:t>
          </a:r>
          <a:endParaRPr lang="en-US" sz="1900" b="1" kern="1200" dirty="0"/>
        </a:p>
      </dsp:txBody>
      <dsp:txXfrm>
        <a:off x="1339788" y="1224105"/>
        <a:ext cx="2083931" cy="86282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7035" cy="49657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2242" y="0"/>
            <a:ext cx="2947035" cy="496570"/>
          </a:xfrm>
          <a:prstGeom prst="rect">
            <a:avLst/>
          </a:prstGeom>
        </p:spPr>
        <p:txBody>
          <a:bodyPr vert="horz" lIns="91440" tIns="45720" rIns="91440" bIns="45720" rtlCol="0"/>
          <a:lstStyle>
            <a:lvl1pPr algn="r">
              <a:defRPr sz="1200"/>
            </a:lvl1pPr>
          </a:lstStyle>
          <a:p>
            <a:fld id="{C2D9E74A-E643-4503-B3A7-C38C01E3C298}" type="datetimeFigureOut">
              <a:rPr lang="en-US" smtClean="0"/>
              <a:t>2/25/2015</a:t>
            </a:fld>
            <a:endParaRPr lang="en-US" dirty="0"/>
          </a:p>
        </p:txBody>
      </p:sp>
      <p:sp>
        <p:nvSpPr>
          <p:cNvPr id="4" name="Footer Placeholder 3"/>
          <p:cNvSpPr>
            <a:spLocks noGrp="1"/>
          </p:cNvSpPr>
          <p:nvPr>
            <p:ph type="ftr" sz="quarter" idx="2"/>
          </p:nvPr>
        </p:nvSpPr>
        <p:spPr>
          <a:xfrm>
            <a:off x="1" y="9433106"/>
            <a:ext cx="2947035" cy="49657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2242" y="9433106"/>
            <a:ext cx="2947035" cy="496570"/>
          </a:xfrm>
          <a:prstGeom prst="rect">
            <a:avLst/>
          </a:prstGeom>
        </p:spPr>
        <p:txBody>
          <a:bodyPr vert="horz" lIns="91440" tIns="45720" rIns="91440" bIns="45720" rtlCol="0" anchor="b"/>
          <a:lstStyle>
            <a:lvl1pPr algn="r">
              <a:defRPr sz="1200"/>
            </a:lvl1pPr>
          </a:lstStyle>
          <a:p>
            <a:fld id="{773EE16A-BB4C-4161-93CA-AF30DF21FB5B}" type="slidenum">
              <a:rPr lang="en-US" smtClean="0"/>
              <a:t>‹#›</a:t>
            </a:fld>
            <a:endParaRPr lang="en-US" dirty="0"/>
          </a:p>
        </p:txBody>
      </p:sp>
    </p:spTree>
    <p:extLst>
      <p:ext uri="{BB962C8B-B14F-4D97-AF65-F5344CB8AC3E}">
        <p14:creationId xmlns:p14="http://schemas.microsoft.com/office/powerpoint/2010/main" val="3879747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7035" cy="49657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2242" y="0"/>
            <a:ext cx="2947035" cy="496570"/>
          </a:xfrm>
          <a:prstGeom prst="rect">
            <a:avLst/>
          </a:prstGeom>
        </p:spPr>
        <p:txBody>
          <a:bodyPr vert="horz" lIns="91440" tIns="45720" rIns="91440" bIns="45720" rtlCol="0"/>
          <a:lstStyle>
            <a:lvl1pPr algn="r">
              <a:defRPr sz="1200"/>
            </a:lvl1pPr>
          </a:lstStyle>
          <a:p>
            <a:fld id="{11E91638-F9F9-4B58-977C-096F37B71DD9}" type="datetimeFigureOut">
              <a:rPr lang="en-US" smtClean="0"/>
              <a:pPr/>
              <a:t>2/25/2015</a:t>
            </a:fld>
            <a:endParaRPr lang="en-US" dirty="0"/>
          </a:p>
        </p:txBody>
      </p:sp>
      <p:sp>
        <p:nvSpPr>
          <p:cNvPr id="4" name="Slide Image Placeholder 3"/>
          <p:cNvSpPr>
            <a:spLocks noGrp="1" noRot="1" noChangeAspect="1"/>
          </p:cNvSpPr>
          <p:nvPr>
            <p:ph type="sldImg" idx="2"/>
          </p:nvPr>
        </p:nvSpPr>
        <p:spPr>
          <a:xfrm>
            <a:off x="917575" y="744538"/>
            <a:ext cx="4965700" cy="37242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086" y="4717415"/>
            <a:ext cx="5440680" cy="446913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 y="9433106"/>
            <a:ext cx="2947035" cy="49657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2242" y="9433106"/>
            <a:ext cx="2947035" cy="496570"/>
          </a:xfrm>
          <a:prstGeom prst="rect">
            <a:avLst/>
          </a:prstGeom>
        </p:spPr>
        <p:txBody>
          <a:bodyPr vert="horz" lIns="91440" tIns="45720" rIns="91440" bIns="45720" rtlCol="0" anchor="b"/>
          <a:lstStyle>
            <a:lvl1pPr algn="r">
              <a:defRPr sz="1200"/>
            </a:lvl1pPr>
          </a:lstStyle>
          <a:p>
            <a:fld id="{F4B3AFDD-473C-4BF8-A7F2-A2DC2D1D3FFC}" type="slidenum">
              <a:rPr lang="en-US" smtClean="0"/>
              <a:pPr/>
              <a:t>‹#›</a:t>
            </a:fld>
            <a:endParaRPr lang="en-US" dirty="0"/>
          </a:p>
        </p:txBody>
      </p:sp>
    </p:spTree>
    <p:extLst>
      <p:ext uri="{BB962C8B-B14F-4D97-AF65-F5344CB8AC3E}">
        <p14:creationId xmlns:p14="http://schemas.microsoft.com/office/powerpoint/2010/main" val="2891516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5788" y="496888"/>
            <a:ext cx="5629275" cy="42211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3AFDD-473C-4BF8-A7F2-A2DC2D1D3FF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B3AFDD-473C-4BF8-A7F2-A2DC2D1D3FFC}" type="slidenum">
              <a:rPr lang="en-US" smtClean="0"/>
              <a:pPr/>
              <a:t>10</a:t>
            </a:fld>
            <a:endParaRPr lang="en-US" dirty="0"/>
          </a:p>
        </p:txBody>
      </p:sp>
    </p:spTree>
    <p:extLst>
      <p:ext uri="{BB962C8B-B14F-4D97-AF65-F5344CB8AC3E}">
        <p14:creationId xmlns:p14="http://schemas.microsoft.com/office/powerpoint/2010/main" val="5132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indent="461963">
              <a:spcBef>
                <a:spcPts val="600"/>
              </a:spcBef>
            </a:pPr>
            <a:r>
              <a:rPr lang="en-US" sz="1600" baseline="30000" dirty="0" smtClean="0"/>
              <a:t>Youth </a:t>
            </a:r>
            <a:r>
              <a:rPr lang="en-US" sz="1600" baseline="30000" dirty="0"/>
              <a:t>and volunteers are the key active forces of the </a:t>
            </a:r>
            <a:r>
              <a:rPr lang="en-US" sz="1600" baseline="30000" dirty="0" smtClean="0"/>
              <a:t>CRC. </a:t>
            </a:r>
          </a:p>
          <a:p>
            <a:pPr indent="461963">
              <a:spcBef>
                <a:spcPts val="600"/>
              </a:spcBef>
            </a:pPr>
            <a:r>
              <a:rPr lang="en-US" sz="1600" baseline="30000" dirty="0" smtClean="0"/>
              <a:t>CRC </a:t>
            </a:r>
            <a:r>
              <a:rPr lang="en-US" sz="1600" baseline="30000" dirty="0"/>
              <a:t>established </a:t>
            </a:r>
            <a:r>
              <a:rPr lang="en-US" sz="1600" baseline="30000" dirty="0" smtClean="0"/>
              <a:t>working group to support </a:t>
            </a:r>
            <a:r>
              <a:rPr lang="en-US" sz="1600" b="1" baseline="30000" dirty="0" smtClean="0">
                <a:solidFill>
                  <a:srgbClr val="0000FF"/>
                </a:solidFill>
              </a:rPr>
              <a:t>Youth </a:t>
            </a:r>
            <a:r>
              <a:rPr lang="en-US" sz="1600" b="1" baseline="30000" dirty="0">
                <a:solidFill>
                  <a:srgbClr val="0000FF"/>
                </a:solidFill>
              </a:rPr>
              <a:t>and </a:t>
            </a:r>
            <a:r>
              <a:rPr lang="en-US" sz="1600" b="1" baseline="30000" dirty="0" err="1">
                <a:solidFill>
                  <a:srgbClr val="0000FF"/>
                </a:solidFill>
              </a:rPr>
              <a:t>RCV</a:t>
            </a:r>
            <a:r>
              <a:rPr lang="en-US" sz="1600" b="1" baseline="30000" dirty="0">
                <a:solidFill>
                  <a:srgbClr val="0000FF"/>
                </a:solidFill>
              </a:rPr>
              <a:t> </a:t>
            </a:r>
            <a:r>
              <a:rPr lang="en-US" sz="1600" b="1" baseline="30000" dirty="0" smtClean="0">
                <a:solidFill>
                  <a:srgbClr val="0000FF"/>
                </a:solidFill>
              </a:rPr>
              <a:t>Activities</a:t>
            </a:r>
            <a:r>
              <a:rPr lang="en-US" sz="1600" b="1" baseline="0" dirty="0" smtClean="0">
                <a:solidFill>
                  <a:srgbClr val="0000FF"/>
                </a:solidFill>
              </a:rPr>
              <a:t> </a:t>
            </a:r>
            <a:r>
              <a:rPr lang="en-US" sz="1600" baseline="30000" dirty="0"/>
              <a:t>led by  by </a:t>
            </a:r>
            <a:r>
              <a:rPr lang="en-US" sz="1600" b="1" baseline="30000" dirty="0">
                <a:solidFill>
                  <a:srgbClr val="0000FF"/>
                </a:solidFill>
              </a:rPr>
              <a:t>Samdech Kittipritthbindit</a:t>
            </a:r>
            <a:r>
              <a:rPr lang="en-US" sz="1600" b="1" dirty="0">
                <a:solidFill>
                  <a:srgbClr val="0000FF"/>
                </a:solidFill>
              </a:rPr>
              <a:t> </a:t>
            </a:r>
            <a:r>
              <a:rPr lang="en-US" sz="1600" b="1" baseline="30000" dirty="0">
                <a:solidFill>
                  <a:srgbClr val="0000FF"/>
                </a:solidFill>
              </a:rPr>
              <a:t>Bun Rany </a:t>
            </a:r>
            <a:r>
              <a:rPr lang="en-US" sz="1600" b="1" baseline="30000" dirty="0" err="1">
                <a:solidFill>
                  <a:srgbClr val="0000FF"/>
                </a:solidFill>
              </a:rPr>
              <a:t>HunSen</a:t>
            </a:r>
            <a:r>
              <a:rPr lang="en-US" sz="1600" baseline="30000" dirty="0"/>
              <a:t>, President of CRC.</a:t>
            </a:r>
          </a:p>
          <a:p>
            <a:pPr indent="461963">
              <a:spcBef>
                <a:spcPts val="600"/>
              </a:spcBef>
            </a:pPr>
            <a:r>
              <a:rPr lang="en-US" sz="1600" baseline="30000" dirty="0" smtClean="0"/>
              <a:t>During </a:t>
            </a:r>
            <a:r>
              <a:rPr lang="en-US" sz="1600" baseline="30000" dirty="0"/>
              <a:t>the last 4 years of Fifth Term under the wise leadership of </a:t>
            </a:r>
            <a:r>
              <a:rPr lang="en-US" sz="1600" b="1" baseline="30000" dirty="0">
                <a:solidFill>
                  <a:srgbClr val="0000FF"/>
                </a:solidFill>
              </a:rPr>
              <a:t>Samdech Kittipritthbindit, President of CRC</a:t>
            </a:r>
            <a:r>
              <a:rPr lang="en-US" sz="1600" baseline="30000" dirty="0"/>
              <a:t>, the organization and the management of CRC youth and volunteers achieved remarkable results as follows: </a:t>
            </a:r>
          </a:p>
          <a:p>
            <a:pPr>
              <a:spcBef>
                <a:spcPts val="600"/>
              </a:spcBef>
            </a:pPr>
            <a:r>
              <a:rPr lang="en-GB" sz="1600" b="1" baseline="30000" dirty="0" smtClean="0"/>
              <a:t>1</a:t>
            </a:r>
            <a:r>
              <a:rPr lang="en-GB" sz="1600" b="1" baseline="30000" dirty="0"/>
              <a:t>). CRC Youth Development</a:t>
            </a:r>
            <a:endParaRPr lang="en-GB" sz="1600" baseline="30000" dirty="0"/>
          </a:p>
          <a:p>
            <a:pPr indent="461963">
              <a:spcBef>
                <a:spcPts val="600"/>
              </a:spcBef>
            </a:pPr>
            <a:r>
              <a:rPr lang="en-US" sz="1600" baseline="30000" dirty="0"/>
              <a:t>The total number of youth is </a:t>
            </a:r>
            <a:r>
              <a:rPr lang="en-US" sz="1600" b="1" baseline="30000" dirty="0">
                <a:solidFill>
                  <a:srgbClr val="0000FF"/>
                </a:solidFill>
              </a:rPr>
              <a:t>29,099, </a:t>
            </a:r>
            <a:r>
              <a:rPr lang="en-US" sz="1600" baseline="30000" dirty="0"/>
              <a:t>of whom 15,789 are female, whereas in the Fourth Term the total number was 14,676 of which 6,675 were female. </a:t>
            </a:r>
            <a:r>
              <a:rPr lang="en-US" sz="1600" b="1" baseline="30000" dirty="0">
                <a:solidFill>
                  <a:srgbClr val="0000FF"/>
                </a:solidFill>
              </a:rPr>
              <a:t>The number of youth advisors is 970, of whom 264 are female, from 11 elementary schools, 71 Secondary Schools, 332 High schools, 1 Pedagogical school, 27 Universities (18 in Phnom Penh while 9 in provinces). </a:t>
            </a:r>
            <a:r>
              <a:rPr lang="en-US" sz="1600" baseline="30000" dirty="0"/>
              <a:t>There were only 13 universities in the 4th Term. </a:t>
            </a:r>
          </a:p>
          <a:p>
            <a:pPr>
              <a:spcBef>
                <a:spcPts val="600"/>
              </a:spcBef>
            </a:pPr>
            <a:r>
              <a:rPr lang="en-US" sz="1600" baseline="30000" dirty="0"/>
              <a:t>In 2014, CRC </a:t>
            </a:r>
            <a:r>
              <a:rPr lang="en-US" sz="1600" baseline="30000" dirty="0" smtClean="0"/>
              <a:t>chaired </a:t>
            </a:r>
            <a:r>
              <a:rPr lang="en-US" sz="1600" baseline="30000" dirty="0"/>
              <a:t>the </a:t>
            </a:r>
            <a:r>
              <a:rPr lang="en-US" sz="1600" baseline="30000" dirty="0" err="1"/>
              <a:t>RCRC</a:t>
            </a:r>
            <a:r>
              <a:rPr lang="en-US" sz="1600" baseline="30000" dirty="0"/>
              <a:t> South East Asia Youth Network (</a:t>
            </a:r>
            <a:r>
              <a:rPr lang="en-US" sz="1600" baseline="30000" dirty="0" err="1"/>
              <a:t>SEAYN</a:t>
            </a:r>
            <a:r>
              <a:rPr lang="en-US" sz="1600" baseline="30000" dirty="0"/>
              <a:t>) and as </a:t>
            </a:r>
            <a:r>
              <a:rPr lang="en-US" sz="1600" baseline="30000" dirty="0" smtClean="0"/>
              <a:t>Vice-Chairman of </a:t>
            </a:r>
            <a:r>
              <a:rPr lang="en-US" sz="1600" baseline="30000" dirty="0"/>
              <a:t>the Asia Pacific Youth Network (</a:t>
            </a:r>
            <a:r>
              <a:rPr lang="en-US" sz="1600" baseline="30000" dirty="0" err="1"/>
              <a:t>APYN</a:t>
            </a:r>
            <a:r>
              <a:rPr lang="en-US" sz="1600" baseline="30000" dirty="0" smtClean="0"/>
              <a:t>).</a:t>
            </a:r>
          </a:p>
          <a:p>
            <a:pPr marL="285750" indent="-285750">
              <a:spcBef>
                <a:spcPts val="600"/>
              </a:spcBef>
              <a:buFont typeface="Arial" pitchFamily="34" charset="0"/>
              <a:buChar char="•"/>
            </a:pPr>
            <a:r>
              <a:rPr lang="en-US" sz="1600" baseline="30000" dirty="0" smtClean="0"/>
              <a:t>Road Safety Awareness, relief distribution and packaging, peer-to-peer</a:t>
            </a:r>
            <a:r>
              <a:rPr lang="en-US" sz="1600" dirty="0" smtClean="0"/>
              <a:t> </a:t>
            </a:r>
            <a:r>
              <a:rPr lang="en-US" sz="1600" baseline="30000" dirty="0" smtClean="0"/>
              <a:t>health/hygiene education in school, and during relief distribution, </a:t>
            </a:r>
          </a:p>
          <a:p>
            <a:pPr>
              <a:spcBef>
                <a:spcPts val="600"/>
              </a:spcBef>
            </a:pPr>
            <a:r>
              <a:rPr lang="en-GB" sz="1600" b="1" baseline="30000" dirty="0"/>
              <a:t>2). CRC Volunteer Development</a:t>
            </a:r>
          </a:p>
          <a:p>
            <a:pPr marL="0" lvl="1" indent="461963">
              <a:spcBef>
                <a:spcPts val="600"/>
              </a:spcBef>
            </a:pPr>
            <a:r>
              <a:rPr lang="en-US" sz="1600" baseline="30000" dirty="0"/>
              <a:t>As well as the volunteers in the range of governing boards and in the offices, the total of </a:t>
            </a:r>
            <a:r>
              <a:rPr lang="en-US" sz="1600" baseline="30000" dirty="0" err="1"/>
              <a:t>RCVs</a:t>
            </a:r>
            <a:r>
              <a:rPr lang="en-US" sz="1600" baseline="30000" dirty="0"/>
              <a:t> </a:t>
            </a:r>
            <a:r>
              <a:rPr lang="en-US" sz="1600" b="1" baseline="30000" dirty="0">
                <a:solidFill>
                  <a:srgbClr val="0000FF"/>
                </a:solidFill>
              </a:rPr>
              <a:t>20,456</a:t>
            </a:r>
            <a:r>
              <a:rPr lang="en-US" sz="1600" baseline="30000" dirty="0"/>
              <a:t> in villages were trained on awareness of the Movement, Fundamental Principles, International Humanitarian Law, First Aid, and skilled tasks related to woman and child health care programme, water and sanitation, and dissemination about danger of landmine, road accident, disaster management, etc... </a:t>
            </a:r>
          </a:p>
        </p:txBody>
      </p:sp>
      <p:sp>
        <p:nvSpPr>
          <p:cNvPr id="4" name="Slide Number Placeholder 3"/>
          <p:cNvSpPr>
            <a:spLocks noGrp="1"/>
          </p:cNvSpPr>
          <p:nvPr>
            <p:ph type="sldNum" sz="quarter" idx="10"/>
          </p:nvPr>
        </p:nvSpPr>
        <p:spPr/>
        <p:txBody>
          <a:bodyPr/>
          <a:lstStyle/>
          <a:p>
            <a:fld id="{F4B3AFDD-473C-4BF8-A7F2-A2DC2D1D3FFC}" type="slidenum">
              <a:rPr lang="en-US" smtClean="0"/>
              <a:pPr/>
              <a:t>11</a:t>
            </a:fld>
            <a:endParaRPr lang="en-US" dirty="0"/>
          </a:p>
        </p:txBody>
      </p:sp>
    </p:spTree>
    <p:extLst>
      <p:ext uri="{BB962C8B-B14F-4D97-AF65-F5344CB8AC3E}">
        <p14:creationId xmlns:p14="http://schemas.microsoft.com/office/powerpoint/2010/main" val="389078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B3AFDD-473C-4BF8-A7F2-A2DC2D1D3FFC}" type="slidenum">
              <a:rPr lang="en-US" smtClean="0"/>
              <a:pPr/>
              <a:t>12</a:t>
            </a:fld>
            <a:endParaRPr lang="en-US" dirty="0"/>
          </a:p>
        </p:txBody>
      </p:sp>
    </p:spTree>
    <p:extLst>
      <p:ext uri="{BB962C8B-B14F-4D97-AF65-F5344CB8AC3E}">
        <p14:creationId xmlns:p14="http://schemas.microsoft.com/office/powerpoint/2010/main" val="2098650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B3AFDD-473C-4BF8-A7F2-A2DC2D1D3FFC}" type="slidenum">
              <a:rPr lang="en-US" smtClean="0"/>
              <a:pPr/>
              <a:t>13</a:t>
            </a:fld>
            <a:endParaRPr lang="en-US" dirty="0"/>
          </a:p>
        </p:txBody>
      </p:sp>
    </p:spTree>
    <p:extLst>
      <p:ext uri="{BB962C8B-B14F-4D97-AF65-F5344CB8AC3E}">
        <p14:creationId xmlns:p14="http://schemas.microsoft.com/office/powerpoint/2010/main" val="299936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Branches shall aim to have a minimum membership of 1% (one percent) of the registered population in their capital or province</a:t>
            </a:r>
            <a:endParaRPr lang="en-US" dirty="0"/>
          </a:p>
        </p:txBody>
      </p:sp>
      <p:sp>
        <p:nvSpPr>
          <p:cNvPr id="4" name="Slide Number Placeholder 3"/>
          <p:cNvSpPr>
            <a:spLocks noGrp="1"/>
          </p:cNvSpPr>
          <p:nvPr>
            <p:ph type="sldNum" sz="quarter" idx="10"/>
          </p:nvPr>
        </p:nvSpPr>
        <p:spPr/>
        <p:txBody>
          <a:bodyPr/>
          <a:lstStyle/>
          <a:p>
            <a:fld id="{F4B3AFDD-473C-4BF8-A7F2-A2DC2D1D3FFC}" type="slidenum">
              <a:rPr lang="en-US" smtClean="0"/>
              <a:pPr/>
              <a:t>14</a:t>
            </a:fld>
            <a:endParaRPr lang="en-US" dirty="0"/>
          </a:p>
        </p:txBody>
      </p:sp>
    </p:spTree>
    <p:extLst>
      <p:ext uri="{BB962C8B-B14F-4D97-AF65-F5344CB8AC3E}">
        <p14:creationId xmlns:p14="http://schemas.microsoft.com/office/powerpoint/2010/main" val="296576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B3AFDD-473C-4BF8-A7F2-A2DC2D1D3FFC}" type="slidenum">
              <a:rPr lang="en-US" smtClean="0"/>
              <a:pPr/>
              <a:t>15</a:t>
            </a:fld>
            <a:endParaRPr lang="en-US" dirty="0"/>
          </a:p>
        </p:txBody>
      </p:sp>
    </p:spTree>
    <p:extLst>
      <p:ext uri="{BB962C8B-B14F-4D97-AF65-F5344CB8AC3E}">
        <p14:creationId xmlns:p14="http://schemas.microsoft.com/office/powerpoint/2010/main" val="2916699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the </a:t>
            </a:r>
            <a:r>
              <a:rPr lang="en-US" dirty="0" err="1" smtClean="0"/>
              <a:t>RDMC</a:t>
            </a:r>
            <a:r>
              <a:rPr lang="en-US" dirty="0" smtClean="0"/>
              <a:t>, CRC leads DP, </a:t>
            </a:r>
            <a:r>
              <a:rPr lang="en-US" dirty="0" err="1" smtClean="0"/>
              <a:t>DRR</a:t>
            </a:r>
            <a:r>
              <a:rPr lang="en-US" dirty="0" smtClean="0"/>
              <a:t> and CSR (Community Safer</a:t>
            </a:r>
            <a:r>
              <a:rPr lang="en-US" baseline="0" dirty="0" smtClean="0"/>
              <a:t> Resilience);</a:t>
            </a:r>
            <a:endParaRPr lang="en-US" dirty="0"/>
          </a:p>
        </p:txBody>
      </p:sp>
      <p:sp>
        <p:nvSpPr>
          <p:cNvPr id="4" name="Slide Number Placeholder 3"/>
          <p:cNvSpPr>
            <a:spLocks noGrp="1"/>
          </p:cNvSpPr>
          <p:nvPr>
            <p:ph type="sldNum" sz="quarter" idx="10"/>
          </p:nvPr>
        </p:nvSpPr>
        <p:spPr/>
        <p:txBody>
          <a:bodyPr/>
          <a:lstStyle/>
          <a:p>
            <a:fld id="{F4B3AFDD-473C-4BF8-A7F2-A2DC2D1D3FFC}" type="slidenum">
              <a:rPr lang="en-US" smtClean="0"/>
              <a:pPr/>
              <a:t>16</a:t>
            </a:fld>
            <a:endParaRPr lang="en-US" dirty="0"/>
          </a:p>
        </p:txBody>
      </p:sp>
    </p:spTree>
    <p:extLst>
      <p:ext uri="{BB962C8B-B14F-4D97-AF65-F5344CB8AC3E}">
        <p14:creationId xmlns:p14="http://schemas.microsoft.com/office/powerpoint/2010/main" val="2916699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B3AFDD-473C-4BF8-A7F2-A2DC2D1D3FFC}" type="slidenum">
              <a:rPr lang="en-US" smtClean="0"/>
              <a:pPr/>
              <a:t>17</a:t>
            </a:fld>
            <a:endParaRPr lang="en-US" dirty="0"/>
          </a:p>
        </p:txBody>
      </p:sp>
    </p:spTree>
    <p:extLst>
      <p:ext uri="{BB962C8B-B14F-4D97-AF65-F5344CB8AC3E}">
        <p14:creationId xmlns:p14="http://schemas.microsoft.com/office/powerpoint/2010/main" val="1001052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B3AFDD-473C-4BF8-A7F2-A2DC2D1D3FFC}" type="slidenum">
              <a:rPr lang="en-US" smtClean="0"/>
              <a:pPr/>
              <a:t>18</a:t>
            </a:fld>
            <a:endParaRPr lang="en-US" dirty="0"/>
          </a:p>
        </p:txBody>
      </p:sp>
    </p:spTree>
    <p:extLst>
      <p:ext uri="{BB962C8B-B14F-4D97-AF65-F5344CB8AC3E}">
        <p14:creationId xmlns:p14="http://schemas.microsoft.com/office/powerpoint/2010/main" val="3938065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B3AFDD-473C-4BF8-A7F2-A2DC2D1D3FFC}" type="slidenum">
              <a:rPr lang="en-US" smtClean="0"/>
              <a:pPr/>
              <a:t>19</a:t>
            </a:fld>
            <a:endParaRPr lang="en-US" dirty="0"/>
          </a:p>
        </p:txBody>
      </p:sp>
    </p:spTree>
    <p:extLst>
      <p:ext uri="{BB962C8B-B14F-4D97-AF65-F5344CB8AC3E}">
        <p14:creationId xmlns:p14="http://schemas.microsoft.com/office/powerpoint/2010/main" val="3938065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B3AFDD-473C-4BF8-A7F2-A2DC2D1D3FFC}" type="slidenum">
              <a:rPr lang="en-US" smtClean="0"/>
              <a:pPr/>
              <a:t>2</a:t>
            </a:fld>
            <a:endParaRPr lang="en-US" dirty="0"/>
          </a:p>
        </p:txBody>
      </p:sp>
    </p:spTree>
    <p:extLst>
      <p:ext uri="{BB962C8B-B14F-4D97-AF65-F5344CB8AC3E}">
        <p14:creationId xmlns:p14="http://schemas.microsoft.com/office/powerpoint/2010/main" val="3153698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B3AFDD-473C-4BF8-A7F2-A2DC2D1D3FFC}" type="slidenum">
              <a:rPr lang="en-US" smtClean="0"/>
              <a:pPr/>
              <a:t>20</a:t>
            </a:fld>
            <a:endParaRPr lang="en-US" dirty="0"/>
          </a:p>
        </p:txBody>
      </p:sp>
    </p:spTree>
    <p:extLst>
      <p:ext uri="{BB962C8B-B14F-4D97-AF65-F5344CB8AC3E}">
        <p14:creationId xmlns:p14="http://schemas.microsoft.com/office/powerpoint/2010/main" val="3938065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B3AFDD-473C-4BF8-A7F2-A2DC2D1D3FFC}" type="slidenum">
              <a:rPr lang="en-US" smtClean="0"/>
              <a:pPr/>
              <a:t>3</a:t>
            </a:fld>
            <a:endParaRPr lang="en-US" dirty="0"/>
          </a:p>
        </p:txBody>
      </p:sp>
    </p:spTree>
    <p:extLst>
      <p:ext uri="{BB962C8B-B14F-4D97-AF65-F5344CB8AC3E}">
        <p14:creationId xmlns:p14="http://schemas.microsoft.com/office/powerpoint/2010/main" val="3938065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B3AFDD-473C-4BF8-A7F2-A2DC2D1D3FFC}" type="slidenum">
              <a:rPr lang="en-US" smtClean="0"/>
              <a:pPr/>
              <a:t>4</a:t>
            </a:fld>
            <a:endParaRPr lang="en-US" dirty="0"/>
          </a:p>
        </p:txBody>
      </p:sp>
    </p:spTree>
    <p:extLst>
      <p:ext uri="{BB962C8B-B14F-4D97-AF65-F5344CB8AC3E}">
        <p14:creationId xmlns:p14="http://schemas.microsoft.com/office/powerpoint/2010/main" val="3938065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B3AFDD-473C-4BF8-A7F2-A2DC2D1D3FFC}" type="slidenum">
              <a:rPr lang="en-US" smtClean="0"/>
              <a:pPr/>
              <a:t>5</a:t>
            </a:fld>
            <a:endParaRPr lang="en-US" dirty="0"/>
          </a:p>
        </p:txBody>
      </p:sp>
    </p:spTree>
    <p:extLst>
      <p:ext uri="{BB962C8B-B14F-4D97-AF65-F5344CB8AC3E}">
        <p14:creationId xmlns:p14="http://schemas.microsoft.com/office/powerpoint/2010/main" val="3938065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B3AFDD-473C-4BF8-A7F2-A2DC2D1D3FFC}" type="slidenum">
              <a:rPr lang="en-US" smtClean="0"/>
              <a:pPr/>
              <a:t>6</a:t>
            </a:fld>
            <a:endParaRPr lang="en-US" dirty="0"/>
          </a:p>
        </p:txBody>
      </p:sp>
    </p:spTree>
    <p:extLst>
      <p:ext uri="{BB962C8B-B14F-4D97-AF65-F5344CB8AC3E}">
        <p14:creationId xmlns:p14="http://schemas.microsoft.com/office/powerpoint/2010/main" val="550664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solidFill>
                  <a:srgbClr val="0000FF"/>
                </a:solidFill>
              </a:rPr>
              <a:t>Governance and Management</a:t>
            </a:r>
          </a:p>
          <a:p>
            <a:pPr marL="228600" marR="0" lvl="2" indent="-22860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dirty="0" smtClean="0"/>
              <a:t>6</a:t>
            </a:r>
            <a:r>
              <a:rPr lang="en-US" baseline="30000" dirty="0" smtClean="0"/>
              <a:t>th</a:t>
            </a:r>
            <a:r>
              <a:rPr lang="en-US" dirty="0" smtClean="0"/>
              <a:t> General Assembly (6-7 August 2014)</a:t>
            </a:r>
          </a:p>
          <a:p>
            <a:pPr marL="628650" lvl="3" indent="-171450">
              <a:buFont typeface="Wingdings" pitchFamily="2" charset="2"/>
              <a:buChar char="v"/>
              <a:defRPr/>
            </a:pPr>
            <a:r>
              <a:rPr lang="en-US" dirty="0" smtClean="0"/>
              <a:t>Elected dedicated and committed Central Committee members (29 members including 3 substitute members); show in</a:t>
            </a:r>
            <a:r>
              <a:rPr lang="en-US" baseline="0" dirty="0" smtClean="0"/>
              <a:t> CRC Newsletter;</a:t>
            </a:r>
          </a:p>
          <a:p>
            <a:pPr marL="628650" lvl="3" indent="-171450">
              <a:buFont typeface="Wingdings" pitchFamily="2" charset="2"/>
              <a:buChar char="v"/>
              <a:defRPr/>
            </a:pPr>
            <a:r>
              <a:rPr lang="en-US" dirty="0" smtClean="0"/>
              <a:t>Appointed 1 Secretary General and 2 Deputy Secretaries General;</a:t>
            </a:r>
          </a:p>
          <a:p>
            <a:pPr marL="628650" marR="0" lvl="3" indent="-17145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dirty="0" smtClean="0"/>
              <a:t>Adopted activity and financial reports of 5</a:t>
            </a:r>
            <a:r>
              <a:rPr lang="en-US" baseline="30000" dirty="0" smtClean="0"/>
              <a:t>th</a:t>
            </a:r>
            <a:r>
              <a:rPr lang="en-US" dirty="0" smtClean="0"/>
              <a:t> Term of office;</a:t>
            </a:r>
          </a:p>
          <a:p>
            <a:pPr marL="628650" marR="0" lvl="3" indent="-17145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dirty="0" smtClean="0"/>
              <a:t>Adopted objectives and budget for 6</a:t>
            </a:r>
            <a:r>
              <a:rPr lang="en-US" baseline="30000" dirty="0" smtClean="0"/>
              <a:t>th</a:t>
            </a:r>
            <a:r>
              <a:rPr lang="en-US" dirty="0" smtClean="0"/>
              <a:t> Term of office;</a:t>
            </a:r>
          </a:p>
          <a:p>
            <a:pPr marL="628650" marR="0" lvl="3" indent="-171450" algn="l" defTabSz="914400" rtl="0" eaLnBrk="1" fontAlgn="auto" latinLnBrk="0" hangingPunct="1">
              <a:lnSpc>
                <a:spcPct val="100000"/>
              </a:lnSpc>
              <a:spcBef>
                <a:spcPts val="0"/>
              </a:spcBef>
              <a:spcAft>
                <a:spcPts val="0"/>
              </a:spcAft>
              <a:buClrTx/>
              <a:buSzTx/>
              <a:buFont typeface="Wingdings" pitchFamily="2" charset="2"/>
              <a:buChar char="v"/>
              <a:tabLst/>
              <a:defRPr/>
            </a:pPr>
            <a:endParaRPr lang="en-US" dirty="0" smtClean="0"/>
          </a:p>
          <a:p>
            <a:pPr marL="171450" marR="0" lvl="2"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dirty="0" smtClean="0"/>
              <a:t>Ext.-ordinary GA (6 August 2014):</a:t>
            </a:r>
          </a:p>
          <a:p>
            <a:pPr marL="628650" marR="0" lvl="3" indent="-17145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dirty="0" smtClean="0"/>
              <a:t>Adopted amendment Statutes, rules of procedures and financial regulations;</a:t>
            </a:r>
          </a:p>
          <a:p>
            <a:pPr marL="628650" marR="0" lvl="3" indent="-171450" algn="l" defTabSz="914400" rtl="0" eaLnBrk="1" fontAlgn="auto" latinLnBrk="0" hangingPunct="1">
              <a:lnSpc>
                <a:spcPct val="100000"/>
              </a:lnSpc>
              <a:spcBef>
                <a:spcPts val="0"/>
              </a:spcBef>
              <a:spcAft>
                <a:spcPts val="0"/>
              </a:spcAft>
              <a:buClrTx/>
              <a:buSzTx/>
              <a:buFont typeface="Wingdings" pitchFamily="2" charset="2"/>
              <a:buChar char="v"/>
              <a:tabLst/>
              <a:defRPr/>
            </a:pPr>
            <a:endParaRPr lang="en-US" dirty="0" smtClean="0"/>
          </a:p>
          <a:p>
            <a:pPr marL="228600" marR="0" lvl="2"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aseline="0" dirty="0" smtClean="0"/>
          </a:p>
          <a:p>
            <a:pPr marL="0" marR="0" lvl="2" algn="l" defTabSz="914400" rtl="0" eaLnBrk="1" fontAlgn="auto" latinLnBrk="0" hangingPunct="1">
              <a:lnSpc>
                <a:spcPct val="100000"/>
              </a:lnSpc>
              <a:spcBef>
                <a:spcPts val="0"/>
              </a:spcBef>
              <a:spcAft>
                <a:spcPts val="0"/>
              </a:spcAft>
              <a:buClrTx/>
              <a:buSzTx/>
              <a:tabLst/>
              <a:defRPr/>
            </a:pPr>
            <a:r>
              <a:rPr lang="en-US" baseline="0" dirty="0" smtClean="0"/>
              <a:t>Note: The Statutory text will be uploaded on CRC website;</a:t>
            </a:r>
            <a:endParaRPr lang="en-US" dirty="0" smtClean="0"/>
          </a:p>
          <a:p>
            <a:endParaRPr lang="en-US" dirty="0"/>
          </a:p>
        </p:txBody>
      </p:sp>
      <p:sp>
        <p:nvSpPr>
          <p:cNvPr id="4" name="Slide Number Placeholder 3"/>
          <p:cNvSpPr>
            <a:spLocks noGrp="1"/>
          </p:cNvSpPr>
          <p:nvPr>
            <p:ph type="sldNum" sz="quarter" idx="10"/>
          </p:nvPr>
        </p:nvSpPr>
        <p:spPr/>
        <p:txBody>
          <a:bodyPr/>
          <a:lstStyle/>
          <a:p>
            <a:fld id="{F4B3AFDD-473C-4BF8-A7F2-A2DC2D1D3FFC}" type="slidenum">
              <a:rPr lang="en-US" smtClean="0"/>
              <a:pPr/>
              <a:t>7</a:t>
            </a:fld>
            <a:endParaRPr lang="en-US" dirty="0"/>
          </a:p>
        </p:txBody>
      </p:sp>
    </p:spTree>
    <p:extLst>
      <p:ext uri="{BB962C8B-B14F-4D97-AF65-F5344CB8AC3E}">
        <p14:creationId xmlns:p14="http://schemas.microsoft.com/office/powerpoint/2010/main" val="78969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Central Committee adopts the decision on “The Organization and Functioning of the Cambodian Red Cross”</a:t>
            </a:r>
            <a:r>
              <a:rPr lang="en-US" sz="1200" kern="1200" baseline="0" dirty="0" smtClean="0">
                <a:solidFill>
                  <a:schemeClr val="tx1"/>
                </a:solidFill>
                <a:effectLst/>
                <a:latin typeface="+mn-lt"/>
                <a:ea typeface="+mn-ea"/>
                <a:cs typeface="+mn-cs"/>
              </a:rPr>
              <a:t> ; delegating the role and responsibility;</a:t>
            </a:r>
            <a:r>
              <a:rPr lang="en-US" sz="1200" kern="1200" dirty="0" smtClean="0">
                <a:solidFill>
                  <a:schemeClr val="tx1"/>
                </a:solidFill>
                <a:effectLst/>
                <a:latin typeface="+mn-lt"/>
                <a:ea typeface="+mn-ea"/>
                <a:cs typeface="+mn-cs"/>
              </a:rPr>
              <a:t> establishing a Special Advisory Committee and other committees which will include high ranking officials from relevant Ministries that work together with the Cambodian Red Cross, if needed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4B3AFDD-473C-4BF8-A7F2-A2DC2D1D3FFC}" type="slidenum">
              <a:rPr lang="en-US" smtClean="0"/>
              <a:pPr/>
              <a:t>8</a:t>
            </a:fld>
            <a:endParaRPr lang="en-US" dirty="0"/>
          </a:p>
        </p:txBody>
      </p:sp>
    </p:spTree>
    <p:extLst>
      <p:ext uri="{BB962C8B-B14F-4D97-AF65-F5344CB8AC3E}">
        <p14:creationId xmlns:p14="http://schemas.microsoft.com/office/powerpoint/2010/main" val="2645104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5425" lvl="0" indent="-225425">
              <a:buFont typeface="Wingdings" pitchFamily="2" charset="2"/>
              <a:buChar char="Ø"/>
            </a:pPr>
            <a:r>
              <a:rPr lang="en-US" dirty="0" smtClean="0"/>
              <a:t>All 25 branches organized their branch assemblies; </a:t>
            </a:r>
          </a:p>
          <a:p>
            <a:pPr marL="569913" lvl="1" indent="-227013">
              <a:buFont typeface="Wingdings" pitchFamily="2" charset="2"/>
              <a:buChar char="v"/>
            </a:pPr>
            <a:r>
              <a:rPr lang="en-US" dirty="0" smtClean="0"/>
              <a:t>elected committed Branch Committee members;</a:t>
            </a:r>
          </a:p>
          <a:p>
            <a:pPr marL="569913" lvl="1" indent="-227013">
              <a:buFont typeface="Wingdings" pitchFamily="2" charset="2"/>
              <a:buChar char="v"/>
            </a:pPr>
            <a:r>
              <a:rPr lang="en-US" dirty="0" smtClean="0"/>
              <a:t>Adopted activity and financial reports of the 3</a:t>
            </a:r>
            <a:r>
              <a:rPr lang="en-US" baseline="30000" dirty="0" smtClean="0"/>
              <a:t>rd</a:t>
            </a:r>
            <a:r>
              <a:rPr lang="en-US" dirty="0" smtClean="0"/>
              <a:t> Term of office;</a:t>
            </a:r>
          </a:p>
          <a:p>
            <a:pPr marL="569913" lvl="1" indent="-227013">
              <a:buFont typeface="Wingdings" pitchFamily="2" charset="2"/>
              <a:buChar char="v"/>
            </a:pPr>
            <a:r>
              <a:rPr lang="en-US" dirty="0" smtClean="0"/>
              <a:t>Adopted objectives and budget for the 4</a:t>
            </a:r>
            <a:r>
              <a:rPr lang="en-US" baseline="30000" dirty="0" smtClean="0"/>
              <a:t>th</a:t>
            </a:r>
            <a:r>
              <a:rPr lang="en-US" dirty="0" smtClean="0"/>
              <a:t> Term of office;</a:t>
            </a:r>
          </a:p>
          <a:p>
            <a:pPr marL="857250" lvl="1" indent="-514350">
              <a:buFont typeface="Wingdings" pitchFamily="2" charset="2"/>
              <a:buChar char="v"/>
            </a:pPr>
            <a:endParaRPr lang="en-US" dirty="0" smtClean="0"/>
          </a:p>
          <a:p>
            <a:pPr marL="230188" marR="0" lvl="0" indent="-230188"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dirty="0" smtClean="0"/>
              <a:t>Conducted BOCA induction to 5 branches—2 year commitment in ongoing process (have completed BOCA exercise with Characteristics of Well-Functioning Branch and will conduct next BOCA in the next 2 years);</a:t>
            </a:r>
          </a:p>
          <a:p>
            <a:pPr marL="342900" lvl="1" indent="0">
              <a:buFont typeface="Wingdings" pitchFamily="2" charset="2"/>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F4B3AFDD-473C-4BF8-A7F2-A2DC2D1D3FFC}" type="slidenum">
              <a:rPr lang="en-US" smtClean="0"/>
              <a:pPr/>
              <a:t>9</a:t>
            </a:fld>
            <a:endParaRPr lang="en-US" dirty="0"/>
          </a:p>
        </p:txBody>
      </p:sp>
    </p:spTree>
    <p:extLst>
      <p:ext uri="{BB962C8B-B14F-4D97-AF65-F5344CB8AC3E}">
        <p14:creationId xmlns:p14="http://schemas.microsoft.com/office/powerpoint/2010/main" val="125559146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D:\My pictures recovered\CRC Logo\RGB\CRC LOGO-5 no Background.gif"/>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68000" contrast="60000"/>
                    </a14:imgEffect>
                  </a14:imgLayer>
                </a14:imgProps>
              </a:ext>
            </a:extLst>
          </a:blip>
          <a:srcRect/>
          <a:stretch>
            <a:fillRect/>
          </a:stretch>
        </p:blipFill>
        <p:spPr bwMode="auto">
          <a:xfrm>
            <a:off x="3124200" y="1981200"/>
            <a:ext cx="2895600" cy="2895600"/>
          </a:xfrm>
          <a:prstGeom prst="rect">
            <a:avLst/>
          </a:prstGeom>
          <a:noFill/>
        </p:spPr>
      </p:pic>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A3A1C5-5CCE-4820-8565-355F81390798}" type="datetime1">
              <a:rPr lang="en-US" smtClean="0"/>
              <a:pPr/>
              <a:t>2/25/2015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329E8B-9A70-4BAA-BA83-80B0CE0DF4D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11" name="Rectangle 10"/>
          <p:cNvSpPr/>
          <p:nvPr userDrawn="1"/>
        </p:nvSpPr>
        <p:spPr>
          <a:xfrm>
            <a:off x="0" y="0"/>
            <a:ext cx="9144000" cy="1219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C41397-536C-4572-9288-A8AA6130B763}" type="datetime1">
              <a:rPr lang="en-US" smtClean="0"/>
              <a:pPr/>
              <a:t>2/25/2015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329E8B-9A70-4BAA-BA83-80B0CE0DF4D0}" type="slidenum">
              <a:rPr lang="en-US" smtClean="0"/>
              <a:pPr/>
              <a:t>‹#›</a:t>
            </a:fld>
            <a:endParaRPr lang="en-US" dirty="0"/>
          </a:p>
        </p:txBody>
      </p:sp>
      <p:sp>
        <p:nvSpPr>
          <p:cNvPr id="8" name="Title 1"/>
          <p:cNvSpPr>
            <a:spLocks noGrp="1"/>
          </p:cNvSpPr>
          <p:nvPr>
            <p:ph type="title"/>
          </p:nvPr>
        </p:nvSpPr>
        <p:spPr>
          <a:xfrm>
            <a:off x="1219200" y="99219"/>
            <a:ext cx="7772400" cy="1020762"/>
          </a:xfrm>
          <a:noFill/>
        </p:spPr>
        <p:txBody>
          <a:bodyPr>
            <a:normAutofit/>
          </a:bodyPr>
          <a:lstStyle>
            <a:lvl1pPr marL="0" indent="0" algn="l">
              <a:defRPr sz="4400">
                <a:solidFill>
                  <a:schemeClr val="bg1"/>
                </a:solidFill>
                <a:latin typeface="+mj-lt"/>
                <a:cs typeface="Arial" pitchFamily="34" charset="0"/>
              </a:defRPr>
            </a:lvl1pPr>
          </a:lstStyle>
          <a:p>
            <a:r>
              <a:rPr lang="en-US" dirty="0" smtClean="0"/>
              <a:t>Click to edit Master title style</a:t>
            </a:r>
            <a:endParaRPr lang="en-US" dirty="0"/>
          </a:p>
        </p:txBody>
      </p:sp>
      <p:pic>
        <p:nvPicPr>
          <p:cNvPr id="9" name="Picture 2" descr="D:\My pictures recovered\CRC Logo\RGB\CRC LOGO-5 no Background.gif"/>
          <p:cNvPicPr>
            <a:picLocks noChangeAspect="1" noChangeArrowheads="1"/>
          </p:cNvPicPr>
          <p:nvPr userDrawn="1"/>
        </p:nvPicPr>
        <p:blipFill>
          <a:blip r:embed="rId2"/>
          <a:srcRect/>
          <a:stretch>
            <a:fillRect/>
          </a:stretch>
        </p:blipFill>
        <p:spPr bwMode="auto">
          <a:xfrm>
            <a:off x="76200" y="76200"/>
            <a:ext cx="1066800" cy="1066800"/>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57A396-33B6-42A9-99AC-BF17CC95AC45}" type="datetime1">
              <a:rPr lang="en-US" smtClean="0"/>
              <a:pPr/>
              <a:t>2/25/2015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329E8B-9A70-4BAA-BA83-80B0CE0DF4D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9144000" cy="1219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19200" y="99219"/>
            <a:ext cx="7772400" cy="1020762"/>
          </a:xfrm>
          <a:noFill/>
        </p:spPr>
        <p:txBody>
          <a:bodyPr>
            <a:normAutofit/>
          </a:bodyPr>
          <a:lstStyle>
            <a:lvl1pPr marL="0" indent="0" algn="l">
              <a:defRPr sz="4400">
                <a:solidFill>
                  <a:schemeClr val="bg1"/>
                </a:solidFill>
                <a:latin typeface="+mj-lt"/>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solidFill>
            <a:schemeClr val="accent1">
              <a:lumMod val="40000"/>
              <a:lumOff val="60000"/>
            </a:schemeClr>
          </a:solidFill>
        </p:spPr>
        <p:txBody>
          <a:bodyPr/>
          <a:lstStyle>
            <a:lvl1pPr>
              <a:defRPr sz="3200">
                <a:solidFill>
                  <a:schemeClr val="tx1"/>
                </a:solidFill>
                <a:latin typeface="+mj-lt"/>
                <a:ea typeface="Arial Unicode MS" pitchFamily="34" charset="-128"/>
                <a:cs typeface="Arial Unicode MS" pitchFamily="34" charset="-128"/>
              </a:defRPr>
            </a:lvl1pPr>
            <a:lvl2pPr>
              <a:defRPr sz="2800">
                <a:latin typeface="Arial Unicode MS" pitchFamily="34" charset="-128"/>
                <a:ea typeface="Arial Unicode MS" pitchFamily="34" charset="-128"/>
                <a:cs typeface="Arial Unicode MS" pitchFamily="34" charset="-128"/>
              </a:defRPr>
            </a:lvl2pPr>
            <a:lvl3pPr>
              <a:defRPr sz="2400">
                <a:latin typeface="Arial Unicode MS" pitchFamily="34" charset="-128"/>
                <a:ea typeface="Arial Unicode MS" pitchFamily="34" charset="-128"/>
                <a:cs typeface="Arial Unicode MS" pitchFamily="34" charset="-128"/>
              </a:defRPr>
            </a:lvl3pPr>
            <a:lvl4pPr>
              <a:defRPr sz="2000">
                <a:latin typeface="Arial Unicode MS" pitchFamily="34" charset="-128"/>
                <a:ea typeface="Arial Unicode MS" pitchFamily="34" charset="-128"/>
                <a:cs typeface="Arial Unicode MS" pitchFamily="34" charset="-128"/>
              </a:defRPr>
            </a:lvl4pPr>
            <a:lvl5pPr>
              <a:defRPr sz="2000">
                <a:latin typeface="Arial Unicode MS" pitchFamily="34" charset="-128"/>
                <a:ea typeface="Arial Unicode MS" pitchFamily="34" charset="-128"/>
                <a:cs typeface="Arial Unicode MS"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4BAA7D0-56A9-4A0A-904D-881077BD2114}" type="datetime1">
              <a:rPr lang="en-US" smtClean="0"/>
              <a:pPr/>
              <a:t>2/25/2015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329E8B-9A70-4BAA-BA83-80B0CE0DF4D0}" type="slidenum">
              <a:rPr lang="en-US" smtClean="0"/>
              <a:pPr/>
              <a:t>‹#›</a:t>
            </a:fld>
            <a:endParaRPr lang="en-US" dirty="0"/>
          </a:p>
        </p:txBody>
      </p:sp>
      <p:pic>
        <p:nvPicPr>
          <p:cNvPr id="7" name="Picture 2" descr="D:\My pictures recovered\CRC Logo\RGB\CRC LOGO-5 no Background.gif"/>
          <p:cNvPicPr>
            <a:picLocks noChangeAspect="1" noChangeArrowheads="1"/>
          </p:cNvPicPr>
          <p:nvPr userDrawn="1"/>
        </p:nvPicPr>
        <p:blipFill>
          <a:blip r:embed="rId2"/>
          <a:srcRect/>
          <a:stretch>
            <a:fillRect/>
          </a:stretch>
        </p:blipFill>
        <p:spPr bwMode="auto">
          <a:xfrm>
            <a:off x="76200" y="76200"/>
            <a:ext cx="1066800" cy="1066800"/>
          </a:xfrm>
          <a:prstGeom prst="rect">
            <a:avLst/>
          </a:prstGeom>
          <a:noFill/>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398CCEF2-A122-4E38-B59E-B62D7DB66832}" type="datetime1">
              <a:rPr lang="en-US" smtClean="0"/>
              <a:pPr/>
              <a:t>2/25/2015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329E8B-9A70-4BAA-BA83-80B0CE0DF4D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solidFill>
            <a:schemeClr val="accent1">
              <a:lumMod val="40000"/>
              <a:lumOff val="60000"/>
            </a:schemeClr>
          </a:solidFill>
        </p:spPr>
        <p:txBody>
          <a:bodyPr/>
          <a:lstStyle>
            <a:lvl1pPr>
              <a:defRPr sz="2800">
                <a:solidFill>
                  <a:srgbClr val="0000CC"/>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solidFill>
            <a:schemeClr val="accent1">
              <a:lumMod val="40000"/>
              <a:lumOff val="60000"/>
            </a:schemeClr>
          </a:solidFill>
        </p:spPr>
        <p:txBody>
          <a:bodyPr/>
          <a:lstStyle>
            <a:lvl1pPr>
              <a:defRPr sz="2800">
                <a:solidFill>
                  <a:srgbClr val="0000CC"/>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D5CEAA63-BD81-4DB9-B75B-3D2EF69A03DA}" type="datetime1">
              <a:rPr lang="en-US" smtClean="0"/>
              <a:pPr/>
              <a:t>2/25/2015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329E8B-9A70-4BAA-BA83-80B0CE0DF4D0}" type="slidenum">
              <a:rPr lang="en-US" smtClean="0"/>
              <a:pPr/>
              <a:t>‹#›</a:t>
            </a:fld>
            <a:endParaRPr lang="en-US" dirty="0"/>
          </a:p>
        </p:txBody>
      </p:sp>
      <p:sp>
        <p:nvSpPr>
          <p:cNvPr id="11" name="Rectangle 10"/>
          <p:cNvSpPr/>
          <p:nvPr userDrawn="1"/>
        </p:nvSpPr>
        <p:spPr>
          <a:xfrm>
            <a:off x="0" y="0"/>
            <a:ext cx="9144000" cy="1219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a:spLocks noGrp="1"/>
          </p:cNvSpPr>
          <p:nvPr>
            <p:ph type="title"/>
          </p:nvPr>
        </p:nvSpPr>
        <p:spPr>
          <a:xfrm>
            <a:off x="1219200" y="99219"/>
            <a:ext cx="7772400" cy="1020762"/>
          </a:xfrm>
          <a:noFill/>
        </p:spPr>
        <p:txBody>
          <a:bodyPr>
            <a:normAutofit/>
          </a:bodyPr>
          <a:lstStyle>
            <a:lvl1pPr marL="0" indent="0" algn="l">
              <a:defRPr sz="4400">
                <a:solidFill>
                  <a:schemeClr val="bg1"/>
                </a:solidFill>
                <a:latin typeface="+mj-lt"/>
                <a:cs typeface="Arial" pitchFamily="34" charset="0"/>
              </a:defRPr>
            </a:lvl1pPr>
          </a:lstStyle>
          <a:p>
            <a:r>
              <a:rPr lang="en-US" dirty="0" smtClean="0"/>
              <a:t>Click to edit Master title style</a:t>
            </a:r>
            <a:endParaRPr lang="en-US" dirty="0"/>
          </a:p>
        </p:txBody>
      </p:sp>
      <p:pic>
        <p:nvPicPr>
          <p:cNvPr id="13" name="Picture 2" descr="D:\My pictures recovered\CRC Logo\RGB\CRC LOGO-5 no Background.gif"/>
          <p:cNvPicPr>
            <a:picLocks noChangeAspect="1" noChangeArrowheads="1"/>
          </p:cNvPicPr>
          <p:nvPr userDrawn="1"/>
        </p:nvPicPr>
        <p:blipFill>
          <a:blip r:embed="rId2"/>
          <a:srcRect/>
          <a:stretch>
            <a:fillRect/>
          </a:stretch>
        </p:blipFill>
        <p:spPr bwMode="auto">
          <a:xfrm>
            <a:off x="76200" y="76200"/>
            <a:ext cx="1066800" cy="1066800"/>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solidFill>
            <a:schemeClr val="accent1">
              <a:lumMod val="40000"/>
              <a:lumOff val="60000"/>
            </a:schemeClr>
          </a:solidFill>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solidFill>
            <a:schemeClr val="accent1">
              <a:lumMod val="40000"/>
              <a:lumOff val="60000"/>
            </a:schemeClr>
          </a:solidFill>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FA716D-AEC0-4738-B8FD-C588EB424957}" type="datetime1">
              <a:rPr lang="en-US" smtClean="0"/>
              <a:pPr/>
              <a:t>2/25/2015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B329E8B-9A70-4BAA-BA83-80B0CE0DF4D0}" type="slidenum">
              <a:rPr lang="en-US" smtClean="0"/>
              <a:pPr/>
              <a:t>‹#›</a:t>
            </a:fld>
            <a:endParaRPr lang="en-US" dirty="0"/>
          </a:p>
        </p:txBody>
      </p:sp>
      <p:sp>
        <p:nvSpPr>
          <p:cNvPr id="10" name="Rectangle 9"/>
          <p:cNvSpPr/>
          <p:nvPr userDrawn="1"/>
        </p:nvSpPr>
        <p:spPr>
          <a:xfrm>
            <a:off x="0" y="0"/>
            <a:ext cx="9144000" cy="1219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title"/>
          </p:nvPr>
        </p:nvSpPr>
        <p:spPr>
          <a:xfrm>
            <a:off x="1219200" y="99219"/>
            <a:ext cx="7772400" cy="1020762"/>
          </a:xfrm>
          <a:noFill/>
        </p:spPr>
        <p:txBody>
          <a:bodyPr>
            <a:normAutofit/>
          </a:bodyPr>
          <a:lstStyle>
            <a:lvl1pPr marL="0" indent="0" algn="l">
              <a:defRPr sz="4000">
                <a:solidFill>
                  <a:schemeClr val="bg1"/>
                </a:solidFill>
                <a:latin typeface="Khmer OS Muol Light" pitchFamily="2" charset="0"/>
                <a:cs typeface="Khmer OS Muol Light" pitchFamily="2" charset="0"/>
              </a:defRPr>
            </a:lvl1pPr>
          </a:lstStyle>
          <a:p>
            <a:r>
              <a:rPr lang="en-US" dirty="0" smtClean="0"/>
              <a:t>Click to edit Master title style</a:t>
            </a:r>
            <a:endParaRPr lang="en-US" dirty="0"/>
          </a:p>
        </p:txBody>
      </p:sp>
      <p:pic>
        <p:nvPicPr>
          <p:cNvPr id="12" name="Picture 2" descr="D:\My pictures recovered\CRC Logo\RGB\CRC LOGO-5 no Background.gif"/>
          <p:cNvPicPr>
            <a:picLocks noChangeAspect="1" noChangeArrowheads="1"/>
          </p:cNvPicPr>
          <p:nvPr userDrawn="1"/>
        </p:nvPicPr>
        <p:blipFill>
          <a:blip r:embed="rId2"/>
          <a:srcRect/>
          <a:stretch>
            <a:fillRect/>
          </a:stretch>
        </p:blipFill>
        <p:spPr bwMode="auto">
          <a:xfrm>
            <a:off x="76200" y="76200"/>
            <a:ext cx="1066800" cy="1066800"/>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p:cNvSpPr/>
          <p:nvPr userDrawn="1"/>
        </p:nvSpPr>
        <p:spPr>
          <a:xfrm>
            <a:off x="0" y="1219200"/>
            <a:ext cx="9144000" cy="5638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C0850F4B-1BAE-4FBF-A7D5-68F207FEC04A}" type="datetime1">
              <a:rPr lang="en-US" smtClean="0"/>
              <a:pPr/>
              <a:t>2/25/2015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B329E8B-9A70-4BAA-BA83-80B0CE0DF4D0}" type="slidenum">
              <a:rPr lang="en-US" smtClean="0"/>
              <a:pPr/>
              <a:t>‹#›</a:t>
            </a:fld>
            <a:endParaRPr lang="en-US" dirty="0"/>
          </a:p>
        </p:txBody>
      </p:sp>
      <p:sp>
        <p:nvSpPr>
          <p:cNvPr id="6" name="Rectangle 5"/>
          <p:cNvSpPr/>
          <p:nvPr userDrawn="1"/>
        </p:nvSpPr>
        <p:spPr>
          <a:xfrm>
            <a:off x="0" y="0"/>
            <a:ext cx="9144000" cy="1219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1219200" y="99219"/>
            <a:ext cx="7772400" cy="1020762"/>
          </a:xfrm>
          <a:noFill/>
        </p:spPr>
        <p:txBody>
          <a:bodyPr>
            <a:normAutofit/>
          </a:bodyPr>
          <a:lstStyle>
            <a:lvl1pPr marL="0" indent="0" algn="l">
              <a:defRPr sz="4000">
                <a:solidFill>
                  <a:schemeClr val="bg1"/>
                </a:solidFill>
                <a:latin typeface="Arial" pitchFamily="34" charset="0"/>
                <a:cs typeface="Arial" pitchFamily="34" charset="0"/>
              </a:defRPr>
            </a:lvl1pPr>
          </a:lstStyle>
          <a:p>
            <a:r>
              <a:rPr lang="en-US" dirty="0" smtClean="0"/>
              <a:t>Click to edit Master title style</a:t>
            </a:r>
            <a:endParaRPr lang="en-US" dirty="0"/>
          </a:p>
        </p:txBody>
      </p:sp>
      <p:pic>
        <p:nvPicPr>
          <p:cNvPr id="8" name="Picture 2" descr="D:\My pictures recovered\CRC Logo\RGB\CRC LOGO-5 no Background.gif"/>
          <p:cNvPicPr>
            <a:picLocks noChangeAspect="1" noChangeArrowheads="1"/>
          </p:cNvPicPr>
          <p:nvPr userDrawn="1"/>
        </p:nvPicPr>
        <p:blipFill>
          <a:blip r:embed="rId2"/>
          <a:srcRect/>
          <a:stretch>
            <a:fillRect/>
          </a:stretch>
        </p:blipFill>
        <p:spPr bwMode="auto">
          <a:xfrm>
            <a:off x="76200" y="76200"/>
            <a:ext cx="1066800" cy="1066800"/>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EFF3D3CA-4C01-4E74-AAD9-5AB33F5C3274}" type="datetime1">
              <a:rPr lang="en-US" smtClean="0"/>
              <a:pPr/>
              <a:t>2/25/2015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B329E8B-9A70-4BAA-BA83-80B0CE0DF4D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solidFill>
            <a:schemeClr val="accent1">
              <a:lumMod val="40000"/>
              <a:lumOff val="60000"/>
            </a:schemeClr>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solidFill>
            <a:schemeClr val="accent1">
              <a:lumMod val="40000"/>
              <a:lumOff val="60000"/>
            </a:schemeClr>
          </a:solidFill>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BEEF61-8E4D-43AC-A9C6-22D0A06683C0}" type="datetime1">
              <a:rPr lang="en-US" smtClean="0"/>
              <a:pPr/>
              <a:t>2/25/2015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329E8B-9A70-4BAA-BA83-80B0CE0DF4D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F7ACE6-2EF4-4B77-84DB-2A6AAB1CFDA8}" type="datetime1">
              <a:rPr lang="en-US" smtClean="0"/>
              <a:pPr/>
              <a:t>2/25/2015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329E8B-9A70-4BAA-BA83-80B0CE0DF4D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3D7721-006B-4BD6-840F-AB8272E61F03}" type="datetime1">
              <a:rPr lang="en-US" smtClean="0"/>
              <a:pPr/>
              <a:t>2/25/2015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329E8B-9A70-4BAA-BA83-80B0CE0DF4D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667000"/>
            <a:ext cx="7874954" cy="2177534"/>
          </a:xfrm>
        </p:spPr>
        <p:txBody>
          <a:bodyPr>
            <a:noAutofit/>
          </a:bodyPr>
          <a:lstStyle/>
          <a:p>
            <a:pPr>
              <a:lnSpc>
                <a:spcPct val="150000"/>
              </a:lnSpc>
            </a:pPr>
            <a:r>
              <a:rPr lang="en-US" sz="2800" b="1" dirty="0" smtClean="0">
                <a:solidFill>
                  <a:srgbClr val="0000FF"/>
                </a:solidFill>
                <a:latin typeface="Arial" pitchFamily="34" charset="0"/>
                <a:cs typeface="Arial" pitchFamily="34" charset="0"/>
              </a:rPr>
              <a:t>CRC Auxiliary </a:t>
            </a:r>
            <a:r>
              <a:rPr lang="en-US" sz="2800" b="1" dirty="0">
                <a:solidFill>
                  <a:srgbClr val="0000FF"/>
                </a:solidFill>
                <a:latin typeface="Arial" pitchFamily="34" charset="0"/>
                <a:cs typeface="Arial" pitchFamily="34" charset="0"/>
              </a:rPr>
              <a:t>Role to Public </a:t>
            </a:r>
            <a:r>
              <a:rPr lang="en-US" sz="2800" b="1" dirty="0" smtClean="0">
                <a:solidFill>
                  <a:srgbClr val="0000FF"/>
                </a:solidFill>
                <a:latin typeface="Arial" pitchFamily="34" charset="0"/>
                <a:cs typeface="Arial" pitchFamily="34" charset="0"/>
              </a:rPr>
              <a:t>Authorities</a:t>
            </a:r>
          </a:p>
          <a:p>
            <a:pPr>
              <a:lnSpc>
                <a:spcPct val="150000"/>
              </a:lnSpc>
            </a:pPr>
            <a:r>
              <a:rPr lang="en-US" sz="2800" b="1" dirty="0" smtClean="0">
                <a:solidFill>
                  <a:srgbClr val="0000FF"/>
                </a:solidFill>
                <a:latin typeface="Arial" pitchFamily="34" charset="0"/>
                <a:cs typeface="Arial" pitchFamily="34" charset="0"/>
              </a:rPr>
              <a:t>Relationship with Private and Public sectors</a:t>
            </a:r>
            <a:endParaRPr lang="en-US" sz="2800" b="1" dirty="0">
              <a:solidFill>
                <a:srgbClr val="0000FF"/>
              </a:solidFill>
              <a:latin typeface="Arial" pitchFamily="34" charset="0"/>
              <a:cs typeface="Arial" pitchFamily="34" charset="0"/>
            </a:endParaRPr>
          </a:p>
          <a:p>
            <a:pPr>
              <a:lnSpc>
                <a:spcPct val="150000"/>
              </a:lnSpc>
            </a:pPr>
            <a:r>
              <a:rPr lang="en-US" sz="2800" b="1" dirty="0" smtClean="0">
                <a:solidFill>
                  <a:srgbClr val="0000FF"/>
                </a:solidFill>
                <a:latin typeface="Arial" pitchFamily="34" charset="0"/>
                <a:cs typeface="Arial" pitchFamily="34" charset="0"/>
              </a:rPr>
              <a:t>and OD Progress Update</a:t>
            </a:r>
          </a:p>
        </p:txBody>
      </p:sp>
      <p:sp>
        <p:nvSpPr>
          <p:cNvPr id="10" name="Slide Number Placeholder 9"/>
          <p:cNvSpPr>
            <a:spLocks noGrp="1"/>
          </p:cNvSpPr>
          <p:nvPr>
            <p:ph type="sldNum" sz="quarter" idx="12"/>
          </p:nvPr>
        </p:nvSpPr>
        <p:spPr/>
        <p:txBody>
          <a:bodyPr/>
          <a:lstStyle/>
          <a:p>
            <a:fld id="{CB329E8B-9A70-4BAA-BA83-80B0CE0DF4D0}" type="slidenum">
              <a:rPr lang="en-US" smtClean="0"/>
              <a:pPr/>
              <a:t>1</a:t>
            </a:fld>
            <a:endParaRPr lang="en-US"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55" y="152400"/>
            <a:ext cx="8889045" cy="2209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24275" y="5314890"/>
            <a:ext cx="3845605" cy="400110"/>
          </a:xfrm>
          <a:prstGeom prst="rect">
            <a:avLst/>
          </a:prstGeom>
          <a:noFill/>
        </p:spPr>
        <p:txBody>
          <a:bodyPr wrap="none" rtlCol="0">
            <a:spAutoFit/>
          </a:bodyPr>
          <a:lstStyle/>
          <a:p>
            <a:r>
              <a:rPr lang="en-US" sz="2000" b="1" dirty="0" smtClean="0">
                <a:solidFill>
                  <a:srgbClr val="C00000"/>
                </a:solidFill>
              </a:rPr>
              <a:t>Phnom Penh, 25-27 February 2015</a:t>
            </a:r>
            <a:endParaRPr lang="en-US" sz="2000" b="1"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III- </a:t>
            </a:r>
            <a:r>
              <a:rPr lang="en-US" dirty="0"/>
              <a:t>CRC OD Progress Update (cont.)</a:t>
            </a:r>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pPr marL="914400" lvl="1" indent="-514350">
              <a:buFont typeface="Wingdings" pitchFamily="2" charset="2"/>
              <a:buChar char="Ø"/>
            </a:pPr>
            <a:r>
              <a:rPr lang="en-US" dirty="0" smtClean="0"/>
              <a:t>24 branches issued its Decisions on the Organization and Function (Role and Responsibility)</a:t>
            </a:r>
          </a:p>
          <a:p>
            <a:pPr marL="914400" lvl="1" indent="-514350">
              <a:buFont typeface="Wingdings" pitchFamily="2" charset="2"/>
              <a:buChar char="Ø"/>
            </a:pPr>
            <a:r>
              <a:rPr lang="en-US" b="1" dirty="0"/>
              <a:t>Branch Structures:</a:t>
            </a:r>
            <a:r>
              <a:rPr lang="en-US" dirty="0"/>
              <a:t> </a:t>
            </a:r>
            <a:endParaRPr lang="en-US" dirty="0" smtClean="0"/>
          </a:p>
          <a:p>
            <a:pPr marL="1314450" lvl="2" indent="-514350">
              <a:buFont typeface="Wingdings" pitchFamily="2" charset="2"/>
              <a:buChar char="v"/>
            </a:pPr>
            <a:r>
              <a:rPr lang="en-US" dirty="0"/>
              <a:t>minimum </a:t>
            </a:r>
            <a:r>
              <a:rPr lang="en-US" dirty="0" smtClean="0"/>
              <a:t>level: 8 branches;</a:t>
            </a:r>
          </a:p>
          <a:p>
            <a:pPr marL="1314450" lvl="2" indent="-514350">
              <a:buFont typeface="Wingdings" pitchFamily="2" charset="2"/>
              <a:buChar char="v"/>
            </a:pPr>
            <a:r>
              <a:rPr lang="en-US" dirty="0" smtClean="0"/>
              <a:t>level 1 of development: 14 branches; </a:t>
            </a:r>
          </a:p>
          <a:p>
            <a:pPr marL="1314450" lvl="2" indent="-514350">
              <a:buFont typeface="Wingdings" pitchFamily="2" charset="2"/>
              <a:buChar char="v"/>
            </a:pPr>
            <a:r>
              <a:rPr lang="en-US" dirty="0" smtClean="0"/>
              <a:t>level 2 of development: 4 branches</a:t>
            </a:r>
          </a:p>
          <a:p>
            <a:pPr marL="914400" lvl="1" indent="-514350">
              <a:buFont typeface="Wingdings" pitchFamily="2" charset="2"/>
              <a:buChar char="Ø"/>
            </a:pPr>
            <a:r>
              <a:rPr lang="en-US" dirty="0" smtClean="0"/>
              <a:t>Sub-branch </a:t>
            </a:r>
            <a:r>
              <a:rPr lang="en-US" dirty="0"/>
              <a:t>c</a:t>
            </a:r>
            <a:r>
              <a:rPr lang="en-US" dirty="0" smtClean="0"/>
              <a:t>ommittee members of 83 Sub-branches are appointed and recognized by CRC-NHQ; 2 staff are stand-by at each Sub-branch office;</a:t>
            </a:r>
          </a:p>
          <a:p>
            <a:pPr marL="914400" lvl="1" indent="-514350">
              <a:buFont typeface="Wingdings" pitchFamily="2" charset="2"/>
              <a:buChar char="Ø"/>
            </a:pPr>
            <a:r>
              <a:rPr lang="en-US" dirty="0" smtClean="0"/>
              <a:t>83 Sub-branches have its own offices </a:t>
            </a:r>
            <a:r>
              <a:rPr lang="en-US" dirty="0"/>
              <a:t>across 194 districts of country-wide; </a:t>
            </a:r>
          </a:p>
          <a:p>
            <a:pPr marL="914400" lvl="1" indent="-514350">
              <a:buFont typeface="Wingdings" pitchFamily="2" charset="2"/>
              <a:buChar char="Ø"/>
            </a:pPr>
            <a:r>
              <a:rPr lang="en-US" dirty="0" smtClean="0"/>
              <a:t>Red Cross groups established in 1302 communes among 1633 communes across country wide;</a:t>
            </a:r>
          </a:p>
          <a:p>
            <a:pPr marL="914400" lvl="1" indent="-514350">
              <a:buFont typeface="Wingdings" pitchFamily="2" charset="2"/>
              <a:buChar char="Ø"/>
            </a:pPr>
            <a:r>
              <a:rPr lang="en-US" dirty="0" smtClean="0"/>
              <a:t>At least 2 RCVs in one village (targeting 2020);</a:t>
            </a:r>
          </a:p>
          <a:p>
            <a:pPr marL="914400" lvl="1" indent="-514350">
              <a:buFont typeface="Wingdings" pitchFamily="2" charset="2"/>
              <a:buChar char="v"/>
            </a:pPr>
            <a:endParaRPr lang="en-US" dirty="0"/>
          </a:p>
        </p:txBody>
      </p:sp>
      <p:sp>
        <p:nvSpPr>
          <p:cNvPr id="4" name="Slide Number Placeholder 3"/>
          <p:cNvSpPr>
            <a:spLocks noGrp="1"/>
          </p:cNvSpPr>
          <p:nvPr>
            <p:ph type="sldNum" sz="quarter" idx="12"/>
          </p:nvPr>
        </p:nvSpPr>
        <p:spPr/>
        <p:txBody>
          <a:bodyPr/>
          <a:lstStyle/>
          <a:p>
            <a:fld id="{CB329E8B-9A70-4BAA-BA83-80B0CE0DF4D0}" type="slidenum">
              <a:rPr lang="en-US" smtClean="0"/>
              <a:pPr/>
              <a:t>10</a:t>
            </a:fld>
            <a:endParaRPr lang="en-US" dirty="0"/>
          </a:p>
        </p:txBody>
      </p:sp>
    </p:spTree>
    <p:extLst>
      <p:ext uri="{BB962C8B-B14F-4D97-AF65-F5344CB8AC3E}">
        <p14:creationId xmlns:p14="http://schemas.microsoft.com/office/powerpoint/2010/main" val="2227103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III- </a:t>
            </a:r>
            <a:r>
              <a:rPr lang="en-US" dirty="0"/>
              <a:t>CRC OD Progress Update (cont.)</a:t>
            </a:r>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pPr marL="514350" indent="-514350">
              <a:buFont typeface="+mj-lt"/>
              <a:buAutoNum type="arabicPeriod" startAt="3"/>
            </a:pPr>
            <a:r>
              <a:rPr lang="en-US" sz="4100" dirty="0" smtClean="0">
                <a:solidFill>
                  <a:srgbClr val="0000FF"/>
                </a:solidFill>
                <a:latin typeface="+mn-lt"/>
              </a:rPr>
              <a:t>Human Resource Management and Development</a:t>
            </a:r>
          </a:p>
          <a:p>
            <a:pPr marL="914400" lvl="1" indent="-514350">
              <a:buFont typeface="Wingdings" pitchFamily="2" charset="2"/>
              <a:buChar char="Ø"/>
            </a:pPr>
            <a:r>
              <a:rPr lang="en-US" dirty="0"/>
              <a:t>Staff: 424 (F: 109)</a:t>
            </a:r>
          </a:p>
          <a:p>
            <a:pPr marL="1314450" lvl="2" indent="-514350">
              <a:buFont typeface="Wingdings" pitchFamily="2" charset="2"/>
              <a:buChar char="Ø"/>
            </a:pPr>
            <a:r>
              <a:rPr lang="en-US" dirty="0"/>
              <a:t>NHQ: 123 (F: 34)</a:t>
            </a:r>
          </a:p>
          <a:p>
            <a:pPr marL="1314450" lvl="2" indent="-514350">
              <a:buFont typeface="Wingdings" pitchFamily="2" charset="2"/>
              <a:buChar char="Ø"/>
            </a:pPr>
            <a:r>
              <a:rPr lang="en-US" dirty="0"/>
              <a:t>Branch : 301(F: 75) </a:t>
            </a:r>
          </a:p>
          <a:p>
            <a:pPr marL="914400" lvl="1" indent="-514350">
              <a:buFont typeface="Wingdings" pitchFamily="2" charset="2"/>
              <a:buChar char="Ø"/>
            </a:pPr>
            <a:r>
              <a:rPr lang="en-US" dirty="0"/>
              <a:t>RCY: 29,099 (F: 15,789); Youth Advisor: 970 (F:264);</a:t>
            </a:r>
          </a:p>
          <a:p>
            <a:pPr marL="914400" lvl="1" indent="-514350">
              <a:buFont typeface="Wingdings" pitchFamily="2" charset="2"/>
              <a:buChar char="Ø"/>
            </a:pPr>
            <a:r>
              <a:rPr lang="en-US" dirty="0"/>
              <a:t>RCVs: 20,456 (F: 7,821)</a:t>
            </a:r>
          </a:p>
          <a:p>
            <a:pPr marL="914400" lvl="1" indent="-514350">
              <a:buFont typeface="Wingdings" pitchFamily="2" charset="2"/>
              <a:buChar char="Ø"/>
            </a:pPr>
            <a:r>
              <a:rPr lang="en-US" dirty="0"/>
              <a:t>RCY Policy is </a:t>
            </a:r>
            <a:r>
              <a:rPr lang="en-US" dirty="0" smtClean="0"/>
              <a:t>finalized </a:t>
            </a:r>
            <a:r>
              <a:rPr lang="en-US" dirty="0"/>
              <a:t>and published</a:t>
            </a:r>
          </a:p>
          <a:p>
            <a:pPr marL="914400" lvl="1" indent="-514350">
              <a:buFont typeface="Wingdings" pitchFamily="2" charset="2"/>
              <a:buChar char="Ø"/>
            </a:pPr>
            <a:r>
              <a:rPr lang="en-US" dirty="0"/>
              <a:t>Child Protection Policy is </a:t>
            </a:r>
            <a:r>
              <a:rPr lang="en-US" dirty="0" smtClean="0"/>
              <a:t>finalized </a:t>
            </a:r>
            <a:r>
              <a:rPr lang="en-US" dirty="0"/>
              <a:t>and </a:t>
            </a:r>
            <a:r>
              <a:rPr lang="en-US" dirty="0" smtClean="0"/>
              <a:t>published</a:t>
            </a:r>
          </a:p>
          <a:p>
            <a:pPr marL="914400" lvl="1" indent="-514350">
              <a:buFont typeface="Wingdings" pitchFamily="2" charset="2"/>
              <a:buChar char="Ø"/>
            </a:pPr>
            <a:r>
              <a:rPr lang="en-GB" dirty="0" smtClean="0"/>
              <a:t>CRC </a:t>
            </a:r>
            <a:r>
              <a:rPr lang="en-GB" dirty="0"/>
              <a:t>conducted </a:t>
            </a:r>
            <a:r>
              <a:rPr lang="en-GB" dirty="0" err="1"/>
              <a:t>YABC</a:t>
            </a:r>
            <a:r>
              <a:rPr lang="en-GB" dirty="0"/>
              <a:t> training in </a:t>
            </a:r>
            <a:r>
              <a:rPr lang="en-GB" dirty="0" smtClean="0"/>
              <a:t>2014;</a:t>
            </a:r>
            <a:endParaRPr lang="en-US" dirty="0"/>
          </a:p>
        </p:txBody>
      </p:sp>
      <p:sp>
        <p:nvSpPr>
          <p:cNvPr id="4" name="Slide Number Placeholder 3"/>
          <p:cNvSpPr>
            <a:spLocks noGrp="1"/>
          </p:cNvSpPr>
          <p:nvPr>
            <p:ph type="sldNum" sz="quarter" idx="12"/>
          </p:nvPr>
        </p:nvSpPr>
        <p:spPr/>
        <p:txBody>
          <a:bodyPr/>
          <a:lstStyle/>
          <a:p>
            <a:fld id="{CB329E8B-9A70-4BAA-BA83-80B0CE0DF4D0}" type="slidenum">
              <a:rPr lang="en-US" smtClean="0"/>
              <a:pPr/>
              <a:t>11</a:t>
            </a:fld>
            <a:endParaRPr lang="en-US" dirty="0"/>
          </a:p>
        </p:txBody>
      </p:sp>
    </p:spTree>
    <p:extLst>
      <p:ext uri="{BB962C8B-B14F-4D97-AF65-F5344CB8AC3E}">
        <p14:creationId xmlns:p14="http://schemas.microsoft.com/office/powerpoint/2010/main" val="1000992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B329E8B-9A70-4BAA-BA83-80B0CE0DF4D0}" type="slidenum">
              <a:rPr lang="en-US" smtClean="0"/>
              <a:pPr/>
              <a:t>12</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76200"/>
            <a:ext cx="4516350" cy="318726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5436" y="76200"/>
            <a:ext cx="4297680" cy="3223260"/>
          </a:xfrm>
          <a:prstGeom prst="rect">
            <a:avLst/>
          </a:prstGeom>
        </p:spPr>
      </p:pic>
      <p:pic>
        <p:nvPicPr>
          <p:cNvPr id="2050" name="Picture 2" descr="D:\2015\Report Working\photo select for 2ndDSG\S3\kampong chhna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2884" y="3529374"/>
            <a:ext cx="4389120" cy="32918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D:\2015\Report Working\photo select for 2ndDSG\S3\PB23417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960" b="1106"/>
          <a:stretch/>
        </p:blipFill>
        <p:spPr bwMode="auto">
          <a:xfrm>
            <a:off x="0" y="3529374"/>
            <a:ext cx="4495800" cy="3291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46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B329E8B-9A70-4BAA-BA83-80B0CE0DF4D0}" type="slidenum">
              <a:rPr lang="en-US" smtClean="0"/>
              <a:pPr/>
              <a:t>13</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6159" y="3657600"/>
            <a:ext cx="4480560" cy="298704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74997"/>
            <a:ext cx="4480560" cy="2986311"/>
          </a:xfrm>
          <a:prstGeom prst="rect">
            <a:avLst/>
          </a:prstGeom>
        </p:spPr>
      </p:pic>
      <p:pic>
        <p:nvPicPr>
          <p:cNvPr id="1027" name="Picture 3" descr="D:\2015\Report Working\photo select for 2ndDSG\S3\2014-04-27 14.30.0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595"/>
          <a:stretch/>
        </p:blipFill>
        <p:spPr bwMode="auto">
          <a:xfrm>
            <a:off x="4606159" y="182880"/>
            <a:ext cx="4480560" cy="30043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00-Facebook Uploaded Pictures\13-Preah Vihear\PVH-17082013\007.jpg"/>
          <p:cNvPicPr>
            <a:picLocks noChangeAspect="1" noChangeArrowheads="1"/>
          </p:cNvPicPr>
          <p:nvPr/>
        </p:nvPicPr>
        <p:blipFill rotWithShape="1">
          <a:blip r:embed="rId6">
            <a:extLst>
              <a:ext uri="{28A0092B-C50C-407E-A947-70E740481C1C}">
                <a14:useLocalDpi xmlns:a14="http://schemas.microsoft.com/office/drawing/2010/main" val="0"/>
              </a:ext>
            </a:extLst>
          </a:blip>
          <a:srcRect t="10720"/>
          <a:stretch/>
        </p:blipFill>
        <p:spPr bwMode="auto">
          <a:xfrm>
            <a:off x="0" y="3657600"/>
            <a:ext cx="4480560" cy="3000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417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III- </a:t>
            </a:r>
            <a:r>
              <a:rPr lang="en-US" dirty="0"/>
              <a:t>CRC OD Progress Update (cont.)</a:t>
            </a:r>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pPr marL="514350" indent="-514350">
              <a:buFont typeface="+mj-lt"/>
              <a:buAutoNum type="arabicPeriod" startAt="4"/>
            </a:pPr>
            <a:r>
              <a:rPr lang="en-US" sz="4100" dirty="0" smtClean="0">
                <a:solidFill>
                  <a:srgbClr val="0000FF"/>
                </a:solidFill>
                <a:latin typeface="+mn-lt"/>
              </a:rPr>
              <a:t>Resource (Finance) Development</a:t>
            </a:r>
          </a:p>
          <a:p>
            <a:pPr marL="914400" lvl="1" indent="-514350">
              <a:buFont typeface="Wingdings" pitchFamily="2" charset="2"/>
              <a:buChar char="Ø"/>
            </a:pPr>
            <a:r>
              <a:rPr lang="en-US" dirty="0" smtClean="0"/>
              <a:t>8 May is the main event that CRC both at NHQ and branch level raise funds; and </a:t>
            </a:r>
          </a:p>
          <a:p>
            <a:pPr marL="914400" lvl="1" indent="-514350">
              <a:buFont typeface="Wingdings" pitchFamily="2" charset="2"/>
              <a:buChar char="Ø"/>
            </a:pPr>
            <a:r>
              <a:rPr lang="en-US" dirty="0"/>
              <a:t>O</a:t>
            </a:r>
            <a:r>
              <a:rPr lang="en-US" dirty="0" smtClean="0"/>
              <a:t>ther including</a:t>
            </a:r>
            <a:r>
              <a:rPr lang="en-US" dirty="0"/>
              <a:t> </a:t>
            </a:r>
            <a:r>
              <a:rPr lang="en-US" dirty="0" smtClean="0"/>
              <a:t>commercial first aid, membership </a:t>
            </a:r>
            <a:r>
              <a:rPr lang="en-US" dirty="0"/>
              <a:t>fee, donation from generous </a:t>
            </a:r>
            <a:r>
              <a:rPr lang="en-US" dirty="0" smtClean="0"/>
              <a:t>people, postage stamps, charity boxes etc.</a:t>
            </a:r>
          </a:p>
          <a:p>
            <a:pPr marL="914400" lvl="1" indent="-514350">
              <a:buFont typeface="Wingdings" pitchFamily="2" charset="2"/>
              <a:buChar char="Ø"/>
            </a:pPr>
            <a:r>
              <a:rPr lang="en-US" dirty="0" smtClean="0"/>
              <a:t>CRC aims to have </a:t>
            </a:r>
            <a:r>
              <a:rPr lang="en-US" dirty="0"/>
              <a:t>a minimum membership of 1</a:t>
            </a:r>
            <a:r>
              <a:rPr lang="en-US" dirty="0" smtClean="0"/>
              <a:t>% of the registered population in capital or provinces;</a:t>
            </a:r>
          </a:p>
          <a:p>
            <a:pPr marL="914400" lvl="1" indent="-514350">
              <a:buFont typeface="Wingdings" pitchFamily="2" charset="2"/>
              <a:buChar char="Ø"/>
            </a:pPr>
            <a:r>
              <a:rPr lang="en-US" dirty="0" smtClean="0"/>
              <a:t>Income generation:</a:t>
            </a:r>
          </a:p>
          <a:p>
            <a:pPr marL="1314450" lvl="2" indent="-514350">
              <a:buFont typeface="Wingdings" pitchFamily="2" charset="2"/>
              <a:buChar char="v"/>
            </a:pPr>
            <a:r>
              <a:rPr lang="en-US" dirty="0" smtClean="0"/>
              <a:t>Phnom Penh Municipality RC Branch run drinking water factory and medical waste management; collaborate with Preah Vihear RC Branch build a new hotel;</a:t>
            </a:r>
          </a:p>
          <a:p>
            <a:pPr marL="1314450" lvl="2" indent="-514350">
              <a:buFont typeface="Wingdings" pitchFamily="2" charset="2"/>
              <a:buChar char="v"/>
            </a:pPr>
            <a:r>
              <a:rPr lang="en-US" dirty="0" smtClean="0"/>
              <a:t>Guesthouse: Svay Rieng, Sihanouk Ville RC and Kep branches;</a:t>
            </a:r>
          </a:p>
          <a:p>
            <a:pPr marL="1314450" lvl="2" indent="-514350">
              <a:buFont typeface="Wingdings" pitchFamily="2" charset="2"/>
              <a:buChar char="v"/>
            </a:pPr>
            <a:r>
              <a:rPr lang="en-US" dirty="0" smtClean="0"/>
              <a:t>Building leasing: </a:t>
            </a:r>
            <a:r>
              <a:rPr lang="en-US" dirty="0" err="1" smtClean="0"/>
              <a:t>Svay</a:t>
            </a:r>
            <a:r>
              <a:rPr lang="en-US" dirty="0" smtClean="0"/>
              <a:t> </a:t>
            </a:r>
            <a:r>
              <a:rPr lang="en-US" dirty="0" err="1" smtClean="0"/>
              <a:t>Rieng</a:t>
            </a:r>
            <a:r>
              <a:rPr lang="en-US" dirty="0"/>
              <a:t> </a:t>
            </a:r>
            <a:r>
              <a:rPr lang="en-US" dirty="0" smtClean="0"/>
              <a:t>and Battambang branches;</a:t>
            </a:r>
          </a:p>
          <a:p>
            <a:pPr marL="1314450" lvl="2" indent="-514350">
              <a:buFont typeface="Wingdings" pitchFamily="2" charset="2"/>
              <a:buChar char="v"/>
            </a:pPr>
            <a:r>
              <a:rPr lang="en-US" dirty="0" smtClean="0"/>
              <a:t>Raffle: </a:t>
            </a:r>
            <a:r>
              <a:rPr lang="en-US" dirty="0" err="1" smtClean="0"/>
              <a:t>Svay</a:t>
            </a:r>
            <a:r>
              <a:rPr lang="en-US" dirty="0" smtClean="0"/>
              <a:t> </a:t>
            </a:r>
            <a:r>
              <a:rPr lang="en-US" dirty="0" err="1" smtClean="0"/>
              <a:t>Rieng</a:t>
            </a:r>
            <a:r>
              <a:rPr lang="en-US" dirty="0" smtClean="0"/>
              <a:t> and Kampong Thom branches;</a:t>
            </a:r>
          </a:p>
          <a:p>
            <a:pPr marL="914400" lvl="1" indent="-514350">
              <a:buFont typeface="Wingdings" pitchFamily="2" charset="2"/>
              <a:buChar char="Ø"/>
            </a:pPr>
            <a:endParaRPr lang="en-US" dirty="0"/>
          </a:p>
        </p:txBody>
      </p:sp>
      <p:sp>
        <p:nvSpPr>
          <p:cNvPr id="4" name="Slide Number Placeholder 3"/>
          <p:cNvSpPr>
            <a:spLocks noGrp="1"/>
          </p:cNvSpPr>
          <p:nvPr>
            <p:ph type="sldNum" sz="quarter" idx="12"/>
          </p:nvPr>
        </p:nvSpPr>
        <p:spPr/>
        <p:txBody>
          <a:bodyPr/>
          <a:lstStyle/>
          <a:p>
            <a:fld id="{CB329E8B-9A70-4BAA-BA83-80B0CE0DF4D0}" type="slidenum">
              <a:rPr lang="en-US" smtClean="0"/>
              <a:pPr/>
              <a:t>14</a:t>
            </a:fld>
            <a:endParaRPr lang="en-US" dirty="0"/>
          </a:p>
        </p:txBody>
      </p:sp>
    </p:spTree>
    <p:extLst>
      <p:ext uri="{BB962C8B-B14F-4D97-AF65-F5344CB8AC3E}">
        <p14:creationId xmlns:p14="http://schemas.microsoft.com/office/powerpoint/2010/main" val="2239891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III- </a:t>
            </a:r>
            <a:r>
              <a:rPr lang="en-US" dirty="0"/>
              <a:t>CRC OD Progress Update (cont.)</a:t>
            </a:r>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pPr marL="514350" indent="-514350">
              <a:buFont typeface="+mj-lt"/>
              <a:buAutoNum type="arabicPeriod" startAt="5"/>
            </a:pPr>
            <a:r>
              <a:rPr lang="en-US" sz="3800" dirty="0" smtClean="0">
                <a:solidFill>
                  <a:srgbClr val="0000FF"/>
                </a:solidFill>
                <a:latin typeface="+mn-lt"/>
              </a:rPr>
              <a:t>Communication and Cooperation</a:t>
            </a:r>
          </a:p>
          <a:p>
            <a:pPr marL="914400" lvl="1" indent="-514350">
              <a:buFont typeface="Wingdings" pitchFamily="2" charset="2"/>
              <a:buChar char="Ø"/>
            </a:pPr>
            <a:r>
              <a:rPr lang="en-US" dirty="0" smtClean="0">
                <a:solidFill>
                  <a:srgbClr val="FF0000"/>
                </a:solidFill>
              </a:rPr>
              <a:t>National</a:t>
            </a:r>
          </a:p>
          <a:p>
            <a:pPr marL="800100" lvl="2" indent="0">
              <a:buNone/>
            </a:pPr>
            <a:r>
              <a:rPr lang="en-US" dirty="0"/>
              <a:t>As </a:t>
            </a:r>
            <a:r>
              <a:rPr lang="en-US" dirty="0" smtClean="0"/>
              <a:t>auxiliary to </a:t>
            </a:r>
            <a:r>
              <a:rPr lang="en-US" dirty="0"/>
              <a:t>the public authorities in the </a:t>
            </a:r>
            <a:r>
              <a:rPr lang="en-US" dirty="0" smtClean="0"/>
              <a:t>humanitarian field, CRC </a:t>
            </a:r>
            <a:r>
              <a:rPr lang="en-US" dirty="0"/>
              <a:t>is a </a:t>
            </a:r>
            <a:r>
              <a:rPr lang="en-US" dirty="0" smtClean="0"/>
              <a:t>dynamic partner in coordination and </a:t>
            </a:r>
            <a:r>
              <a:rPr lang="en-US" dirty="0"/>
              <a:t>cooperation </a:t>
            </a:r>
            <a:r>
              <a:rPr lang="en-US" dirty="0" smtClean="0"/>
              <a:t>with:</a:t>
            </a:r>
          </a:p>
          <a:p>
            <a:pPr marL="1314450" lvl="2" indent="-514350">
              <a:buFont typeface="Wingdings" pitchFamily="2" charset="2"/>
              <a:buChar char="Ø"/>
            </a:pPr>
            <a:r>
              <a:rPr lang="en-US" dirty="0" smtClean="0"/>
              <a:t>Ministry </a:t>
            </a:r>
            <a:r>
              <a:rPr lang="en-US" dirty="0"/>
              <a:t>of </a:t>
            </a:r>
            <a:r>
              <a:rPr lang="en-US" dirty="0" smtClean="0"/>
              <a:t>Health, Ministry of Posts and Tele-communication, Ministry </a:t>
            </a:r>
            <a:r>
              <a:rPr lang="en-US" dirty="0"/>
              <a:t>of Education, Ministry of Foreign Affairs and </a:t>
            </a:r>
            <a:r>
              <a:rPr lang="en-US" dirty="0" smtClean="0"/>
              <a:t>Int. Cooperation</a:t>
            </a:r>
            <a:r>
              <a:rPr lang="en-US" dirty="0"/>
              <a:t>, </a:t>
            </a:r>
            <a:r>
              <a:rPr lang="en-US" dirty="0" smtClean="0"/>
              <a:t>Ministry of Social Affairs</a:t>
            </a:r>
            <a:r>
              <a:rPr lang="en-US" dirty="0"/>
              <a:t>, Veterans and Youth </a:t>
            </a:r>
            <a:r>
              <a:rPr lang="en-US" dirty="0" smtClean="0"/>
              <a:t>Rehabilitation, Ministry of Interior, Ministry of Labor, National </a:t>
            </a:r>
            <a:r>
              <a:rPr lang="en-US" dirty="0"/>
              <a:t>Committee for Disaster </a:t>
            </a:r>
            <a:r>
              <a:rPr lang="en-US" dirty="0" smtClean="0"/>
              <a:t>Management (NCDM), </a:t>
            </a:r>
            <a:r>
              <a:rPr lang="en-US" dirty="0"/>
              <a:t>Cambodian Mine Action and Victim Assistance Authority (CMAA</a:t>
            </a:r>
            <a:r>
              <a:rPr lang="en-US" dirty="0" smtClean="0"/>
              <a:t>), National AID </a:t>
            </a:r>
            <a:r>
              <a:rPr lang="en-US" dirty="0"/>
              <a:t>Authority of </a:t>
            </a:r>
            <a:r>
              <a:rPr lang="en-US" dirty="0" smtClean="0"/>
              <a:t>Cambodia (NAA), National Road Safety Committee, local authorities at all levels etc.;</a:t>
            </a:r>
          </a:p>
          <a:p>
            <a:pPr marL="1314450" lvl="2" indent="-514350">
              <a:buFont typeface="Wingdings" pitchFamily="2" charset="2"/>
              <a:buChar char="Ø"/>
            </a:pPr>
            <a:r>
              <a:rPr lang="en-US" dirty="0" smtClean="0"/>
              <a:t>Media: local media including national and private radio, TVs for broadcasting CRC activities; and but not limited to international media during disaster;</a:t>
            </a:r>
          </a:p>
        </p:txBody>
      </p:sp>
      <p:sp>
        <p:nvSpPr>
          <p:cNvPr id="4" name="Slide Number Placeholder 3"/>
          <p:cNvSpPr>
            <a:spLocks noGrp="1"/>
          </p:cNvSpPr>
          <p:nvPr>
            <p:ph type="sldNum" sz="quarter" idx="12"/>
          </p:nvPr>
        </p:nvSpPr>
        <p:spPr/>
        <p:txBody>
          <a:bodyPr/>
          <a:lstStyle/>
          <a:p>
            <a:fld id="{CB329E8B-9A70-4BAA-BA83-80B0CE0DF4D0}" type="slidenum">
              <a:rPr lang="en-US" smtClean="0"/>
              <a:pPr/>
              <a:t>15</a:t>
            </a:fld>
            <a:endParaRPr lang="en-US" dirty="0"/>
          </a:p>
        </p:txBody>
      </p:sp>
    </p:spTree>
    <p:extLst>
      <p:ext uri="{BB962C8B-B14F-4D97-AF65-F5344CB8AC3E}">
        <p14:creationId xmlns:p14="http://schemas.microsoft.com/office/powerpoint/2010/main" val="2238396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III- </a:t>
            </a:r>
            <a:r>
              <a:rPr lang="en-US" dirty="0"/>
              <a:t>CRC OD Progress Update (cont.)</a:t>
            </a:r>
          </a:p>
        </p:txBody>
      </p:sp>
      <p:sp>
        <p:nvSpPr>
          <p:cNvPr id="3" name="Content Placeholder 2"/>
          <p:cNvSpPr>
            <a:spLocks noGrp="1"/>
          </p:cNvSpPr>
          <p:nvPr>
            <p:ph idx="1"/>
          </p:nvPr>
        </p:nvSpPr>
        <p:spPr>
          <a:xfrm>
            <a:off x="304800" y="1600200"/>
            <a:ext cx="8534400" cy="4876800"/>
          </a:xfrm>
        </p:spPr>
        <p:txBody>
          <a:bodyPr>
            <a:normAutofit fontScale="77500" lnSpcReduction="20000"/>
          </a:bodyPr>
          <a:lstStyle/>
          <a:p>
            <a:pPr marL="514350" indent="-514350">
              <a:buFont typeface="+mj-lt"/>
              <a:buAutoNum type="arabicPeriod" startAt="5"/>
            </a:pPr>
            <a:r>
              <a:rPr lang="en-US" sz="3800" dirty="0" smtClean="0">
                <a:solidFill>
                  <a:srgbClr val="0000FF"/>
                </a:solidFill>
                <a:latin typeface="+mn-lt"/>
              </a:rPr>
              <a:t>Communication and Cooperation (cont.)</a:t>
            </a:r>
          </a:p>
          <a:p>
            <a:pPr marL="914400" lvl="1" indent="-514350">
              <a:buFont typeface="Wingdings" pitchFamily="2" charset="2"/>
              <a:buChar char="Ø"/>
            </a:pPr>
            <a:r>
              <a:rPr lang="en-US" dirty="0" smtClean="0">
                <a:solidFill>
                  <a:srgbClr val="FF0000"/>
                </a:solidFill>
              </a:rPr>
              <a:t>International</a:t>
            </a:r>
          </a:p>
          <a:p>
            <a:pPr lvl="2" indent="-342900">
              <a:buFont typeface="Wingdings" pitchFamily="2" charset="2"/>
              <a:buChar char="v"/>
            </a:pPr>
            <a:r>
              <a:rPr lang="en-US" dirty="0"/>
              <a:t>CRC has </a:t>
            </a:r>
            <a:r>
              <a:rPr lang="en-US" dirty="0" smtClean="0"/>
              <a:t>co-operational partners including Red Cross family, non-Red Cross and UN partners:</a:t>
            </a:r>
          </a:p>
          <a:p>
            <a:pPr lvl="3" indent="-342900">
              <a:buFont typeface="Wingdings" pitchFamily="2" charset="2"/>
              <a:buChar char="§"/>
            </a:pPr>
            <a:r>
              <a:rPr lang="en-US" dirty="0" smtClean="0"/>
              <a:t>IFRC, ICRC, ARC</a:t>
            </a:r>
            <a:r>
              <a:rPr lang="en-US" dirty="0"/>
              <a:t>, </a:t>
            </a:r>
            <a:r>
              <a:rPr lang="en-US" dirty="0" smtClean="0"/>
              <a:t>Red Cross Society of China (RCSC), DRC, FRC, FinRC, German RC, JRCS, SRC, Italian RC and others support during disaster;</a:t>
            </a:r>
          </a:p>
          <a:p>
            <a:pPr lvl="3" indent="-342900">
              <a:buFont typeface="Wingdings" pitchFamily="2" charset="2"/>
              <a:buChar char="§"/>
            </a:pPr>
            <a:r>
              <a:rPr lang="en-US" dirty="0" smtClean="0"/>
              <a:t>World Mate, DFID, Global </a:t>
            </a:r>
            <a:r>
              <a:rPr lang="en-US" dirty="0"/>
              <a:t>Fund, </a:t>
            </a:r>
            <a:r>
              <a:rPr lang="en-US" dirty="0" smtClean="0"/>
              <a:t>Family </a:t>
            </a:r>
            <a:r>
              <a:rPr lang="en-US" dirty="0"/>
              <a:t>Health </a:t>
            </a:r>
            <a:r>
              <a:rPr lang="en-US" dirty="0" smtClean="0"/>
              <a:t>International etc.</a:t>
            </a:r>
            <a:endParaRPr lang="en-US" dirty="0"/>
          </a:p>
          <a:p>
            <a:pPr lvl="3" indent="-342900">
              <a:buFont typeface="Wingdings" pitchFamily="2" charset="2"/>
              <a:buChar char="§"/>
            </a:pPr>
            <a:r>
              <a:rPr lang="en-US" dirty="0" smtClean="0"/>
              <a:t>WHO, UNICEF, UNAIDS</a:t>
            </a:r>
            <a:r>
              <a:rPr lang="en-US" dirty="0"/>
              <a:t> </a:t>
            </a:r>
            <a:r>
              <a:rPr lang="en-US" dirty="0" smtClean="0"/>
              <a:t>etc.</a:t>
            </a:r>
          </a:p>
          <a:p>
            <a:pPr lvl="2" indent="-342900">
              <a:buFont typeface="Wingdings" pitchFamily="2" charset="2"/>
              <a:buChar char="v"/>
            </a:pPr>
            <a:r>
              <a:rPr lang="en-US" dirty="0" smtClean="0"/>
              <a:t>Quarterly Movement Coordination meeting on progress update, challenges etc.</a:t>
            </a:r>
          </a:p>
          <a:p>
            <a:pPr lvl="2" indent="-342900">
              <a:buFont typeface="Wingdings" pitchFamily="2" charset="2"/>
              <a:buChar char="v"/>
            </a:pPr>
            <a:r>
              <a:rPr lang="en-US" dirty="0" smtClean="0"/>
              <a:t>Twining branch: CRC and VNRC especially branches situate along border, for disaster response, health in emergency;</a:t>
            </a:r>
          </a:p>
          <a:p>
            <a:pPr lvl="2" indent="-342900">
              <a:buFont typeface="Wingdings" pitchFamily="2" charset="2"/>
              <a:buChar char="v"/>
            </a:pPr>
            <a:r>
              <a:rPr lang="en-GB" dirty="0" smtClean="0"/>
              <a:t>CRC </a:t>
            </a:r>
            <a:r>
              <a:rPr lang="en-GB" dirty="0"/>
              <a:t>is Acting Chair of Regional Health Technical Working </a:t>
            </a:r>
            <a:r>
              <a:rPr lang="en-GB" dirty="0" smtClean="0"/>
              <a:t>Group;</a:t>
            </a:r>
          </a:p>
          <a:p>
            <a:pPr lvl="2" indent="-342900">
              <a:buFont typeface="Wingdings" pitchFamily="2" charset="2"/>
              <a:buChar char="v"/>
            </a:pPr>
            <a:r>
              <a:rPr lang="en-GB" dirty="0"/>
              <a:t>CRC is the first ever chair of Southeast Asia Youth Network (</a:t>
            </a:r>
            <a:r>
              <a:rPr lang="en-GB" dirty="0" err="1"/>
              <a:t>SEAYN</a:t>
            </a:r>
            <a:r>
              <a:rPr lang="en-GB" dirty="0"/>
              <a:t>) in 2014, and Deputy Chair Asia Pacific Youth Network (</a:t>
            </a:r>
            <a:r>
              <a:rPr lang="en-GB" dirty="0" err="1"/>
              <a:t>APYN</a:t>
            </a:r>
            <a:r>
              <a:rPr lang="en-GB" dirty="0"/>
              <a:t>) in 2014</a:t>
            </a:r>
            <a:r>
              <a:rPr lang="en-GB" dirty="0" smtClean="0"/>
              <a:t>;</a:t>
            </a:r>
          </a:p>
          <a:p>
            <a:pPr lvl="2" indent="-342900">
              <a:buFont typeface="Wingdings" pitchFamily="2" charset="2"/>
              <a:buChar char="v"/>
            </a:pPr>
            <a:r>
              <a:rPr lang="en-US" dirty="0" smtClean="0"/>
              <a:t>CRC is a member of Regional Disaster Management Committee;  </a:t>
            </a:r>
            <a:endParaRPr lang="en-GB" dirty="0"/>
          </a:p>
          <a:p>
            <a:pPr lvl="2" indent="-342900">
              <a:buFont typeface="Wingdings" pitchFamily="2" charset="2"/>
              <a:buChar char="v"/>
            </a:pPr>
            <a:endParaRPr lang="en-US" dirty="0"/>
          </a:p>
        </p:txBody>
      </p:sp>
      <p:sp>
        <p:nvSpPr>
          <p:cNvPr id="4" name="Slide Number Placeholder 3"/>
          <p:cNvSpPr>
            <a:spLocks noGrp="1"/>
          </p:cNvSpPr>
          <p:nvPr>
            <p:ph type="sldNum" sz="quarter" idx="12"/>
          </p:nvPr>
        </p:nvSpPr>
        <p:spPr/>
        <p:txBody>
          <a:bodyPr/>
          <a:lstStyle/>
          <a:p>
            <a:fld id="{CB329E8B-9A70-4BAA-BA83-80B0CE0DF4D0}" type="slidenum">
              <a:rPr lang="en-US" smtClean="0"/>
              <a:pPr/>
              <a:t>16</a:t>
            </a:fld>
            <a:endParaRPr lang="en-US" dirty="0"/>
          </a:p>
        </p:txBody>
      </p:sp>
    </p:spTree>
    <p:extLst>
      <p:ext uri="{BB962C8B-B14F-4D97-AF65-F5344CB8AC3E}">
        <p14:creationId xmlns:p14="http://schemas.microsoft.com/office/powerpoint/2010/main" val="3289520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III- </a:t>
            </a:r>
            <a:r>
              <a:rPr lang="en-US" dirty="0"/>
              <a:t>CRC OD Progress Update (cont.)</a:t>
            </a:r>
          </a:p>
        </p:txBody>
      </p:sp>
      <p:sp>
        <p:nvSpPr>
          <p:cNvPr id="3" name="Content Placeholder 2"/>
          <p:cNvSpPr>
            <a:spLocks noGrp="1"/>
          </p:cNvSpPr>
          <p:nvPr>
            <p:ph idx="1"/>
          </p:nvPr>
        </p:nvSpPr>
        <p:spPr>
          <a:xfrm>
            <a:off x="457200" y="1600200"/>
            <a:ext cx="8229600" cy="4876800"/>
          </a:xfrm>
        </p:spPr>
        <p:txBody>
          <a:bodyPr>
            <a:normAutofit fontScale="92500"/>
          </a:bodyPr>
          <a:lstStyle/>
          <a:p>
            <a:pPr marL="514350" indent="-514350">
              <a:buFont typeface="+mj-lt"/>
              <a:buAutoNum type="arabicPeriod" startAt="6"/>
            </a:pPr>
            <a:r>
              <a:rPr lang="en-US" sz="3500" dirty="0" smtClean="0">
                <a:solidFill>
                  <a:srgbClr val="0000FF"/>
                </a:solidFill>
                <a:latin typeface="+mn-lt"/>
              </a:rPr>
              <a:t>Admin. and Financial Management</a:t>
            </a:r>
          </a:p>
          <a:p>
            <a:pPr marL="914400" lvl="1" indent="-514350">
              <a:buFont typeface="Wingdings" pitchFamily="2" charset="2"/>
              <a:buChar char="Ø"/>
            </a:pPr>
            <a:r>
              <a:rPr lang="en-US" dirty="0" smtClean="0"/>
              <a:t>Develop and implement standardized administrative and financial system, policy and procedures at headquarters and branch levels;</a:t>
            </a:r>
          </a:p>
          <a:p>
            <a:pPr marL="914400" lvl="1" indent="-514350">
              <a:buFont typeface="Wingdings" pitchFamily="2" charset="2"/>
              <a:buChar char="Ø"/>
            </a:pPr>
            <a:r>
              <a:rPr lang="en-US" dirty="0" smtClean="0"/>
              <a:t>Strengthen admin. and finance systems, and ensure transparency and accountability to donors and beneficiaries through internal control and external audit;</a:t>
            </a:r>
          </a:p>
          <a:p>
            <a:pPr marL="914400" lvl="1" indent="-514350">
              <a:buFont typeface="Wingdings" pitchFamily="2" charset="2"/>
              <a:buChar char="Ø"/>
            </a:pPr>
            <a:r>
              <a:rPr lang="en-US" dirty="0" smtClean="0"/>
              <a:t>Build capacity of branch and sub-branch staff through trainings on admin. and financial management;</a:t>
            </a:r>
          </a:p>
          <a:p>
            <a:pPr marL="914400" lvl="1" indent="-514350">
              <a:buFont typeface="Wingdings" pitchFamily="2" charset="2"/>
              <a:buChar char="Ø"/>
            </a:pPr>
            <a:endParaRPr lang="en-US" dirty="0" smtClean="0"/>
          </a:p>
        </p:txBody>
      </p:sp>
      <p:sp>
        <p:nvSpPr>
          <p:cNvPr id="4" name="Slide Number Placeholder 3"/>
          <p:cNvSpPr>
            <a:spLocks noGrp="1"/>
          </p:cNvSpPr>
          <p:nvPr>
            <p:ph type="sldNum" sz="quarter" idx="12"/>
          </p:nvPr>
        </p:nvSpPr>
        <p:spPr/>
        <p:txBody>
          <a:bodyPr/>
          <a:lstStyle/>
          <a:p>
            <a:fld id="{CB329E8B-9A70-4BAA-BA83-80B0CE0DF4D0}" type="slidenum">
              <a:rPr lang="en-US" smtClean="0"/>
              <a:pPr/>
              <a:t>17</a:t>
            </a:fld>
            <a:endParaRPr lang="en-US" dirty="0"/>
          </a:p>
        </p:txBody>
      </p:sp>
    </p:spTree>
    <p:extLst>
      <p:ext uri="{BB962C8B-B14F-4D97-AF65-F5344CB8AC3E}">
        <p14:creationId xmlns:p14="http://schemas.microsoft.com/office/powerpoint/2010/main" val="161600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III- </a:t>
            </a:r>
            <a:r>
              <a:rPr lang="en-US" dirty="0"/>
              <a:t>CRC OD Progress Update (cont.)</a:t>
            </a:r>
          </a:p>
        </p:txBody>
      </p:sp>
      <p:sp>
        <p:nvSpPr>
          <p:cNvPr id="3" name="Content Placeholder 2"/>
          <p:cNvSpPr>
            <a:spLocks noGrp="1"/>
          </p:cNvSpPr>
          <p:nvPr>
            <p:ph idx="1"/>
          </p:nvPr>
        </p:nvSpPr>
        <p:spPr>
          <a:xfrm>
            <a:off x="457200" y="1600200"/>
            <a:ext cx="8229600" cy="4876800"/>
          </a:xfrm>
        </p:spPr>
        <p:txBody>
          <a:bodyPr>
            <a:normAutofit fontScale="92500"/>
          </a:bodyPr>
          <a:lstStyle/>
          <a:p>
            <a:pPr marL="514350" indent="-514350">
              <a:buFont typeface="+mj-lt"/>
              <a:buAutoNum type="arabicPeriod" startAt="7"/>
            </a:pPr>
            <a:r>
              <a:rPr lang="en-US" sz="3500" dirty="0" smtClean="0">
                <a:solidFill>
                  <a:srgbClr val="0000FF"/>
                </a:solidFill>
                <a:latin typeface="+mn-lt"/>
              </a:rPr>
              <a:t>PMER</a:t>
            </a:r>
          </a:p>
          <a:p>
            <a:pPr marL="914400" lvl="1" indent="-514350">
              <a:buFont typeface="Wingdings" pitchFamily="2" charset="2"/>
              <a:buChar char="Ø"/>
            </a:pPr>
            <a:r>
              <a:rPr lang="en-US" dirty="0" smtClean="0"/>
              <a:t>CRC has strengthen PMER process through establishment of PMER Unit  under the Admin. &amp; Finance Department, tasking to:</a:t>
            </a:r>
          </a:p>
          <a:p>
            <a:pPr marL="1314450" lvl="2" indent="-514350">
              <a:buFont typeface="Wingdings" pitchFamily="2" charset="2"/>
              <a:buChar char="v"/>
            </a:pPr>
            <a:r>
              <a:rPr lang="en-US" dirty="0" smtClean="0"/>
              <a:t>advice and help departments and branches in developing operational and long-term plans; producing reports based on M&amp;E and in compliance with CRC standard;</a:t>
            </a:r>
          </a:p>
          <a:p>
            <a:pPr marL="1314450" lvl="2" indent="-514350">
              <a:buFont typeface="Wingdings" pitchFamily="2" charset="2"/>
              <a:buChar char="v"/>
            </a:pPr>
            <a:r>
              <a:rPr lang="en-US" dirty="0" smtClean="0"/>
              <a:t>Produce overall monthly, quarterly and annually reports;</a:t>
            </a:r>
          </a:p>
          <a:p>
            <a:pPr marL="1314450" lvl="2" indent="-514350">
              <a:buFont typeface="Wingdings" pitchFamily="2" charset="2"/>
              <a:buChar char="v"/>
            </a:pPr>
            <a:r>
              <a:rPr lang="en-US" dirty="0" smtClean="0"/>
              <a:t>take part in conducting M&amp;E of projects/programmes; </a:t>
            </a:r>
          </a:p>
          <a:p>
            <a:pPr marL="1314450" lvl="2" indent="-514350">
              <a:buFont typeface="Wingdings" pitchFamily="2" charset="2"/>
              <a:buChar char="v"/>
            </a:pPr>
            <a:r>
              <a:rPr lang="en-US" dirty="0" smtClean="0"/>
              <a:t>train NHQ and branch staff on M&amp;E;</a:t>
            </a:r>
          </a:p>
          <a:p>
            <a:pPr marL="914400" lvl="1" indent="-514350">
              <a:buFont typeface="Wingdings" pitchFamily="2" charset="2"/>
              <a:buChar char="Ø"/>
            </a:pPr>
            <a:endParaRPr lang="en-US" dirty="0"/>
          </a:p>
        </p:txBody>
      </p:sp>
      <p:sp>
        <p:nvSpPr>
          <p:cNvPr id="4" name="Slide Number Placeholder 3"/>
          <p:cNvSpPr>
            <a:spLocks noGrp="1"/>
          </p:cNvSpPr>
          <p:nvPr>
            <p:ph type="sldNum" sz="quarter" idx="12"/>
          </p:nvPr>
        </p:nvSpPr>
        <p:spPr/>
        <p:txBody>
          <a:bodyPr/>
          <a:lstStyle/>
          <a:p>
            <a:fld id="{CB329E8B-9A70-4BAA-BA83-80B0CE0DF4D0}" type="slidenum">
              <a:rPr lang="en-US" smtClean="0"/>
              <a:pPr/>
              <a:t>18</a:t>
            </a:fld>
            <a:endParaRPr lang="en-US" dirty="0"/>
          </a:p>
        </p:txBody>
      </p:sp>
    </p:spTree>
    <p:extLst>
      <p:ext uri="{BB962C8B-B14F-4D97-AF65-F5344CB8AC3E}">
        <p14:creationId xmlns:p14="http://schemas.microsoft.com/office/powerpoint/2010/main" val="3768674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III- </a:t>
            </a:r>
            <a:r>
              <a:rPr lang="en-US" dirty="0"/>
              <a:t>CRC OD Progress Update (cont.)</a:t>
            </a:r>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pPr marL="514350" indent="-514350">
              <a:buFont typeface="+mj-lt"/>
              <a:buAutoNum type="arabicPeriod" startAt="8"/>
            </a:pPr>
            <a:r>
              <a:rPr lang="en-US" sz="3500" dirty="0" smtClean="0">
                <a:solidFill>
                  <a:srgbClr val="0000FF"/>
                </a:solidFill>
                <a:latin typeface="+mn-lt"/>
              </a:rPr>
              <a:t>Steps to be taken</a:t>
            </a:r>
          </a:p>
          <a:p>
            <a:pPr marL="914400" lvl="1" indent="-514350">
              <a:buFont typeface="Wingdings" pitchFamily="2" charset="2"/>
              <a:buChar char="Ø"/>
            </a:pPr>
            <a:r>
              <a:rPr lang="en-US" dirty="0"/>
              <a:t>Review CRC decentralization and </a:t>
            </a:r>
            <a:r>
              <a:rPr lang="en-US" dirty="0" smtClean="0"/>
              <a:t/>
            </a:r>
            <a:br>
              <a:rPr lang="en-US" dirty="0" smtClean="0"/>
            </a:br>
            <a:r>
              <a:rPr lang="en-US" dirty="0" smtClean="0"/>
              <a:t>de-concentration directions</a:t>
            </a:r>
            <a:r>
              <a:rPr lang="en-US" dirty="0"/>
              <a:t>;</a:t>
            </a:r>
          </a:p>
          <a:p>
            <a:pPr marL="914400" lvl="1" indent="-514350">
              <a:buFont typeface="Wingdings" pitchFamily="2" charset="2"/>
              <a:buChar char="Ø"/>
            </a:pPr>
            <a:r>
              <a:rPr lang="en-US" dirty="0" smtClean="0"/>
              <a:t>Disseminate new Statutory Text (Statutes, Rules of Procedures, Financial Regulations);</a:t>
            </a:r>
          </a:p>
          <a:p>
            <a:pPr marL="914400" lvl="1" indent="-514350">
              <a:buFont typeface="Wingdings" pitchFamily="2" charset="2"/>
              <a:buChar char="Ø"/>
            </a:pPr>
            <a:r>
              <a:rPr lang="en-US" dirty="0" smtClean="0"/>
              <a:t>CRC Strategy 2011-2020 mid-term review ;</a:t>
            </a:r>
          </a:p>
          <a:p>
            <a:pPr marL="914400" lvl="1" indent="-514350">
              <a:buFont typeface="Wingdings" pitchFamily="2" charset="2"/>
              <a:buChar char="Ø"/>
            </a:pPr>
            <a:r>
              <a:rPr lang="en-US" dirty="0" smtClean="0"/>
              <a:t>Revise CRC 6YDP (2015-2020) with above Strategy mid-term </a:t>
            </a:r>
            <a:r>
              <a:rPr lang="en-US" dirty="0"/>
              <a:t>review</a:t>
            </a:r>
            <a:r>
              <a:rPr lang="en-US" dirty="0" smtClean="0"/>
              <a:t> recommendations;</a:t>
            </a:r>
          </a:p>
          <a:p>
            <a:pPr marL="914400" lvl="1" indent="-514350">
              <a:buFont typeface="Wingdings" pitchFamily="2" charset="2"/>
              <a:buChar char="Ø"/>
            </a:pPr>
            <a:r>
              <a:rPr lang="en-US" dirty="0"/>
              <a:t>Revise branch 6YDP (2014-2019) with BOCA findings;</a:t>
            </a:r>
          </a:p>
          <a:p>
            <a:pPr marL="914400" lvl="1" indent="-514350">
              <a:buFont typeface="Wingdings" pitchFamily="2" charset="2"/>
              <a:buChar char="Ø"/>
            </a:pPr>
            <a:r>
              <a:rPr lang="en-US" dirty="0" smtClean="0"/>
              <a:t>Conduct BOCA in other 20 branches;</a:t>
            </a:r>
          </a:p>
        </p:txBody>
      </p:sp>
      <p:sp>
        <p:nvSpPr>
          <p:cNvPr id="4" name="Slide Number Placeholder 3"/>
          <p:cNvSpPr>
            <a:spLocks noGrp="1"/>
          </p:cNvSpPr>
          <p:nvPr>
            <p:ph type="sldNum" sz="quarter" idx="12"/>
          </p:nvPr>
        </p:nvSpPr>
        <p:spPr/>
        <p:txBody>
          <a:bodyPr/>
          <a:lstStyle/>
          <a:p>
            <a:fld id="{CB329E8B-9A70-4BAA-BA83-80B0CE0DF4D0}" type="slidenum">
              <a:rPr lang="en-US" smtClean="0"/>
              <a:pPr/>
              <a:t>19</a:t>
            </a:fld>
            <a:endParaRPr lang="en-US" dirty="0"/>
          </a:p>
        </p:txBody>
      </p:sp>
    </p:spTree>
    <p:extLst>
      <p:ext uri="{BB962C8B-B14F-4D97-AF65-F5344CB8AC3E}">
        <p14:creationId xmlns:p14="http://schemas.microsoft.com/office/powerpoint/2010/main" val="1084240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US" dirty="0"/>
          </a:p>
        </p:txBody>
      </p:sp>
      <p:sp>
        <p:nvSpPr>
          <p:cNvPr id="3" name="Content Placeholder 2"/>
          <p:cNvSpPr>
            <a:spLocks noGrp="1"/>
          </p:cNvSpPr>
          <p:nvPr>
            <p:ph idx="1"/>
          </p:nvPr>
        </p:nvSpPr>
        <p:spPr/>
        <p:txBody>
          <a:bodyPr>
            <a:normAutofit fontScale="85000" lnSpcReduction="20000"/>
          </a:bodyPr>
          <a:lstStyle/>
          <a:p>
            <a:pPr marL="571500" indent="-571500">
              <a:buFont typeface="+mj-lt"/>
              <a:buAutoNum type="romanUcPeriod"/>
            </a:pPr>
            <a:r>
              <a:rPr lang="en-US" dirty="0"/>
              <a:t>Auxiliary role to public </a:t>
            </a:r>
            <a:r>
              <a:rPr lang="en-US" dirty="0" smtClean="0"/>
              <a:t>authorities</a:t>
            </a:r>
          </a:p>
          <a:p>
            <a:pPr marL="571500" indent="-571500">
              <a:buFont typeface="+mj-lt"/>
              <a:buAutoNum type="romanUcPeriod"/>
            </a:pPr>
            <a:r>
              <a:rPr lang="en-US" dirty="0" smtClean="0"/>
              <a:t>Relationship with Private and Public Sector</a:t>
            </a:r>
            <a:endParaRPr lang="en-US" dirty="0"/>
          </a:p>
          <a:p>
            <a:pPr marL="571500" indent="-571500">
              <a:buFont typeface="+mj-lt"/>
              <a:buAutoNum type="romanUcPeriod"/>
            </a:pPr>
            <a:r>
              <a:rPr lang="en-US" dirty="0" smtClean="0"/>
              <a:t>CRC OD Progress Update</a:t>
            </a:r>
          </a:p>
          <a:p>
            <a:pPr marL="971550" lvl="1" indent="-571500">
              <a:buFont typeface="+mj-lt"/>
              <a:buAutoNum type="arabicPeriod"/>
            </a:pPr>
            <a:r>
              <a:rPr lang="en-US" dirty="0" smtClean="0"/>
              <a:t>Governance and Management</a:t>
            </a:r>
          </a:p>
          <a:p>
            <a:pPr marL="971550" lvl="1" indent="-571500">
              <a:buFont typeface="+mj-lt"/>
              <a:buAutoNum type="arabicPeriod"/>
            </a:pPr>
            <a:r>
              <a:rPr lang="en-US" dirty="0" smtClean="0"/>
              <a:t>Branch/Sub-Branch Development</a:t>
            </a:r>
          </a:p>
          <a:p>
            <a:pPr marL="971550" lvl="1" indent="-571500">
              <a:buFont typeface="+mj-lt"/>
              <a:buAutoNum type="arabicPeriod"/>
            </a:pPr>
            <a:r>
              <a:rPr lang="en-US" dirty="0" smtClean="0"/>
              <a:t>Human Resource Management and Development</a:t>
            </a:r>
          </a:p>
          <a:p>
            <a:pPr marL="971550" lvl="1" indent="-571500">
              <a:buFont typeface="+mj-lt"/>
              <a:buAutoNum type="arabicPeriod"/>
            </a:pPr>
            <a:r>
              <a:rPr lang="en-US" dirty="0" smtClean="0"/>
              <a:t>Resource Development</a:t>
            </a:r>
          </a:p>
          <a:p>
            <a:pPr marL="971550" lvl="1" indent="-571500">
              <a:buFont typeface="+mj-lt"/>
              <a:buAutoNum type="arabicPeriod"/>
            </a:pPr>
            <a:r>
              <a:rPr lang="en-US" dirty="0" smtClean="0"/>
              <a:t>Communication and Cooperation</a:t>
            </a:r>
          </a:p>
          <a:p>
            <a:pPr marL="971550" lvl="1" indent="-571500">
              <a:buFont typeface="+mj-lt"/>
              <a:buAutoNum type="arabicPeriod"/>
            </a:pPr>
            <a:r>
              <a:rPr lang="en-US" dirty="0" smtClean="0"/>
              <a:t>Administration and Finance Development</a:t>
            </a:r>
          </a:p>
          <a:p>
            <a:pPr marL="971550" lvl="1" indent="-571500">
              <a:buFont typeface="+mj-lt"/>
              <a:buAutoNum type="arabicPeriod"/>
            </a:pPr>
            <a:r>
              <a:rPr lang="en-US" dirty="0" smtClean="0"/>
              <a:t>Planning, Monitoring, Evaluation and Reporting</a:t>
            </a:r>
          </a:p>
          <a:p>
            <a:pPr marL="971550" lvl="1" indent="-571500">
              <a:buFont typeface="+mj-lt"/>
              <a:buAutoNum type="arabicPeriod"/>
            </a:pPr>
            <a:r>
              <a:rPr lang="en-US" dirty="0" smtClean="0"/>
              <a:t>Steps to be taken;</a:t>
            </a:r>
          </a:p>
          <a:p>
            <a:pPr marL="971550" lvl="1" indent="-571500"/>
            <a:endParaRPr lang="en-US" dirty="0"/>
          </a:p>
        </p:txBody>
      </p:sp>
      <p:sp>
        <p:nvSpPr>
          <p:cNvPr id="4" name="Slide Number Placeholder 3"/>
          <p:cNvSpPr>
            <a:spLocks noGrp="1"/>
          </p:cNvSpPr>
          <p:nvPr>
            <p:ph type="sldNum" sz="quarter" idx="12"/>
          </p:nvPr>
        </p:nvSpPr>
        <p:spPr/>
        <p:txBody>
          <a:bodyPr/>
          <a:lstStyle/>
          <a:p>
            <a:fld id="{CB329E8B-9A70-4BAA-BA83-80B0CE0DF4D0}" type="slidenum">
              <a:rPr lang="en-US" smtClean="0"/>
              <a:pPr/>
              <a:t>2</a:t>
            </a:fld>
            <a:endParaRPr lang="en-US" dirty="0"/>
          </a:p>
        </p:txBody>
      </p:sp>
    </p:spTree>
    <p:extLst>
      <p:ext uri="{BB962C8B-B14F-4D97-AF65-F5344CB8AC3E}">
        <p14:creationId xmlns:p14="http://schemas.microsoft.com/office/powerpoint/2010/main" val="36072903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III- </a:t>
            </a:r>
            <a:r>
              <a:rPr lang="en-US" dirty="0"/>
              <a:t>CRC OD Progress Update (cont.)</a:t>
            </a:r>
          </a:p>
        </p:txBody>
      </p:sp>
      <p:sp>
        <p:nvSpPr>
          <p:cNvPr id="3" name="Content Placeholder 2"/>
          <p:cNvSpPr>
            <a:spLocks noGrp="1"/>
          </p:cNvSpPr>
          <p:nvPr>
            <p:ph idx="1"/>
          </p:nvPr>
        </p:nvSpPr>
        <p:spPr>
          <a:xfrm>
            <a:off x="457200" y="1600200"/>
            <a:ext cx="8229600" cy="4876800"/>
          </a:xfrm>
        </p:spPr>
        <p:txBody>
          <a:bodyPr>
            <a:normAutofit/>
          </a:bodyPr>
          <a:lstStyle/>
          <a:p>
            <a:pPr marL="514350" indent="-514350">
              <a:buFont typeface="+mj-lt"/>
              <a:buAutoNum type="arabicPeriod" startAt="8"/>
            </a:pPr>
            <a:r>
              <a:rPr lang="en-US" dirty="0" smtClean="0">
                <a:solidFill>
                  <a:srgbClr val="0000FF"/>
                </a:solidFill>
                <a:latin typeface="+mn-lt"/>
              </a:rPr>
              <a:t>Steps to be taken</a:t>
            </a:r>
          </a:p>
          <a:p>
            <a:pPr marL="914400" lvl="1" indent="-514350">
              <a:buFont typeface="Wingdings" pitchFamily="2" charset="2"/>
              <a:buChar char="Ø"/>
            </a:pPr>
            <a:r>
              <a:rPr lang="en-US" dirty="0" smtClean="0"/>
              <a:t>Review HR </a:t>
            </a:r>
            <a:r>
              <a:rPr lang="en-US" dirty="0"/>
              <a:t>Development </a:t>
            </a:r>
            <a:r>
              <a:rPr lang="en-US" dirty="0" smtClean="0"/>
              <a:t>Strategy;</a:t>
            </a:r>
            <a:endParaRPr lang="en-US" dirty="0"/>
          </a:p>
          <a:p>
            <a:pPr marL="914400" lvl="1" indent="-514350">
              <a:buFont typeface="Wingdings" pitchFamily="2" charset="2"/>
              <a:buChar char="Ø"/>
            </a:pPr>
            <a:r>
              <a:rPr lang="en-US" dirty="0" smtClean="0"/>
              <a:t>Submit for </a:t>
            </a:r>
            <a:r>
              <a:rPr lang="en-US" dirty="0"/>
              <a:t>approval and </a:t>
            </a:r>
            <a:r>
              <a:rPr lang="en-US" dirty="0" smtClean="0"/>
              <a:t>print </a:t>
            </a:r>
            <a:r>
              <a:rPr lang="en-US" dirty="0"/>
              <a:t>RCV Policy  and </a:t>
            </a:r>
            <a:r>
              <a:rPr lang="en-US" dirty="0" smtClean="0"/>
              <a:t>its guideline;</a:t>
            </a:r>
            <a:endParaRPr lang="en-US" dirty="0"/>
          </a:p>
          <a:p>
            <a:pPr marL="914400" lvl="1" indent="-514350">
              <a:buFont typeface="Wingdings" pitchFamily="2" charset="2"/>
              <a:buChar char="Ø"/>
            </a:pPr>
            <a:r>
              <a:rPr lang="en-US" dirty="0" smtClean="0"/>
              <a:t>Conduct mid-term review on Condition </a:t>
            </a:r>
            <a:r>
              <a:rPr lang="en-US" dirty="0"/>
              <a:t>of </a:t>
            </a:r>
            <a:r>
              <a:rPr lang="en-US" dirty="0" smtClean="0"/>
              <a:t>services ;</a:t>
            </a:r>
          </a:p>
          <a:p>
            <a:pPr marL="914400" lvl="1" indent="-514350">
              <a:buFont typeface="Wingdings" pitchFamily="2" charset="2"/>
              <a:buChar char="Ø"/>
            </a:pPr>
            <a:r>
              <a:rPr lang="en-US" dirty="0" smtClean="0"/>
              <a:t>Upgrade PMIS as web-based database;</a:t>
            </a:r>
          </a:p>
          <a:p>
            <a:pPr marL="914400" lvl="1" indent="-514350">
              <a:buFont typeface="Wingdings" pitchFamily="2" charset="2"/>
              <a:buChar char="Ø"/>
            </a:pPr>
            <a:r>
              <a:rPr lang="en-US" dirty="0" smtClean="0"/>
              <a:t>Encourage 25 branches to prepare for internal audit;</a:t>
            </a:r>
          </a:p>
          <a:p>
            <a:pPr marL="914400" lvl="1" indent="-514350">
              <a:buFont typeface="Wingdings" pitchFamily="2" charset="2"/>
              <a:buChar char="Ø"/>
            </a:pPr>
            <a:endParaRPr lang="en-US" dirty="0" smtClean="0"/>
          </a:p>
          <a:p>
            <a:pPr marL="914400" lvl="1" indent="-514350">
              <a:buFont typeface="Wingdings" pitchFamily="2" charset="2"/>
              <a:buChar char="Ø"/>
            </a:pPr>
            <a:endParaRPr lang="en-US" dirty="0"/>
          </a:p>
        </p:txBody>
      </p:sp>
      <p:sp>
        <p:nvSpPr>
          <p:cNvPr id="4" name="Slide Number Placeholder 3"/>
          <p:cNvSpPr>
            <a:spLocks noGrp="1"/>
          </p:cNvSpPr>
          <p:nvPr>
            <p:ph type="sldNum" sz="quarter" idx="12"/>
          </p:nvPr>
        </p:nvSpPr>
        <p:spPr/>
        <p:txBody>
          <a:bodyPr/>
          <a:lstStyle/>
          <a:p>
            <a:fld id="{CB329E8B-9A70-4BAA-BA83-80B0CE0DF4D0}" type="slidenum">
              <a:rPr lang="en-US" smtClean="0"/>
              <a:pPr/>
              <a:t>20</a:t>
            </a:fld>
            <a:endParaRPr lang="en-US" dirty="0"/>
          </a:p>
        </p:txBody>
      </p:sp>
    </p:spTree>
    <p:extLst>
      <p:ext uri="{BB962C8B-B14F-4D97-AF65-F5344CB8AC3E}">
        <p14:creationId xmlns:p14="http://schemas.microsoft.com/office/powerpoint/2010/main" val="2622126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 Auxiliary role to public authorities</a:t>
            </a:r>
            <a:endParaRPr lang="en-US" dirty="0"/>
          </a:p>
        </p:txBody>
      </p:sp>
      <p:sp>
        <p:nvSpPr>
          <p:cNvPr id="3" name="Content Placeholder 2"/>
          <p:cNvSpPr>
            <a:spLocks noGrp="1"/>
          </p:cNvSpPr>
          <p:nvPr>
            <p:ph idx="1"/>
          </p:nvPr>
        </p:nvSpPr>
        <p:spPr>
          <a:xfrm>
            <a:off x="304800" y="1600200"/>
            <a:ext cx="8534400" cy="4876800"/>
          </a:xfrm>
        </p:spPr>
        <p:txBody>
          <a:bodyPr>
            <a:normAutofit fontScale="85000" lnSpcReduction="10000"/>
          </a:bodyPr>
          <a:lstStyle/>
          <a:p>
            <a:pPr marL="514350" indent="-514350">
              <a:buFont typeface="Wingdings" pitchFamily="2" charset="2"/>
              <a:buChar char="Ø"/>
            </a:pPr>
            <a:r>
              <a:rPr lang="en-US" dirty="0">
                <a:latin typeface="Arial Unicode MS" pitchFamily="34" charset="-128"/>
              </a:rPr>
              <a:t>The Cambodian Red Cross (CRC) was established on 18 February 1955, was recognized by the Royal Government (</a:t>
            </a:r>
            <a:r>
              <a:rPr lang="en-US" i="1" dirty="0">
                <a:latin typeface="Arial Unicode MS" pitchFamily="34" charset="-128"/>
              </a:rPr>
              <a:t>Royal Decree No. 378/NS</a:t>
            </a:r>
            <a:r>
              <a:rPr lang="en-US" dirty="0">
                <a:latin typeface="Arial Unicode MS" pitchFamily="34" charset="-128"/>
              </a:rPr>
              <a:t>) on the 16 June 1958 as the Khmer Red Cross </a:t>
            </a:r>
            <a:r>
              <a:rPr lang="en-US" dirty="0" smtClean="0">
                <a:latin typeface="Arial Unicode MS" pitchFamily="34" charset="-128"/>
              </a:rPr>
              <a:t>Society;</a:t>
            </a:r>
            <a:endParaRPr lang="en-US" dirty="0">
              <a:latin typeface="Arial Unicode MS" pitchFamily="34" charset="-128"/>
            </a:endParaRPr>
          </a:p>
          <a:p>
            <a:pPr marL="514350" indent="-514350">
              <a:buFont typeface="Wingdings" pitchFamily="2" charset="2"/>
              <a:buChar char="Ø"/>
            </a:pPr>
            <a:r>
              <a:rPr lang="en-US" dirty="0" smtClean="0">
                <a:latin typeface="Arial Unicode MS" pitchFamily="34" charset="-128"/>
              </a:rPr>
              <a:t>CRC </a:t>
            </a:r>
            <a:r>
              <a:rPr lang="en-US" dirty="0">
                <a:latin typeface="Arial Unicode MS" pitchFamily="34" charset="-128"/>
              </a:rPr>
              <a:t>officially recognized as auxiliary to the public </a:t>
            </a:r>
            <a:r>
              <a:rPr lang="en-US" dirty="0" smtClean="0">
                <a:latin typeface="Arial Unicode MS" pitchFamily="34" charset="-128"/>
              </a:rPr>
              <a:t>authorities </a:t>
            </a:r>
            <a:r>
              <a:rPr lang="en-US" dirty="0">
                <a:latin typeface="Arial Unicode MS" pitchFamily="34" charset="-128"/>
              </a:rPr>
              <a:t>in humanitarian field by </a:t>
            </a:r>
            <a:r>
              <a:rPr lang="en-US" i="1" dirty="0">
                <a:latin typeface="Arial Unicode MS" pitchFamily="34" charset="-128"/>
              </a:rPr>
              <a:t>Royal Decree </a:t>
            </a:r>
            <a:r>
              <a:rPr lang="en-US" dirty="0" smtClean="0">
                <a:latin typeface="Arial Unicode MS" pitchFamily="34" charset="-128"/>
              </a:rPr>
              <a:t>(No. NS/RKT/113 dated 06 May 2002);</a:t>
            </a:r>
          </a:p>
          <a:p>
            <a:pPr marL="514350" indent="-514350">
              <a:buFont typeface="Wingdings" pitchFamily="2" charset="2"/>
              <a:buChar char="Ø"/>
            </a:pPr>
            <a:r>
              <a:rPr lang="en-US" dirty="0" smtClean="0">
                <a:latin typeface="Arial Unicode MS" pitchFamily="34" charset="-128"/>
              </a:rPr>
              <a:t>Royal Government of Cambodia respect CRC adherence to the Seven Fundamental </a:t>
            </a:r>
            <a:r>
              <a:rPr lang="en-US" dirty="0">
                <a:latin typeface="Arial Unicode MS" pitchFamily="34" charset="-128"/>
              </a:rPr>
              <a:t>P</a:t>
            </a:r>
            <a:r>
              <a:rPr lang="en-US" dirty="0" smtClean="0">
                <a:latin typeface="Arial Unicode MS" pitchFamily="34" charset="-128"/>
              </a:rPr>
              <a:t>rinciples;</a:t>
            </a:r>
          </a:p>
          <a:p>
            <a:pPr marL="514350" indent="-514350">
              <a:buFont typeface="Wingdings" pitchFamily="2" charset="2"/>
              <a:buChar char="Ø"/>
            </a:pPr>
            <a:r>
              <a:rPr lang="en-US" dirty="0">
                <a:latin typeface="Arial Unicode MS" pitchFamily="34" charset="-128"/>
              </a:rPr>
              <a:t>CRC </a:t>
            </a:r>
            <a:r>
              <a:rPr lang="en-US" dirty="0" smtClean="0">
                <a:latin typeface="Arial Unicode MS" pitchFamily="34" charset="-128"/>
              </a:rPr>
              <a:t>has close coordination and cooperation with, and  received </a:t>
            </a:r>
            <a:r>
              <a:rPr lang="en-US" dirty="0">
                <a:latin typeface="Arial Unicode MS" pitchFamily="34" charset="-128"/>
              </a:rPr>
              <a:t>great support </a:t>
            </a:r>
            <a:r>
              <a:rPr lang="en-US" dirty="0" smtClean="0">
                <a:latin typeface="Arial Unicode MS" pitchFamily="34" charset="-128"/>
              </a:rPr>
              <a:t>from the government</a:t>
            </a:r>
            <a:r>
              <a:rPr lang="en-US" dirty="0">
                <a:latin typeface="Arial Unicode MS" pitchFamily="34" charset="-128"/>
              </a:rPr>
              <a:t>, especially in </a:t>
            </a:r>
            <a:r>
              <a:rPr lang="en-US" dirty="0" smtClean="0">
                <a:latin typeface="Arial Unicode MS" pitchFamily="34" charset="-128"/>
              </a:rPr>
              <a:t>fund-raising;</a:t>
            </a:r>
          </a:p>
        </p:txBody>
      </p:sp>
      <p:sp>
        <p:nvSpPr>
          <p:cNvPr id="4" name="Slide Number Placeholder 3"/>
          <p:cNvSpPr>
            <a:spLocks noGrp="1"/>
          </p:cNvSpPr>
          <p:nvPr>
            <p:ph type="sldNum" sz="quarter" idx="12"/>
          </p:nvPr>
        </p:nvSpPr>
        <p:spPr/>
        <p:txBody>
          <a:bodyPr/>
          <a:lstStyle/>
          <a:p>
            <a:fld id="{CB329E8B-9A70-4BAA-BA83-80B0CE0DF4D0}" type="slidenum">
              <a:rPr lang="en-US" smtClean="0"/>
              <a:pPr/>
              <a:t>3</a:t>
            </a:fld>
            <a:endParaRPr lang="en-US" dirty="0"/>
          </a:p>
        </p:txBody>
      </p:sp>
    </p:spTree>
    <p:extLst>
      <p:ext uri="{BB962C8B-B14F-4D97-AF65-F5344CB8AC3E}">
        <p14:creationId xmlns:p14="http://schemas.microsoft.com/office/powerpoint/2010/main" val="1194669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a:t>
            </a:r>
            <a:r>
              <a:rPr lang="en-US" dirty="0" smtClean="0"/>
              <a:t>- Auxiliary role to public authorities</a:t>
            </a:r>
            <a:endParaRPr lang="en-US" dirty="0"/>
          </a:p>
        </p:txBody>
      </p:sp>
      <p:sp>
        <p:nvSpPr>
          <p:cNvPr id="3" name="Content Placeholder 2"/>
          <p:cNvSpPr>
            <a:spLocks noGrp="1"/>
          </p:cNvSpPr>
          <p:nvPr>
            <p:ph idx="1"/>
          </p:nvPr>
        </p:nvSpPr>
        <p:spPr>
          <a:xfrm>
            <a:off x="304800" y="1600200"/>
            <a:ext cx="8534400" cy="4876800"/>
          </a:xfrm>
        </p:spPr>
        <p:txBody>
          <a:bodyPr>
            <a:normAutofit fontScale="77500" lnSpcReduction="20000"/>
          </a:bodyPr>
          <a:lstStyle/>
          <a:p>
            <a:pPr marL="514350" indent="-514350">
              <a:buFont typeface="Wingdings" pitchFamily="2" charset="2"/>
              <a:buChar char="Ø"/>
            </a:pPr>
            <a:r>
              <a:rPr lang="en-US" dirty="0">
                <a:latin typeface="Arial Unicode MS" pitchFamily="34" charset="-128"/>
              </a:rPr>
              <a:t>In national contingency plan, CRC was assigned a main role for provision of humanitarian relief assistance in collaboration with Ministry of Commerce, and as secondary role for shelter/camp management in collaboration with Ministry of National Defense and other relevant ministries;</a:t>
            </a:r>
          </a:p>
          <a:p>
            <a:pPr marL="514350" indent="-514350">
              <a:buFont typeface="Wingdings" pitchFamily="2" charset="2"/>
              <a:buChar char="Ø"/>
            </a:pPr>
            <a:r>
              <a:rPr lang="en-US" dirty="0" smtClean="0">
                <a:latin typeface="Arial Unicode MS" pitchFamily="34" charset="-128"/>
              </a:rPr>
              <a:t>The government recognizes CRC involvement in drafting Law on Road Trafficking (the law was adopted recently); and drafting Disaster Law which endorsed by the Council of Ministers  and submitted to the National Assembly for adoption;</a:t>
            </a:r>
          </a:p>
          <a:p>
            <a:pPr marL="514350" indent="-514350">
              <a:buFont typeface="Wingdings" pitchFamily="2" charset="2"/>
              <a:buChar char="Ø"/>
            </a:pPr>
            <a:r>
              <a:rPr lang="en-US" dirty="0" smtClean="0">
                <a:latin typeface="Arial Unicode MS" pitchFamily="34" charset="-128"/>
              </a:rPr>
              <a:t>All CRC activities have been recognized by the government. Hence it has been invited to be a member of many national inter-ministerial committees dealing with humanitarian matters;</a:t>
            </a:r>
          </a:p>
          <a:p>
            <a:pPr marL="914400" lvl="1" indent="-514350">
              <a:buFont typeface="Wingdings" pitchFamily="2" charset="2"/>
              <a:buChar char="Ø"/>
            </a:pPr>
            <a:endParaRPr lang="en-US" dirty="0"/>
          </a:p>
        </p:txBody>
      </p:sp>
      <p:sp>
        <p:nvSpPr>
          <p:cNvPr id="4" name="Slide Number Placeholder 3"/>
          <p:cNvSpPr>
            <a:spLocks noGrp="1"/>
          </p:cNvSpPr>
          <p:nvPr>
            <p:ph type="sldNum" sz="quarter" idx="12"/>
          </p:nvPr>
        </p:nvSpPr>
        <p:spPr/>
        <p:txBody>
          <a:bodyPr/>
          <a:lstStyle/>
          <a:p>
            <a:fld id="{CB329E8B-9A70-4BAA-BA83-80B0CE0DF4D0}" type="slidenum">
              <a:rPr lang="en-US" smtClean="0"/>
              <a:pPr/>
              <a:t>4</a:t>
            </a:fld>
            <a:endParaRPr lang="en-US" dirty="0"/>
          </a:p>
        </p:txBody>
      </p:sp>
    </p:spTree>
    <p:extLst>
      <p:ext uri="{BB962C8B-B14F-4D97-AF65-F5344CB8AC3E}">
        <p14:creationId xmlns:p14="http://schemas.microsoft.com/office/powerpoint/2010/main" val="2893584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 Relationship with private and public sector</a:t>
            </a:r>
            <a:endParaRPr lang="en-US" dirty="0"/>
          </a:p>
        </p:txBody>
      </p:sp>
      <p:sp>
        <p:nvSpPr>
          <p:cNvPr id="3" name="Content Placeholder 2"/>
          <p:cNvSpPr>
            <a:spLocks noGrp="1"/>
          </p:cNvSpPr>
          <p:nvPr>
            <p:ph idx="1"/>
          </p:nvPr>
        </p:nvSpPr>
        <p:spPr>
          <a:xfrm>
            <a:off x="304800" y="1600200"/>
            <a:ext cx="8534400" cy="4876800"/>
          </a:xfrm>
        </p:spPr>
        <p:txBody>
          <a:bodyPr>
            <a:normAutofit fontScale="92500"/>
          </a:bodyPr>
          <a:lstStyle/>
          <a:p>
            <a:pPr marL="514350" indent="-514350">
              <a:buFont typeface="Wingdings" pitchFamily="2" charset="2"/>
              <a:buChar char="Ø"/>
            </a:pPr>
            <a:r>
              <a:rPr lang="en-US" dirty="0" smtClean="0">
                <a:latin typeface="Arial Unicode MS" pitchFamily="34" charset="-128"/>
              </a:rPr>
              <a:t>Some members of Central Committee are from businessmen; they are involving in fundraising especially in WRCRC Day, May 8;</a:t>
            </a:r>
          </a:p>
          <a:p>
            <a:pPr marL="514350" indent="-514350">
              <a:buFont typeface="Wingdings" pitchFamily="2" charset="2"/>
              <a:buChar char="Ø"/>
            </a:pPr>
            <a:r>
              <a:rPr lang="en-US" dirty="0" smtClean="0">
                <a:latin typeface="Arial Unicode MS" pitchFamily="34" charset="-128"/>
              </a:rPr>
              <a:t>Private sector provides support during fundraising events, emergencies and project activities;</a:t>
            </a:r>
          </a:p>
          <a:p>
            <a:pPr marL="514350" indent="-514350">
              <a:buFont typeface="Wingdings" pitchFamily="2" charset="2"/>
              <a:buChar char="Ø"/>
            </a:pPr>
            <a:r>
              <a:rPr lang="en-US" dirty="0" smtClean="0">
                <a:latin typeface="Arial Unicode MS" pitchFamily="34" charset="-128"/>
              </a:rPr>
              <a:t>Public </a:t>
            </a:r>
            <a:r>
              <a:rPr lang="en-US" dirty="0">
                <a:latin typeface="Arial Unicode MS" pitchFamily="34" charset="-128"/>
              </a:rPr>
              <a:t>sector provides support during fundraising events, emergencies and project </a:t>
            </a:r>
            <a:r>
              <a:rPr lang="en-US" dirty="0" smtClean="0">
                <a:latin typeface="Arial Unicode MS" pitchFamily="34" charset="-128"/>
              </a:rPr>
              <a:t>activities, and has a close coordination and cooperation with CRC;</a:t>
            </a:r>
          </a:p>
          <a:p>
            <a:pPr marL="914400" lvl="1" indent="-514350">
              <a:buFont typeface="Wingdings" pitchFamily="2" charset="2"/>
              <a:buChar char="Ø"/>
            </a:pPr>
            <a:endParaRPr lang="en-US" dirty="0"/>
          </a:p>
        </p:txBody>
      </p:sp>
      <p:sp>
        <p:nvSpPr>
          <p:cNvPr id="4" name="Slide Number Placeholder 3"/>
          <p:cNvSpPr>
            <a:spLocks noGrp="1"/>
          </p:cNvSpPr>
          <p:nvPr>
            <p:ph type="sldNum" sz="quarter" idx="12"/>
          </p:nvPr>
        </p:nvSpPr>
        <p:spPr/>
        <p:txBody>
          <a:bodyPr/>
          <a:lstStyle/>
          <a:p>
            <a:fld id="{CB329E8B-9A70-4BAA-BA83-80B0CE0DF4D0}" type="slidenum">
              <a:rPr lang="en-US" smtClean="0"/>
              <a:pPr/>
              <a:t>5</a:t>
            </a:fld>
            <a:endParaRPr lang="en-US" dirty="0"/>
          </a:p>
        </p:txBody>
      </p:sp>
    </p:spTree>
    <p:extLst>
      <p:ext uri="{BB962C8B-B14F-4D97-AF65-F5344CB8AC3E}">
        <p14:creationId xmlns:p14="http://schemas.microsoft.com/office/powerpoint/2010/main" val="1708348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9825208"/>
              </p:ext>
            </p:extLst>
          </p:nvPr>
        </p:nvGraphicFramePr>
        <p:xfrm>
          <a:off x="228600" y="533400"/>
          <a:ext cx="88011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0910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CRC </a:t>
            </a:r>
            <a:r>
              <a:rPr lang="en-US" dirty="0"/>
              <a:t>OD Progress Update</a:t>
            </a:r>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pPr marL="514350" indent="-514350">
              <a:buFont typeface="+mj-lt"/>
              <a:buAutoNum type="arabicPeriod"/>
            </a:pPr>
            <a:r>
              <a:rPr lang="en-US" dirty="0" smtClean="0">
                <a:solidFill>
                  <a:srgbClr val="0000FF"/>
                </a:solidFill>
              </a:rPr>
              <a:t>Governance and Management</a:t>
            </a:r>
          </a:p>
          <a:p>
            <a:pPr marL="914400" lvl="1" indent="-514350">
              <a:buFont typeface="Wingdings" pitchFamily="2" charset="2"/>
              <a:buChar char="Ø"/>
            </a:pPr>
            <a:r>
              <a:rPr lang="en-US" dirty="0" smtClean="0"/>
              <a:t>Statutory texts including Statutes, Rule of Procedures and Financial regulations;</a:t>
            </a:r>
          </a:p>
          <a:p>
            <a:pPr marL="914400" lvl="1" indent="-514350">
              <a:buFont typeface="Wingdings" pitchFamily="2" charset="2"/>
              <a:buChar char="Ø"/>
            </a:pPr>
            <a:r>
              <a:rPr lang="en-US" dirty="0" smtClean="0"/>
              <a:t>6</a:t>
            </a:r>
            <a:r>
              <a:rPr lang="en-US" baseline="30000" dirty="0" smtClean="0"/>
              <a:t>th</a:t>
            </a:r>
            <a:r>
              <a:rPr lang="en-US" dirty="0" smtClean="0"/>
              <a:t> General Assembly (6-7 August 2014);</a:t>
            </a:r>
          </a:p>
          <a:p>
            <a:pPr marL="914400" lvl="1" indent="-514350">
              <a:buFont typeface="Wingdings" pitchFamily="2" charset="2"/>
              <a:buChar char="Ø"/>
            </a:pPr>
            <a:r>
              <a:rPr lang="en-US" dirty="0" smtClean="0"/>
              <a:t>Ext</a:t>
            </a:r>
            <a:r>
              <a:rPr lang="en-US" dirty="0"/>
              <a:t>.-ordinary GA (6 August 2014</a:t>
            </a:r>
            <a:r>
              <a:rPr lang="en-US" dirty="0" smtClean="0"/>
              <a:t>);</a:t>
            </a:r>
          </a:p>
          <a:p>
            <a:pPr marL="914400" lvl="1" indent="-514350">
              <a:buFont typeface="Wingdings" pitchFamily="2" charset="2"/>
              <a:buChar char="Ø"/>
            </a:pPr>
            <a:r>
              <a:rPr lang="en-US" dirty="0" err="1" smtClean="0"/>
              <a:t>RCY</a:t>
            </a:r>
            <a:r>
              <a:rPr lang="en-US" dirty="0" smtClean="0"/>
              <a:t> Assembly (5 August 2014);</a:t>
            </a:r>
          </a:p>
          <a:p>
            <a:pPr marL="914400" lvl="1" indent="-514350">
              <a:buFont typeface="Wingdings" pitchFamily="2" charset="2"/>
              <a:buChar char="Ø"/>
            </a:pPr>
            <a:r>
              <a:rPr lang="en-US" dirty="0" smtClean="0"/>
              <a:t>Strategy 2011-2020; 4YDP</a:t>
            </a:r>
            <a:r>
              <a:rPr lang="en-US" dirty="0" smtClean="0">
                <a:sym typeface="Wingdings" pitchFamily="2" charset="2"/>
              </a:rPr>
              <a:t>6YDP</a:t>
            </a:r>
          </a:p>
          <a:p>
            <a:pPr marL="914400" lvl="1" indent="-514350">
              <a:buFont typeface="Wingdings" pitchFamily="2" charset="2"/>
              <a:buChar char="Ø"/>
            </a:pPr>
            <a:r>
              <a:rPr lang="en-US" dirty="0" smtClean="0">
                <a:sym typeface="Wingdings" pitchFamily="2" charset="2"/>
              </a:rPr>
              <a:t>Decentralization and de-concentration directions;</a:t>
            </a:r>
          </a:p>
          <a:p>
            <a:pPr marL="914400" lvl="1" indent="-514350">
              <a:buFont typeface="Wingdings" pitchFamily="2" charset="2"/>
              <a:buChar char="Ø"/>
            </a:pPr>
            <a:r>
              <a:rPr lang="en-US" dirty="0" smtClean="0">
                <a:sym typeface="Wingdings" pitchFamily="2" charset="2"/>
              </a:rPr>
              <a:t>Policies and guidelines: </a:t>
            </a:r>
          </a:p>
          <a:p>
            <a:pPr marL="1314450" lvl="2" indent="-514350">
              <a:buFont typeface="Wingdings" pitchFamily="2" charset="2"/>
              <a:buChar char="v"/>
            </a:pPr>
            <a:r>
              <a:rPr lang="en-US" dirty="0" err="1" smtClean="0">
                <a:sym typeface="Wingdings" pitchFamily="2" charset="2"/>
              </a:rPr>
              <a:t>RCY</a:t>
            </a:r>
            <a:r>
              <a:rPr lang="en-US" dirty="0" smtClean="0">
                <a:sym typeface="Wingdings" pitchFamily="2" charset="2"/>
              </a:rPr>
              <a:t> policy, RCVs policy, Child Protection policy and others;</a:t>
            </a:r>
          </a:p>
          <a:p>
            <a:pPr marL="1314450" lvl="2" indent="-514350">
              <a:buFont typeface="Wingdings" pitchFamily="2" charset="2"/>
              <a:buChar char="v"/>
            </a:pPr>
            <a:r>
              <a:rPr lang="en-US" dirty="0" smtClean="0">
                <a:sym typeface="Wingdings" pitchFamily="2" charset="2"/>
              </a:rPr>
              <a:t>Guideline </a:t>
            </a:r>
            <a:r>
              <a:rPr lang="en-US" dirty="0">
                <a:sym typeface="Wingdings" pitchFamily="2" charset="2"/>
              </a:rPr>
              <a:t>on the Project and Programme Implementation under the Decentralization and de-concentration directions</a:t>
            </a:r>
            <a:r>
              <a:rPr lang="en-US" dirty="0" smtClean="0">
                <a:sym typeface="Wingdings" pitchFamily="2" charset="2"/>
              </a:rPr>
              <a:t>; and other guidelines;</a:t>
            </a:r>
            <a:endParaRPr lang="en-US" dirty="0"/>
          </a:p>
        </p:txBody>
      </p:sp>
      <p:sp>
        <p:nvSpPr>
          <p:cNvPr id="4" name="Slide Number Placeholder 3"/>
          <p:cNvSpPr>
            <a:spLocks noGrp="1"/>
          </p:cNvSpPr>
          <p:nvPr>
            <p:ph type="sldNum" sz="quarter" idx="12"/>
          </p:nvPr>
        </p:nvSpPr>
        <p:spPr/>
        <p:txBody>
          <a:bodyPr/>
          <a:lstStyle/>
          <a:p>
            <a:fld id="{CB329E8B-9A70-4BAA-BA83-80B0CE0DF4D0}" type="slidenum">
              <a:rPr lang="en-US" smtClean="0"/>
              <a:pPr/>
              <a:t>7</a:t>
            </a:fld>
            <a:endParaRPr lang="en-US" dirty="0"/>
          </a:p>
        </p:txBody>
      </p:sp>
    </p:spTree>
    <p:extLst>
      <p:ext uri="{BB962C8B-B14F-4D97-AF65-F5344CB8AC3E}">
        <p14:creationId xmlns:p14="http://schemas.microsoft.com/office/powerpoint/2010/main" val="3848036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III- </a:t>
            </a:r>
            <a:r>
              <a:rPr lang="en-US" dirty="0"/>
              <a:t>CRC OD Progress Update (cont.)</a:t>
            </a:r>
          </a:p>
        </p:txBody>
      </p:sp>
      <p:sp>
        <p:nvSpPr>
          <p:cNvPr id="3" name="Content Placeholder 2"/>
          <p:cNvSpPr>
            <a:spLocks noGrp="1"/>
          </p:cNvSpPr>
          <p:nvPr>
            <p:ph idx="1"/>
          </p:nvPr>
        </p:nvSpPr>
        <p:spPr>
          <a:xfrm>
            <a:off x="457200" y="1600200"/>
            <a:ext cx="8229600" cy="4800600"/>
          </a:xfrm>
        </p:spPr>
        <p:txBody>
          <a:bodyPr>
            <a:normAutofit lnSpcReduction="10000"/>
          </a:bodyPr>
          <a:lstStyle/>
          <a:p>
            <a:pPr marL="914400" lvl="1" indent="-514350">
              <a:buFont typeface="Wingdings" pitchFamily="2" charset="2"/>
              <a:buChar char="Ø"/>
            </a:pPr>
            <a:r>
              <a:rPr lang="en-US" dirty="0" smtClean="0"/>
              <a:t>Constituency, Structure, Roles &amp; Responsibilities</a:t>
            </a:r>
          </a:p>
          <a:p>
            <a:pPr marL="1314450" lvl="2" indent="-514350">
              <a:buFont typeface="Wingdings" pitchFamily="2" charset="2"/>
              <a:buChar char="v"/>
            </a:pPr>
            <a:r>
              <a:rPr lang="en-US" dirty="0" smtClean="0"/>
              <a:t>Decision on ‘the CRC Organization and Functioning’ approved;</a:t>
            </a:r>
          </a:p>
          <a:p>
            <a:pPr marL="1314450" lvl="2" indent="-514350">
              <a:buFont typeface="Wingdings" pitchFamily="2" charset="2"/>
              <a:buChar char="v"/>
            </a:pPr>
            <a:r>
              <a:rPr lang="en-US" dirty="0" smtClean="0"/>
              <a:t>CRC works throughout the country;</a:t>
            </a:r>
          </a:p>
          <a:p>
            <a:pPr marL="1314450" lvl="2" indent="-514350">
              <a:buFont typeface="Wingdings" pitchFamily="2" charset="2"/>
              <a:buChar char="v"/>
            </a:pPr>
            <a:r>
              <a:rPr lang="en-US" dirty="0" smtClean="0"/>
              <a:t>NHQ: Five Departments (AFD, COD, DMD, HED, HRD);</a:t>
            </a:r>
          </a:p>
          <a:p>
            <a:pPr marL="1314450" lvl="2" indent="-514350">
              <a:buFont typeface="Wingdings" pitchFamily="2" charset="2"/>
              <a:buChar char="v"/>
            </a:pPr>
            <a:r>
              <a:rPr lang="en-US" dirty="0" smtClean="0"/>
              <a:t>25 Branches at provincial level with 3 categories of structures; </a:t>
            </a:r>
          </a:p>
          <a:p>
            <a:pPr marL="1314450" lvl="2" indent="-514350">
              <a:buFont typeface="Wingdings" pitchFamily="2" charset="2"/>
              <a:buChar char="v"/>
            </a:pPr>
            <a:r>
              <a:rPr lang="en-US" dirty="0"/>
              <a:t>184 Sub-Branches at district level; </a:t>
            </a:r>
            <a:r>
              <a:rPr lang="en-US" dirty="0" smtClean="0"/>
              <a:t>1302 </a:t>
            </a:r>
            <a:r>
              <a:rPr lang="en-US" dirty="0"/>
              <a:t>Red Cross groups at commune level and RCVs at village level</a:t>
            </a:r>
            <a:r>
              <a:rPr lang="en-US" dirty="0" smtClean="0"/>
              <a:t>;</a:t>
            </a:r>
            <a:endParaRPr lang="en-US" dirty="0"/>
          </a:p>
        </p:txBody>
      </p:sp>
      <p:sp>
        <p:nvSpPr>
          <p:cNvPr id="4" name="Slide Number Placeholder 3"/>
          <p:cNvSpPr>
            <a:spLocks noGrp="1"/>
          </p:cNvSpPr>
          <p:nvPr>
            <p:ph type="sldNum" sz="quarter" idx="12"/>
          </p:nvPr>
        </p:nvSpPr>
        <p:spPr/>
        <p:txBody>
          <a:bodyPr/>
          <a:lstStyle/>
          <a:p>
            <a:fld id="{CB329E8B-9A70-4BAA-BA83-80B0CE0DF4D0}" type="slidenum">
              <a:rPr lang="en-US" smtClean="0"/>
              <a:pPr/>
              <a:t>8</a:t>
            </a:fld>
            <a:endParaRPr lang="en-US" dirty="0"/>
          </a:p>
        </p:txBody>
      </p:sp>
    </p:spTree>
    <p:extLst>
      <p:ext uri="{BB962C8B-B14F-4D97-AF65-F5344CB8AC3E}">
        <p14:creationId xmlns:p14="http://schemas.microsoft.com/office/powerpoint/2010/main" val="485331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III- </a:t>
            </a:r>
            <a:r>
              <a:rPr lang="en-US" dirty="0"/>
              <a:t>CRC OD Progress Update (cont.)</a:t>
            </a:r>
          </a:p>
        </p:txBody>
      </p:sp>
      <p:sp>
        <p:nvSpPr>
          <p:cNvPr id="3" name="Content Placeholder 2"/>
          <p:cNvSpPr>
            <a:spLocks noGrp="1"/>
          </p:cNvSpPr>
          <p:nvPr>
            <p:ph idx="1"/>
          </p:nvPr>
        </p:nvSpPr>
        <p:spPr>
          <a:xfrm>
            <a:off x="457200" y="1600200"/>
            <a:ext cx="8229600" cy="4876800"/>
          </a:xfrm>
        </p:spPr>
        <p:txBody>
          <a:bodyPr>
            <a:normAutofit lnSpcReduction="10000"/>
          </a:bodyPr>
          <a:lstStyle/>
          <a:p>
            <a:pPr marL="514350" indent="-514350">
              <a:buFont typeface="+mj-lt"/>
              <a:buAutoNum type="arabicPeriod" startAt="2"/>
            </a:pPr>
            <a:r>
              <a:rPr lang="en-US" sz="3800" dirty="0" smtClean="0">
                <a:solidFill>
                  <a:srgbClr val="0000FF"/>
                </a:solidFill>
              </a:rPr>
              <a:t>Branch/Sub-Branch Development</a:t>
            </a:r>
          </a:p>
          <a:p>
            <a:pPr marL="914400" lvl="1" indent="-514350">
              <a:buFont typeface="Wingdings" pitchFamily="2" charset="2"/>
              <a:buChar char="Ø"/>
            </a:pPr>
            <a:r>
              <a:rPr lang="en-US" dirty="0" smtClean="0"/>
              <a:t>Branch capacity is improved as its development is in compliance with decentralization and </a:t>
            </a:r>
            <a:br>
              <a:rPr lang="en-US" dirty="0" smtClean="0"/>
            </a:br>
            <a:r>
              <a:rPr lang="en-US" dirty="0" smtClean="0"/>
              <a:t>de-concentration directions;</a:t>
            </a:r>
          </a:p>
          <a:p>
            <a:pPr marL="914400" lvl="1" indent="-514350">
              <a:buFont typeface="Wingdings" pitchFamily="2" charset="2"/>
              <a:buChar char="Ø"/>
            </a:pPr>
            <a:r>
              <a:rPr lang="en-US" dirty="0" smtClean="0"/>
              <a:t>All 25 branches organized their branch </a:t>
            </a:r>
            <a:r>
              <a:rPr lang="en-US" dirty="0"/>
              <a:t>a</a:t>
            </a:r>
            <a:r>
              <a:rPr lang="en-US" dirty="0" smtClean="0"/>
              <a:t>ssemblies; </a:t>
            </a:r>
          </a:p>
          <a:p>
            <a:pPr marL="914400" lvl="1" indent="-514350">
              <a:buFont typeface="Wingdings" pitchFamily="2" charset="2"/>
              <a:buChar char="Ø"/>
            </a:pPr>
            <a:r>
              <a:rPr lang="en-US" dirty="0" smtClean="0"/>
              <a:t>Reviewing branch structure &amp; staffing accordingly;</a:t>
            </a:r>
          </a:p>
          <a:p>
            <a:pPr marL="914400" lvl="1" indent="-514350">
              <a:buFont typeface="Wingdings" pitchFamily="2" charset="2"/>
              <a:buChar char="Ø"/>
            </a:pPr>
            <a:r>
              <a:rPr lang="en-US" dirty="0" smtClean="0"/>
              <a:t>Conducted BOCA induction to 5 branches—2 year commitment;</a:t>
            </a:r>
          </a:p>
        </p:txBody>
      </p:sp>
      <p:sp>
        <p:nvSpPr>
          <p:cNvPr id="4" name="Slide Number Placeholder 3"/>
          <p:cNvSpPr>
            <a:spLocks noGrp="1"/>
          </p:cNvSpPr>
          <p:nvPr>
            <p:ph type="sldNum" sz="quarter" idx="12"/>
          </p:nvPr>
        </p:nvSpPr>
        <p:spPr/>
        <p:txBody>
          <a:bodyPr/>
          <a:lstStyle/>
          <a:p>
            <a:fld id="{CB329E8B-9A70-4BAA-BA83-80B0CE0DF4D0}" type="slidenum">
              <a:rPr lang="en-US" smtClean="0"/>
              <a:pPr/>
              <a:t>9</a:t>
            </a:fld>
            <a:endParaRPr lang="en-US" dirty="0"/>
          </a:p>
        </p:txBody>
      </p:sp>
    </p:spTree>
    <p:extLst>
      <p:ext uri="{BB962C8B-B14F-4D97-AF65-F5344CB8AC3E}">
        <p14:creationId xmlns:p14="http://schemas.microsoft.com/office/powerpoint/2010/main" val="3059745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2317</TotalTime>
  <Words>1991</Words>
  <Application>Microsoft Office PowerPoint</Application>
  <PresentationFormat>On-screen Show (4:3)</PresentationFormat>
  <Paragraphs>204</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Presentation Outline</vt:lpstr>
      <vt:lpstr>I- Auxiliary role to public authorities</vt:lpstr>
      <vt:lpstr>I- Auxiliary role to public authorities</vt:lpstr>
      <vt:lpstr>II- Relationship with private and public sector</vt:lpstr>
      <vt:lpstr>PowerPoint Presentation</vt:lpstr>
      <vt:lpstr>III- CRC OD Progress Update</vt:lpstr>
      <vt:lpstr>III- CRC OD Progress Update (cont.)</vt:lpstr>
      <vt:lpstr>III- CRC OD Progress Update (cont.)</vt:lpstr>
      <vt:lpstr>III- CRC OD Progress Update (cont.)</vt:lpstr>
      <vt:lpstr>III- CRC OD Progress Update (cont.)</vt:lpstr>
      <vt:lpstr>PowerPoint Presentation</vt:lpstr>
      <vt:lpstr>PowerPoint Presentation</vt:lpstr>
      <vt:lpstr>III- CRC OD Progress Update (cont.)</vt:lpstr>
      <vt:lpstr>III- CRC OD Progress Update (cont.)</vt:lpstr>
      <vt:lpstr>III- CRC OD Progress Update (cont.)</vt:lpstr>
      <vt:lpstr>III- CRC OD Progress Update (cont.)</vt:lpstr>
      <vt:lpstr>III- CRC OD Progress Update (cont.)</vt:lpstr>
      <vt:lpstr>III- CRC OD Progress Update (cont.)</vt:lpstr>
      <vt:lpstr>III- CRC OD Progress Update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dc:creator>
  <cp:lastModifiedBy>Theara</cp:lastModifiedBy>
  <cp:revision>188</cp:revision>
  <cp:lastPrinted>2015-02-24T06:36:01Z</cp:lastPrinted>
  <dcterms:created xsi:type="dcterms:W3CDTF">2015-01-27T13:09:46Z</dcterms:created>
  <dcterms:modified xsi:type="dcterms:W3CDTF">2015-02-25T03:53:00Z</dcterms:modified>
</cp:coreProperties>
</file>