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2" r:id="rId3"/>
  </p:sldMasterIdLst>
  <p:notesMasterIdLst>
    <p:notesMasterId r:id="rId21"/>
  </p:notesMasterIdLst>
  <p:sldIdLst>
    <p:sldId id="257" r:id="rId4"/>
    <p:sldId id="271" r:id="rId5"/>
    <p:sldId id="260" r:id="rId6"/>
    <p:sldId id="272" r:id="rId7"/>
    <p:sldId id="274" r:id="rId8"/>
    <p:sldId id="275" r:id="rId9"/>
    <p:sldId id="276" r:id="rId10"/>
    <p:sldId id="277" r:id="rId11"/>
    <p:sldId id="278" r:id="rId12"/>
    <p:sldId id="279" r:id="rId13"/>
    <p:sldId id="280" r:id="rId14"/>
    <p:sldId id="281" r:id="rId15"/>
    <p:sldId id="283" r:id="rId16"/>
    <p:sldId id="282" r:id="rId17"/>
    <p:sldId id="284" r:id="rId18"/>
    <p:sldId id="285" r:id="rId19"/>
    <p:sldId id="28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100" d="100"/>
          <a:sy n="100" d="100"/>
        </p:scale>
        <p:origin x="-702" y="4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820218-CF2B-42F2-ABF5-B63420119C49}" type="doc">
      <dgm:prSet loTypeId="urn:microsoft.com/office/officeart/2005/8/layout/vList2" loCatId="list" qsTypeId="urn:microsoft.com/office/officeart/2005/8/quickstyle/simple1" qsCatId="simple" csTypeId="urn:microsoft.com/office/officeart/2005/8/colors/colorful1#1" csCatId="colorful" phldr="1"/>
      <dgm:spPr/>
      <dgm:t>
        <a:bodyPr/>
        <a:lstStyle/>
        <a:p>
          <a:endParaRPr lang="en-GB"/>
        </a:p>
      </dgm:t>
    </dgm:pt>
    <dgm:pt modelId="{841F8753-AA3A-46D7-AFD9-880131712A8A}">
      <dgm:prSet phldrT="[Text]" custT="1"/>
      <dgm:spPr>
        <a:solidFill>
          <a:schemeClr val="accent6"/>
        </a:solidFill>
      </dgm:spPr>
      <dgm:t>
        <a:bodyPr/>
        <a:lstStyle/>
        <a:p>
          <a:r>
            <a:rPr lang="en-GB" sz="2000" b="1" smtClean="0"/>
            <a:t>International Branding Initiative</a:t>
          </a:r>
          <a:endParaRPr lang="en-GB" sz="2000" b="1" noProof="0" dirty="0"/>
        </a:p>
      </dgm:t>
    </dgm:pt>
    <dgm:pt modelId="{C421D784-76D0-48C1-962C-2BCC549C3F45}" type="parTrans" cxnId="{FA46862F-2F34-4A48-97A7-FA69AFA40313}">
      <dgm:prSet/>
      <dgm:spPr/>
      <dgm:t>
        <a:bodyPr/>
        <a:lstStyle/>
        <a:p>
          <a:endParaRPr lang="en-GB"/>
        </a:p>
      </dgm:t>
    </dgm:pt>
    <dgm:pt modelId="{E3D7945B-F4C0-4ACA-962C-65182B114DEC}" type="sibTrans" cxnId="{FA46862F-2F34-4A48-97A7-FA69AFA40313}">
      <dgm:prSet/>
      <dgm:spPr/>
      <dgm:t>
        <a:bodyPr/>
        <a:lstStyle/>
        <a:p>
          <a:endParaRPr lang="en-GB"/>
        </a:p>
      </dgm:t>
    </dgm:pt>
    <dgm:pt modelId="{E7FF1FE6-A6B7-4BC3-BA2E-24BE53BABC7A}">
      <dgm:prSet phldrT="[Text]" custT="1"/>
      <dgm:spPr>
        <a:solidFill>
          <a:srgbClr val="70319F"/>
        </a:solidFill>
      </dgm:spPr>
      <dgm:t>
        <a:bodyPr/>
        <a:lstStyle/>
        <a:p>
          <a:r>
            <a:rPr lang="en-GB" sz="2000" b="1" dirty="0" smtClean="0"/>
            <a:t>Movement Vision Statement</a:t>
          </a:r>
          <a:endParaRPr lang="en-GB" sz="2000" b="1" noProof="0" dirty="0"/>
        </a:p>
      </dgm:t>
    </dgm:pt>
    <dgm:pt modelId="{A2AC113F-6B93-4E21-A029-73B782EA1DF7}" type="parTrans" cxnId="{BF0AEE61-CD1B-4227-9A24-3603408E505B}">
      <dgm:prSet/>
      <dgm:spPr/>
      <dgm:t>
        <a:bodyPr/>
        <a:lstStyle/>
        <a:p>
          <a:endParaRPr lang="en-GB"/>
        </a:p>
      </dgm:t>
    </dgm:pt>
    <dgm:pt modelId="{830F5357-13B1-4526-A539-085FF8A3F6C9}" type="sibTrans" cxnId="{BF0AEE61-CD1B-4227-9A24-3603408E505B}">
      <dgm:prSet/>
      <dgm:spPr/>
      <dgm:t>
        <a:bodyPr/>
        <a:lstStyle/>
        <a:p>
          <a:endParaRPr lang="en-GB"/>
        </a:p>
      </dgm:t>
    </dgm:pt>
    <dgm:pt modelId="{9117973C-6CC7-415E-8225-EDA889E79452}">
      <dgm:prSet phldrT="[Text]" custT="1"/>
      <dgm:spPr>
        <a:solidFill>
          <a:srgbClr val="00A4A8"/>
        </a:solidFill>
      </dgm:spPr>
      <dgm:t>
        <a:bodyPr/>
        <a:lstStyle/>
        <a:p>
          <a:r>
            <a:rPr lang="en-GB" sz="2000" b="1" dirty="0" smtClean="0"/>
            <a:t>Movement-wide Strategy on Disability</a:t>
          </a:r>
          <a:endParaRPr lang="en-GB" sz="2000" b="1" noProof="0" dirty="0"/>
        </a:p>
      </dgm:t>
    </dgm:pt>
    <dgm:pt modelId="{FB9BB5B1-8181-498F-91FC-341E9B593EB8}" type="parTrans" cxnId="{3F33356C-22BB-42B8-BD74-61B1ECF816D8}">
      <dgm:prSet/>
      <dgm:spPr/>
      <dgm:t>
        <a:bodyPr/>
        <a:lstStyle/>
        <a:p>
          <a:endParaRPr lang="en-GB"/>
        </a:p>
      </dgm:t>
    </dgm:pt>
    <dgm:pt modelId="{B4D40970-CB9C-4FBC-B075-7BD541974FA9}" type="sibTrans" cxnId="{3F33356C-22BB-42B8-BD74-61B1ECF816D8}">
      <dgm:prSet/>
      <dgm:spPr/>
      <dgm:t>
        <a:bodyPr/>
        <a:lstStyle/>
        <a:p>
          <a:endParaRPr lang="en-GB"/>
        </a:p>
      </dgm:t>
    </dgm:pt>
    <dgm:pt modelId="{08330DEB-9F37-401D-B701-DA2B12AFEE3E}">
      <dgm:prSet phldrT="[Text]" custT="1"/>
      <dgm:spPr>
        <a:solidFill>
          <a:srgbClr val="C00000"/>
        </a:solidFill>
      </dgm:spPr>
      <dgm:t>
        <a:bodyPr/>
        <a:lstStyle/>
        <a:p>
          <a:r>
            <a:rPr lang="en-GB" sz="2000" b="1" dirty="0" smtClean="0"/>
            <a:t>Strengthening Movement Coordination and Cooperation</a:t>
          </a:r>
          <a:endParaRPr lang="en-GB" sz="2000" b="1" dirty="0"/>
        </a:p>
      </dgm:t>
    </dgm:pt>
    <dgm:pt modelId="{81E8C913-4176-462B-9DE9-A0557908D8FC}" type="sibTrans" cxnId="{B5D90430-B76F-4A05-9858-3637104B9A1A}">
      <dgm:prSet/>
      <dgm:spPr/>
      <dgm:t>
        <a:bodyPr/>
        <a:lstStyle/>
        <a:p>
          <a:endParaRPr lang="en-GB"/>
        </a:p>
      </dgm:t>
    </dgm:pt>
    <dgm:pt modelId="{79AAF12B-289F-4E81-AA28-996B0CC59D61}" type="parTrans" cxnId="{B5D90430-B76F-4A05-9858-3637104B9A1A}">
      <dgm:prSet/>
      <dgm:spPr/>
      <dgm:t>
        <a:bodyPr/>
        <a:lstStyle/>
        <a:p>
          <a:endParaRPr lang="en-GB"/>
        </a:p>
      </dgm:t>
    </dgm:pt>
    <dgm:pt modelId="{CB8DBBED-AF5F-485D-BAC7-AEBB44CE102F}">
      <dgm:prSet phldrT="[Text]" custT="1"/>
      <dgm:spPr>
        <a:solidFill>
          <a:schemeClr val="accent2"/>
        </a:solidFill>
      </dgm:spPr>
      <dgm:t>
        <a:bodyPr/>
        <a:lstStyle/>
        <a:p>
          <a:r>
            <a:rPr lang="en-GB" sz="2000" b="1" smtClean="0"/>
            <a:t>MoU between PRCS &amp; MDA</a:t>
          </a:r>
          <a:endParaRPr lang="en-GB" sz="2000" b="1" noProof="0" dirty="0"/>
        </a:p>
      </dgm:t>
    </dgm:pt>
    <dgm:pt modelId="{A181E754-9801-4BA1-A0D1-9EF1763C1370}" type="parTrans" cxnId="{72EC428A-630C-43DA-B93F-7741AE2809D8}">
      <dgm:prSet/>
      <dgm:spPr/>
      <dgm:t>
        <a:bodyPr/>
        <a:lstStyle/>
        <a:p>
          <a:endParaRPr lang="fr-CH"/>
        </a:p>
      </dgm:t>
    </dgm:pt>
    <dgm:pt modelId="{64C31501-410B-45E8-AEAB-60DE3444F223}" type="sibTrans" cxnId="{72EC428A-630C-43DA-B93F-7741AE2809D8}">
      <dgm:prSet/>
      <dgm:spPr/>
      <dgm:t>
        <a:bodyPr/>
        <a:lstStyle/>
        <a:p>
          <a:endParaRPr lang="fr-CH"/>
        </a:p>
      </dgm:t>
    </dgm:pt>
    <dgm:pt modelId="{577261C3-C3C6-49F9-9474-2AE2908D2FBD}">
      <dgm:prSet custT="1"/>
      <dgm:spPr>
        <a:solidFill>
          <a:srgbClr val="C00000"/>
        </a:solidFill>
      </dgm:spPr>
      <dgm:t>
        <a:bodyPr/>
        <a:lstStyle/>
        <a:p>
          <a:r>
            <a:rPr lang="en-GB" sz="2000" b="1" dirty="0" smtClean="0"/>
            <a:t>Reports on previous resolutions:  Nuclear Weapons, Weapons &amp; IHL, Restoring Family Links </a:t>
          </a:r>
          <a:endParaRPr lang="fr-CH" sz="2000" dirty="0"/>
        </a:p>
      </dgm:t>
    </dgm:pt>
    <dgm:pt modelId="{AD3A5150-763C-489B-BAFD-DEB599CD4B17}" type="parTrans" cxnId="{8CE807C0-6DB6-4AA9-8897-3FF8962DC992}">
      <dgm:prSet/>
      <dgm:spPr/>
      <dgm:t>
        <a:bodyPr/>
        <a:lstStyle/>
        <a:p>
          <a:endParaRPr lang="fr-CH"/>
        </a:p>
      </dgm:t>
    </dgm:pt>
    <dgm:pt modelId="{D3179AD6-3DAF-40AF-B58D-7CBCF8F3416D}" type="sibTrans" cxnId="{8CE807C0-6DB6-4AA9-8897-3FF8962DC992}">
      <dgm:prSet/>
      <dgm:spPr/>
      <dgm:t>
        <a:bodyPr/>
        <a:lstStyle/>
        <a:p>
          <a:endParaRPr lang="fr-CH"/>
        </a:p>
      </dgm:t>
    </dgm:pt>
    <dgm:pt modelId="{21BCAE41-5CD0-4DE3-9051-00E8790E5D3F}">
      <dgm:prSet custT="1"/>
      <dgm:spPr>
        <a:solidFill>
          <a:schemeClr val="accent6"/>
        </a:solidFill>
      </dgm:spPr>
      <dgm:t>
        <a:bodyPr/>
        <a:lstStyle/>
        <a:p>
          <a:r>
            <a:rPr lang="en-GB" sz="2000" b="1" smtClean="0"/>
            <a:t>Adoption 32</a:t>
          </a:r>
          <a:r>
            <a:rPr lang="en-GB" sz="2000" b="1" baseline="30000" smtClean="0"/>
            <a:t>nd</a:t>
          </a:r>
          <a:r>
            <a:rPr lang="en-GB" sz="2000" b="1" smtClean="0"/>
            <a:t> IC agenda &amp; list of officers</a:t>
          </a:r>
          <a:endParaRPr lang="fr-CH" sz="2000"/>
        </a:p>
      </dgm:t>
    </dgm:pt>
    <dgm:pt modelId="{F3A43BEB-951C-4628-B408-173A63778D6E}" type="parTrans" cxnId="{2DAE8613-03EA-4693-A017-B1AB25F097F0}">
      <dgm:prSet/>
      <dgm:spPr/>
      <dgm:t>
        <a:bodyPr/>
        <a:lstStyle/>
        <a:p>
          <a:endParaRPr lang="fr-CH"/>
        </a:p>
      </dgm:t>
    </dgm:pt>
    <dgm:pt modelId="{763BD1EF-FFF3-4D3F-B8A1-209F1DB2140D}" type="sibTrans" cxnId="{2DAE8613-03EA-4693-A017-B1AB25F097F0}">
      <dgm:prSet/>
      <dgm:spPr/>
      <dgm:t>
        <a:bodyPr/>
        <a:lstStyle/>
        <a:p>
          <a:endParaRPr lang="fr-CH"/>
        </a:p>
      </dgm:t>
    </dgm:pt>
    <dgm:pt modelId="{E5FE078A-616A-4700-A940-8C76BAA28270}">
      <dgm:prSet custT="1"/>
      <dgm:spPr>
        <a:solidFill>
          <a:srgbClr val="70319F"/>
        </a:solidFill>
      </dgm:spPr>
      <dgm:t>
        <a:bodyPr/>
        <a:lstStyle/>
        <a:p>
          <a:r>
            <a:rPr lang="en-GB" sz="2000" b="1" dirty="0" smtClean="0"/>
            <a:t>Preserving RCRC heritage</a:t>
          </a:r>
          <a:endParaRPr lang="fr-CH" sz="2000" dirty="0"/>
        </a:p>
      </dgm:t>
    </dgm:pt>
    <dgm:pt modelId="{C361ACF4-81E9-4572-A0F7-0FDD2EC6D735}" type="parTrans" cxnId="{E2C70F8A-5CD5-4B32-9475-96D36DD598C3}">
      <dgm:prSet/>
      <dgm:spPr/>
      <dgm:t>
        <a:bodyPr/>
        <a:lstStyle/>
        <a:p>
          <a:endParaRPr lang="fr-CH"/>
        </a:p>
      </dgm:t>
    </dgm:pt>
    <dgm:pt modelId="{3A15B3FD-4FC5-4988-BBD9-9C8ABC10E894}" type="sibTrans" cxnId="{E2C70F8A-5CD5-4B32-9475-96D36DD598C3}">
      <dgm:prSet/>
      <dgm:spPr/>
      <dgm:t>
        <a:bodyPr/>
        <a:lstStyle/>
        <a:p>
          <a:endParaRPr lang="fr-CH"/>
        </a:p>
      </dgm:t>
    </dgm:pt>
    <dgm:pt modelId="{2FD40932-9D27-455A-81DA-7F04F58BA830}" type="pres">
      <dgm:prSet presAssocID="{1B820218-CF2B-42F2-ABF5-B63420119C49}" presName="linear" presStyleCnt="0">
        <dgm:presLayoutVars>
          <dgm:animLvl val="lvl"/>
          <dgm:resizeHandles val="exact"/>
        </dgm:presLayoutVars>
      </dgm:prSet>
      <dgm:spPr/>
      <dgm:t>
        <a:bodyPr/>
        <a:lstStyle/>
        <a:p>
          <a:endParaRPr lang="en-GB"/>
        </a:p>
      </dgm:t>
    </dgm:pt>
    <dgm:pt modelId="{C5D15ACE-A4DE-4FC9-96BE-45C6B26D80F9}" type="pres">
      <dgm:prSet presAssocID="{08330DEB-9F37-401D-B701-DA2B12AFEE3E}" presName="parentText" presStyleLbl="node1" presStyleIdx="0" presStyleCnt="8" custLinFactNeighborX="-1118" custLinFactNeighborY="-19462">
        <dgm:presLayoutVars>
          <dgm:chMax val="0"/>
          <dgm:bulletEnabled val="1"/>
        </dgm:presLayoutVars>
      </dgm:prSet>
      <dgm:spPr/>
      <dgm:t>
        <a:bodyPr/>
        <a:lstStyle/>
        <a:p>
          <a:endParaRPr lang="en-GB"/>
        </a:p>
      </dgm:t>
    </dgm:pt>
    <dgm:pt modelId="{1B9477C0-5AA4-4FB6-A106-C4DC4CECE8B6}" type="pres">
      <dgm:prSet presAssocID="{81E8C913-4176-462B-9DE9-A0557908D8FC}" presName="spacer" presStyleCnt="0"/>
      <dgm:spPr/>
      <dgm:t>
        <a:bodyPr/>
        <a:lstStyle/>
        <a:p>
          <a:endParaRPr lang="fr-CH"/>
        </a:p>
      </dgm:t>
    </dgm:pt>
    <dgm:pt modelId="{9C280B6D-6734-455B-B9E3-62AE28DBD9C8}" type="pres">
      <dgm:prSet presAssocID="{841F8753-AA3A-46D7-AFD9-880131712A8A}" presName="parentText" presStyleLbl="node1" presStyleIdx="1" presStyleCnt="8" custLinFactNeighborY="-63973">
        <dgm:presLayoutVars>
          <dgm:chMax val="0"/>
          <dgm:bulletEnabled val="1"/>
        </dgm:presLayoutVars>
      </dgm:prSet>
      <dgm:spPr/>
      <dgm:t>
        <a:bodyPr/>
        <a:lstStyle/>
        <a:p>
          <a:endParaRPr lang="en-GB"/>
        </a:p>
      </dgm:t>
    </dgm:pt>
    <dgm:pt modelId="{C5129966-2D0B-4212-BFFA-98B3674B5DD3}" type="pres">
      <dgm:prSet presAssocID="{E3D7945B-F4C0-4ACA-962C-65182B114DEC}" presName="spacer" presStyleCnt="0"/>
      <dgm:spPr/>
      <dgm:t>
        <a:bodyPr/>
        <a:lstStyle/>
        <a:p>
          <a:endParaRPr lang="fr-CH"/>
        </a:p>
      </dgm:t>
    </dgm:pt>
    <dgm:pt modelId="{A162DF71-4881-4823-955F-00752406F5AF}" type="pres">
      <dgm:prSet presAssocID="{E7FF1FE6-A6B7-4BC3-BA2E-24BE53BABC7A}" presName="parentText" presStyleLbl="node1" presStyleIdx="2" presStyleCnt="8" custLinFactY="-2993" custLinFactNeighborX="-952" custLinFactNeighborY="-100000">
        <dgm:presLayoutVars>
          <dgm:chMax val="0"/>
          <dgm:bulletEnabled val="1"/>
        </dgm:presLayoutVars>
      </dgm:prSet>
      <dgm:spPr/>
      <dgm:t>
        <a:bodyPr/>
        <a:lstStyle/>
        <a:p>
          <a:endParaRPr lang="en-GB"/>
        </a:p>
      </dgm:t>
    </dgm:pt>
    <dgm:pt modelId="{D1E39A68-9972-4384-98A6-2677A64A36A0}" type="pres">
      <dgm:prSet presAssocID="{830F5357-13B1-4526-A539-085FF8A3F6C9}" presName="spacer" presStyleCnt="0"/>
      <dgm:spPr/>
      <dgm:t>
        <a:bodyPr/>
        <a:lstStyle/>
        <a:p>
          <a:endParaRPr lang="fr-CH"/>
        </a:p>
      </dgm:t>
    </dgm:pt>
    <dgm:pt modelId="{539FE09F-E87C-4BB2-9BDF-CBE8938EE44F}" type="pres">
      <dgm:prSet presAssocID="{9117973C-6CC7-415E-8225-EDA889E79452}" presName="parentText" presStyleLbl="node1" presStyleIdx="3" presStyleCnt="8" custLinFactY="-4202" custLinFactNeighborY="-100000">
        <dgm:presLayoutVars>
          <dgm:chMax val="0"/>
          <dgm:bulletEnabled val="1"/>
        </dgm:presLayoutVars>
      </dgm:prSet>
      <dgm:spPr/>
      <dgm:t>
        <a:bodyPr/>
        <a:lstStyle/>
        <a:p>
          <a:endParaRPr lang="en-GB"/>
        </a:p>
      </dgm:t>
    </dgm:pt>
    <dgm:pt modelId="{27CD4531-A8F3-4A58-95B5-1482FF3C1F1F}" type="pres">
      <dgm:prSet presAssocID="{B4D40970-CB9C-4FBC-B075-7BD541974FA9}" presName="spacer" presStyleCnt="0"/>
      <dgm:spPr/>
      <dgm:t>
        <a:bodyPr/>
        <a:lstStyle/>
        <a:p>
          <a:endParaRPr lang="fr-CH"/>
        </a:p>
      </dgm:t>
    </dgm:pt>
    <dgm:pt modelId="{338D296E-A674-43D8-8AAB-42EB63E91551}" type="pres">
      <dgm:prSet presAssocID="{CB8DBBED-AF5F-485D-BAC7-AEBB44CE102F}" presName="parentText" presStyleLbl="node1" presStyleIdx="4" presStyleCnt="8" custLinFactY="-2439" custLinFactNeighborY="-100000">
        <dgm:presLayoutVars>
          <dgm:chMax val="0"/>
          <dgm:bulletEnabled val="1"/>
        </dgm:presLayoutVars>
      </dgm:prSet>
      <dgm:spPr/>
      <dgm:t>
        <a:bodyPr/>
        <a:lstStyle/>
        <a:p>
          <a:endParaRPr lang="fr-CH"/>
        </a:p>
      </dgm:t>
    </dgm:pt>
    <dgm:pt modelId="{CF8CEBE3-336F-4D7A-A54C-4E9E1B8A751F}" type="pres">
      <dgm:prSet presAssocID="{64C31501-410B-45E8-AEAB-60DE3444F223}" presName="spacer" presStyleCnt="0"/>
      <dgm:spPr/>
      <dgm:t>
        <a:bodyPr/>
        <a:lstStyle/>
        <a:p>
          <a:endParaRPr lang="fr-CH"/>
        </a:p>
      </dgm:t>
    </dgm:pt>
    <dgm:pt modelId="{1F03C7EA-362C-4FBE-8348-79D1CF2CB4DD}" type="pres">
      <dgm:prSet presAssocID="{577261C3-C3C6-49F9-9474-2AE2908D2FBD}" presName="parentText" presStyleLbl="node1" presStyleIdx="5" presStyleCnt="8" custLinFactY="98801" custLinFactNeighborY="100000">
        <dgm:presLayoutVars>
          <dgm:chMax val="0"/>
          <dgm:bulletEnabled val="1"/>
        </dgm:presLayoutVars>
      </dgm:prSet>
      <dgm:spPr/>
      <dgm:t>
        <a:bodyPr/>
        <a:lstStyle/>
        <a:p>
          <a:endParaRPr lang="fr-CH"/>
        </a:p>
      </dgm:t>
    </dgm:pt>
    <dgm:pt modelId="{C7FFCF87-C20F-4321-B293-5067A27E9008}" type="pres">
      <dgm:prSet presAssocID="{D3179AD6-3DAF-40AF-B58D-7CBCF8F3416D}" presName="spacer" presStyleCnt="0"/>
      <dgm:spPr/>
      <dgm:t>
        <a:bodyPr/>
        <a:lstStyle/>
        <a:p>
          <a:endParaRPr lang="fr-CH"/>
        </a:p>
      </dgm:t>
    </dgm:pt>
    <dgm:pt modelId="{BF618124-2403-41F1-86BC-AAC4A55A0173}" type="pres">
      <dgm:prSet presAssocID="{21BCAE41-5CD0-4DE3-9051-00E8790E5D3F}" presName="parentText" presStyleLbl="node1" presStyleIdx="6" presStyleCnt="8" custLinFactY="102404" custLinFactNeighborY="200000">
        <dgm:presLayoutVars>
          <dgm:chMax val="0"/>
          <dgm:bulletEnabled val="1"/>
        </dgm:presLayoutVars>
      </dgm:prSet>
      <dgm:spPr/>
      <dgm:t>
        <a:bodyPr/>
        <a:lstStyle/>
        <a:p>
          <a:endParaRPr lang="fr-CH"/>
        </a:p>
      </dgm:t>
    </dgm:pt>
    <dgm:pt modelId="{8C4CAAB6-6082-41E4-933A-71B65A5A9ACE}" type="pres">
      <dgm:prSet presAssocID="{763BD1EF-FFF3-4D3F-B8A1-209F1DB2140D}" presName="spacer" presStyleCnt="0"/>
      <dgm:spPr/>
      <dgm:t>
        <a:bodyPr/>
        <a:lstStyle/>
        <a:p>
          <a:endParaRPr lang="fr-CH"/>
        </a:p>
      </dgm:t>
    </dgm:pt>
    <dgm:pt modelId="{30A02A69-DF04-4CE6-AF75-B818E694A911}" type="pres">
      <dgm:prSet presAssocID="{E5FE078A-616A-4700-A940-8C76BAA28270}" presName="parentText" presStyleLbl="node1" presStyleIdx="7" presStyleCnt="8" custLinFactY="-200675" custLinFactNeighborY="-300000">
        <dgm:presLayoutVars>
          <dgm:chMax val="0"/>
          <dgm:bulletEnabled val="1"/>
        </dgm:presLayoutVars>
      </dgm:prSet>
      <dgm:spPr/>
      <dgm:t>
        <a:bodyPr/>
        <a:lstStyle/>
        <a:p>
          <a:endParaRPr lang="fr-CH"/>
        </a:p>
      </dgm:t>
    </dgm:pt>
  </dgm:ptLst>
  <dgm:cxnLst>
    <dgm:cxn modelId="{2DAE8613-03EA-4693-A017-B1AB25F097F0}" srcId="{1B820218-CF2B-42F2-ABF5-B63420119C49}" destId="{21BCAE41-5CD0-4DE3-9051-00E8790E5D3F}" srcOrd="6" destOrd="0" parTransId="{F3A43BEB-951C-4628-B408-173A63778D6E}" sibTransId="{763BD1EF-FFF3-4D3F-B8A1-209F1DB2140D}"/>
    <dgm:cxn modelId="{3F33356C-22BB-42B8-BD74-61B1ECF816D8}" srcId="{1B820218-CF2B-42F2-ABF5-B63420119C49}" destId="{9117973C-6CC7-415E-8225-EDA889E79452}" srcOrd="3" destOrd="0" parTransId="{FB9BB5B1-8181-498F-91FC-341E9B593EB8}" sibTransId="{B4D40970-CB9C-4FBC-B075-7BD541974FA9}"/>
    <dgm:cxn modelId="{59E6E930-7D56-4A29-9E37-7A4D57577B3E}" type="presOf" srcId="{CB8DBBED-AF5F-485D-BAC7-AEBB44CE102F}" destId="{338D296E-A674-43D8-8AAB-42EB63E91551}" srcOrd="0" destOrd="0" presId="urn:microsoft.com/office/officeart/2005/8/layout/vList2"/>
    <dgm:cxn modelId="{02BDC4E1-012A-4C37-AC6C-E5FA5DA07012}" type="presOf" srcId="{21BCAE41-5CD0-4DE3-9051-00E8790E5D3F}" destId="{BF618124-2403-41F1-86BC-AAC4A55A0173}" srcOrd="0" destOrd="0" presId="urn:microsoft.com/office/officeart/2005/8/layout/vList2"/>
    <dgm:cxn modelId="{EFEAFCCE-AB1F-41C9-9E1D-7DF5B3A47FFD}" type="presOf" srcId="{841F8753-AA3A-46D7-AFD9-880131712A8A}" destId="{9C280B6D-6734-455B-B9E3-62AE28DBD9C8}" srcOrd="0" destOrd="0" presId="urn:microsoft.com/office/officeart/2005/8/layout/vList2"/>
    <dgm:cxn modelId="{B5D90430-B76F-4A05-9858-3637104B9A1A}" srcId="{1B820218-CF2B-42F2-ABF5-B63420119C49}" destId="{08330DEB-9F37-401D-B701-DA2B12AFEE3E}" srcOrd="0" destOrd="0" parTransId="{79AAF12B-289F-4E81-AA28-996B0CC59D61}" sibTransId="{81E8C913-4176-462B-9DE9-A0557908D8FC}"/>
    <dgm:cxn modelId="{DF2C0B94-D834-448A-A1EF-2C266B9196F2}" type="presOf" srcId="{1B820218-CF2B-42F2-ABF5-B63420119C49}" destId="{2FD40932-9D27-455A-81DA-7F04F58BA830}" srcOrd="0" destOrd="0" presId="urn:microsoft.com/office/officeart/2005/8/layout/vList2"/>
    <dgm:cxn modelId="{BF0AEE61-CD1B-4227-9A24-3603408E505B}" srcId="{1B820218-CF2B-42F2-ABF5-B63420119C49}" destId="{E7FF1FE6-A6B7-4BC3-BA2E-24BE53BABC7A}" srcOrd="2" destOrd="0" parTransId="{A2AC113F-6B93-4E21-A029-73B782EA1DF7}" sibTransId="{830F5357-13B1-4526-A539-085FF8A3F6C9}"/>
    <dgm:cxn modelId="{8CE807C0-6DB6-4AA9-8897-3FF8962DC992}" srcId="{1B820218-CF2B-42F2-ABF5-B63420119C49}" destId="{577261C3-C3C6-49F9-9474-2AE2908D2FBD}" srcOrd="5" destOrd="0" parTransId="{AD3A5150-763C-489B-BAFD-DEB599CD4B17}" sibTransId="{D3179AD6-3DAF-40AF-B58D-7CBCF8F3416D}"/>
    <dgm:cxn modelId="{9B17AB91-547A-41B2-9865-6F95C658D7EC}" type="presOf" srcId="{08330DEB-9F37-401D-B701-DA2B12AFEE3E}" destId="{C5D15ACE-A4DE-4FC9-96BE-45C6B26D80F9}" srcOrd="0" destOrd="0" presId="urn:microsoft.com/office/officeart/2005/8/layout/vList2"/>
    <dgm:cxn modelId="{90A906DB-4C3D-4746-B33D-2691CD928328}" type="presOf" srcId="{577261C3-C3C6-49F9-9474-2AE2908D2FBD}" destId="{1F03C7EA-362C-4FBE-8348-79D1CF2CB4DD}" srcOrd="0" destOrd="0" presId="urn:microsoft.com/office/officeart/2005/8/layout/vList2"/>
    <dgm:cxn modelId="{E1CC84CE-D6E4-4E06-AF84-FD337A262EDF}" type="presOf" srcId="{E5FE078A-616A-4700-A940-8C76BAA28270}" destId="{30A02A69-DF04-4CE6-AF75-B818E694A911}" srcOrd="0" destOrd="0" presId="urn:microsoft.com/office/officeart/2005/8/layout/vList2"/>
    <dgm:cxn modelId="{499EBA0E-8F36-43CC-8FEE-2B004F73F1F8}" type="presOf" srcId="{9117973C-6CC7-415E-8225-EDA889E79452}" destId="{539FE09F-E87C-4BB2-9BDF-CBE8938EE44F}" srcOrd="0" destOrd="0" presId="urn:microsoft.com/office/officeart/2005/8/layout/vList2"/>
    <dgm:cxn modelId="{FA46862F-2F34-4A48-97A7-FA69AFA40313}" srcId="{1B820218-CF2B-42F2-ABF5-B63420119C49}" destId="{841F8753-AA3A-46D7-AFD9-880131712A8A}" srcOrd="1" destOrd="0" parTransId="{C421D784-76D0-48C1-962C-2BCC549C3F45}" sibTransId="{E3D7945B-F4C0-4ACA-962C-65182B114DEC}"/>
    <dgm:cxn modelId="{E3CB78CE-8810-4790-B4E8-245C61DDAA06}" type="presOf" srcId="{E7FF1FE6-A6B7-4BC3-BA2E-24BE53BABC7A}" destId="{A162DF71-4881-4823-955F-00752406F5AF}" srcOrd="0" destOrd="0" presId="urn:microsoft.com/office/officeart/2005/8/layout/vList2"/>
    <dgm:cxn modelId="{72EC428A-630C-43DA-B93F-7741AE2809D8}" srcId="{1B820218-CF2B-42F2-ABF5-B63420119C49}" destId="{CB8DBBED-AF5F-485D-BAC7-AEBB44CE102F}" srcOrd="4" destOrd="0" parTransId="{A181E754-9801-4BA1-A0D1-9EF1763C1370}" sibTransId="{64C31501-410B-45E8-AEAB-60DE3444F223}"/>
    <dgm:cxn modelId="{E2C70F8A-5CD5-4B32-9475-96D36DD598C3}" srcId="{1B820218-CF2B-42F2-ABF5-B63420119C49}" destId="{E5FE078A-616A-4700-A940-8C76BAA28270}" srcOrd="7" destOrd="0" parTransId="{C361ACF4-81E9-4572-A0F7-0FDD2EC6D735}" sibTransId="{3A15B3FD-4FC5-4988-BBD9-9C8ABC10E894}"/>
    <dgm:cxn modelId="{81EF8A27-652F-43BB-8E73-047EAF7A6AE3}" type="presParOf" srcId="{2FD40932-9D27-455A-81DA-7F04F58BA830}" destId="{C5D15ACE-A4DE-4FC9-96BE-45C6B26D80F9}" srcOrd="0" destOrd="0" presId="urn:microsoft.com/office/officeart/2005/8/layout/vList2"/>
    <dgm:cxn modelId="{9AA77788-AD7E-46AA-AA6E-8577F69DC595}" type="presParOf" srcId="{2FD40932-9D27-455A-81DA-7F04F58BA830}" destId="{1B9477C0-5AA4-4FB6-A106-C4DC4CECE8B6}" srcOrd="1" destOrd="0" presId="urn:microsoft.com/office/officeart/2005/8/layout/vList2"/>
    <dgm:cxn modelId="{0A719F7D-D088-4055-9E3C-ACEB4B65C8C6}" type="presParOf" srcId="{2FD40932-9D27-455A-81DA-7F04F58BA830}" destId="{9C280B6D-6734-455B-B9E3-62AE28DBD9C8}" srcOrd="2" destOrd="0" presId="urn:microsoft.com/office/officeart/2005/8/layout/vList2"/>
    <dgm:cxn modelId="{D5682778-BBDF-4A41-9BDF-F9503A8B837D}" type="presParOf" srcId="{2FD40932-9D27-455A-81DA-7F04F58BA830}" destId="{C5129966-2D0B-4212-BFFA-98B3674B5DD3}" srcOrd="3" destOrd="0" presId="urn:microsoft.com/office/officeart/2005/8/layout/vList2"/>
    <dgm:cxn modelId="{1E250F2A-485E-4539-ADC9-69F9F5D16611}" type="presParOf" srcId="{2FD40932-9D27-455A-81DA-7F04F58BA830}" destId="{A162DF71-4881-4823-955F-00752406F5AF}" srcOrd="4" destOrd="0" presId="urn:microsoft.com/office/officeart/2005/8/layout/vList2"/>
    <dgm:cxn modelId="{0D8E6359-A715-45A4-B984-3347EAA00574}" type="presParOf" srcId="{2FD40932-9D27-455A-81DA-7F04F58BA830}" destId="{D1E39A68-9972-4384-98A6-2677A64A36A0}" srcOrd="5" destOrd="0" presId="urn:microsoft.com/office/officeart/2005/8/layout/vList2"/>
    <dgm:cxn modelId="{5CAECB7F-AF19-42C9-8F71-C65FD37D1A3D}" type="presParOf" srcId="{2FD40932-9D27-455A-81DA-7F04F58BA830}" destId="{539FE09F-E87C-4BB2-9BDF-CBE8938EE44F}" srcOrd="6" destOrd="0" presId="urn:microsoft.com/office/officeart/2005/8/layout/vList2"/>
    <dgm:cxn modelId="{48022EED-65F5-46AB-9728-37F81CA25918}" type="presParOf" srcId="{2FD40932-9D27-455A-81DA-7F04F58BA830}" destId="{27CD4531-A8F3-4A58-95B5-1482FF3C1F1F}" srcOrd="7" destOrd="0" presId="urn:microsoft.com/office/officeart/2005/8/layout/vList2"/>
    <dgm:cxn modelId="{4820C7A9-781E-444C-A85E-A40FDD0FE3F2}" type="presParOf" srcId="{2FD40932-9D27-455A-81DA-7F04F58BA830}" destId="{338D296E-A674-43D8-8AAB-42EB63E91551}" srcOrd="8" destOrd="0" presId="urn:microsoft.com/office/officeart/2005/8/layout/vList2"/>
    <dgm:cxn modelId="{E7DF5137-356C-4C9F-B00A-F5B61D00D44D}" type="presParOf" srcId="{2FD40932-9D27-455A-81DA-7F04F58BA830}" destId="{CF8CEBE3-336F-4D7A-A54C-4E9E1B8A751F}" srcOrd="9" destOrd="0" presId="urn:microsoft.com/office/officeart/2005/8/layout/vList2"/>
    <dgm:cxn modelId="{FC955616-23D4-4ED2-ADB0-D2C2CC31A70A}" type="presParOf" srcId="{2FD40932-9D27-455A-81DA-7F04F58BA830}" destId="{1F03C7EA-362C-4FBE-8348-79D1CF2CB4DD}" srcOrd="10" destOrd="0" presId="urn:microsoft.com/office/officeart/2005/8/layout/vList2"/>
    <dgm:cxn modelId="{32C66869-9F02-40AF-9858-E2DBFEAD51B0}" type="presParOf" srcId="{2FD40932-9D27-455A-81DA-7F04F58BA830}" destId="{C7FFCF87-C20F-4321-B293-5067A27E9008}" srcOrd="11" destOrd="0" presId="urn:microsoft.com/office/officeart/2005/8/layout/vList2"/>
    <dgm:cxn modelId="{A8C1EE09-01CE-4E26-972A-FC30E03335E1}" type="presParOf" srcId="{2FD40932-9D27-455A-81DA-7F04F58BA830}" destId="{BF618124-2403-41F1-86BC-AAC4A55A0173}" srcOrd="12" destOrd="0" presId="urn:microsoft.com/office/officeart/2005/8/layout/vList2"/>
    <dgm:cxn modelId="{C2CAD5C1-B088-4F47-8696-02DE0CAE4E37}" type="presParOf" srcId="{2FD40932-9D27-455A-81DA-7F04F58BA830}" destId="{8C4CAAB6-6082-41E4-933A-71B65A5A9ACE}" srcOrd="13" destOrd="0" presId="urn:microsoft.com/office/officeart/2005/8/layout/vList2"/>
    <dgm:cxn modelId="{6C517B46-79EF-40FB-A7D0-3173F907BBB9}" type="presParOf" srcId="{2FD40932-9D27-455A-81DA-7F04F58BA830}" destId="{30A02A69-DF04-4CE6-AF75-B818E694A911}" srcOrd="1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D15ACE-A4DE-4FC9-96BE-45C6B26D80F9}">
      <dsp:nvSpPr>
        <dsp:cNvPr id="0" name=""/>
        <dsp:cNvSpPr/>
      </dsp:nvSpPr>
      <dsp:spPr>
        <a:xfrm>
          <a:off x="0" y="0"/>
          <a:ext cx="7848872" cy="625360"/>
        </a:xfrm>
        <a:prstGeom prst="round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dirty="0" smtClean="0"/>
            <a:t>Strengthening Movement Coordination and Cooperation</a:t>
          </a:r>
          <a:endParaRPr lang="en-GB" sz="2000" b="1" kern="1200" dirty="0"/>
        </a:p>
      </dsp:txBody>
      <dsp:txXfrm>
        <a:off x="30528" y="30528"/>
        <a:ext cx="7787816" cy="564304"/>
      </dsp:txXfrm>
    </dsp:sp>
    <dsp:sp modelId="{9C280B6D-6734-455B-B9E3-62AE28DBD9C8}">
      <dsp:nvSpPr>
        <dsp:cNvPr id="0" name=""/>
        <dsp:cNvSpPr/>
      </dsp:nvSpPr>
      <dsp:spPr>
        <a:xfrm>
          <a:off x="0" y="630922"/>
          <a:ext cx="7848872" cy="625360"/>
        </a:xfrm>
        <a:prstGeom prst="round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smtClean="0"/>
            <a:t>International Branding Initiative</a:t>
          </a:r>
          <a:endParaRPr lang="en-GB" sz="2000" b="1" kern="1200" noProof="0" dirty="0"/>
        </a:p>
      </dsp:txBody>
      <dsp:txXfrm>
        <a:off x="30528" y="661450"/>
        <a:ext cx="7787816" cy="564304"/>
      </dsp:txXfrm>
    </dsp:sp>
    <dsp:sp modelId="{A162DF71-4881-4823-955F-00752406F5AF}">
      <dsp:nvSpPr>
        <dsp:cNvPr id="0" name=""/>
        <dsp:cNvSpPr/>
      </dsp:nvSpPr>
      <dsp:spPr>
        <a:xfrm>
          <a:off x="0" y="1244817"/>
          <a:ext cx="7848872" cy="625360"/>
        </a:xfrm>
        <a:prstGeom prst="roundRect">
          <a:avLst/>
        </a:prstGeom>
        <a:solidFill>
          <a:srgbClr val="70319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dirty="0" smtClean="0"/>
            <a:t>Movement Vision Statement</a:t>
          </a:r>
          <a:endParaRPr lang="en-GB" sz="2000" b="1" kern="1200" noProof="0" dirty="0"/>
        </a:p>
      </dsp:txBody>
      <dsp:txXfrm>
        <a:off x="30528" y="1275345"/>
        <a:ext cx="7787816" cy="564304"/>
      </dsp:txXfrm>
    </dsp:sp>
    <dsp:sp modelId="{539FE09F-E87C-4BB2-9BDF-CBE8938EE44F}">
      <dsp:nvSpPr>
        <dsp:cNvPr id="0" name=""/>
        <dsp:cNvSpPr/>
      </dsp:nvSpPr>
      <dsp:spPr>
        <a:xfrm>
          <a:off x="0" y="1873951"/>
          <a:ext cx="7848872" cy="625360"/>
        </a:xfrm>
        <a:prstGeom prst="roundRect">
          <a:avLst/>
        </a:prstGeom>
        <a:solidFill>
          <a:srgbClr val="00A4A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dirty="0" smtClean="0"/>
            <a:t>Movement-wide Strategy on Disability</a:t>
          </a:r>
          <a:endParaRPr lang="en-GB" sz="2000" b="1" kern="1200" noProof="0" dirty="0"/>
        </a:p>
      </dsp:txBody>
      <dsp:txXfrm>
        <a:off x="30528" y="1904479"/>
        <a:ext cx="7787816" cy="564304"/>
      </dsp:txXfrm>
    </dsp:sp>
    <dsp:sp modelId="{338D296E-A674-43D8-8AAB-42EB63E91551}">
      <dsp:nvSpPr>
        <dsp:cNvPr id="0" name=""/>
        <dsp:cNvSpPr/>
      </dsp:nvSpPr>
      <dsp:spPr>
        <a:xfrm>
          <a:off x="0" y="2521672"/>
          <a:ext cx="7848872" cy="625360"/>
        </a:xfrm>
        <a:prstGeom prst="roundRec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smtClean="0"/>
            <a:t>MoU between PRCS &amp; MDA</a:t>
          </a:r>
          <a:endParaRPr lang="en-GB" sz="2000" b="1" kern="1200" noProof="0" dirty="0"/>
        </a:p>
      </dsp:txBody>
      <dsp:txXfrm>
        <a:off x="30528" y="2552200"/>
        <a:ext cx="7787816" cy="564304"/>
      </dsp:txXfrm>
    </dsp:sp>
    <dsp:sp modelId="{1F03C7EA-362C-4FBE-8348-79D1CF2CB4DD}">
      <dsp:nvSpPr>
        <dsp:cNvPr id="0" name=""/>
        <dsp:cNvSpPr/>
      </dsp:nvSpPr>
      <dsp:spPr>
        <a:xfrm>
          <a:off x="0" y="3814151"/>
          <a:ext cx="7848872" cy="625360"/>
        </a:xfrm>
        <a:prstGeom prst="round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dirty="0" smtClean="0"/>
            <a:t>Reports on previous resolutions:  Nuclear Weapons, Weapons &amp; IHL, Restoring Family Links </a:t>
          </a:r>
          <a:endParaRPr lang="fr-CH" sz="2000" kern="1200" dirty="0"/>
        </a:p>
      </dsp:txBody>
      <dsp:txXfrm>
        <a:off x="30528" y="3844679"/>
        <a:ext cx="7787816" cy="564304"/>
      </dsp:txXfrm>
    </dsp:sp>
    <dsp:sp modelId="{BF618124-2403-41F1-86BC-AAC4A55A0173}">
      <dsp:nvSpPr>
        <dsp:cNvPr id="0" name=""/>
        <dsp:cNvSpPr/>
      </dsp:nvSpPr>
      <dsp:spPr>
        <a:xfrm>
          <a:off x="0" y="4459823"/>
          <a:ext cx="7848872" cy="625360"/>
        </a:xfrm>
        <a:prstGeom prst="round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smtClean="0"/>
            <a:t>Adoption 32</a:t>
          </a:r>
          <a:r>
            <a:rPr lang="en-GB" sz="2000" b="1" kern="1200" baseline="30000" smtClean="0"/>
            <a:t>nd</a:t>
          </a:r>
          <a:r>
            <a:rPr lang="en-GB" sz="2000" b="1" kern="1200" smtClean="0"/>
            <a:t> IC agenda &amp; list of officers</a:t>
          </a:r>
          <a:endParaRPr lang="fr-CH" sz="2000" kern="1200"/>
        </a:p>
      </dsp:txBody>
      <dsp:txXfrm>
        <a:off x="30528" y="4490351"/>
        <a:ext cx="7787816" cy="564304"/>
      </dsp:txXfrm>
    </dsp:sp>
    <dsp:sp modelId="{30A02A69-DF04-4CE6-AF75-B818E694A911}">
      <dsp:nvSpPr>
        <dsp:cNvPr id="0" name=""/>
        <dsp:cNvSpPr/>
      </dsp:nvSpPr>
      <dsp:spPr>
        <a:xfrm>
          <a:off x="0" y="3169398"/>
          <a:ext cx="7848872" cy="625360"/>
        </a:xfrm>
        <a:prstGeom prst="roundRect">
          <a:avLst/>
        </a:prstGeom>
        <a:solidFill>
          <a:srgbClr val="70319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dirty="0" smtClean="0"/>
            <a:t>Preserving RCRC heritage</a:t>
          </a:r>
          <a:endParaRPr lang="fr-CH" sz="2000" kern="1200" dirty="0"/>
        </a:p>
      </dsp:txBody>
      <dsp:txXfrm>
        <a:off x="30528" y="3199926"/>
        <a:ext cx="7787816" cy="56430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4FAB7B-7ED5-4409-A286-BFE948EAE155}" type="datetimeFigureOut">
              <a:rPr lang="en-GB" smtClean="0"/>
              <a:t>26/02/2015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5058FD-C6DF-47AF-ABC2-F4AFFA8B4FFA}" type="slidenum">
              <a:rPr lang="en-GB" smtClean="0"/>
              <a:t>‹#›</a:t>
            </a:fld>
            <a:endParaRPr lang="en-GB"/>
          </a:p>
        </p:txBody>
      </p:sp>
    </p:spTree>
    <p:extLst>
      <p:ext uri="{BB962C8B-B14F-4D97-AF65-F5344CB8AC3E}">
        <p14:creationId xmlns:p14="http://schemas.microsoft.com/office/powerpoint/2010/main" val="462382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dirty="0" smtClean="0"/>
              <a:t>Look forward to input from NS to Conference and </a:t>
            </a:r>
            <a:r>
              <a:rPr lang="en-US" dirty="0" err="1" smtClean="0"/>
              <a:t>CoD</a:t>
            </a:r>
            <a:r>
              <a:rPr lang="en-US" dirty="0" smtClean="0"/>
              <a:t> :</a:t>
            </a:r>
          </a:p>
          <a:p>
            <a:pPr>
              <a:defRPr/>
            </a:pPr>
            <a:endParaRPr lang="en-US" dirty="0" smtClean="0"/>
          </a:p>
          <a:p>
            <a:pPr>
              <a:defRPr/>
            </a:pPr>
            <a:r>
              <a:rPr lang="en-US" dirty="0" smtClean="0"/>
              <a:t>- Are the topics relevant for your NS ? (national or international )</a:t>
            </a:r>
          </a:p>
          <a:p>
            <a:pPr marL="171450" indent="-171450">
              <a:buFontTx/>
              <a:buChar char="-"/>
              <a:defRPr/>
            </a:pPr>
            <a:r>
              <a:rPr lang="en-US" dirty="0" smtClean="0"/>
              <a:t>Foresee difficulties  for building consensus outcome or implementation ?-what innovations would you liked introduced ? (to increase interest/engagement of NS and States)</a:t>
            </a:r>
          </a:p>
          <a:p>
            <a:pPr marL="171450" indent="-171450">
              <a:buFontTx/>
              <a:buChar char="-"/>
              <a:defRPr/>
            </a:pPr>
            <a:r>
              <a:rPr lang="en-US" dirty="0" smtClean="0"/>
              <a:t>Refer to concept notes circulated mid-December to States and NS.</a:t>
            </a:r>
          </a:p>
          <a:p>
            <a:pPr marL="171450" indent="-171450">
              <a:buFontTx/>
              <a:buChar char="-"/>
              <a:defRPr/>
            </a:pPr>
            <a:endParaRPr lang="en-US" dirty="0" smtClean="0"/>
          </a:p>
          <a:p>
            <a:pPr marL="171450" indent="-171450">
              <a:buFontTx/>
              <a:buChar char="-"/>
              <a:defRPr/>
            </a:pPr>
            <a:r>
              <a:rPr lang="en-US" dirty="0" smtClean="0"/>
              <a:t>Deadline to comment : 20 Feb!</a:t>
            </a:r>
          </a:p>
          <a:p>
            <a:pPr marL="171450" indent="-171450">
              <a:buFontTx/>
              <a:buChar char="-"/>
              <a:defRPr/>
            </a:pPr>
            <a:endParaRPr lang="en-US" dirty="0" smtClean="0"/>
          </a:p>
          <a:p>
            <a:pPr marL="171450" indent="-171450">
              <a:buFontTx/>
              <a:buChar char="-"/>
              <a:defRPr/>
            </a:pPr>
            <a:r>
              <a:rPr lang="en-US" dirty="0" smtClean="0"/>
              <a:t>-NS are encouraged to meet with their authorities and support preparations for the Conference.</a:t>
            </a:r>
          </a:p>
          <a:p>
            <a:pPr marL="171450" indent="-171450">
              <a:buFontTx/>
              <a:buChar char="-"/>
              <a:defRPr/>
            </a:pPr>
            <a:r>
              <a:rPr lang="en-US" dirty="0" smtClean="0"/>
              <a:t>CAN DEVELOP JOINT PLEDGES on topics of particular relevance to domestic contexts.</a:t>
            </a:r>
          </a:p>
          <a:p>
            <a:pPr marL="171450" indent="-171450">
              <a:buFontTx/>
              <a:buChar char="-"/>
              <a:defRPr/>
            </a:pPr>
            <a:endParaRPr lang="en-US" dirty="0" smtClean="0"/>
          </a:p>
          <a:p>
            <a:pPr marL="171450" indent="-171450">
              <a:buFontTx/>
              <a:buChar char="-"/>
              <a:defRPr/>
            </a:pPr>
            <a:r>
              <a:rPr lang="en-US" dirty="0" smtClean="0"/>
              <a:t>COD : only one day ! Limited to the address themes where specific deliverables or reporting was requested by previous resolutions</a:t>
            </a:r>
          </a:p>
          <a:p>
            <a:pPr marL="171450" indent="-171450">
              <a:buFontTx/>
              <a:buChar char="-"/>
              <a:defRPr/>
            </a:pPr>
            <a:r>
              <a:rPr lang="en-US" dirty="0" smtClean="0"/>
              <a:t>Important function of preparing Conference , adoption agenda and propose conference officers for election.</a:t>
            </a:r>
          </a:p>
          <a:p>
            <a:pPr>
              <a:defRPr/>
            </a:pPr>
            <a:endParaRPr lang="en-US" dirty="0" smtClean="0"/>
          </a:p>
          <a:p>
            <a:pPr>
              <a:defRPr/>
            </a:pPr>
            <a:endParaRPr lang="fr-CH" dirty="0"/>
          </a:p>
        </p:txBody>
      </p:sp>
      <p:sp>
        <p:nvSpPr>
          <p:cNvPr id="5120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221C0AE2-A109-4FE6-8374-6413B7DA7F75}" type="slidenum">
              <a:rPr lang="en-GB" altLang="fr-FR">
                <a:solidFill>
                  <a:prstClr val="black"/>
                </a:solidFill>
              </a:rPr>
              <a:pPr/>
              <a:t>15</a:t>
            </a:fld>
            <a:endParaRPr lang="en-GB" altLang="fr-FR">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CH" altLang="fr-FR" smtClean="0"/>
          </a:p>
        </p:txBody>
      </p:sp>
      <p:sp>
        <p:nvSpPr>
          <p:cNvPr id="5222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1363" indent="-284163">
              <a:spcBef>
                <a:spcPct val="30000"/>
              </a:spcBef>
              <a:defRPr sz="1200">
                <a:solidFill>
                  <a:schemeClr val="tx1"/>
                </a:solidFill>
                <a:latin typeface="Arial" charset="0"/>
                <a:cs typeface="Arial" charset="0"/>
              </a:defRPr>
            </a:lvl2pPr>
            <a:lvl3pPr marL="1141413" indent="-227013">
              <a:spcBef>
                <a:spcPct val="30000"/>
              </a:spcBef>
              <a:defRPr sz="1200">
                <a:solidFill>
                  <a:schemeClr val="tx1"/>
                </a:solidFill>
                <a:latin typeface="Arial" charset="0"/>
                <a:cs typeface="Arial" charset="0"/>
              </a:defRPr>
            </a:lvl3pPr>
            <a:lvl4pPr marL="1597025" indent="-227013">
              <a:spcBef>
                <a:spcPct val="30000"/>
              </a:spcBef>
              <a:defRPr sz="1200">
                <a:solidFill>
                  <a:schemeClr val="tx1"/>
                </a:solidFill>
                <a:latin typeface="Arial" charset="0"/>
                <a:cs typeface="Arial" charset="0"/>
              </a:defRPr>
            </a:lvl4pPr>
            <a:lvl5pPr marL="2055813" indent="-227013">
              <a:spcBef>
                <a:spcPct val="30000"/>
              </a:spcBef>
              <a:defRPr sz="1200">
                <a:solidFill>
                  <a:schemeClr val="tx1"/>
                </a:solidFill>
                <a:latin typeface="Arial" charset="0"/>
                <a:cs typeface="Arial" charset="0"/>
              </a:defRPr>
            </a:lvl5pPr>
            <a:lvl6pPr marL="2513013" indent="-227013" eaLnBrk="0" fontAlgn="base" hangingPunct="0">
              <a:spcBef>
                <a:spcPct val="30000"/>
              </a:spcBef>
              <a:spcAft>
                <a:spcPct val="0"/>
              </a:spcAft>
              <a:defRPr sz="1200">
                <a:solidFill>
                  <a:schemeClr val="tx1"/>
                </a:solidFill>
                <a:latin typeface="Arial" charset="0"/>
                <a:cs typeface="Arial" charset="0"/>
              </a:defRPr>
            </a:lvl6pPr>
            <a:lvl7pPr marL="2970213" indent="-227013" eaLnBrk="0" fontAlgn="base" hangingPunct="0">
              <a:spcBef>
                <a:spcPct val="30000"/>
              </a:spcBef>
              <a:spcAft>
                <a:spcPct val="0"/>
              </a:spcAft>
              <a:defRPr sz="1200">
                <a:solidFill>
                  <a:schemeClr val="tx1"/>
                </a:solidFill>
                <a:latin typeface="Arial" charset="0"/>
                <a:cs typeface="Arial" charset="0"/>
              </a:defRPr>
            </a:lvl7pPr>
            <a:lvl8pPr marL="3427413" indent="-227013" eaLnBrk="0" fontAlgn="base" hangingPunct="0">
              <a:spcBef>
                <a:spcPct val="30000"/>
              </a:spcBef>
              <a:spcAft>
                <a:spcPct val="0"/>
              </a:spcAft>
              <a:defRPr sz="1200">
                <a:solidFill>
                  <a:schemeClr val="tx1"/>
                </a:solidFill>
                <a:latin typeface="Arial" charset="0"/>
                <a:cs typeface="Arial" charset="0"/>
              </a:defRPr>
            </a:lvl8pPr>
            <a:lvl9pPr marL="3884613" indent="-227013"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553C0FB7-E7E6-4B30-B62C-E52FB2CBC6B9}" type="slidenum">
              <a:rPr lang="en-GB" altLang="fr-FR">
                <a:solidFill>
                  <a:prstClr val="black"/>
                </a:solidFill>
              </a:rPr>
              <a:pPr>
                <a:spcBef>
                  <a:spcPct val="0"/>
                </a:spcBef>
              </a:pPr>
              <a:t>16</a:t>
            </a:fld>
            <a:endParaRPr lang="en-GB" altLang="fr-FR">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hyperlink" Target="mailto:anca.zaharia@ifrc.org" TargetMode="External"/><Relationship Id="rId2" Type="http://schemas.openxmlformats.org/officeDocument/2006/relationships/hyperlink" Target="mailto:rudina.pema@ifrc.org" TargetMode="External"/><Relationship Id="rId1" Type="http://schemas.openxmlformats.org/officeDocument/2006/relationships/slideMaster" Target="../slideMasters/slideMaster2.xml"/><Relationship Id="rId5" Type="http://schemas.openxmlformats.org/officeDocument/2006/relationships/image" Target="../media/image1.png"/><Relationship Id="rId4" Type="http://schemas.openxmlformats.org/officeDocument/2006/relationships/hyperlink" Target="mailto:eva.zanardi@ifrc.org" TargetMode="Externa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hyperlink" Target="mailto:anca.zaharia@ifrc.org" TargetMode="External"/><Relationship Id="rId2" Type="http://schemas.openxmlformats.org/officeDocument/2006/relationships/hyperlink" Target="mailto:rudina.pema@ifrc.org" TargetMode="External"/><Relationship Id="rId1" Type="http://schemas.openxmlformats.org/officeDocument/2006/relationships/slideMaster" Target="../slideMasters/slideMaster3.xml"/><Relationship Id="rId5" Type="http://schemas.openxmlformats.org/officeDocument/2006/relationships/image" Target="../media/image1.png"/><Relationship Id="rId4" Type="http://schemas.openxmlformats.org/officeDocument/2006/relationships/hyperlink" Target="mailto:eva.zanardi@ifrc.org" TargetMode="Externa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r-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6DBCADF-C9A6-4BEC-9C77-92E5CDBB852E}" type="datetimeFigureOut">
              <a:rPr lang="en-US">
                <a:solidFill>
                  <a:prstClr val="black">
                    <a:tint val="75000"/>
                  </a:prstClr>
                </a:solidFill>
              </a:rPr>
              <a:pPr>
                <a:defRPr/>
              </a:pPr>
              <a:t>26/02/2015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A96785D-0EDA-4763-85D3-BB698A52D9C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1369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4BB743D-A1BF-452D-850E-18E8A2C09CA2}" type="datetimeFigureOut">
              <a:rPr lang="en-US">
                <a:solidFill>
                  <a:prstClr val="black">
                    <a:tint val="75000"/>
                  </a:prstClr>
                </a:solidFill>
              </a:rPr>
              <a:pPr>
                <a:defRPr/>
              </a:pPr>
              <a:t>26/02/2015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8B2EF8E-AF0E-4A34-A3BA-F6554BFCE3A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6467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8515FFA-BB3B-4ED5-93FB-8EAF83C0AC45}" type="datetimeFigureOut">
              <a:rPr lang="en-US">
                <a:solidFill>
                  <a:prstClr val="black">
                    <a:tint val="75000"/>
                  </a:prstClr>
                </a:solidFill>
              </a:rPr>
              <a:pPr>
                <a:defRPr/>
              </a:pPr>
              <a:t>26/02/2015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460CC7E-85C4-4652-A364-D451121BB86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61540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Cover without photo">
    <p:spTree>
      <p:nvGrpSpPr>
        <p:cNvPr id="1" name=""/>
        <p:cNvGrpSpPr/>
        <p:nvPr/>
      </p:nvGrpSpPr>
      <p:grpSpPr>
        <a:xfrm>
          <a:off x="0" y="0"/>
          <a:ext cx="0" cy="0"/>
          <a:chOff x="0" y="0"/>
          <a:chExt cx="0" cy="0"/>
        </a:xfrm>
      </p:grpSpPr>
      <p:sp>
        <p:nvSpPr>
          <p:cNvPr id="4" name="Rectangle 3"/>
          <p:cNvSpPr/>
          <p:nvPr/>
        </p:nvSpPr>
        <p:spPr>
          <a:xfrm>
            <a:off x="152400" y="1341438"/>
            <a:ext cx="8839200" cy="5327650"/>
          </a:xfrm>
          <a:prstGeom prst="rect">
            <a:avLst/>
          </a:prstGeom>
          <a:solidFill>
            <a:srgbClr val="66584E">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endParaRPr lang="en-US" altLang="en-US" smtClean="0">
              <a:solidFill>
                <a:srgbClr val="FFFFFF"/>
              </a:solidFill>
              <a:latin typeface="Calibri" pitchFamily="34" charset="0"/>
            </a:endParaRPr>
          </a:p>
        </p:txBody>
      </p:sp>
      <p:sp>
        <p:nvSpPr>
          <p:cNvPr id="2" name="Title 1"/>
          <p:cNvSpPr>
            <a:spLocks noGrp="1"/>
          </p:cNvSpPr>
          <p:nvPr>
            <p:ph type="ctrTitle"/>
          </p:nvPr>
        </p:nvSpPr>
        <p:spPr>
          <a:xfrm>
            <a:off x="990600" y="3583260"/>
            <a:ext cx="7239000" cy="647591"/>
          </a:xfrm>
        </p:spPr>
        <p:txBody>
          <a:bodyPr/>
          <a:lstStyle>
            <a:lvl1pPr algn="r">
              <a:defRPr b="1">
                <a:solidFill>
                  <a:schemeClr val="bg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990600" y="4650060"/>
            <a:ext cx="7239000" cy="1752600"/>
          </a:xfrm>
        </p:spPr>
        <p:txBody>
          <a:bodyPr>
            <a:normAutofit/>
          </a:bodyPr>
          <a:lstStyle>
            <a:lvl1pPr marL="0" indent="0" algn="r">
              <a:buNone/>
              <a:defRPr sz="2400" b="1">
                <a:solidFill>
                  <a:srgbClr val="54181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Tree>
    <p:extLst>
      <p:ext uri="{BB962C8B-B14F-4D97-AF65-F5344CB8AC3E}">
        <p14:creationId xmlns:p14="http://schemas.microsoft.com/office/powerpoint/2010/main" val="272424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7"/>
          <p:cNvGrpSpPr>
            <a:grpSpLocks/>
          </p:cNvGrpSpPr>
          <p:nvPr userDrawn="1"/>
        </p:nvGrpSpPr>
        <p:grpSpPr bwMode="auto">
          <a:xfrm>
            <a:off x="1835150" y="1266825"/>
            <a:ext cx="6858000" cy="1154113"/>
            <a:chOff x="1835696" y="1267173"/>
            <a:chExt cx="6858000" cy="1153715"/>
          </a:xfrm>
        </p:grpSpPr>
        <p:cxnSp>
          <p:nvCxnSpPr>
            <p:cNvPr id="5" name="Straight Connector 4"/>
            <p:cNvCxnSpPr/>
            <p:nvPr/>
          </p:nvCxnSpPr>
          <p:spPr>
            <a:xfrm>
              <a:off x="1835696" y="126717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835696" y="2419301"/>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20175196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hoto Layout">
    <p:spTree>
      <p:nvGrpSpPr>
        <p:cNvPr id="1" name=""/>
        <p:cNvGrpSpPr/>
        <p:nvPr/>
      </p:nvGrpSpPr>
      <p:grpSpPr>
        <a:xfrm>
          <a:off x="0" y="0"/>
          <a:ext cx="0" cy="0"/>
          <a:chOff x="0" y="0"/>
          <a:chExt cx="0" cy="0"/>
        </a:xfrm>
      </p:grpSpPr>
      <p:grpSp>
        <p:nvGrpSpPr>
          <p:cNvPr id="5" name="Group 7"/>
          <p:cNvGrpSpPr>
            <a:grpSpLocks/>
          </p:cNvGrpSpPr>
          <p:nvPr userDrawn="1"/>
        </p:nvGrpSpPr>
        <p:grpSpPr bwMode="auto">
          <a:xfrm>
            <a:off x="1835150" y="1050925"/>
            <a:ext cx="6858000" cy="1154113"/>
            <a:chOff x="1835696" y="1051149"/>
            <a:chExt cx="6858000" cy="1153715"/>
          </a:xfrm>
        </p:grpSpPr>
        <p:cxnSp>
          <p:nvCxnSpPr>
            <p:cNvPr id="7" name="Straight Connector 6"/>
            <p:cNvCxnSpPr/>
            <p:nvPr userDrawn="1"/>
          </p:nvCxnSpPr>
          <p:spPr>
            <a:xfrm>
              <a:off x="1835696" y="1051149"/>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1835696" y="2203277"/>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12" name="Title 1"/>
          <p:cNvSpPr>
            <a:spLocks noGrp="1"/>
          </p:cNvSpPr>
          <p:nvPr>
            <p:ph type="title"/>
          </p:nvPr>
        </p:nvSpPr>
        <p:spPr>
          <a:xfrm>
            <a:off x="1828800" y="1061864"/>
            <a:ext cx="6858000" cy="1143000"/>
          </a:xfrm>
        </p:spPr>
        <p:txBody>
          <a:bodyPr/>
          <a:lstStyle>
            <a:lvl1pPr>
              <a:defRPr/>
            </a:lvl1pPr>
          </a:lstStyle>
          <a:p>
            <a:r>
              <a:rPr lang="en-US" smtClean="0"/>
              <a:t>Click to edit Master title style</a:t>
            </a:r>
            <a:endParaRPr lang="en-GB" dirty="0"/>
          </a:p>
        </p:txBody>
      </p:sp>
      <p:sp>
        <p:nvSpPr>
          <p:cNvPr id="4" name="Picture Placeholder 3"/>
          <p:cNvSpPr>
            <a:spLocks noGrp="1"/>
          </p:cNvSpPr>
          <p:nvPr>
            <p:ph type="pic" sz="quarter" idx="10"/>
          </p:nvPr>
        </p:nvSpPr>
        <p:spPr>
          <a:xfrm>
            <a:off x="1828800" y="3553544"/>
            <a:ext cx="6858000" cy="2971800"/>
          </a:xfrm>
        </p:spPr>
        <p:txBody>
          <a:bodyPr rtlCol="0">
            <a:normAutofit/>
          </a:bodyPr>
          <a:lstStyle/>
          <a:p>
            <a:pPr lvl="0"/>
            <a:r>
              <a:rPr lang="en-US" noProof="0" smtClean="0"/>
              <a:t>Click icon to add picture</a:t>
            </a:r>
            <a:endParaRPr lang="en-GB" noProof="0" dirty="0"/>
          </a:p>
        </p:txBody>
      </p:sp>
      <p:sp>
        <p:nvSpPr>
          <p:cNvPr id="6" name="Text Placeholder 5"/>
          <p:cNvSpPr>
            <a:spLocks noGrp="1"/>
          </p:cNvSpPr>
          <p:nvPr>
            <p:ph type="body" sz="quarter" idx="11"/>
          </p:nvPr>
        </p:nvSpPr>
        <p:spPr>
          <a:xfrm>
            <a:off x="1828800" y="2286744"/>
            <a:ext cx="6858000" cy="1145932"/>
          </a:xfrm>
        </p:spPr>
        <p:txBody>
          <a:bodyPr/>
          <a:lstStyle/>
          <a:p>
            <a:pPr lvl="0"/>
            <a:r>
              <a:rPr lang="en-US" smtClean="0"/>
              <a:t>Click to edit Master text styles</a:t>
            </a:r>
          </a:p>
        </p:txBody>
      </p:sp>
    </p:spTree>
    <p:extLst>
      <p:ext uri="{BB962C8B-B14F-4D97-AF65-F5344CB8AC3E}">
        <p14:creationId xmlns:p14="http://schemas.microsoft.com/office/powerpoint/2010/main" val="2533395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5" name="Straight Connector 4"/>
          <p:cNvCxnSpPr/>
          <p:nvPr userDrawn="1"/>
        </p:nvCxnSpPr>
        <p:spPr>
          <a:xfrm>
            <a:off x="468313" y="10509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468313" y="2203450"/>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457200" y="2262336"/>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648200" y="2262336"/>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Title 1"/>
          <p:cNvSpPr>
            <a:spLocks noGrp="1"/>
          </p:cNvSpPr>
          <p:nvPr>
            <p:ph type="title"/>
          </p:nvPr>
        </p:nvSpPr>
        <p:spPr>
          <a:xfrm>
            <a:off x="467544" y="1061864"/>
            <a:ext cx="6858000" cy="1143000"/>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33073880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7" name="Straight Connector 6"/>
          <p:cNvCxnSpPr/>
          <p:nvPr userDrawn="1"/>
        </p:nvCxnSpPr>
        <p:spPr>
          <a:xfrm>
            <a:off x="468313" y="98107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468313" y="206057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2134245"/>
            <a:ext cx="4040188"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37011"/>
            <a:ext cx="4040188"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645025" y="2134245"/>
            <a:ext cx="4041775"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837011"/>
            <a:ext cx="4041775"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Title 1"/>
          <p:cNvSpPr>
            <a:spLocks noGrp="1"/>
          </p:cNvSpPr>
          <p:nvPr>
            <p:ph type="title"/>
          </p:nvPr>
        </p:nvSpPr>
        <p:spPr>
          <a:xfrm>
            <a:off x="467544" y="980728"/>
            <a:ext cx="6858000" cy="1070992"/>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18035217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End contact Layout">
    <p:spTree>
      <p:nvGrpSpPr>
        <p:cNvPr id="1" name=""/>
        <p:cNvGrpSpPr/>
        <p:nvPr/>
      </p:nvGrpSpPr>
      <p:grpSpPr>
        <a:xfrm>
          <a:off x="0" y="0"/>
          <a:ext cx="0" cy="0"/>
          <a:chOff x="0" y="0"/>
          <a:chExt cx="0" cy="0"/>
        </a:xfrm>
      </p:grpSpPr>
      <p:grpSp>
        <p:nvGrpSpPr>
          <p:cNvPr id="2" name="Group 7"/>
          <p:cNvGrpSpPr>
            <a:grpSpLocks/>
          </p:cNvGrpSpPr>
          <p:nvPr/>
        </p:nvGrpSpPr>
        <p:grpSpPr bwMode="auto">
          <a:xfrm>
            <a:off x="152400" y="152400"/>
            <a:ext cx="8839200" cy="6553200"/>
            <a:chOff x="152400" y="76200"/>
            <a:chExt cx="8839200" cy="6553200"/>
          </a:xfrm>
        </p:grpSpPr>
        <p:sp>
          <p:nvSpPr>
            <p:cNvPr id="3" name="Rectangle 2"/>
            <p:cNvSpPr/>
            <p:nvPr/>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endParaRPr lang="en-US" altLang="en-US" smtClean="0">
                <a:solidFill>
                  <a:srgbClr val="FFFFFF"/>
                </a:solidFill>
                <a:latin typeface="Calibri" pitchFamily="34" charset="0"/>
              </a:endParaRPr>
            </a:p>
          </p:txBody>
        </p:sp>
        <p:sp>
          <p:nvSpPr>
            <p:cNvPr id="4" name="Rectangle 3"/>
            <p:cNvSpPr/>
            <p:nvPr/>
          </p:nvSpPr>
          <p:spPr>
            <a:xfrm>
              <a:off x="152400" y="76200"/>
              <a:ext cx="8839200" cy="50292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endParaRPr lang="en-US" altLang="en-US" smtClean="0">
                <a:solidFill>
                  <a:srgbClr val="FFFFFF"/>
                </a:solidFill>
                <a:latin typeface="Calibri" pitchFamily="34" charset="0"/>
              </a:endParaRPr>
            </a:p>
          </p:txBody>
        </p:sp>
        <p:sp>
          <p:nvSpPr>
            <p:cNvPr id="5" name="TextBox 4"/>
            <p:cNvSpPr txBox="1">
              <a:spLocks noChangeArrowheads="1"/>
            </p:cNvSpPr>
            <p:nvPr/>
          </p:nvSpPr>
          <p:spPr bwMode="auto">
            <a:xfrm>
              <a:off x="533400" y="498475"/>
              <a:ext cx="8142288" cy="1538288"/>
            </a:xfrm>
            <a:prstGeom prst="rect">
              <a:avLst/>
            </a:prstGeom>
            <a:noFill/>
            <a:ln>
              <a:noFill/>
            </a:ln>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r>
                <a:rPr lang="en-US" altLang="en-US" sz="2000" dirty="0" smtClean="0">
                  <a:solidFill>
                    <a:prstClr val="white"/>
                  </a:solidFill>
                  <a:ea typeface="ＭＳ Ｐゴシック" panose="020B0600070205080204" pitchFamily="34" charset="-128"/>
                </a:rPr>
                <a:t>Contacts:</a:t>
              </a:r>
            </a:p>
            <a:p>
              <a:pPr eaLnBrk="1" fontAlgn="base" hangingPunct="1">
                <a:spcBef>
                  <a:spcPct val="0"/>
                </a:spcBef>
                <a:spcAft>
                  <a:spcPct val="0"/>
                </a:spcAft>
                <a:defRPr/>
              </a:pPr>
              <a:endParaRPr lang="en-US" altLang="en-US" sz="2000" dirty="0" smtClean="0">
                <a:solidFill>
                  <a:prstClr val="white"/>
                </a:solidFill>
                <a:ea typeface="ＭＳ Ｐゴシック" panose="020B0600070205080204" pitchFamily="34" charset="-128"/>
              </a:endParaRPr>
            </a:p>
            <a:p>
              <a:pPr eaLnBrk="1" fontAlgn="base" hangingPunct="1">
                <a:spcBef>
                  <a:spcPct val="0"/>
                </a:spcBef>
                <a:spcAft>
                  <a:spcPct val="0"/>
                </a:spcAft>
                <a:defRPr/>
              </a:pPr>
              <a:r>
                <a:rPr lang="en-US" altLang="en-US" sz="2000" dirty="0" smtClean="0">
                  <a:solidFill>
                    <a:prstClr val="white"/>
                  </a:solidFill>
                  <a:ea typeface="ＭＳ Ｐゴシック" panose="020B0600070205080204" pitchFamily="34" charset="-128"/>
                </a:rPr>
                <a:t>General Assembly: </a:t>
              </a:r>
              <a:r>
                <a:rPr lang="en-US" altLang="en-US" sz="2000" dirty="0" smtClean="0">
                  <a:solidFill>
                    <a:prstClr val="white"/>
                  </a:solidFill>
                  <a:ea typeface="ＭＳ Ｐゴシック" panose="020B0600070205080204" pitchFamily="34" charset="-128"/>
                  <a:hlinkClick r:id="rId2"/>
                </a:rPr>
                <a:t>rudina.pema@ifrc.org</a:t>
              </a:r>
              <a:endParaRPr lang="en-US" altLang="en-US" sz="2000" dirty="0" smtClean="0">
                <a:solidFill>
                  <a:prstClr val="white"/>
                </a:solidFill>
                <a:ea typeface="ＭＳ Ｐゴシック" panose="020B0600070205080204" pitchFamily="34" charset="-128"/>
              </a:endParaRPr>
            </a:p>
            <a:p>
              <a:pPr eaLnBrk="1" fontAlgn="base" hangingPunct="1">
                <a:spcBef>
                  <a:spcPct val="0"/>
                </a:spcBef>
                <a:spcAft>
                  <a:spcPct val="0"/>
                </a:spcAft>
                <a:defRPr/>
              </a:pPr>
              <a:endParaRPr lang="en-US" altLang="en-US" sz="2000" dirty="0" smtClean="0">
                <a:solidFill>
                  <a:prstClr val="white"/>
                </a:solidFill>
                <a:ea typeface="ＭＳ Ｐゴシック" panose="020B0600070205080204" pitchFamily="34" charset="-128"/>
              </a:endParaRPr>
            </a:p>
            <a:p>
              <a:pPr eaLnBrk="1" fontAlgn="base" hangingPunct="1">
                <a:spcBef>
                  <a:spcPct val="0"/>
                </a:spcBef>
                <a:spcAft>
                  <a:spcPct val="0"/>
                </a:spcAft>
                <a:defRPr/>
              </a:pPr>
              <a:r>
                <a:rPr lang="en-US" altLang="en-US" sz="2000" dirty="0" smtClean="0">
                  <a:solidFill>
                    <a:prstClr val="white"/>
                  </a:solidFill>
                  <a:ea typeface="ＭＳ Ｐゴシック" panose="020B0600070205080204" pitchFamily="34" charset="-128"/>
                </a:rPr>
                <a:t>32 IC / </a:t>
              </a:r>
              <a:r>
                <a:rPr lang="en-US" altLang="en-US" sz="2000" dirty="0" err="1" smtClean="0">
                  <a:solidFill>
                    <a:prstClr val="white"/>
                  </a:solidFill>
                  <a:ea typeface="ＭＳ Ｐゴシック" panose="020B0600070205080204" pitchFamily="34" charset="-128"/>
                </a:rPr>
                <a:t>CoD</a:t>
              </a:r>
              <a:r>
                <a:rPr lang="en-US" altLang="en-US" sz="2000" dirty="0" smtClean="0">
                  <a:solidFill>
                    <a:prstClr val="white"/>
                  </a:solidFill>
                  <a:ea typeface="ＭＳ Ｐゴシック" panose="020B0600070205080204" pitchFamily="34" charset="-128"/>
                </a:rPr>
                <a:t>: 	</a:t>
              </a:r>
              <a:r>
                <a:rPr lang="en-US" altLang="en-US" sz="2000" dirty="0" smtClean="0">
                  <a:solidFill>
                    <a:prstClr val="white"/>
                  </a:solidFill>
                  <a:ea typeface="ＭＳ Ｐゴシック" panose="020B0600070205080204" pitchFamily="34" charset="-128"/>
                  <a:hlinkClick r:id="rId3"/>
                </a:rPr>
                <a:t>anca.zaharia@ifrc.org</a:t>
              </a:r>
              <a:r>
                <a:rPr lang="en-US" altLang="en-US" sz="2000" dirty="0" smtClean="0">
                  <a:solidFill>
                    <a:prstClr val="white"/>
                  </a:solidFill>
                  <a:ea typeface="ＭＳ Ｐゴシック" panose="020B0600070205080204" pitchFamily="34" charset="-128"/>
                </a:rPr>
                <a:t> &amp; </a:t>
              </a:r>
              <a:r>
                <a:rPr lang="en-US" altLang="en-US" sz="2000" dirty="0" smtClean="0">
                  <a:solidFill>
                    <a:prstClr val="white"/>
                  </a:solidFill>
                  <a:ea typeface="ＭＳ Ｐゴシック" panose="020B0600070205080204" pitchFamily="34" charset="-128"/>
                  <a:hlinkClick r:id="rId4"/>
                </a:rPr>
                <a:t>eva.zanardi@ifrc.org</a:t>
              </a:r>
              <a:r>
                <a:rPr lang="en-US" altLang="en-US" sz="2000" dirty="0" smtClean="0">
                  <a:solidFill>
                    <a:prstClr val="white"/>
                  </a:solidFill>
                  <a:ea typeface="ＭＳ Ｐゴシック" panose="020B0600070205080204" pitchFamily="34" charset="-128"/>
                </a:rPr>
                <a:t> </a:t>
              </a:r>
            </a:p>
          </p:txBody>
        </p:sp>
      </p:grpSp>
      <p:pic>
        <p:nvPicPr>
          <p:cNvPr id="6"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95288" y="5300663"/>
            <a:ext cx="2066925" cy="12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49754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p:cNvCxnSpPr/>
          <p:nvPr/>
        </p:nvCxnSpPr>
        <p:spPr>
          <a:xfrm>
            <a:off x="1817688" y="12684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1908175" y="2420938"/>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9340877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228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lang="en-US"/>
          </a:p>
        </p:txBody>
      </p:sp>
      <p:sp>
        <p:nvSpPr>
          <p:cNvPr id="3" name="Content Placeholder 2"/>
          <p:cNvSpPr>
            <a:spLocks noGrp="1"/>
          </p:cNvSpPr>
          <p:nvPr>
            <p:ph idx="1"/>
          </p:nvPr>
        </p:nvSpPr>
        <p:spPr/>
        <p:txBody>
          <a:body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2C061BD-61FF-494E-9BEE-92344634CD59}" type="datetimeFigureOut">
              <a:rPr lang="en-US">
                <a:solidFill>
                  <a:prstClr val="black">
                    <a:tint val="75000"/>
                  </a:prstClr>
                </a:solidFill>
              </a:rPr>
              <a:pPr>
                <a:defRPr/>
              </a:pPr>
              <a:t>26/02/2015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EF02D3A-A020-459F-A4E0-962AAFE582C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124073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Tree>
    <p:extLst>
      <p:ext uri="{BB962C8B-B14F-4D97-AF65-F5344CB8AC3E}">
        <p14:creationId xmlns:p14="http://schemas.microsoft.com/office/powerpoint/2010/main" val="32635199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Cover without photo">
    <p:spTree>
      <p:nvGrpSpPr>
        <p:cNvPr id="1" name=""/>
        <p:cNvGrpSpPr/>
        <p:nvPr/>
      </p:nvGrpSpPr>
      <p:grpSpPr>
        <a:xfrm>
          <a:off x="0" y="0"/>
          <a:ext cx="0" cy="0"/>
          <a:chOff x="0" y="0"/>
          <a:chExt cx="0" cy="0"/>
        </a:xfrm>
      </p:grpSpPr>
      <p:sp>
        <p:nvSpPr>
          <p:cNvPr id="4" name="Rectangle 3"/>
          <p:cNvSpPr/>
          <p:nvPr/>
        </p:nvSpPr>
        <p:spPr>
          <a:xfrm>
            <a:off x="152400" y="1341438"/>
            <a:ext cx="8839200" cy="5327650"/>
          </a:xfrm>
          <a:prstGeom prst="rect">
            <a:avLst/>
          </a:prstGeom>
          <a:solidFill>
            <a:srgbClr val="66584E">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endParaRPr lang="en-US" altLang="en-US" smtClean="0">
              <a:solidFill>
                <a:srgbClr val="FFFFFF"/>
              </a:solidFill>
              <a:latin typeface="Calibri" pitchFamily="34" charset="0"/>
            </a:endParaRPr>
          </a:p>
        </p:txBody>
      </p:sp>
      <p:sp>
        <p:nvSpPr>
          <p:cNvPr id="2" name="Title 1"/>
          <p:cNvSpPr>
            <a:spLocks noGrp="1"/>
          </p:cNvSpPr>
          <p:nvPr>
            <p:ph type="ctrTitle"/>
          </p:nvPr>
        </p:nvSpPr>
        <p:spPr>
          <a:xfrm>
            <a:off x="990600" y="3583260"/>
            <a:ext cx="7239000" cy="647591"/>
          </a:xfrm>
        </p:spPr>
        <p:txBody>
          <a:bodyPr/>
          <a:lstStyle>
            <a:lvl1pPr algn="r">
              <a:defRPr b="1">
                <a:solidFill>
                  <a:schemeClr val="bg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990600" y="4650060"/>
            <a:ext cx="7239000" cy="1752600"/>
          </a:xfrm>
        </p:spPr>
        <p:txBody>
          <a:bodyPr>
            <a:normAutofit/>
          </a:bodyPr>
          <a:lstStyle>
            <a:lvl1pPr marL="0" indent="0" algn="r">
              <a:buNone/>
              <a:defRPr sz="2400" b="1">
                <a:solidFill>
                  <a:srgbClr val="54181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Tree>
    <p:extLst>
      <p:ext uri="{BB962C8B-B14F-4D97-AF65-F5344CB8AC3E}">
        <p14:creationId xmlns:p14="http://schemas.microsoft.com/office/powerpoint/2010/main" val="40864251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7"/>
          <p:cNvGrpSpPr>
            <a:grpSpLocks/>
          </p:cNvGrpSpPr>
          <p:nvPr userDrawn="1"/>
        </p:nvGrpSpPr>
        <p:grpSpPr bwMode="auto">
          <a:xfrm>
            <a:off x="1835150" y="1266825"/>
            <a:ext cx="6858000" cy="1154113"/>
            <a:chOff x="1835696" y="1267173"/>
            <a:chExt cx="6858000" cy="1153715"/>
          </a:xfrm>
        </p:grpSpPr>
        <p:cxnSp>
          <p:nvCxnSpPr>
            <p:cNvPr id="5" name="Straight Connector 4"/>
            <p:cNvCxnSpPr/>
            <p:nvPr/>
          </p:nvCxnSpPr>
          <p:spPr>
            <a:xfrm>
              <a:off x="1835696" y="126717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835696" y="2419301"/>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20864231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hoto Layout">
    <p:spTree>
      <p:nvGrpSpPr>
        <p:cNvPr id="1" name=""/>
        <p:cNvGrpSpPr/>
        <p:nvPr/>
      </p:nvGrpSpPr>
      <p:grpSpPr>
        <a:xfrm>
          <a:off x="0" y="0"/>
          <a:ext cx="0" cy="0"/>
          <a:chOff x="0" y="0"/>
          <a:chExt cx="0" cy="0"/>
        </a:xfrm>
      </p:grpSpPr>
      <p:grpSp>
        <p:nvGrpSpPr>
          <p:cNvPr id="5" name="Group 7"/>
          <p:cNvGrpSpPr>
            <a:grpSpLocks/>
          </p:cNvGrpSpPr>
          <p:nvPr userDrawn="1"/>
        </p:nvGrpSpPr>
        <p:grpSpPr bwMode="auto">
          <a:xfrm>
            <a:off x="1835150" y="1050925"/>
            <a:ext cx="6858000" cy="1154113"/>
            <a:chOff x="1835696" y="1051149"/>
            <a:chExt cx="6858000" cy="1153715"/>
          </a:xfrm>
        </p:grpSpPr>
        <p:cxnSp>
          <p:nvCxnSpPr>
            <p:cNvPr id="7" name="Straight Connector 6"/>
            <p:cNvCxnSpPr/>
            <p:nvPr userDrawn="1"/>
          </p:nvCxnSpPr>
          <p:spPr>
            <a:xfrm>
              <a:off x="1835696" y="1051149"/>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1835696" y="2203277"/>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12" name="Title 1"/>
          <p:cNvSpPr>
            <a:spLocks noGrp="1"/>
          </p:cNvSpPr>
          <p:nvPr>
            <p:ph type="title"/>
          </p:nvPr>
        </p:nvSpPr>
        <p:spPr>
          <a:xfrm>
            <a:off x="1828800" y="1061864"/>
            <a:ext cx="6858000" cy="1143000"/>
          </a:xfrm>
        </p:spPr>
        <p:txBody>
          <a:bodyPr/>
          <a:lstStyle>
            <a:lvl1pPr>
              <a:defRPr/>
            </a:lvl1pPr>
          </a:lstStyle>
          <a:p>
            <a:r>
              <a:rPr lang="en-US" smtClean="0"/>
              <a:t>Click to edit Master title style</a:t>
            </a:r>
            <a:endParaRPr lang="en-GB" dirty="0"/>
          </a:p>
        </p:txBody>
      </p:sp>
      <p:sp>
        <p:nvSpPr>
          <p:cNvPr id="4" name="Picture Placeholder 3"/>
          <p:cNvSpPr>
            <a:spLocks noGrp="1"/>
          </p:cNvSpPr>
          <p:nvPr>
            <p:ph type="pic" sz="quarter" idx="10"/>
          </p:nvPr>
        </p:nvSpPr>
        <p:spPr>
          <a:xfrm>
            <a:off x="1828800" y="3553544"/>
            <a:ext cx="6858000" cy="2971800"/>
          </a:xfrm>
        </p:spPr>
        <p:txBody>
          <a:bodyPr rtlCol="0">
            <a:normAutofit/>
          </a:bodyPr>
          <a:lstStyle/>
          <a:p>
            <a:pPr lvl="0"/>
            <a:r>
              <a:rPr lang="en-US" noProof="0" smtClean="0"/>
              <a:t>Click icon to add picture</a:t>
            </a:r>
            <a:endParaRPr lang="en-GB" noProof="0" dirty="0"/>
          </a:p>
        </p:txBody>
      </p:sp>
      <p:sp>
        <p:nvSpPr>
          <p:cNvPr id="6" name="Text Placeholder 5"/>
          <p:cNvSpPr>
            <a:spLocks noGrp="1"/>
          </p:cNvSpPr>
          <p:nvPr>
            <p:ph type="body" sz="quarter" idx="11"/>
          </p:nvPr>
        </p:nvSpPr>
        <p:spPr>
          <a:xfrm>
            <a:off x="1828800" y="2286744"/>
            <a:ext cx="6858000" cy="1145932"/>
          </a:xfrm>
        </p:spPr>
        <p:txBody>
          <a:bodyPr/>
          <a:lstStyle/>
          <a:p>
            <a:pPr lvl="0"/>
            <a:r>
              <a:rPr lang="en-US" smtClean="0"/>
              <a:t>Click to edit Master text styles</a:t>
            </a:r>
          </a:p>
        </p:txBody>
      </p:sp>
    </p:spTree>
    <p:extLst>
      <p:ext uri="{BB962C8B-B14F-4D97-AF65-F5344CB8AC3E}">
        <p14:creationId xmlns:p14="http://schemas.microsoft.com/office/powerpoint/2010/main" val="463643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5" name="Straight Connector 4"/>
          <p:cNvCxnSpPr/>
          <p:nvPr userDrawn="1"/>
        </p:nvCxnSpPr>
        <p:spPr>
          <a:xfrm>
            <a:off x="468313" y="10509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468313" y="2203450"/>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457200" y="2262336"/>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648200" y="2262336"/>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Title 1"/>
          <p:cNvSpPr>
            <a:spLocks noGrp="1"/>
          </p:cNvSpPr>
          <p:nvPr>
            <p:ph type="title"/>
          </p:nvPr>
        </p:nvSpPr>
        <p:spPr>
          <a:xfrm>
            <a:off x="467544" y="1061864"/>
            <a:ext cx="6858000" cy="1143000"/>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40901565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7" name="Straight Connector 6"/>
          <p:cNvCxnSpPr/>
          <p:nvPr userDrawn="1"/>
        </p:nvCxnSpPr>
        <p:spPr>
          <a:xfrm>
            <a:off x="468313" y="98107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468313" y="206057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2134245"/>
            <a:ext cx="4040188"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37011"/>
            <a:ext cx="4040188"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645025" y="2134245"/>
            <a:ext cx="4041775"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837011"/>
            <a:ext cx="4041775"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Title 1"/>
          <p:cNvSpPr>
            <a:spLocks noGrp="1"/>
          </p:cNvSpPr>
          <p:nvPr>
            <p:ph type="title"/>
          </p:nvPr>
        </p:nvSpPr>
        <p:spPr>
          <a:xfrm>
            <a:off x="467544" y="980728"/>
            <a:ext cx="6858000" cy="1070992"/>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40019589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End contact Layout">
    <p:spTree>
      <p:nvGrpSpPr>
        <p:cNvPr id="1" name=""/>
        <p:cNvGrpSpPr/>
        <p:nvPr/>
      </p:nvGrpSpPr>
      <p:grpSpPr>
        <a:xfrm>
          <a:off x="0" y="0"/>
          <a:ext cx="0" cy="0"/>
          <a:chOff x="0" y="0"/>
          <a:chExt cx="0" cy="0"/>
        </a:xfrm>
      </p:grpSpPr>
      <p:grpSp>
        <p:nvGrpSpPr>
          <p:cNvPr id="2" name="Group 7"/>
          <p:cNvGrpSpPr>
            <a:grpSpLocks/>
          </p:cNvGrpSpPr>
          <p:nvPr/>
        </p:nvGrpSpPr>
        <p:grpSpPr bwMode="auto">
          <a:xfrm>
            <a:off x="152400" y="152400"/>
            <a:ext cx="8839200" cy="6553200"/>
            <a:chOff x="152400" y="76200"/>
            <a:chExt cx="8839200" cy="6553200"/>
          </a:xfrm>
        </p:grpSpPr>
        <p:sp>
          <p:nvSpPr>
            <p:cNvPr id="3" name="Rectangle 2"/>
            <p:cNvSpPr/>
            <p:nvPr/>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endParaRPr lang="en-US" altLang="en-US" smtClean="0">
                <a:solidFill>
                  <a:srgbClr val="FFFFFF"/>
                </a:solidFill>
                <a:latin typeface="Calibri" pitchFamily="34" charset="0"/>
              </a:endParaRPr>
            </a:p>
          </p:txBody>
        </p:sp>
        <p:sp>
          <p:nvSpPr>
            <p:cNvPr id="4" name="Rectangle 3"/>
            <p:cNvSpPr/>
            <p:nvPr/>
          </p:nvSpPr>
          <p:spPr>
            <a:xfrm>
              <a:off x="152400" y="76200"/>
              <a:ext cx="8839200" cy="50292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endParaRPr lang="en-US" altLang="en-US" smtClean="0">
                <a:solidFill>
                  <a:srgbClr val="FFFFFF"/>
                </a:solidFill>
                <a:latin typeface="Calibri" pitchFamily="34" charset="0"/>
              </a:endParaRPr>
            </a:p>
          </p:txBody>
        </p:sp>
        <p:sp>
          <p:nvSpPr>
            <p:cNvPr id="5" name="TextBox 4"/>
            <p:cNvSpPr txBox="1">
              <a:spLocks noChangeArrowheads="1"/>
            </p:cNvSpPr>
            <p:nvPr/>
          </p:nvSpPr>
          <p:spPr bwMode="auto">
            <a:xfrm>
              <a:off x="533400" y="498475"/>
              <a:ext cx="8142288" cy="1538288"/>
            </a:xfrm>
            <a:prstGeom prst="rect">
              <a:avLst/>
            </a:prstGeom>
            <a:noFill/>
            <a:ln>
              <a:noFill/>
            </a:ln>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r>
                <a:rPr lang="en-US" altLang="en-US" sz="2000" dirty="0" smtClean="0">
                  <a:solidFill>
                    <a:prstClr val="white"/>
                  </a:solidFill>
                  <a:ea typeface="MS PGothic" panose="020B0600070205080204" pitchFamily="34" charset="-128"/>
                </a:rPr>
                <a:t>Contacts:</a:t>
              </a:r>
            </a:p>
            <a:p>
              <a:pPr eaLnBrk="1" fontAlgn="base" hangingPunct="1">
                <a:spcBef>
                  <a:spcPct val="0"/>
                </a:spcBef>
                <a:spcAft>
                  <a:spcPct val="0"/>
                </a:spcAft>
                <a:defRPr/>
              </a:pPr>
              <a:endParaRPr lang="en-US" altLang="en-US" sz="2000" dirty="0" smtClean="0">
                <a:solidFill>
                  <a:prstClr val="white"/>
                </a:solidFill>
                <a:ea typeface="MS PGothic" panose="020B0600070205080204" pitchFamily="34" charset="-128"/>
              </a:endParaRPr>
            </a:p>
            <a:p>
              <a:pPr eaLnBrk="1" fontAlgn="base" hangingPunct="1">
                <a:spcBef>
                  <a:spcPct val="0"/>
                </a:spcBef>
                <a:spcAft>
                  <a:spcPct val="0"/>
                </a:spcAft>
                <a:defRPr/>
              </a:pPr>
              <a:r>
                <a:rPr lang="en-US" altLang="en-US" sz="2000" dirty="0" smtClean="0">
                  <a:solidFill>
                    <a:prstClr val="white"/>
                  </a:solidFill>
                  <a:ea typeface="MS PGothic" panose="020B0600070205080204" pitchFamily="34" charset="-128"/>
                </a:rPr>
                <a:t>General Assembly: </a:t>
              </a:r>
              <a:r>
                <a:rPr lang="en-US" altLang="en-US" sz="2000" dirty="0" smtClean="0">
                  <a:solidFill>
                    <a:prstClr val="white"/>
                  </a:solidFill>
                  <a:ea typeface="MS PGothic" panose="020B0600070205080204" pitchFamily="34" charset="-128"/>
                  <a:hlinkClick r:id="rId2"/>
                </a:rPr>
                <a:t>rudina.pema@ifrc.org</a:t>
              </a:r>
              <a:endParaRPr lang="en-US" altLang="en-US" sz="2000" dirty="0" smtClean="0">
                <a:solidFill>
                  <a:prstClr val="white"/>
                </a:solidFill>
                <a:ea typeface="MS PGothic" panose="020B0600070205080204" pitchFamily="34" charset="-128"/>
              </a:endParaRPr>
            </a:p>
            <a:p>
              <a:pPr eaLnBrk="1" fontAlgn="base" hangingPunct="1">
                <a:spcBef>
                  <a:spcPct val="0"/>
                </a:spcBef>
                <a:spcAft>
                  <a:spcPct val="0"/>
                </a:spcAft>
                <a:defRPr/>
              </a:pPr>
              <a:endParaRPr lang="en-US" altLang="en-US" sz="2000" dirty="0" smtClean="0">
                <a:solidFill>
                  <a:prstClr val="white"/>
                </a:solidFill>
                <a:ea typeface="MS PGothic" panose="020B0600070205080204" pitchFamily="34" charset="-128"/>
              </a:endParaRPr>
            </a:p>
            <a:p>
              <a:pPr eaLnBrk="1" fontAlgn="base" hangingPunct="1">
                <a:spcBef>
                  <a:spcPct val="0"/>
                </a:spcBef>
                <a:spcAft>
                  <a:spcPct val="0"/>
                </a:spcAft>
                <a:defRPr/>
              </a:pPr>
              <a:r>
                <a:rPr lang="en-US" altLang="en-US" sz="2000" dirty="0" smtClean="0">
                  <a:solidFill>
                    <a:prstClr val="white"/>
                  </a:solidFill>
                  <a:ea typeface="MS PGothic" panose="020B0600070205080204" pitchFamily="34" charset="-128"/>
                </a:rPr>
                <a:t>32 IC / </a:t>
              </a:r>
              <a:r>
                <a:rPr lang="en-US" altLang="en-US" sz="2000" dirty="0" err="1" smtClean="0">
                  <a:solidFill>
                    <a:prstClr val="white"/>
                  </a:solidFill>
                  <a:ea typeface="MS PGothic" panose="020B0600070205080204" pitchFamily="34" charset="-128"/>
                </a:rPr>
                <a:t>CoD</a:t>
              </a:r>
              <a:r>
                <a:rPr lang="en-US" altLang="en-US" sz="2000" dirty="0" smtClean="0">
                  <a:solidFill>
                    <a:prstClr val="white"/>
                  </a:solidFill>
                  <a:ea typeface="MS PGothic" panose="020B0600070205080204" pitchFamily="34" charset="-128"/>
                </a:rPr>
                <a:t>: 	</a:t>
              </a:r>
              <a:r>
                <a:rPr lang="en-US" altLang="en-US" sz="2000" dirty="0" smtClean="0">
                  <a:solidFill>
                    <a:prstClr val="white"/>
                  </a:solidFill>
                  <a:ea typeface="MS PGothic" panose="020B0600070205080204" pitchFamily="34" charset="-128"/>
                  <a:hlinkClick r:id="rId3"/>
                </a:rPr>
                <a:t>anca.zaharia@ifrc.org</a:t>
              </a:r>
              <a:r>
                <a:rPr lang="en-US" altLang="en-US" sz="2000" dirty="0" smtClean="0">
                  <a:solidFill>
                    <a:prstClr val="white"/>
                  </a:solidFill>
                  <a:ea typeface="MS PGothic" panose="020B0600070205080204" pitchFamily="34" charset="-128"/>
                </a:rPr>
                <a:t> &amp; </a:t>
              </a:r>
              <a:r>
                <a:rPr lang="en-US" altLang="en-US" sz="2000" dirty="0" smtClean="0">
                  <a:solidFill>
                    <a:prstClr val="white"/>
                  </a:solidFill>
                  <a:ea typeface="MS PGothic" panose="020B0600070205080204" pitchFamily="34" charset="-128"/>
                  <a:hlinkClick r:id="rId4"/>
                </a:rPr>
                <a:t>eva.zanardi@ifrc.org</a:t>
              </a:r>
              <a:r>
                <a:rPr lang="en-US" altLang="en-US" sz="2000" dirty="0" smtClean="0">
                  <a:solidFill>
                    <a:prstClr val="white"/>
                  </a:solidFill>
                  <a:ea typeface="MS PGothic" panose="020B0600070205080204" pitchFamily="34" charset="-128"/>
                </a:rPr>
                <a:t> </a:t>
              </a:r>
            </a:p>
          </p:txBody>
        </p:sp>
      </p:grpSp>
      <p:pic>
        <p:nvPicPr>
          <p:cNvPr id="6"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95288" y="5300663"/>
            <a:ext cx="2066925" cy="12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75201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p:cNvCxnSpPr/>
          <p:nvPr/>
        </p:nvCxnSpPr>
        <p:spPr>
          <a:xfrm>
            <a:off x="1817688" y="12684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1908175" y="2420938"/>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0083911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3108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A"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436C439-D07A-46C3-A5A1-8C82A7CCAFF1}" type="datetimeFigureOut">
              <a:rPr lang="en-US">
                <a:solidFill>
                  <a:prstClr val="black">
                    <a:tint val="75000"/>
                  </a:prstClr>
                </a:solidFill>
              </a:rPr>
              <a:pPr>
                <a:defRPr/>
              </a:pPr>
              <a:t>26/02/2015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FD17522-4F92-4A50-8409-4FA6EE15585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20129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203A5F9-BDC1-441C-BFD4-E1A949DA849F}" type="datetimeFigureOut">
              <a:rPr lang="en-US">
                <a:solidFill>
                  <a:prstClr val="black">
                    <a:tint val="75000"/>
                  </a:prstClr>
                </a:solidFill>
              </a:rPr>
              <a:pPr>
                <a:defRPr/>
              </a:pPr>
              <a:t>26/02/2015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61798BD-E924-42EA-A8F5-27D0793FE8E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56009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0295EBF-0CDA-41BE-A144-0B3B9A942A56}" type="datetimeFigureOut">
              <a:rPr lang="en-US">
                <a:solidFill>
                  <a:prstClr val="black">
                    <a:tint val="75000"/>
                  </a:prstClr>
                </a:solidFill>
              </a:rPr>
              <a:pPr>
                <a:defRPr/>
              </a:pPr>
              <a:t>26/02/2015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735574CE-46A1-4247-8ED1-49AF8A36FAF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34242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6A4628D-C2BD-435C-BF9E-16D72A2A3B8B}" type="datetimeFigureOut">
              <a:rPr lang="en-US">
                <a:solidFill>
                  <a:prstClr val="black">
                    <a:tint val="75000"/>
                  </a:prstClr>
                </a:solidFill>
              </a:rPr>
              <a:pPr>
                <a:defRPr/>
              </a:pPr>
              <a:t>26/02/2015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C4426BC-D45A-4DF7-8365-3AA039EC86A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25554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E94C74A-E53B-451F-A653-FFC31D6B0454}" type="datetimeFigureOut">
              <a:rPr lang="en-US">
                <a:solidFill>
                  <a:prstClr val="black">
                    <a:tint val="75000"/>
                  </a:prstClr>
                </a:solidFill>
              </a:rPr>
              <a:pPr>
                <a:defRPr/>
              </a:pPr>
              <a:t>26/02/2015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C2851042-56A3-4740-A540-E93E3226459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5949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978D95E-3D3D-4F35-88E9-AA84971234ED}" type="datetimeFigureOut">
              <a:rPr lang="en-US">
                <a:solidFill>
                  <a:prstClr val="black">
                    <a:tint val="75000"/>
                  </a:prstClr>
                </a:solidFill>
              </a:rPr>
              <a:pPr>
                <a:defRPr/>
              </a:pPr>
              <a:t>26/02/2015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7C2FD94-9E76-4835-9153-F4F231865AC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12425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BA7871B-5419-4152-8AE2-4CE3A4C78AD8}" type="datetimeFigureOut">
              <a:rPr lang="en-US">
                <a:solidFill>
                  <a:prstClr val="black">
                    <a:tint val="75000"/>
                  </a:prstClr>
                </a:solidFill>
              </a:rPr>
              <a:pPr>
                <a:defRPr/>
              </a:pPr>
              <a:t>26/02/2015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0F98AD6-6158-4F16-9C24-BA6054BCD41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61349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pn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5" Type="http://schemas.openxmlformats.org/officeDocument/2006/relationships/slideLayout" Target="../slideLayouts/slideLayout25.xml"/><Relationship Id="rId10" Type="http://schemas.openxmlformats.org/officeDocument/2006/relationships/image" Target="../media/image1.png"/><Relationship Id="rId4" Type="http://schemas.openxmlformats.org/officeDocument/2006/relationships/slideLayout" Target="../slideLayouts/slideLayout24.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CA" altLang="en-US" smtClean="0"/>
              <a:t>Click to edit Master title style</a:t>
            </a:r>
            <a:endParaRPr lang="en-US"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A" altLang="en-US" smtClean="0"/>
              <a:t>Click to edit Master text styles</a:t>
            </a:r>
          </a:p>
          <a:p>
            <a:pPr lvl="1"/>
            <a:r>
              <a:rPr lang="fr-CA" altLang="en-US" smtClean="0"/>
              <a:t>Second level</a:t>
            </a:r>
          </a:p>
          <a:p>
            <a:pPr lvl="2"/>
            <a:r>
              <a:rPr lang="fr-CA" altLang="en-US" smtClean="0"/>
              <a:t>Third level</a:t>
            </a:r>
          </a:p>
          <a:p>
            <a:pPr lvl="3"/>
            <a:r>
              <a:rPr lang="fr-CA" altLang="en-US" smtClean="0"/>
              <a:t>Fourth level</a:t>
            </a:r>
          </a:p>
          <a:p>
            <a:pPr lvl="4"/>
            <a:r>
              <a:rPr lang="fr-CA" altLang="en-US" smtClean="0"/>
              <a:t>Fifth level</a:t>
            </a:r>
            <a:endParaRPr lang="en-US"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457200">
              <a:defRPr/>
            </a:pPr>
            <a:fld id="{14534281-D4AD-49E6-9A48-436179E2B133}" type="datetimeFigureOut">
              <a:rPr lang="en-US">
                <a:solidFill>
                  <a:prstClr val="black">
                    <a:tint val="75000"/>
                  </a:prstClr>
                </a:solidFill>
              </a:rPr>
              <a:pPr defTabSz="457200">
                <a:defRPr/>
              </a:pPr>
              <a:t>26/02/2015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457200">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457200">
              <a:defRPr/>
            </a:pPr>
            <a:fld id="{181A15C2-7AE3-4C07-91DB-707D6867D663}" type="slidenum">
              <a:rPr lang="en-US">
                <a:solidFill>
                  <a:prstClr val="black">
                    <a:tint val="75000"/>
                  </a:prstClr>
                </a:solidFill>
              </a:rPr>
              <a:pPr defTabSz="457200">
                <a:defRPr/>
              </a:pPr>
              <a:t>‹#›</a:t>
            </a:fld>
            <a:endParaRPr lang="en-US">
              <a:solidFill>
                <a:prstClr val="black">
                  <a:tint val="75000"/>
                </a:prstClr>
              </a:solidFill>
            </a:endParaRPr>
          </a:p>
        </p:txBody>
      </p:sp>
    </p:spTree>
    <p:extLst>
      <p:ext uri="{BB962C8B-B14F-4D97-AF65-F5344CB8AC3E}">
        <p14:creationId xmlns:p14="http://schemas.microsoft.com/office/powerpoint/2010/main" val="35061516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1828800" y="1268413"/>
            <a:ext cx="6858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fr-FR" smtClean="0"/>
              <a:t>Click to edit Master title style</a:t>
            </a:r>
            <a:endParaRPr lang="en-GB" altLang="fr-FR" smtClean="0"/>
          </a:p>
        </p:txBody>
      </p:sp>
      <p:sp>
        <p:nvSpPr>
          <p:cNvPr id="4099" name="Text Placeholder 2"/>
          <p:cNvSpPr>
            <a:spLocks noGrp="1"/>
          </p:cNvSpPr>
          <p:nvPr>
            <p:ph type="body" idx="1"/>
          </p:nvPr>
        </p:nvSpPr>
        <p:spPr bwMode="auto">
          <a:xfrm>
            <a:off x="1828800" y="2593975"/>
            <a:ext cx="6858000" cy="385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smtClean="0"/>
              <a:t>Click to edit Master text styles</a:t>
            </a:r>
          </a:p>
          <a:p>
            <a:pPr lvl="1"/>
            <a:r>
              <a:rPr lang="en-US" altLang="fr-FR" smtClean="0"/>
              <a:t>Second level</a:t>
            </a:r>
          </a:p>
          <a:p>
            <a:pPr lvl="2"/>
            <a:r>
              <a:rPr lang="en-US" altLang="fr-FR" smtClean="0"/>
              <a:t>Third level</a:t>
            </a:r>
          </a:p>
          <a:p>
            <a:pPr lvl="3"/>
            <a:r>
              <a:rPr lang="en-US" altLang="fr-FR" smtClean="0"/>
              <a:t>Fourth level</a:t>
            </a:r>
          </a:p>
          <a:p>
            <a:pPr lvl="4"/>
            <a:r>
              <a:rPr lang="en-US" altLang="fr-FR" smtClean="0"/>
              <a:t>Fifth level</a:t>
            </a:r>
            <a:endParaRPr lang="en-GB" altLang="fr-FR" smtClean="0"/>
          </a:p>
        </p:txBody>
      </p:sp>
      <p:sp>
        <p:nvSpPr>
          <p:cNvPr id="1028" name="TextBox 18"/>
          <p:cNvSpPr txBox="1">
            <a:spLocks noChangeArrowheads="1"/>
          </p:cNvSpPr>
          <p:nvPr/>
        </p:nvSpPr>
        <p:spPr bwMode="auto">
          <a:xfrm>
            <a:off x="393700" y="736600"/>
            <a:ext cx="1144588" cy="461963"/>
          </a:xfrm>
          <a:prstGeom prst="rect">
            <a:avLst/>
          </a:prstGeom>
          <a:noFill/>
          <a:ln>
            <a:noFill/>
          </a:ln>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r>
              <a:rPr lang="en-US" altLang="en-US" sz="1000" b="1" smtClean="0">
                <a:solidFill>
                  <a:prstClr val="white"/>
                </a:solidFill>
                <a:ea typeface="ＭＳ Ｐゴシック" panose="020B0600070205080204" pitchFamily="34" charset="-128"/>
              </a:rPr>
              <a:t>Presentation title</a:t>
            </a:r>
          </a:p>
          <a:p>
            <a:pPr algn="ctr" eaLnBrk="1" fontAlgn="base" hangingPunct="1">
              <a:spcBef>
                <a:spcPct val="0"/>
              </a:spcBef>
              <a:spcAft>
                <a:spcPct val="0"/>
              </a:spcAft>
              <a:defRPr/>
            </a:pPr>
            <a:r>
              <a:rPr lang="en-US" altLang="en-US" sz="1000" b="1" smtClean="0">
                <a:solidFill>
                  <a:prstClr val="white"/>
                </a:solidFill>
                <a:ea typeface="ＭＳ Ｐゴシック" panose="020B0600070205080204" pitchFamily="34" charset="-128"/>
              </a:rPr>
              <a:t>at-a-glance info</a:t>
            </a:r>
          </a:p>
          <a:p>
            <a:pPr algn="ctr" eaLnBrk="1" fontAlgn="base" hangingPunct="1">
              <a:spcBef>
                <a:spcPct val="0"/>
              </a:spcBef>
              <a:spcAft>
                <a:spcPct val="0"/>
              </a:spcAft>
              <a:defRPr/>
            </a:pPr>
            <a:r>
              <a:rPr lang="en-US" altLang="en-US" sz="1000" b="1" smtClean="0">
                <a:solidFill>
                  <a:prstClr val="white"/>
                </a:solidFill>
                <a:ea typeface="ＭＳ Ｐゴシック" panose="020B0600070205080204" pitchFamily="34" charset="-128"/>
              </a:rPr>
              <a:t>(in slide master)</a:t>
            </a:r>
          </a:p>
        </p:txBody>
      </p:sp>
      <p:pic>
        <p:nvPicPr>
          <p:cNvPr id="4101" name="Picture 2"/>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250825" y="28575"/>
            <a:ext cx="144145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userDrawn="1"/>
        </p:nvSpPr>
        <p:spPr>
          <a:xfrm>
            <a:off x="1828800" y="1062038"/>
            <a:ext cx="6858000" cy="1143000"/>
          </a:xfrm>
          <a:prstGeom prst="rect">
            <a:avLst/>
          </a:prstGeom>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2600" b="1" smtClean="0">
              <a:solidFill>
                <a:srgbClr val="FF0000"/>
              </a:solidFill>
              <a:ea typeface="ＭＳ Ｐゴシック" panose="020B0600070205080204" pitchFamily="34" charset="-128"/>
            </a:endParaRPr>
          </a:p>
        </p:txBody>
      </p:sp>
      <p:sp>
        <p:nvSpPr>
          <p:cNvPr id="1031" name="Rectangle 3"/>
          <p:cNvSpPr>
            <a:spLocks noChangeArrowheads="1"/>
          </p:cNvSpPr>
          <p:nvPr userDrawn="1"/>
        </p:nvSpPr>
        <p:spPr bwMode="auto">
          <a:xfrm>
            <a:off x="1463675" y="282575"/>
            <a:ext cx="3044825" cy="369888"/>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r>
              <a:rPr lang="en-US" altLang="en-US" b="1" dirty="0" smtClean="0">
                <a:solidFill>
                  <a:srgbClr val="FF0000"/>
                </a:solidFill>
                <a:ea typeface="ＭＳ Ｐゴシック" panose="020B0600070205080204" pitchFamily="34" charset="-128"/>
              </a:rPr>
              <a:t>2015 Council of Delegates</a:t>
            </a:r>
            <a:endParaRPr lang="en-GB" altLang="en-US" b="1" dirty="0" smtClean="0">
              <a:solidFill>
                <a:srgbClr val="FF0000"/>
              </a:solidFill>
              <a:ea typeface="ＭＳ Ｐゴシック" panose="020B0600070205080204" pitchFamily="34" charset="-128"/>
            </a:endParaRPr>
          </a:p>
        </p:txBody>
      </p:sp>
    </p:spTree>
    <p:extLst>
      <p:ext uri="{BB962C8B-B14F-4D97-AF65-F5344CB8AC3E}">
        <p14:creationId xmlns:p14="http://schemas.microsoft.com/office/powerpoint/2010/main" val="7819702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Lst>
  <p:txStyles>
    <p:titleStyle>
      <a:lvl1pPr algn="l" rtl="0" eaLnBrk="0" fontAlgn="base" hangingPunct="0">
        <a:spcBef>
          <a:spcPct val="0"/>
        </a:spcBef>
        <a:spcAft>
          <a:spcPct val="0"/>
        </a:spcAft>
        <a:defRPr sz="2600" b="1" i="1" kern="1200">
          <a:solidFill>
            <a:schemeClr val="tx1"/>
          </a:solidFill>
          <a:latin typeface="Arial" pitchFamily="34" charset="0"/>
          <a:ea typeface="MS PGothic" panose="020B0600070205080204" pitchFamily="34" charset="-128"/>
          <a:cs typeface="Arial" pitchFamily="34" charset="0"/>
        </a:defRPr>
      </a:lvl1pPr>
      <a:lvl2pPr algn="l" rtl="0" eaLnBrk="0" fontAlgn="base" hangingPunct="0">
        <a:spcBef>
          <a:spcPct val="0"/>
        </a:spcBef>
        <a:spcAft>
          <a:spcPct val="0"/>
        </a:spcAft>
        <a:defRPr sz="2600" b="1" i="1">
          <a:solidFill>
            <a:schemeClr val="tx1"/>
          </a:solidFill>
          <a:latin typeface="Arial" pitchFamily="34" charset="0"/>
          <a:ea typeface="MS PGothic" panose="020B0600070205080204" pitchFamily="34" charset="-128"/>
          <a:cs typeface="Arial" pitchFamily="34" charset="0"/>
        </a:defRPr>
      </a:lvl2pPr>
      <a:lvl3pPr algn="l" rtl="0" eaLnBrk="0" fontAlgn="base" hangingPunct="0">
        <a:spcBef>
          <a:spcPct val="0"/>
        </a:spcBef>
        <a:spcAft>
          <a:spcPct val="0"/>
        </a:spcAft>
        <a:defRPr sz="2600" b="1" i="1">
          <a:solidFill>
            <a:schemeClr val="tx1"/>
          </a:solidFill>
          <a:latin typeface="Arial" pitchFamily="34" charset="0"/>
          <a:ea typeface="MS PGothic" panose="020B0600070205080204" pitchFamily="34" charset="-128"/>
          <a:cs typeface="Arial" pitchFamily="34" charset="0"/>
        </a:defRPr>
      </a:lvl3pPr>
      <a:lvl4pPr algn="l" rtl="0" eaLnBrk="0" fontAlgn="base" hangingPunct="0">
        <a:spcBef>
          <a:spcPct val="0"/>
        </a:spcBef>
        <a:spcAft>
          <a:spcPct val="0"/>
        </a:spcAft>
        <a:defRPr sz="2600" b="1" i="1">
          <a:solidFill>
            <a:schemeClr val="tx1"/>
          </a:solidFill>
          <a:latin typeface="Arial" pitchFamily="34" charset="0"/>
          <a:ea typeface="MS PGothic" panose="020B0600070205080204" pitchFamily="34" charset="-128"/>
          <a:cs typeface="Arial" pitchFamily="34" charset="0"/>
        </a:defRPr>
      </a:lvl4pPr>
      <a:lvl5pPr algn="l" rtl="0" eaLnBrk="0" fontAlgn="base" hangingPunct="0">
        <a:spcBef>
          <a:spcPct val="0"/>
        </a:spcBef>
        <a:spcAft>
          <a:spcPct val="0"/>
        </a:spcAft>
        <a:defRPr sz="2600" b="1" i="1">
          <a:solidFill>
            <a:schemeClr val="tx1"/>
          </a:solidFill>
          <a:latin typeface="Arial" pitchFamily="34" charset="0"/>
          <a:ea typeface="MS PGothic" panose="020B0600070205080204" pitchFamily="34" charset="-128"/>
          <a:cs typeface="Arial" pitchFamily="34" charset="0"/>
        </a:defRPr>
      </a:lvl5pPr>
      <a:lvl6pPr marL="457200" algn="l" rtl="0" eaLnBrk="1" fontAlgn="base" hangingPunct="1">
        <a:spcBef>
          <a:spcPct val="0"/>
        </a:spcBef>
        <a:spcAft>
          <a:spcPct val="0"/>
        </a:spcAft>
        <a:defRPr sz="2600" b="1" i="1">
          <a:solidFill>
            <a:schemeClr val="tx1"/>
          </a:solidFill>
          <a:latin typeface="Arial" pitchFamily="34" charset="0"/>
          <a:cs typeface="Arial" pitchFamily="34" charset="0"/>
        </a:defRPr>
      </a:lvl6pPr>
      <a:lvl7pPr marL="914400" algn="l" rtl="0" eaLnBrk="1" fontAlgn="base" hangingPunct="1">
        <a:spcBef>
          <a:spcPct val="0"/>
        </a:spcBef>
        <a:spcAft>
          <a:spcPct val="0"/>
        </a:spcAft>
        <a:defRPr sz="2600" b="1" i="1">
          <a:solidFill>
            <a:schemeClr val="tx1"/>
          </a:solidFill>
          <a:latin typeface="Arial" pitchFamily="34" charset="0"/>
          <a:cs typeface="Arial" pitchFamily="34" charset="0"/>
        </a:defRPr>
      </a:lvl7pPr>
      <a:lvl8pPr marL="1371600" algn="l" rtl="0" eaLnBrk="1" fontAlgn="base" hangingPunct="1">
        <a:spcBef>
          <a:spcPct val="0"/>
        </a:spcBef>
        <a:spcAft>
          <a:spcPct val="0"/>
        </a:spcAft>
        <a:defRPr sz="2600" b="1" i="1">
          <a:solidFill>
            <a:schemeClr val="tx1"/>
          </a:solidFill>
          <a:latin typeface="Arial" pitchFamily="34" charset="0"/>
          <a:cs typeface="Arial" pitchFamily="34" charset="0"/>
        </a:defRPr>
      </a:lvl8pPr>
      <a:lvl9pPr marL="1828800" algn="l" rtl="0" eaLnBrk="1" fontAlgn="base" hangingPunct="1">
        <a:spcBef>
          <a:spcPct val="0"/>
        </a:spcBef>
        <a:spcAft>
          <a:spcPct val="0"/>
        </a:spcAft>
        <a:defRPr sz="2600" b="1" i="1">
          <a:solidFill>
            <a:schemeClr val="tx1"/>
          </a:solidFill>
          <a:latin typeface="Arial" pitchFamily="34" charset="0"/>
          <a:cs typeface="Arial" pitchFamily="34" charset="0"/>
        </a:defRPr>
      </a:lvl9pPr>
    </p:titleStyle>
    <p:bodyStyle>
      <a:lvl1pPr marL="273050" indent="-273050" algn="l" rtl="0" eaLnBrk="0" fontAlgn="base" hangingPunct="0">
        <a:spcBef>
          <a:spcPct val="20000"/>
        </a:spcBef>
        <a:spcAft>
          <a:spcPct val="0"/>
        </a:spcAft>
        <a:buClr>
          <a:srgbClr val="CF1C21"/>
        </a:buClr>
        <a:buSzPct val="80000"/>
        <a:buFont typeface="Wingdings" pitchFamily="2" charset="2"/>
        <a:buChar char="§"/>
        <a:defRPr sz="2200" kern="1200">
          <a:solidFill>
            <a:schemeClr val="tx1"/>
          </a:solidFill>
          <a:latin typeface="Arial" pitchFamily="34" charset="0"/>
          <a:ea typeface="MS PGothic" panose="020B0600070205080204" pitchFamily="34" charset="-128"/>
          <a:cs typeface="Arial" pitchFamily="34" charset="0"/>
        </a:defRPr>
      </a:lvl1pPr>
      <a:lvl2pPr marL="450850" indent="-177800"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Arial" charset="0"/>
          <a:cs typeface="Arial" pitchFamily="34" charset="0"/>
        </a:defRPr>
      </a:lvl2pPr>
      <a:lvl3pPr marL="627063" indent="-176213"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Arial" charset="0"/>
          <a:cs typeface="Arial" pitchFamily="34" charset="0"/>
        </a:defRPr>
      </a:lvl3pPr>
      <a:lvl4pPr marL="627063" indent="-176213"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Arial" charset="0"/>
          <a:cs typeface="Arial" pitchFamily="34" charset="0"/>
        </a:defRPr>
      </a:lvl4pPr>
      <a:lvl5pPr marL="627063" indent="-176213"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828800" y="1268413"/>
            <a:ext cx="6858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fr-FR" smtClean="0"/>
              <a:t>Click to edit Master title style</a:t>
            </a:r>
            <a:endParaRPr lang="en-GB" altLang="fr-FR" smtClean="0"/>
          </a:p>
        </p:txBody>
      </p:sp>
      <p:sp>
        <p:nvSpPr>
          <p:cNvPr id="1027" name="Text Placeholder 2"/>
          <p:cNvSpPr>
            <a:spLocks noGrp="1"/>
          </p:cNvSpPr>
          <p:nvPr>
            <p:ph type="body" idx="1"/>
          </p:nvPr>
        </p:nvSpPr>
        <p:spPr bwMode="auto">
          <a:xfrm>
            <a:off x="1828800" y="2593975"/>
            <a:ext cx="6858000" cy="385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smtClean="0"/>
              <a:t>Click to edit Master text styles</a:t>
            </a:r>
          </a:p>
          <a:p>
            <a:pPr lvl="1"/>
            <a:r>
              <a:rPr lang="en-US" altLang="fr-FR" smtClean="0"/>
              <a:t>Second level</a:t>
            </a:r>
          </a:p>
          <a:p>
            <a:pPr lvl="2"/>
            <a:r>
              <a:rPr lang="en-US" altLang="fr-FR" smtClean="0"/>
              <a:t>Third level</a:t>
            </a:r>
          </a:p>
          <a:p>
            <a:pPr lvl="3"/>
            <a:r>
              <a:rPr lang="en-US" altLang="fr-FR" smtClean="0"/>
              <a:t>Fourth level</a:t>
            </a:r>
          </a:p>
          <a:p>
            <a:pPr lvl="4"/>
            <a:r>
              <a:rPr lang="en-US" altLang="fr-FR" smtClean="0"/>
              <a:t>Fifth level</a:t>
            </a:r>
            <a:endParaRPr lang="en-GB" altLang="fr-FR" smtClean="0"/>
          </a:p>
        </p:txBody>
      </p:sp>
      <p:sp>
        <p:nvSpPr>
          <p:cNvPr id="1028" name="TextBox 18"/>
          <p:cNvSpPr txBox="1">
            <a:spLocks noChangeArrowheads="1"/>
          </p:cNvSpPr>
          <p:nvPr/>
        </p:nvSpPr>
        <p:spPr bwMode="auto">
          <a:xfrm>
            <a:off x="393700" y="736600"/>
            <a:ext cx="1144588" cy="461963"/>
          </a:xfrm>
          <a:prstGeom prst="rect">
            <a:avLst/>
          </a:prstGeom>
          <a:noFill/>
          <a:ln>
            <a:noFill/>
          </a:ln>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r>
              <a:rPr lang="en-US" altLang="en-US" sz="1000" b="1" smtClean="0">
                <a:solidFill>
                  <a:prstClr val="white"/>
                </a:solidFill>
                <a:ea typeface="MS PGothic" panose="020B0600070205080204" pitchFamily="34" charset="-128"/>
              </a:rPr>
              <a:t>Presentation title</a:t>
            </a:r>
          </a:p>
          <a:p>
            <a:pPr algn="ctr" eaLnBrk="1" fontAlgn="base" hangingPunct="1">
              <a:spcBef>
                <a:spcPct val="0"/>
              </a:spcBef>
              <a:spcAft>
                <a:spcPct val="0"/>
              </a:spcAft>
              <a:defRPr/>
            </a:pPr>
            <a:r>
              <a:rPr lang="en-US" altLang="en-US" sz="1000" b="1" smtClean="0">
                <a:solidFill>
                  <a:prstClr val="white"/>
                </a:solidFill>
                <a:ea typeface="MS PGothic" panose="020B0600070205080204" pitchFamily="34" charset="-128"/>
              </a:rPr>
              <a:t>at-a-glance info</a:t>
            </a:r>
          </a:p>
          <a:p>
            <a:pPr algn="ctr" eaLnBrk="1" fontAlgn="base" hangingPunct="1">
              <a:spcBef>
                <a:spcPct val="0"/>
              </a:spcBef>
              <a:spcAft>
                <a:spcPct val="0"/>
              </a:spcAft>
              <a:defRPr/>
            </a:pPr>
            <a:r>
              <a:rPr lang="en-US" altLang="en-US" sz="1000" b="1" smtClean="0">
                <a:solidFill>
                  <a:prstClr val="white"/>
                </a:solidFill>
                <a:ea typeface="MS PGothic" panose="020B0600070205080204" pitchFamily="34" charset="-128"/>
              </a:rPr>
              <a:t>(in slide master)</a:t>
            </a:r>
          </a:p>
        </p:txBody>
      </p:sp>
      <p:pic>
        <p:nvPicPr>
          <p:cNvPr id="1029" name="Picture 2"/>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250825" y="28575"/>
            <a:ext cx="144145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userDrawn="1"/>
        </p:nvSpPr>
        <p:spPr>
          <a:xfrm>
            <a:off x="1828800" y="1062038"/>
            <a:ext cx="6858000" cy="1143000"/>
          </a:xfrm>
          <a:prstGeom prst="rect">
            <a:avLst/>
          </a:prstGeom>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en-US" sz="2600" b="1" smtClean="0">
              <a:solidFill>
                <a:srgbClr val="FF0000"/>
              </a:solidFill>
              <a:ea typeface="MS PGothic" panose="020B0600070205080204" pitchFamily="34" charset="-128"/>
            </a:endParaRPr>
          </a:p>
        </p:txBody>
      </p:sp>
      <p:sp>
        <p:nvSpPr>
          <p:cNvPr id="1031" name="Rectangle 3"/>
          <p:cNvSpPr>
            <a:spLocks noChangeArrowheads="1"/>
          </p:cNvSpPr>
          <p:nvPr userDrawn="1"/>
        </p:nvSpPr>
        <p:spPr bwMode="auto">
          <a:xfrm>
            <a:off x="1463675" y="282575"/>
            <a:ext cx="7350125" cy="369888"/>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r>
              <a:rPr lang="en-US" altLang="en-US" b="1" dirty="0" smtClean="0">
                <a:solidFill>
                  <a:srgbClr val="FF0000"/>
                </a:solidFill>
                <a:ea typeface="MS PGothic" panose="020B0600070205080204" pitchFamily="34" charset="-128"/>
              </a:rPr>
              <a:t>32</a:t>
            </a:r>
            <a:r>
              <a:rPr lang="en-US" altLang="en-US" b="1" baseline="30000" dirty="0" smtClean="0">
                <a:solidFill>
                  <a:srgbClr val="FF0000"/>
                </a:solidFill>
                <a:ea typeface="MS PGothic" panose="020B0600070205080204" pitchFamily="34" charset="-128"/>
              </a:rPr>
              <a:t>nd</a:t>
            </a:r>
            <a:r>
              <a:rPr lang="en-US" altLang="en-US" b="1" dirty="0" smtClean="0">
                <a:solidFill>
                  <a:srgbClr val="FF0000"/>
                </a:solidFill>
                <a:ea typeface="MS PGothic" panose="020B0600070205080204" pitchFamily="34" charset="-128"/>
              </a:rPr>
              <a:t> International Conference of the Red Cross and </a:t>
            </a:r>
            <a:r>
              <a:rPr lang="en-US" altLang="en-US" b="1" smtClean="0">
                <a:solidFill>
                  <a:srgbClr val="FF0000"/>
                </a:solidFill>
                <a:ea typeface="MS PGothic" panose="020B0600070205080204" pitchFamily="34" charset="-128"/>
              </a:rPr>
              <a:t>Red Crescent</a:t>
            </a:r>
            <a:endParaRPr lang="en-GB" altLang="en-US" b="1" dirty="0" smtClean="0">
              <a:solidFill>
                <a:srgbClr val="FF0000"/>
              </a:solidFill>
              <a:ea typeface="MS PGothic" panose="020B0600070205080204" pitchFamily="34" charset="-128"/>
            </a:endParaRPr>
          </a:p>
        </p:txBody>
      </p:sp>
    </p:spTree>
    <p:extLst>
      <p:ext uri="{BB962C8B-B14F-4D97-AF65-F5344CB8AC3E}">
        <p14:creationId xmlns:p14="http://schemas.microsoft.com/office/powerpoint/2010/main" val="241974317"/>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Lst>
  <p:txStyles>
    <p:titleStyle>
      <a:lvl1pPr algn="l" rtl="0" eaLnBrk="0" fontAlgn="base" hangingPunct="0">
        <a:spcBef>
          <a:spcPct val="0"/>
        </a:spcBef>
        <a:spcAft>
          <a:spcPct val="0"/>
        </a:spcAft>
        <a:defRPr sz="2600" b="1" i="1" kern="1200">
          <a:solidFill>
            <a:schemeClr val="tx1"/>
          </a:solidFill>
          <a:latin typeface="Arial" pitchFamily="34" charset="0"/>
          <a:ea typeface="MS PGothic" panose="020B0600070205080204" pitchFamily="34" charset="-128"/>
          <a:cs typeface="Arial" pitchFamily="34" charset="0"/>
        </a:defRPr>
      </a:lvl1pPr>
      <a:lvl2pPr algn="l" rtl="0" eaLnBrk="0" fontAlgn="base" hangingPunct="0">
        <a:spcBef>
          <a:spcPct val="0"/>
        </a:spcBef>
        <a:spcAft>
          <a:spcPct val="0"/>
        </a:spcAft>
        <a:defRPr sz="2600" b="1" i="1">
          <a:solidFill>
            <a:schemeClr val="tx1"/>
          </a:solidFill>
          <a:latin typeface="Arial" pitchFamily="34" charset="0"/>
          <a:ea typeface="MS PGothic" panose="020B0600070205080204" pitchFamily="34" charset="-128"/>
          <a:cs typeface="Arial" pitchFamily="34" charset="0"/>
        </a:defRPr>
      </a:lvl2pPr>
      <a:lvl3pPr algn="l" rtl="0" eaLnBrk="0" fontAlgn="base" hangingPunct="0">
        <a:spcBef>
          <a:spcPct val="0"/>
        </a:spcBef>
        <a:spcAft>
          <a:spcPct val="0"/>
        </a:spcAft>
        <a:defRPr sz="2600" b="1" i="1">
          <a:solidFill>
            <a:schemeClr val="tx1"/>
          </a:solidFill>
          <a:latin typeface="Arial" pitchFamily="34" charset="0"/>
          <a:ea typeface="MS PGothic" panose="020B0600070205080204" pitchFamily="34" charset="-128"/>
          <a:cs typeface="Arial" pitchFamily="34" charset="0"/>
        </a:defRPr>
      </a:lvl3pPr>
      <a:lvl4pPr algn="l" rtl="0" eaLnBrk="0" fontAlgn="base" hangingPunct="0">
        <a:spcBef>
          <a:spcPct val="0"/>
        </a:spcBef>
        <a:spcAft>
          <a:spcPct val="0"/>
        </a:spcAft>
        <a:defRPr sz="2600" b="1" i="1">
          <a:solidFill>
            <a:schemeClr val="tx1"/>
          </a:solidFill>
          <a:latin typeface="Arial" pitchFamily="34" charset="0"/>
          <a:ea typeface="MS PGothic" panose="020B0600070205080204" pitchFamily="34" charset="-128"/>
          <a:cs typeface="Arial" pitchFamily="34" charset="0"/>
        </a:defRPr>
      </a:lvl4pPr>
      <a:lvl5pPr algn="l" rtl="0" eaLnBrk="0" fontAlgn="base" hangingPunct="0">
        <a:spcBef>
          <a:spcPct val="0"/>
        </a:spcBef>
        <a:spcAft>
          <a:spcPct val="0"/>
        </a:spcAft>
        <a:defRPr sz="2600" b="1" i="1">
          <a:solidFill>
            <a:schemeClr val="tx1"/>
          </a:solidFill>
          <a:latin typeface="Arial" pitchFamily="34" charset="0"/>
          <a:ea typeface="MS PGothic" panose="020B0600070205080204" pitchFamily="34" charset="-128"/>
          <a:cs typeface="Arial" pitchFamily="34" charset="0"/>
        </a:defRPr>
      </a:lvl5pPr>
      <a:lvl6pPr marL="457200" algn="l" rtl="0" eaLnBrk="1" fontAlgn="base" hangingPunct="1">
        <a:spcBef>
          <a:spcPct val="0"/>
        </a:spcBef>
        <a:spcAft>
          <a:spcPct val="0"/>
        </a:spcAft>
        <a:defRPr sz="2600" b="1" i="1">
          <a:solidFill>
            <a:schemeClr val="tx1"/>
          </a:solidFill>
          <a:latin typeface="Arial" pitchFamily="34" charset="0"/>
          <a:cs typeface="Arial" pitchFamily="34" charset="0"/>
        </a:defRPr>
      </a:lvl6pPr>
      <a:lvl7pPr marL="914400" algn="l" rtl="0" eaLnBrk="1" fontAlgn="base" hangingPunct="1">
        <a:spcBef>
          <a:spcPct val="0"/>
        </a:spcBef>
        <a:spcAft>
          <a:spcPct val="0"/>
        </a:spcAft>
        <a:defRPr sz="2600" b="1" i="1">
          <a:solidFill>
            <a:schemeClr val="tx1"/>
          </a:solidFill>
          <a:latin typeface="Arial" pitchFamily="34" charset="0"/>
          <a:cs typeface="Arial" pitchFamily="34" charset="0"/>
        </a:defRPr>
      </a:lvl7pPr>
      <a:lvl8pPr marL="1371600" algn="l" rtl="0" eaLnBrk="1" fontAlgn="base" hangingPunct="1">
        <a:spcBef>
          <a:spcPct val="0"/>
        </a:spcBef>
        <a:spcAft>
          <a:spcPct val="0"/>
        </a:spcAft>
        <a:defRPr sz="2600" b="1" i="1">
          <a:solidFill>
            <a:schemeClr val="tx1"/>
          </a:solidFill>
          <a:latin typeface="Arial" pitchFamily="34" charset="0"/>
          <a:cs typeface="Arial" pitchFamily="34" charset="0"/>
        </a:defRPr>
      </a:lvl8pPr>
      <a:lvl9pPr marL="1828800" algn="l" rtl="0" eaLnBrk="1" fontAlgn="base" hangingPunct="1">
        <a:spcBef>
          <a:spcPct val="0"/>
        </a:spcBef>
        <a:spcAft>
          <a:spcPct val="0"/>
        </a:spcAft>
        <a:defRPr sz="2600" b="1" i="1">
          <a:solidFill>
            <a:schemeClr val="tx1"/>
          </a:solidFill>
          <a:latin typeface="Arial" pitchFamily="34" charset="0"/>
          <a:cs typeface="Arial" pitchFamily="34" charset="0"/>
        </a:defRPr>
      </a:lvl9pPr>
    </p:titleStyle>
    <p:bodyStyle>
      <a:lvl1pPr marL="273050" indent="-273050" algn="l" rtl="0" eaLnBrk="0" fontAlgn="base" hangingPunct="0">
        <a:spcBef>
          <a:spcPct val="20000"/>
        </a:spcBef>
        <a:spcAft>
          <a:spcPct val="0"/>
        </a:spcAft>
        <a:buClr>
          <a:srgbClr val="CF1C21"/>
        </a:buClr>
        <a:buSzPct val="80000"/>
        <a:buFont typeface="Wingdings" pitchFamily="2" charset="2"/>
        <a:buChar char="§"/>
        <a:defRPr sz="2200" kern="1200">
          <a:solidFill>
            <a:schemeClr val="tx1"/>
          </a:solidFill>
          <a:latin typeface="Arial" pitchFamily="34" charset="0"/>
          <a:ea typeface="MS PGothic" panose="020B0600070205080204" pitchFamily="34" charset="-128"/>
          <a:cs typeface="Arial" pitchFamily="34" charset="0"/>
        </a:defRPr>
      </a:lvl1pPr>
      <a:lvl2pPr marL="450850" indent="-177800"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Arial" charset="0"/>
          <a:cs typeface="Arial" pitchFamily="34" charset="0"/>
        </a:defRPr>
      </a:lvl2pPr>
      <a:lvl3pPr marL="627063" indent="-176213"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Arial" charset="0"/>
          <a:cs typeface="Arial" pitchFamily="34" charset="0"/>
        </a:defRPr>
      </a:lvl3pPr>
      <a:lvl4pPr marL="627063" indent="-176213"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Arial" charset="0"/>
          <a:cs typeface="Arial" pitchFamily="34" charset="0"/>
        </a:defRPr>
      </a:lvl4pPr>
      <a:lvl5pPr marL="627063" indent="-176213"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itle 1"/>
          <p:cNvSpPr txBox="1">
            <a:spLocks/>
          </p:cNvSpPr>
          <p:nvPr/>
        </p:nvSpPr>
        <p:spPr bwMode="auto">
          <a:xfrm>
            <a:off x="1120775" y="3141663"/>
            <a:ext cx="6858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endParaRPr lang="en-GB" altLang="en-US" sz="2600" b="1" i="1">
              <a:solidFill>
                <a:prstClr val="black"/>
              </a:solidFill>
            </a:endParaRPr>
          </a:p>
        </p:txBody>
      </p:sp>
      <p:sp>
        <p:nvSpPr>
          <p:cNvPr id="2051" name="Title 1"/>
          <p:cNvSpPr txBox="1">
            <a:spLocks/>
          </p:cNvSpPr>
          <p:nvPr/>
        </p:nvSpPr>
        <p:spPr bwMode="auto">
          <a:xfrm>
            <a:off x="1120775" y="2924175"/>
            <a:ext cx="6858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endParaRPr lang="en-GB" altLang="en-US" sz="2600" b="1" i="1">
              <a:solidFill>
                <a:prstClr val="white"/>
              </a:solidFill>
            </a:endParaRPr>
          </a:p>
        </p:txBody>
      </p:sp>
      <p:sp>
        <p:nvSpPr>
          <p:cNvPr id="2053" name="Title 1"/>
          <p:cNvSpPr txBox="1">
            <a:spLocks/>
          </p:cNvSpPr>
          <p:nvPr/>
        </p:nvSpPr>
        <p:spPr bwMode="auto">
          <a:xfrm>
            <a:off x="1116013" y="4576763"/>
            <a:ext cx="68675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r>
              <a:rPr lang="en-GB" altLang="en-US" sz="2600" b="1" i="1" dirty="0" smtClean="0">
                <a:solidFill>
                  <a:prstClr val="white"/>
                </a:solidFill>
              </a:rPr>
              <a:t>Statutory Meetings</a:t>
            </a:r>
            <a:endParaRPr lang="en-GB" altLang="en-US" sz="2600" b="1" i="1" dirty="0">
              <a:solidFill>
                <a:prstClr val="white"/>
              </a:solidFill>
            </a:endParaRPr>
          </a:p>
        </p:txBody>
      </p:sp>
      <p:sp>
        <p:nvSpPr>
          <p:cNvPr id="13" name="TextBox 12"/>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 </a:t>
            </a:r>
            <a:r>
              <a:rPr lang="en-US" sz="1450" dirty="0">
                <a:solidFill>
                  <a:prstClr val="white"/>
                </a:solidFill>
                <a:latin typeface="Helvetica Light"/>
                <a:cs typeface="Helvetica Light"/>
              </a:rPr>
              <a:t>25-27 February 2015</a:t>
            </a:r>
          </a:p>
        </p:txBody>
      </p:sp>
      <p:sp>
        <p:nvSpPr>
          <p:cNvPr id="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457200" fontAlgn="base">
              <a:spcBef>
                <a:spcPct val="0"/>
              </a:spcBef>
              <a:spcAft>
                <a:spcPct val="0"/>
              </a:spcAft>
            </a:pPr>
            <a:endParaRPr lang="en-GB">
              <a:solidFill>
                <a:prstClr val="black"/>
              </a:solidFill>
              <a:latin typeface="Arial" pitchFamily="34" charset="0"/>
              <a:cs typeface="Arial"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675" y="110120"/>
            <a:ext cx="4229100" cy="1051347"/>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1"/>
          <p:cNvSpPr>
            <a:spLocks noGrp="1"/>
          </p:cNvSpPr>
          <p:nvPr>
            <p:ph type="title"/>
          </p:nvPr>
        </p:nvSpPr>
        <p:spPr>
          <a:xfrm>
            <a:off x="1120775" y="2724150"/>
            <a:ext cx="6858000" cy="1143000"/>
          </a:xfrm>
        </p:spPr>
        <p:txBody>
          <a:bodyPr/>
          <a:lstStyle/>
          <a:p>
            <a:pPr eaLnBrk="1" hangingPunct="1"/>
            <a:r>
              <a:rPr lang="en-US" sz="2800" b="1" dirty="0" smtClean="0">
                <a:solidFill>
                  <a:schemeClr val="bg1"/>
                </a:solidFill>
              </a:rPr>
              <a:t>12</a:t>
            </a:r>
            <a:r>
              <a:rPr lang="en-US" sz="2800" b="1" baseline="30000" dirty="0" smtClean="0">
                <a:solidFill>
                  <a:schemeClr val="bg1"/>
                </a:solidFill>
              </a:rPr>
              <a:t>th</a:t>
            </a:r>
            <a:r>
              <a:rPr lang="en-US" sz="2800" b="1" dirty="0" smtClean="0">
                <a:solidFill>
                  <a:schemeClr val="bg1"/>
                </a:solidFill>
              </a:rPr>
              <a:t> Annual South-East Asia Red Cross Red Crescent Leadership Meeting 2015</a:t>
            </a:r>
            <a:br>
              <a:rPr lang="en-US" sz="2800" b="1" dirty="0" smtClean="0">
                <a:solidFill>
                  <a:schemeClr val="bg1"/>
                </a:solidFill>
              </a:rPr>
            </a:br>
            <a:endParaRPr lang="en-GB" sz="2600" b="1" i="1" dirty="0" smtClean="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0962820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120775" y="1404938"/>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19175" y="1268760"/>
            <a:ext cx="6858000" cy="3224213"/>
          </a:xfrm>
        </p:spPr>
        <p:txBody>
          <a:bodyPr/>
          <a:lstStyle/>
          <a:p>
            <a:pPr marL="0" indent="0">
              <a:buNone/>
            </a:pPr>
            <a:r>
              <a:rPr lang="en-GB" sz="2400" dirty="0"/>
              <a:t>3 	</a:t>
            </a:r>
            <a:r>
              <a:rPr lang="en-GB" sz="2400" b="1" dirty="0"/>
              <a:t>Facing the humanitarian challenges ahead, the place of the IFRC </a:t>
            </a:r>
            <a:r>
              <a:rPr lang="en-GB" sz="2400" dirty="0"/>
              <a:t>		</a:t>
            </a:r>
          </a:p>
          <a:p>
            <a:pPr marL="0" indent="0">
              <a:buNone/>
            </a:pPr>
            <a:r>
              <a:rPr lang="en-GB" sz="2400" i="1" dirty="0"/>
              <a:t>The Secretary General puts forward his perspective on IFRC developments and the enabling environment. This session also aims to provide an insight into the external perspective of the humanitarian agenda with input from external speakers. </a:t>
            </a:r>
            <a:r>
              <a:rPr lang="en-GB" sz="2400" dirty="0"/>
              <a:t>	Plenary (panel discussion and interaction with the audience) 	</a:t>
            </a:r>
          </a:p>
          <a:p>
            <a:pPr marL="0" indent="0">
              <a:buNone/>
            </a:pPr>
            <a:r>
              <a:rPr lang="en-GB" sz="2400" dirty="0"/>
              <a:t>4 	</a:t>
            </a:r>
            <a:r>
              <a:rPr lang="en-GB" sz="2400" b="1" dirty="0"/>
              <a:t>Midterm review of S2020 </a:t>
            </a:r>
            <a:r>
              <a:rPr lang="en-GB" sz="2400" dirty="0"/>
              <a:t>		Plenary and workshops 	</a:t>
            </a:r>
          </a:p>
          <a:p>
            <a:pPr marL="0" indent="0">
              <a:buNone/>
            </a:pPr>
            <a:r>
              <a:rPr lang="en-US" sz="2400" dirty="0"/>
              <a:t>	</a:t>
            </a:r>
          </a:p>
          <a:p>
            <a:pPr marL="0" indent="0">
              <a:buNone/>
            </a:pPr>
            <a:r>
              <a:rPr lang="en-GB" sz="2400" dirty="0"/>
              <a:t>	</a:t>
            </a:r>
          </a:p>
          <a:p>
            <a:pPr marL="0" indent="0" algn="ctr">
              <a:buNone/>
            </a:pP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70552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120775" y="1404938"/>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19175" y="1268760"/>
            <a:ext cx="6858000" cy="3224213"/>
          </a:xfrm>
        </p:spPr>
        <p:txBody>
          <a:bodyPr/>
          <a:lstStyle/>
          <a:p>
            <a:pPr marL="0" indent="0">
              <a:buNone/>
            </a:pPr>
            <a:r>
              <a:rPr lang="en-GB" sz="2400" dirty="0"/>
              <a:t>5 	</a:t>
            </a:r>
            <a:r>
              <a:rPr lang="en-GB" sz="2400" b="1" dirty="0"/>
              <a:t>Implementation and financial matters, Plan and Budget </a:t>
            </a:r>
            <a:r>
              <a:rPr lang="en-GB" sz="2400" dirty="0"/>
              <a:t>	</a:t>
            </a:r>
          </a:p>
          <a:p>
            <a:pPr marL="0" indent="0">
              <a:buNone/>
            </a:pPr>
            <a:r>
              <a:rPr lang="en-US" sz="2400" dirty="0"/>
              <a:t>5.1 	</a:t>
            </a:r>
            <a:r>
              <a:rPr lang="en-US" sz="2400" b="1" dirty="0"/>
              <a:t>Financial matters </a:t>
            </a:r>
            <a:r>
              <a:rPr lang="en-US" sz="2400" dirty="0"/>
              <a:t>	Plenary 	</a:t>
            </a:r>
          </a:p>
          <a:p>
            <a:pPr marL="0" indent="0">
              <a:buNone/>
            </a:pPr>
            <a:r>
              <a:rPr lang="en-GB" sz="2400" i="1" dirty="0"/>
              <a:t>Secretary General presents the Financial Report 2013-2014; </a:t>
            </a:r>
            <a:r>
              <a:rPr lang="en-GB" sz="2400" dirty="0"/>
              <a:t>		</a:t>
            </a:r>
          </a:p>
          <a:p>
            <a:pPr marL="0" indent="0">
              <a:buNone/>
            </a:pPr>
            <a:r>
              <a:rPr lang="en-GB" sz="2400" i="1" dirty="0"/>
              <a:t>Finance Commission presents its activity report; </a:t>
            </a:r>
            <a:r>
              <a:rPr lang="en-GB" sz="2400" dirty="0"/>
              <a:t>	IN 	In writing only 	</a:t>
            </a:r>
          </a:p>
          <a:p>
            <a:pPr marL="0" indent="0">
              <a:buNone/>
            </a:pPr>
            <a:r>
              <a:rPr lang="en-GB" sz="2400" i="1" dirty="0"/>
              <a:t>Finance Commission comments on 2011 and 2012 audited financial statements; </a:t>
            </a:r>
            <a:r>
              <a:rPr lang="en-GB" sz="2400" dirty="0"/>
              <a:t>		</a:t>
            </a:r>
          </a:p>
          <a:p>
            <a:pPr marL="0" indent="0">
              <a:buNone/>
            </a:pPr>
            <a:r>
              <a:rPr lang="en-GB" sz="2400" i="1" dirty="0"/>
              <a:t>Finance Commission comments on the handling and investment of available funds. </a:t>
            </a:r>
            <a:r>
              <a:rPr lang="en-GB" sz="2400" dirty="0"/>
              <a:t>		</a:t>
            </a:r>
            <a:r>
              <a:rPr lang="en-US" sz="2400" dirty="0"/>
              <a:t>	</a:t>
            </a:r>
          </a:p>
          <a:p>
            <a:pPr marL="0" indent="0">
              <a:buNone/>
            </a:pPr>
            <a:r>
              <a:rPr lang="en-GB" sz="2400" dirty="0"/>
              <a:t>	</a:t>
            </a:r>
          </a:p>
          <a:p>
            <a:pPr marL="0" indent="0" algn="ctr">
              <a:buNone/>
            </a:pP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02287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019175" y="1233389"/>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43608" y="1216027"/>
            <a:ext cx="6858000" cy="3224213"/>
          </a:xfrm>
        </p:spPr>
        <p:txBody>
          <a:bodyPr/>
          <a:lstStyle/>
          <a:p>
            <a:pPr marL="0" indent="0">
              <a:buNone/>
            </a:pPr>
            <a:r>
              <a:rPr lang="en-GB" sz="2400" dirty="0"/>
              <a:t>5.2 	</a:t>
            </a:r>
            <a:r>
              <a:rPr lang="en-GB" sz="2400" b="1" dirty="0"/>
              <a:t>Plan and Budget </a:t>
            </a:r>
            <a:r>
              <a:rPr lang="en-GB" sz="2400" dirty="0"/>
              <a:t>	Plenary 	</a:t>
            </a:r>
          </a:p>
          <a:p>
            <a:pPr marL="0" indent="0">
              <a:buNone/>
            </a:pPr>
            <a:r>
              <a:rPr lang="en-GB" sz="2400" dirty="0"/>
              <a:t>The </a:t>
            </a:r>
            <a:r>
              <a:rPr lang="en-GB" sz="2400" i="1" dirty="0"/>
              <a:t>Secretary General presents the Plan and Budget 2016-2017 with contextual analyses of challenges, opportunities and implications and explains how the budget supports the implementation of S2020 and fulfils the Secretary General’s statutory obligations; </a:t>
            </a:r>
            <a:r>
              <a:rPr lang="en-GB" sz="2400" dirty="0" smtClean="0"/>
              <a:t>DE </a:t>
            </a:r>
            <a:r>
              <a:rPr lang="en-GB" sz="2400" dirty="0"/>
              <a:t>	</a:t>
            </a:r>
            <a:endParaRPr lang="en-GB" sz="2400" dirty="0" smtClean="0"/>
          </a:p>
          <a:p>
            <a:pPr marL="0" indent="0">
              <a:buNone/>
            </a:pPr>
            <a:r>
              <a:rPr lang="en-GB" sz="2400" i="1" dirty="0"/>
              <a:t>Finance Commission comments on the Secretary General’s 2016-2017 budget proposal; </a:t>
            </a:r>
            <a:r>
              <a:rPr lang="en-GB" sz="2400" dirty="0"/>
              <a:t>	</a:t>
            </a:r>
            <a:r>
              <a:rPr lang="en-GB" sz="2400" dirty="0" smtClean="0"/>
              <a:t> </a:t>
            </a:r>
            <a:r>
              <a:rPr lang="en-GB" sz="2400" dirty="0"/>
              <a:t>	</a:t>
            </a:r>
          </a:p>
          <a:p>
            <a:pPr marL="0" indent="0">
              <a:buNone/>
            </a:pPr>
            <a:r>
              <a:rPr lang="en-GB" sz="2400" i="1" dirty="0"/>
              <a:t>Finance Commission presents the proposed Scale of Annual Contributions for 2016-2017; </a:t>
            </a:r>
            <a:r>
              <a:rPr lang="en-GB" sz="2400" dirty="0"/>
              <a:t>	</a:t>
            </a:r>
            <a:r>
              <a:rPr lang="en-GB" sz="2400" dirty="0" smtClean="0"/>
              <a:t> </a:t>
            </a:r>
            <a:r>
              <a:rPr lang="en-GB" sz="2400" dirty="0"/>
              <a:t>	</a:t>
            </a:r>
          </a:p>
          <a:p>
            <a:pPr marL="0" indent="0">
              <a:buNone/>
            </a:pPr>
            <a:r>
              <a:rPr lang="en-GB" sz="2400" i="1" dirty="0"/>
              <a:t>Finance Commission proposes the appointment of External Auditors for 2016-2017. </a:t>
            </a:r>
            <a:r>
              <a:rPr lang="en-GB" sz="2400" dirty="0"/>
              <a:t>	</a:t>
            </a:r>
            <a:r>
              <a:rPr lang="en-GB" sz="2400" dirty="0" smtClean="0"/>
              <a:t> </a:t>
            </a:r>
            <a:r>
              <a:rPr lang="en-GB" sz="2400" dirty="0"/>
              <a:t>	</a:t>
            </a:r>
          </a:p>
          <a:p>
            <a:pPr marL="0" indent="0">
              <a:buNone/>
            </a:pPr>
            <a:r>
              <a:rPr lang="en-US" sz="2400" dirty="0"/>
              <a:t>	</a:t>
            </a:r>
          </a:p>
          <a:p>
            <a:pPr marL="0" indent="0">
              <a:buNone/>
            </a:pPr>
            <a:endParaRPr lang="en-GB" sz="2400" dirty="0"/>
          </a:p>
          <a:p>
            <a:pPr marL="0" indent="0">
              <a:buNone/>
            </a:pPr>
            <a:r>
              <a:rPr lang="en-GB" sz="2400" dirty="0"/>
              <a:t>	</a:t>
            </a:r>
          </a:p>
          <a:p>
            <a:pPr marL="0" indent="0" algn="ctr">
              <a:buNone/>
            </a:pP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180554"/>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6755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019175" y="1233389"/>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43608" y="1216027"/>
            <a:ext cx="6858000" cy="3224213"/>
          </a:xfrm>
        </p:spPr>
        <p:txBody>
          <a:bodyPr/>
          <a:lstStyle/>
          <a:p>
            <a:pPr marL="0" indent="0">
              <a:buNone/>
            </a:pPr>
            <a:r>
              <a:rPr lang="en-GB" sz="2400" dirty="0"/>
              <a:t>5.2 	</a:t>
            </a:r>
            <a:r>
              <a:rPr lang="en-GB" sz="2400" b="1" dirty="0"/>
              <a:t>Plan and Budget </a:t>
            </a:r>
            <a:r>
              <a:rPr lang="en-GB" sz="2400" dirty="0"/>
              <a:t>	Plenary 	</a:t>
            </a:r>
          </a:p>
          <a:p>
            <a:pPr marL="0" indent="0">
              <a:buNone/>
            </a:pPr>
            <a:r>
              <a:rPr lang="en-GB" sz="2400" dirty="0"/>
              <a:t>The </a:t>
            </a:r>
            <a:r>
              <a:rPr lang="en-GB" sz="2400" i="1" dirty="0"/>
              <a:t>Secretary General presents the Plan and Budget 2016-2017 with contextual analyses of challenges, opportunities and implications and explains how the budget supports the implementation of S2020 and fulfils the Secretary General’s statutory obligations; </a:t>
            </a:r>
            <a:r>
              <a:rPr lang="en-GB" sz="2400" dirty="0" smtClean="0"/>
              <a:t> </a:t>
            </a:r>
            <a:r>
              <a:rPr lang="en-GB" sz="2400" i="1" dirty="0" smtClean="0"/>
              <a:t>Finance </a:t>
            </a:r>
            <a:r>
              <a:rPr lang="en-GB" sz="2400" i="1" dirty="0"/>
              <a:t>Commission comments on the Secretary General’s 2016-2017 budget proposal; </a:t>
            </a:r>
            <a:r>
              <a:rPr lang="en-GB" sz="2400" dirty="0"/>
              <a:t>	</a:t>
            </a:r>
          </a:p>
          <a:p>
            <a:pPr marL="0" indent="0">
              <a:buNone/>
            </a:pPr>
            <a:r>
              <a:rPr lang="en-GB" sz="2400" i="1" dirty="0"/>
              <a:t>Finance Commission presents the proposed Scale of Annual Contributions for 2016-2017; </a:t>
            </a:r>
            <a:r>
              <a:rPr lang="en-GB" sz="2400" dirty="0"/>
              <a:t>	</a:t>
            </a:r>
            <a:r>
              <a:rPr lang="en-GB" sz="2400" dirty="0" smtClean="0"/>
              <a:t> </a:t>
            </a:r>
            <a:r>
              <a:rPr lang="en-GB" sz="2400" dirty="0"/>
              <a:t>	</a:t>
            </a:r>
          </a:p>
          <a:p>
            <a:pPr marL="0" indent="0">
              <a:buNone/>
            </a:pPr>
            <a:r>
              <a:rPr lang="en-GB" sz="2400" i="1" dirty="0"/>
              <a:t>Finance Commission proposes the appointment of External Auditors for 2016-2017. </a:t>
            </a:r>
            <a:r>
              <a:rPr lang="en-GB" sz="2400" dirty="0"/>
              <a:t>	</a:t>
            </a:r>
          </a:p>
          <a:p>
            <a:pPr marL="0" indent="0">
              <a:buNone/>
            </a:pPr>
            <a:r>
              <a:rPr lang="en-US" sz="2400" dirty="0"/>
              <a:t>	</a:t>
            </a:r>
          </a:p>
          <a:p>
            <a:pPr marL="0" indent="0">
              <a:buNone/>
            </a:pPr>
            <a:endParaRPr lang="en-GB" sz="2400" dirty="0"/>
          </a:p>
          <a:p>
            <a:pPr marL="0" indent="0">
              <a:buNone/>
            </a:pPr>
            <a:r>
              <a:rPr lang="en-GB" sz="2400" dirty="0"/>
              <a:t>	</a:t>
            </a:r>
          </a:p>
          <a:p>
            <a:pPr marL="0" indent="0" algn="ctr">
              <a:buNone/>
            </a:pP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180554"/>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56682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019175" y="1233389"/>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43608" y="1216027"/>
            <a:ext cx="6858000" cy="3224213"/>
          </a:xfrm>
        </p:spPr>
        <p:txBody>
          <a:bodyPr/>
          <a:lstStyle/>
          <a:p>
            <a:pPr marL="0" indent="0">
              <a:buNone/>
            </a:pPr>
            <a:r>
              <a:rPr lang="en-GB" sz="2400" dirty="0" smtClean="0"/>
              <a:t>7. </a:t>
            </a:r>
            <a:r>
              <a:rPr lang="en-GB" sz="2400" dirty="0"/>
              <a:t>	</a:t>
            </a:r>
            <a:r>
              <a:rPr lang="en-GB" sz="2400" b="1" dirty="0"/>
              <a:t>Review of the Constitution of the IFRC and related statutory texts </a:t>
            </a:r>
            <a:r>
              <a:rPr lang="en-GB" sz="2400" dirty="0"/>
              <a:t>	DE/IN 	Plenary and </a:t>
            </a:r>
          </a:p>
          <a:p>
            <a:pPr marL="0" indent="0">
              <a:buNone/>
            </a:pPr>
            <a:r>
              <a:rPr lang="en-US" sz="2400" dirty="0"/>
              <a:t>Workshops 	</a:t>
            </a:r>
          </a:p>
          <a:p>
            <a:pPr marL="0" indent="0">
              <a:buNone/>
            </a:pPr>
            <a:r>
              <a:rPr lang="en-GB" sz="2400" dirty="0"/>
              <a:t>8 </a:t>
            </a:r>
            <a:r>
              <a:rPr lang="en-GB" sz="2400" dirty="0" smtClean="0"/>
              <a:t>.</a:t>
            </a:r>
            <a:r>
              <a:rPr lang="en-GB" sz="2400" dirty="0"/>
              <a:t>	</a:t>
            </a:r>
            <a:r>
              <a:rPr lang="en-GB" sz="2400" b="1" dirty="0"/>
              <a:t>Appointment of the Finance Commission, Youth Commission, Compliance and Mediation Committee (Constitution article 33/7) and Election Committee (Constitution article 33/8) </a:t>
            </a:r>
            <a:r>
              <a:rPr lang="en-GB" sz="2400" dirty="0"/>
              <a:t>	</a:t>
            </a:r>
            <a:r>
              <a:rPr lang="en-GB" sz="2400" dirty="0" smtClean="0"/>
              <a:t> </a:t>
            </a:r>
            <a:r>
              <a:rPr lang="en-GB" sz="2400" dirty="0"/>
              <a:t>	</a:t>
            </a:r>
          </a:p>
          <a:p>
            <a:pPr marL="0" indent="0">
              <a:buNone/>
            </a:pPr>
            <a:r>
              <a:rPr lang="en-GB" sz="2400" dirty="0" smtClean="0"/>
              <a:t>9. </a:t>
            </a:r>
            <a:r>
              <a:rPr lang="en-GB" sz="2400" dirty="0"/>
              <a:t>	</a:t>
            </a:r>
            <a:r>
              <a:rPr lang="en-GB" sz="2400" b="1" dirty="0"/>
              <a:t>IFRC positions at the </a:t>
            </a:r>
            <a:r>
              <a:rPr lang="en-GB" sz="2400" b="1" dirty="0" err="1"/>
              <a:t>CoD</a:t>
            </a:r>
            <a:r>
              <a:rPr lang="en-GB" sz="2400" b="1" dirty="0"/>
              <a:t> and IC </a:t>
            </a:r>
            <a:r>
              <a:rPr lang="en-GB" sz="2400" dirty="0"/>
              <a:t>	</a:t>
            </a:r>
            <a:r>
              <a:rPr lang="en-GB" sz="2400" dirty="0" smtClean="0"/>
              <a:t> </a:t>
            </a:r>
            <a:r>
              <a:rPr lang="en-GB" sz="2400" dirty="0"/>
              <a:t>	</a:t>
            </a:r>
            <a:r>
              <a:rPr lang="en-GB" sz="2400" dirty="0" smtClean="0"/>
              <a:t> </a:t>
            </a:r>
            <a:r>
              <a:rPr lang="en-GB" sz="2400" dirty="0"/>
              <a:t>	</a:t>
            </a:r>
          </a:p>
          <a:p>
            <a:pPr marL="0" indent="0">
              <a:buNone/>
            </a:pPr>
            <a:r>
              <a:rPr lang="en-US" sz="2400" dirty="0" smtClean="0"/>
              <a:t>10. </a:t>
            </a:r>
            <a:r>
              <a:rPr lang="en-US" sz="2400" dirty="0"/>
              <a:t>	</a:t>
            </a:r>
            <a:r>
              <a:rPr lang="en-US" sz="2400" b="1" dirty="0"/>
              <a:t>Miscellaneous </a:t>
            </a:r>
            <a:r>
              <a:rPr lang="en-US" sz="2400" dirty="0"/>
              <a:t>	</a:t>
            </a:r>
          </a:p>
          <a:p>
            <a:pPr marL="0" indent="0">
              <a:buNone/>
            </a:pPr>
            <a:r>
              <a:rPr lang="en-GB" sz="2400" dirty="0"/>
              <a:t>10.1 	</a:t>
            </a:r>
            <a:r>
              <a:rPr lang="en-GB" sz="2400" i="1" dirty="0"/>
              <a:t>Date and venue of the next General Assembly </a:t>
            </a:r>
            <a:r>
              <a:rPr lang="en-GB" sz="2400" dirty="0"/>
              <a:t>	</a:t>
            </a:r>
          </a:p>
          <a:p>
            <a:pPr marL="0" indent="0">
              <a:buNone/>
            </a:pPr>
            <a:r>
              <a:rPr lang="en-US" sz="2400" dirty="0"/>
              <a:t>	</a:t>
            </a:r>
          </a:p>
          <a:p>
            <a:pPr marL="0" indent="0">
              <a:buNone/>
            </a:pPr>
            <a:r>
              <a:rPr lang="en-US" sz="2400" dirty="0"/>
              <a:t>	</a:t>
            </a:r>
          </a:p>
          <a:p>
            <a:pPr marL="0" indent="0">
              <a:buNone/>
            </a:pPr>
            <a:endParaRPr lang="en-GB" sz="2400" dirty="0"/>
          </a:p>
          <a:p>
            <a:pPr marL="0" indent="0">
              <a:buNone/>
            </a:pPr>
            <a:r>
              <a:rPr lang="en-GB" sz="2400" dirty="0"/>
              <a:t>	</a:t>
            </a:r>
          </a:p>
          <a:p>
            <a:pPr marL="0" indent="0" algn="ctr">
              <a:buNone/>
            </a:pP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smtClean="0">
                <a:solidFill>
                  <a:prstClr val="white"/>
                </a:solidFill>
                <a:latin typeface="Helvetica"/>
                <a:cs typeface="Helvetica"/>
              </a:rPr>
              <a:t>Cambodia</a:t>
            </a:r>
            <a:r>
              <a:rPr lang="en-US" sz="1450" dirty="0" smtClean="0">
                <a:solidFill>
                  <a:prstClr val="white"/>
                </a:solidFill>
                <a:latin typeface="Helvetica"/>
                <a:cs typeface="Helvetica"/>
              </a:rPr>
              <a:t> </a:t>
            </a:r>
            <a:r>
              <a:rPr lang="en-US" sz="1450" dirty="0" smtClean="0">
                <a:solidFill>
                  <a:prstClr val="white"/>
                </a:solidFill>
                <a:latin typeface="Helvetica Light"/>
                <a:cs typeface="Helvetica Light"/>
              </a:rPr>
              <a:t>25-277 </a:t>
            </a:r>
            <a:r>
              <a:rPr lang="en-US" sz="1450" dirty="0">
                <a:solidFill>
                  <a:prstClr val="white"/>
                </a:solidFill>
                <a:latin typeface="Helvetica Light"/>
                <a:cs typeface="Helvetica Light"/>
              </a:rPr>
              <a:t>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180554"/>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20203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683568" y="1124744"/>
          <a:ext cx="7848872" cy="50851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07315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467544" y="1124744"/>
            <a:ext cx="8061755" cy="1034317"/>
            <a:chOff x="10738" y="70957"/>
            <a:chExt cx="8061755" cy="1034317"/>
          </a:xfrm>
          <a:solidFill>
            <a:srgbClr val="AA3E3C"/>
          </a:solidFill>
        </p:grpSpPr>
        <p:sp>
          <p:nvSpPr>
            <p:cNvPr id="6" name="Rounded Rectangle 5"/>
            <p:cNvSpPr/>
            <p:nvPr/>
          </p:nvSpPr>
          <p:spPr>
            <a:xfrm>
              <a:off x="10738" y="70957"/>
              <a:ext cx="8061755" cy="1034317"/>
            </a:xfrm>
            <a:prstGeom prst="roundRect">
              <a:avLst>
                <a:gd name="adj" fmla="val 10000"/>
              </a:avLst>
            </a:prstGeom>
            <a:grp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7" name="Rounded Rectangle 4"/>
            <p:cNvSpPr/>
            <p:nvPr/>
          </p:nvSpPr>
          <p:spPr>
            <a:xfrm>
              <a:off x="41032" y="101251"/>
              <a:ext cx="8001167" cy="973729"/>
            </a:xfrm>
            <a:prstGeom prst="rect">
              <a:avLst/>
            </a:prstGeom>
            <a:solidFill>
              <a:schemeClr val="accent2"/>
            </a:solidFill>
          </p:spPr>
          <p:style>
            <a:lnRef idx="0">
              <a:scrgbClr r="0" g="0" b="0"/>
            </a:lnRef>
            <a:fillRef idx="0">
              <a:scrgbClr r="0" g="0" b="0"/>
            </a:fillRef>
            <a:effectRef idx="0">
              <a:scrgbClr r="0" g="0" b="0"/>
            </a:effectRef>
            <a:fontRef idx="minor">
              <a:schemeClr val="lt1"/>
            </a:fontRef>
          </p:style>
          <p:txBody>
            <a:bodyPr lIns="76200" tIns="76200" rIns="76200" bIns="76200" spcCol="1270" anchor="ctr"/>
            <a:lstStyle/>
            <a:p>
              <a:pPr algn="ctr" defTabSz="889000" fontAlgn="base">
                <a:lnSpc>
                  <a:spcPct val="90000"/>
                </a:lnSpc>
                <a:spcBef>
                  <a:spcPct val="0"/>
                </a:spcBef>
                <a:defRPr/>
              </a:pPr>
              <a:r>
                <a:rPr lang="en-NZ" sz="3200" b="1" dirty="0">
                  <a:solidFill>
                    <a:prstClr val="white"/>
                  </a:solidFill>
                </a:rPr>
                <a:t>Power of Humanity:  </a:t>
              </a:r>
            </a:p>
            <a:p>
              <a:pPr algn="ctr" defTabSz="889000" fontAlgn="base">
                <a:lnSpc>
                  <a:spcPct val="90000"/>
                </a:lnSpc>
                <a:spcBef>
                  <a:spcPct val="0"/>
                </a:spcBef>
                <a:spcAft>
                  <a:spcPct val="35000"/>
                </a:spcAft>
                <a:defRPr/>
              </a:pPr>
              <a:r>
                <a:rPr lang="en-NZ" sz="3200" b="1" dirty="0">
                  <a:solidFill>
                    <a:prstClr val="white"/>
                  </a:solidFill>
                </a:rPr>
                <a:t>the Fundamental Principles in action </a:t>
              </a:r>
            </a:p>
          </p:txBody>
        </p:sp>
      </p:grpSp>
      <p:sp>
        <p:nvSpPr>
          <p:cNvPr id="14" name="Oval 13"/>
          <p:cNvSpPr/>
          <p:nvPr/>
        </p:nvSpPr>
        <p:spPr>
          <a:xfrm>
            <a:off x="2916238" y="2349500"/>
            <a:ext cx="3571875" cy="2084388"/>
          </a:xfrm>
          <a:prstGeom prst="ellipse">
            <a:avLst/>
          </a:prstGeom>
          <a:solidFill>
            <a:srgbClr val="9BBB59"/>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nchor="ctr"/>
          <a:lstStyle/>
          <a:p>
            <a:pPr algn="ctr" fontAlgn="base">
              <a:spcBef>
                <a:spcPts val="1200"/>
              </a:spcBef>
              <a:spcAft>
                <a:spcPct val="0"/>
              </a:spcAft>
              <a:defRPr/>
            </a:pPr>
            <a:r>
              <a:rPr lang="en-US" sz="2800" dirty="0">
                <a:solidFill>
                  <a:prstClr val="white"/>
                </a:solidFill>
              </a:rPr>
              <a:t>Safety and Access</a:t>
            </a:r>
          </a:p>
        </p:txBody>
      </p:sp>
      <p:sp>
        <p:nvSpPr>
          <p:cNvPr id="38" name="Rounded Rectangle 37"/>
          <p:cNvSpPr/>
          <p:nvPr/>
        </p:nvSpPr>
        <p:spPr>
          <a:xfrm>
            <a:off x="251520" y="4581128"/>
            <a:ext cx="1368152" cy="2160240"/>
          </a:xfrm>
          <a:prstGeom prst="roundRect">
            <a:avLst>
              <a:gd name="adj" fmla="val 10000"/>
            </a:avLst>
          </a:prstGeom>
          <a:solidFill>
            <a:srgbClr val="F79646"/>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vert="vert270" anchor="ctr"/>
          <a:lstStyle/>
          <a:p>
            <a:pPr algn="ctr" fontAlgn="base">
              <a:spcBef>
                <a:spcPts val="1200"/>
              </a:spcBef>
              <a:spcAft>
                <a:spcPct val="0"/>
              </a:spcAft>
              <a:defRPr/>
            </a:pPr>
            <a:r>
              <a:rPr lang="en-US" sz="2400" dirty="0">
                <a:solidFill>
                  <a:prstClr val="white"/>
                </a:solidFill>
              </a:rPr>
              <a:t>IHL Compliance and Detention</a:t>
            </a:r>
          </a:p>
        </p:txBody>
      </p:sp>
      <p:sp>
        <p:nvSpPr>
          <p:cNvPr id="56" name="Rounded Rectangle 55"/>
          <p:cNvSpPr/>
          <p:nvPr/>
        </p:nvSpPr>
        <p:spPr>
          <a:xfrm>
            <a:off x="1691680" y="4581128"/>
            <a:ext cx="1368152" cy="2160240"/>
          </a:xfrm>
          <a:prstGeom prst="roundRect">
            <a:avLst>
              <a:gd name="adj" fmla="val 10000"/>
            </a:avLst>
          </a:prstGeom>
          <a:solidFill>
            <a:srgbClr val="F79646"/>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vert="vert270" anchor="ctr"/>
          <a:lstStyle/>
          <a:p>
            <a:pPr algn="ctr" fontAlgn="base">
              <a:spcBef>
                <a:spcPts val="1200"/>
              </a:spcBef>
              <a:spcAft>
                <a:spcPct val="0"/>
              </a:spcAft>
              <a:defRPr/>
            </a:pPr>
            <a:r>
              <a:rPr lang="en-US" sz="2400" dirty="0">
                <a:solidFill>
                  <a:prstClr val="white"/>
                </a:solidFill>
              </a:rPr>
              <a:t>Sexual and Gender Based Violence</a:t>
            </a:r>
          </a:p>
        </p:txBody>
      </p:sp>
      <p:sp>
        <p:nvSpPr>
          <p:cNvPr id="57" name="Rounded Rectangle 56"/>
          <p:cNvSpPr/>
          <p:nvPr/>
        </p:nvSpPr>
        <p:spPr>
          <a:xfrm>
            <a:off x="3131840" y="4581128"/>
            <a:ext cx="1368152" cy="2160240"/>
          </a:xfrm>
          <a:prstGeom prst="roundRect">
            <a:avLst>
              <a:gd name="adj" fmla="val 10000"/>
            </a:avLst>
          </a:prstGeom>
          <a:solidFill>
            <a:srgbClr val="F79646"/>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vert="vert270" anchor="ctr"/>
          <a:lstStyle/>
          <a:p>
            <a:pPr algn="ctr" fontAlgn="base">
              <a:spcBef>
                <a:spcPts val="1200"/>
              </a:spcBef>
              <a:spcAft>
                <a:spcPct val="0"/>
              </a:spcAft>
              <a:defRPr/>
            </a:pPr>
            <a:r>
              <a:rPr lang="en-US" sz="2400" dirty="0">
                <a:solidFill>
                  <a:prstClr val="white"/>
                </a:solidFill>
              </a:rPr>
              <a:t>Health Care in Danger	</a:t>
            </a:r>
          </a:p>
        </p:txBody>
      </p:sp>
      <p:sp>
        <p:nvSpPr>
          <p:cNvPr id="58" name="Rounded Rectangle 57"/>
          <p:cNvSpPr/>
          <p:nvPr/>
        </p:nvSpPr>
        <p:spPr>
          <a:xfrm>
            <a:off x="4572000" y="4581128"/>
            <a:ext cx="1368152" cy="2160240"/>
          </a:xfrm>
          <a:prstGeom prst="roundRect">
            <a:avLst>
              <a:gd name="adj" fmla="val 10000"/>
            </a:avLst>
          </a:prstGeom>
          <a:solidFill>
            <a:srgbClr val="F79646"/>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vert="vert270" anchor="ctr"/>
          <a:lstStyle/>
          <a:p>
            <a:pPr algn="ctr" fontAlgn="base">
              <a:spcBef>
                <a:spcPts val="1200"/>
              </a:spcBef>
              <a:spcAft>
                <a:spcPct val="0"/>
              </a:spcAft>
              <a:defRPr/>
            </a:pPr>
            <a:r>
              <a:rPr lang="en-US" sz="2400" dirty="0">
                <a:solidFill>
                  <a:prstClr val="white"/>
                </a:solidFill>
              </a:rPr>
              <a:t>Safety of Volunteers and Staff</a:t>
            </a:r>
          </a:p>
        </p:txBody>
      </p:sp>
      <p:sp>
        <p:nvSpPr>
          <p:cNvPr id="59" name="Rounded Rectangle 58"/>
          <p:cNvSpPr/>
          <p:nvPr/>
        </p:nvSpPr>
        <p:spPr>
          <a:xfrm>
            <a:off x="6012160" y="4581128"/>
            <a:ext cx="1368152" cy="2160240"/>
          </a:xfrm>
          <a:prstGeom prst="roundRect">
            <a:avLst>
              <a:gd name="adj" fmla="val 10000"/>
            </a:avLst>
          </a:prstGeom>
          <a:solidFill>
            <a:srgbClr val="F79646"/>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vert="vert270" anchor="ctr"/>
          <a:lstStyle/>
          <a:p>
            <a:pPr algn="ctr" fontAlgn="base">
              <a:spcBef>
                <a:spcPts val="1200"/>
              </a:spcBef>
              <a:spcAft>
                <a:spcPct val="0"/>
              </a:spcAft>
              <a:defRPr/>
            </a:pPr>
            <a:r>
              <a:rPr lang="en-US" sz="2400" dirty="0">
                <a:solidFill>
                  <a:prstClr val="white"/>
                </a:solidFill>
              </a:rPr>
              <a:t>Disaster Laws</a:t>
            </a:r>
          </a:p>
        </p:txBody>
      </p:sp>
      <p:sp>
        <p:nvSpPr>
          <p:cNvPr id="60" name="Rounded Rectangle 59"/>
          <p:cNvSpPr/>
          <p:nvPr/>
        </p:nvSpPr>
        <p:spPr>
          <a:xfrm>
            <a:off x="7452320" y="4581128"/>
            <a:ext cx="1368152" cy="2160240"/>
          </a:xfrm>
          <a:prstGeom prst="roundRect">
            <a:avLst>
              <a:gd name="adj" fmla="val 10000"/>
            </a:avLst>
          </a:prstGeom>
          <a:solidFill>
            <a:schemeClr val="accent6"/>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vert="vert270" anchor="ctr"/>
          <a:lstStyle/>
          <a:p>
            <a:pPr algn="ctr" fontAlgn="base">
              <a:spcBef>
                <a:spcPts val="1200"/>
              </a:spcBef>
              <a:spcAft>
                <a:spcPct val="0"/>
              </a:spcAft>
              <a:defRPr/>
            </a:pPr>
            <a:r>
              <a:rPr lang="en-US" sz="2400" dirty="0">
                <a:solidFill>
                  <a:prstClr val="white"/>
                </a:solidFill>
              </a:rPr>
              <a:t>Urban Risk and Climate Change</a:t>
            </a:r>
          </a:p>
        </p:txBody>
      </p:sp>
      <p:sp>
        <p:nvSpPr>
          <p:cNvPr id="9" name="Oval 8"/>
          <p:cNvSpPr/>
          <p:nvPr/>
        </p:nvSpPr>
        <p:spPr>
          <a:xfrm>
            <a:off x="0" y="2349500"/>
            <a:ext cx="3643313" cy="2084388"/>
          </a:xfrm>
          <a:prstGeom prst="ellipse">
            <a:avLst/>
          </a:prstGeom>
          <a:solidFill>
            <a:srgbClr val="9BBB59"/>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nchor="ctr"/>
          <a:lstStyle/>
          <a:p>
            <a:pPr algn="ctr" fontAlgn="base">
              <a:spcBef>
                <a:spcPct val="0"/>
              </a:spcBef>
              <a:spcAft>
                <a:spcPct val="0"/>
              </a:spcAft>
              <a:defRPr/>
            </a:pPr>
            <a:r>
              <a:rPr lang="en-US" sz="2800" dirty="0">
                <a:solidFill>
                  <a:prstClr val="white"/>
                </a:solidFill>
              </a:rPr>
              <a:t>Preventing and Responding to Violence</a:t>
            </a:r>
          </a:p>
        </p:txBody>
      </p:sp>
      <p:sp>
        <p:nvSpPr>
          <p:cNvPr id="15" name="Oval 14"/>
          <p:cNvSpPr/>
          <p:nvPr/>
        </p:nvSpPr>
        <p:spPr>
          <a:xfrm>
            <a:off x="5664200" y="2349500"/>
            <a:ext cx="3490913" cy="2084388"/>
          </a:xfrm>
          <a:prstGeom prst="ellipse">
            <a:avLst/>
          </a:prstGeom>
          <a:solidFill>
            <a:srgbClr val="9BBB59"/>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nchor="ctr"/>
          <a:lstStyle/>
          <a:p>
            <a:pPr algn="ctr" fontAlgn="base">
              <a:spcBef>
                <a:spcPts val="1200"/>
              </a:spcBef>
              <a:spcAft>
                <a:spcPct val="0"/>
              </a:spcAft>
              <a:defRPr/>
            </a:pPr>
            <a:r>
              <a:rPr lang="en-US" sz="2800" dirty="0">
                <a:solidFill>
                  <a:prstClr val="white"/>
                </a:solidFill>
              </a:rPr>
              <a:t>Risk Reduction and Resilience</a:t>
            </a:r>
          </a:p>
        </p:txBody>
      </p:sp>
    </p:spTree>
    <p:extLst>
      <p:ext uri="{BB962C8B-B14F-4D97-AF65-F5344CB8AC3E}">
        <p14:creationId xmlns:p14="http://schemas.microsoft.com/office/powerpoint/2010/main" val="22544050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solidFill>
                <a:prstClr val="black"/>
              </a:solidFill>
            </a:endParaRPr>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2951" y="5445225"/>
            <a:ext cx="4344844" cy="108012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574498" y="980728"/>
            <a:ext cx="4085734" cy="2862322"/>
          </a:xfrm>
          <a:prstGeom prst="rect">
            <a:avLst/>
          </a:prstGeom>
          <a:noFill/>
        </p:spPr>
        <p:txBody>
          <a:bodyPr wrap="none" rtlCol="0">
            <a:spAutoFit/>
          </a:bodyPr>
          <a:lstStyle/>
          <a:p>
            <a:endParaRPr lang="en-GB" sz="6000" i="1" dirty="0" smtClean="0">
              <a:solidFill>
                <a:prstClr val="white"/>
              </a:solidFill>
            </a:endParaRPr>
          </a:p>
          <a:p>
            <a:pPr algn="ctr"/>
            <a:r>
              <a:rPr lang="en-GB" sz="6000" i="1" dirty="0" smtClean="0">
                <a:solidFill>
                  <a:prstClr val="white"/>
                </a:solidFill>
              </a:rPr>
              <a:t>Thank you</a:t>
            </a:r>
          </a:p>
          <a:p>
            <a:endParaRPr lang="en-GB" sz="6000" i="1" dirty="0">
              <a:solidFill>
                <a:prstClr val="white"/>
              </a:solidFill>
            </a:endParaRPr>
          </a:p>
        </p:txBody>
      </p:sp>
    </p:spTree>
    <p:extLst>
      <p:ext uri="{BB962C8B-B14F-4D97-AF65-F5344CB8AC3E}">
        <p14:creationId xmlns:p14="http://schemas.microsoft.com/office/powerpoint/2010/main" val="2688479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fld id="{CFF35287-4B1E-4CA2-A401-C3507AEB0E89}" type="slidenum">
              <a:rPr lang="en-GB" altLang="en-US" sz="1200">
                <a:solidFill>
                  <a:srgbClr val="898989"/>
                </a:solidFill>
              </a:rPr>
              <a:pPr/>
              <a:t>2</a:t>
            </a:fld>
            <a:endParaRPr lang="en-GB" altLang="en-US" sz="1200">
              <a:solidFill>
                <a:srgbClr val="898989"/>
              </a:solidFill>
            </a:endParaRPr>
          </a:p>
        </p:txBody>
      </p:sp>
      <p:graphicFrame>
        <p:nvGraphicFramePr>
          <p:cNvPr id="29" name="Content Placeholder 28"/>
          <p:cNvGraphicFramePr>
            <a:graphicFrameLocks noGrp="1"/>
          </p:cNvGraphicFramePr>
          <p:nvPr>
            <p:ph idx="1"/>
          </p:nvPr>
        </p:nvGraphicFramePr>
        <p:xfrm>
          <a:off x="107950" y="1147763"/>
          <a:ext cx="9001125" cy="5516575"/>
        </p:xfrm>
        <a:graphic>
          <a:graphicData uri="http://schemas.openxmlformats.org/drawingml/2006/table">
            <a:tbl>
              <a:tblPr/>
              <a:tblGrid>
                <a:gridCol w="576263"/>
                <a:gridCol w="25400"/>
                <a:gridCol w="909637"/>
                <a:gridCol w="936625"/>
                <a:gridCol w="1008063"/>
                <a:gridCol w="936625"/>
                <a:gridCol w="935037"/>
                <a:gridCol w="936625"/>
                <a:gridCol w="863600"/>
                <a:gridCol w="936625"/>
                <a:gridCol w="936625"/>
              </a:tblGrid>
              <a:tr h="1222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dirty="0" smtClean="0">
                          <a:ln>
                            <a:noFill/>
                          </a:ln>
                          <a:solidFill>
                            <a:srgbClr val="000000"/>
                          </a:solidFill>
                          <a:effectLst/>
                          <a:latin typeface="Calibri" pitchFamily="34" charset="0"/>
                          <a:cs typeface="Arial" charset="0"/>
                        </a:rPr>
                        <a:t> </a:t>
                      </a:r>
                    </a:p>
                  </a:txBody>
                  <a:tcPr marL="0" marR="0"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dirty="0" smtClean="0">
                        <a:ln>
                          <a:noFill/>
                        </a:ln>
                        <a:solidFill>
                          <a:srgbClr val="000000"/>
                        </a:solidFill>
                        <a:effectLst/>
                        <a:latin typeface="Calibri" pitchFamily="34" charset="0"/>
                        <a:cs typeface="Arial" charset="0"/>
                      </a:endParaRPr>
                    </a:p>
                  </a:txBody>
                  <a:tcPr marL="0" marR="0" marT="0"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r h="4302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solidFill>
                      <a:srgbClr val="BFBFB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GB" sz="1400" b="1"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dirty="0" smtClean="0">
                          <a:ln>
                            <a:noFill/>
                          </a:ln>
                          <a:solidFill>
                            <a:srgbClr val="000000"/>
                          </a:solidFill>
                          <a:effectLst/>
                          <a:latin typeface="Calibri" pitchFamily="34" charset="0"/>
                          <a:cs typeface="Arial" charset="0"/>
                        </a:rPr>
                        <a:t>Wed</a:t>
                      </a:r>
                    </a:p>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dirty="0" smtClean="0">
                          <a:ln>
                            <a:noFill/>
                          </a:ln>
                          <a:solidFill>
                            <a:srgbClr val="000000"/>
                          </a:solidFill>
                          <a:effectLst/>
                          <a:latin typeface="Calibri" pitchFamily="34" charset="0"/>
                          <a:cs typeface="Arial" charset="0"/>
                        </a:rPr>
                        <a:t>2 Dec</a:t>
                      </a:r>
                    </a:p>
                  </a:txBody>
                  <a:tcPr marL="0" marR="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Thu</a:t>
                      </a:r>
                    </a:p>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3 Dec</a:t>
                      </a:r>
                    </a:p>
                  </a:txBody>
                  <a:tcPr marL="0" marR="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Fri</a:t>
                      </a:r>
                    </a:p>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4 Dec</a:t>
                      </a:r>
                    </a:p>
                  </a:txBody>
                  <a:tcPr marL="0" marR="0" marT="0" marB="0"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Sat</a:t>
                      </a:r>
                    </a:p>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5 Dec</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Sun</a:t>
                      </a:r>
                    </a:p>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6 Dec</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Mon</a:t>
                      </a:r>
                    </a:p>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7 Dec</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Tue</a:t>
                      </a:r>
                    </a:p>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8 Dec</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Wed</a:t>
                      </a:r>
                    </a:p>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9 Dec</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Thu</a:t>
                      </a:r>
                    </a:p>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Calibri" pitchFamily="34" charset="0"/>
                          <a:cs typeface="Arial" charset="0"/>
                        </a:rPr>
                        <a:t>10 Dec</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000"/>
                    </a:solidFill>
                  </a:tcPr>
                </a:tc>
              </a:tr>
              <a:tr h="1222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9.00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rowSpan="6">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rowSpan="6">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rowSpan="6">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rowSpan="6">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rowSpan="6">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rowSpan="6">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rowSpan="6">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rowSpan="6">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rowSpan="6">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rowSpan="6">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10.00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11.00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12.00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13.00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14.00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341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15.00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16.00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17.00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1" i="0" u="none" strike="noStrike" cap="none" normalizeH="0" baseline="0" smtClean="0">
                        <a:ln>
                          <a:noFill/>
                        </a:ln>
                        <a:solidFill>
                          <a:srgbClr val="FA7D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1" i="0" u="none" strike="noStrike" cap="none" normalizeH="0" baseline="0" smtClean="0">
                        <a:ln>
                          <a:noFill/>
                        </a:ln>
                        <a:solidFill>
                          <a:srgbClr val="FA7D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1" i="0" u="none" strike="noStrike" cap="none" normalizeH="0" baseline="0" smtClean="0">
                          <a:ln>
                            <a:noFill/>
                          </a:ln>
                          <a:solidFill>
                            <a:srgbClr val="FA7D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1" i="0" u="none" strike="noStrike" cap="none" normalizeH="0" baseline="0" smtClean="0">
                        <a:ln>
                          <a:noFill/>
                        </a:ln>
                        <a:solidFill>
                          <a:srgbClr val="FA7D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1" i="0" u="none" strike="noStrike" cap="none" normalizeH="0" baseline="0" smtClean="0">
                        <a:ln>
                          <a:noFill/>
                        </a:ln>
                        <a:solidFill>
                          <a:srgbClr val="FA7D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1" i="0" u="none" strike="noStrike" cap="none" normalizeH="0" baseline="0" smtClean="0">
                        <a:ln>
                          <a:noFill/>
                        </a:ln>
                        <a:solidFill>
                          <a:srgbClr val="FA7D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1" i="0" u="none" strike="noStrike" cap="none" normalizeH="0" baseline="0" smtClean="0">
                        <a:ln>
                          <a:noFill/>
                        </a:ln>
                        <a:solidFill>
                          <a:srgbClr val="FA7D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1" i="0" u="none" strike="noStrike" cap="none" normalizeH="0" baseline="0" smtClean="0">
                        <a:ln>
                          <a:noFill/>
                        </a:ln>
                        <a:solidFill>
                          <a:srgbClr val="FA7D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1" i="0" u="none" strike="noStrike" cap="none" normalizeH="0" baseline="0" smtClean="0">
                        <a:ln>
                          <a:noFill/>
                        </a:ln>
                        <a:solidFill>
                          <a:srgbClr val="FA7D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1" i="0" u="none" strike="noStrike" cap="none" normalizeH="0" baseline="0" smtClean="0">
                        <a:ln>
                          <a:noFill/>
                        </a:ln>
                        <a:solidFill>
                          <a:srgbClr val="FA7D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2F2F2"/>
                    </a:solid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18.00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Calibri" pitchFamily="34" charset="0"/>
                          <a:cs typeface="Arial" charset="0"/>
                        </a:rPr>
                        <a:t>19.00</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D8D8D8"/>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FFFFFF"/>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FFFFFF"/>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FFFFFF"/>
                          </a:solidFill>
                          <a:effectLst/>
                          <a:latin typeface="Calibri" pitchFamily="34" charset="0"/>
                          <a:cs typeface="Arial" charset="0"/>
                        </a:rPr>
                        <a:t>Reception</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FFFFFF"/>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FFFFFF"/>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FFFFFF"/>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FFFFFF"/>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FFFFFF"/>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FFFFFF"/>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FFFFFF"/>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GB" sz="14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D8D8D8"/>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800" b="0" i="0" u="none" strike="noStrike" cap="none" normalizeH="0" baseline="0" smtClean="0">
                          <a:ln>
                            <a:noFill/>
                          </a:ln>
                          <a:solidFill>
                            <a:srgbClr val="000000"/>
                          </a:solidFill>
                          <a:effectLst/>
                          <a:latin typeface="Calibri" pitchFamily="34"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GB" sz="800" b="0" i="0" u="none" strike="noStrike" cap="none" normalizeH="0" baseline="0" dirty="0" smtClean="0">
                        <a:ln>
                          <a:noFill/>
                        </a:ln>
                        <a:solidFill>
                          <a:srgbClr val="000000"/>
                        </a:solidFill>
                        <a:effectLst/>
                        <a:latin typeface="Calibri" pitchFamily="34"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0" name="Rectangle 29"/>
          <p:cNvSpPr/>
          <p:nvPr/>
        </p:nvSpPr>
        <p:spPr>
          <a:xfrm>
            <a:off x="2625725" y="2133600"/>
            <a:ext cx="866775" cy="10858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r>
              <a:rPr lang="en-GB" sz="1200" b="1" dirty="0" smtClean="0">
                <a:solidFill>
                  <a:prstClr val="white"/>
                </a:solidFill>
              </a:rPr>
              <a:t>Federation Extra-ordinary </a:t>
            </a:r>
            <a:r>
              <a:rPr lang="en-GB" sz="1200" b="1" dirty="0" err="1" smtClean="0">
                <a:solidFill>
                  <a:prstClr val="white"/>
                </a:solidFill>
              </a:rPr>
              <a:t>Gov</a:t>
            </a:r>
            <a:r>
              <a:rPr lang="en-GB" sz="1200" b="1" dirty="0" smtClean="0">
                <a:solidFill>
                  <a:prstClr val="white"/>
                </a:solidFill>
              </a:rPr>
              <a:t> Board</a:t>
            </a:r>
            <a:endParaRPr lang="en-GB" sz="1200" b="1" dirty="0">
              <a:solidFill>
                <a:prstClr val="white"/>
              </a:solidFill>
            </a:endParaRPr>
          </a:p>
        </p:txBody>
      </p:sp>
      <p:sp>
        <p:nvSpPr>
          <p:cNvPr id="37" name="Rectangle 36"/>
          <p:cNvSpPr/>
          <p:nvPr/>
        </p:nvSpPr>
        <p:spPr>
          <a:xfrm>
            <a:off x="827088" y="2111375"/>
            <a:ext cx="652462" cy="3733800"/>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vert="vert"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r>
              <a:rPr lang="en-GB" sz="1400" b="1" dirty="0" smtClean="0">
                <a:solidFill>
                  <a:prstClr val="white"/>
                </a:solidFill>
              </a:rPr>
              <a:t>Youth Conference</a:t>
            </a:r>
            <a:endParaRPr lang="en-GB" sz="1400" b="1" dirty="0">
              <a:solidFill>
                <a:prstClr val="white"/>
              </a:solidFill>
            </a:endParaRPr>
          </a:p>
        </p:txBody>
      </p:sp>
      <p:sp>
        <p:nvSpPr>
          <p:cNvPr id="49" name="Rectangle 48"/>
          <p:cNvSpPr/>
          <p:nvPr/>
        </p:nvSpPr>
        <p:spPr>
          <a:xfrm>
            <a:off x="2627313" y="5732463"/>
            <a:ext cx="865187" cy="83026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r>
              <a:rPr lang="en-GB" sz="1200" b="1" dirty="0" smtClean="0">
                <a:solidFill>
                  <a:prstClr val="white"/>
                </a:solidFill>
              </a:rPr>
              <a:t>Cultural event Welcome reception</a:t>
            </a:r>
            <a:endParaRPr lang="en-GB" sz="1200" b="1" dirty="0">
              <a:solidFill>
                <a:prstClr val="white"/>
              </a:solidFill>
            </a:endParaRPr>
          </a:p>
        </p:txBody>
      </p:sp>
      <p:sp>
        <p:nvSpPr>
          <p:cNvPr id="88" name="Rectangle 87"/>
          <p:cNvSpPr/>
          <p:nvPr/>
        </p:nvSpPr>
        <p:spPr>
          <a:xfrm>
            <a:off x="2625725" y="3860800"/>
            <a:ext cx="866775" cy="823913"/>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CH" sz="1200" b="1" smtClean="0">
                <a:solidFill>
                  <a:srgbClr val="FFFFFF"/>
                </a:solidFill>
                <a:cs typeface="Arial" charset="0"/>
              </a:rPr>
              <a:t>Orienta-tion session</a:t>
            </a:r>
            <a:endParaRPr lang="en-GB" sz="1200" b="1" smtClean="0">
              <a:solidFill>
                <a:srgbClr val="FFFFFF"/>
              </a:solidFill>
              <a:cs typeface="Arial" charset="0"/>
            </a:endParaRPr>
          </a:p>
        </p:txBody>
      </p:sp>
      <p:sp>
        <p:nvSpPr>
          <p:cNvPr id="48" name="Rectangle 47"/>
          <p:cNvSpPr/>
          <p:nvPr/>
        </p:nvSpPr>
        <p:spPr>
          <a:xfrm>
            <a:off x="3644900" y="2133600"/>
            <a:ext cx="782638" cy="373856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r>
              <a:rPr lang="en-GB" sz="1400" b="1" dirty="0" smtClean="0">
                <a:solidFill>
                  <a:srgbClr val="FFFFFF"/>
                </a:solidFill>
                <a:cs typeface="Arial" charset="0"/>
              </a:rPr>
              <a:t>Federation General  Assembly</a:t>
            </a:r>
          </a:p>
          <a:p>
            <a:pPr algn="ctr"/>
            <a:endParaRPr lang="en-GB" sz="1100" b="1" dirty="0" smtClean="0">
              <a:solidFill>
                <a:srgbClr val="FFFFFF"/>
              </a:solidFill>
              <a:cs typeface="Arial" charset="0"/>
            </a:endParaRPr>
          </a:p>
        </p:txBody>
      </p:sp>
      <p:sp>
        <p:nvSpPr>
          <p:cNvPr id="51" name="Rectangle 50"/>
          <p:cNvSpPr/>
          <p:nvPr/>
        </p:nvSpPr>
        <p:spPr>
          <a:xfrm>
            <a:off x="5508625" y="2138362"/>
            <a:ext cx="833438" cy="2442765"/>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r>
              <a:rPr lang="en-GB" sz="1200" b="1" dirty="0" smtClean="0">
                <a:solidFill>
                  <a:prstClr val="black"/>
                </a:solidFill>
              </a:rPr>
              <a:t>Council of Delegates</a:t>
            </a:r>
            <a:endParaRPr lang="en-GB" sz="1200" b="1" dirty="0">
              <a:solidFill>
                <a:prstClr val="black"/>
              </a:solidFill>
            </a:endParaRPr>
          </a:p>
        </p:txBody>
      </p:sp>
      <p:sp>
        <p:nvSpPr>
          <p:cNvPr id="26" name="Rectangle 25"/>
          <p:cNvSpPr/>
          <p:nvPr/>
        </p:nvSpPr>
        <p:spPr>
          <a:xfrm>
            <a:off x="6408738" y="2152650"/>
            <a:ext cx="827087" cy="3719513"/>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r>
              <a:rPr lang="fr-CH" sz="1400" b="1" dirty="0" smtClean="0">
                <a:solidFill>
                  <a:srgbClr val="FFFFFF"/>
                </a:solidFill>
                <a:cs typeface="Arial" charset="0"/>
              </a:rPr>
              <a:t>International  Conference</a:t>
            </a:r>
            <a:endParaRPr lang="fr-CH" sz="1400" dirty="0" smtClean="0">
              <a:solidFill>
                <a:srgbClr val="FFFFFF"/>
              </a:solidFill>
              <a:cs typeface="Arial" charset="0"/>
            </a:endParaRPr>
          </a:p>
          <a:p>
            <a:pPr algn="ctr"/>
            <a:endParaRPr lang="fr-CH" sz="1100" dirty="0" smtClean="0">
              <a:solidFill>
                <a:srgbClr val="FFFFFF"/>
              </a:solidFill>
              <a:cs typeface="Arial" charset="0"/>
            </a:endParaRPr>
          </a:p>
        </p:txBody>
      </p:sp>
      <p:sp>
        <p:nvSpPr>
          <p:cNvPr id="32" name="Rectangle 31"/>
          <p:cNvSpPr/>
          <p:nvPr/>
        </p:nvSpPr>
        <p:spPr>
          <a:xfrm>
            <a:off x="2627313" y="4797425"/>
            <a:ext cx="865187" cy="78740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r>
              <a:rPr lang="en-GB" sz="1200" dirty="0" smtClean="0">
                <a:solidFill>
                  <a:prstClr val="white"/>
                </a:solidFill>
              </a:rPr>
              <a:t>Federation GA </a:t>
            </a:r>
          </a:p>
          <a:p>
            <a:pPr algn="ctr" fontAlgn="auto">
              <a:spcBef>
                <a:spcPts val="0"/>
              </a:spcBef>
              <a:spcAft>
                <a:spcPts val="0"/>
              </a:spcAft>
              <a:defRPr/>
            </a:pPr>
            <a:r>
              <a:rPr lang="en-GB" sz="1200" dirty="0" smtClean="0">
                <a:solidFill>
                  <a:prstClr val="white"/>
                </a:solidFill>
              </a:rPr>
              <a:t>Opening</a:t>
            </a:r>
          </a:p>
        </p:txBody>
      </p:sp>
      <p:sp>
        <p:nvSpPr>
          <p:cNvPr id="33" name="Rectangle 32"/>
          <p:cNvSpPr/>
          <p:nvPr/>
        </p:nvSpPr>
        <p:spPr>
          <a:xfrm>
            <a:off x="5507038" y="4724400"/>
            <a:ext cx="865187" cy="181451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200" b="1" smtClean="0">
                <a:solidFill>
                  <a:srgbClr val="FFFFFF"/>
                </a:solidFill>
                <a:cs typeface="Arial" charset="0"/>
              </a:rPr>
              <a:t>Grand</a:t>
            </a:r>
          </a:p>
          <a:p>
            <a:pPr algn="ctr"/>
            <a:r>
              <a:rPr lang="en-US" sz="1200" b="1" smtClean="0">
                <a:solidFill>
                  <a:srgbClr val="FFFFFF"/>
                </a:solidFill>
                <a:cs typeface="Arial" charset="0"/>
              </a:rPr>
              <a:t>Opening Ceremony </a:t>
            </a:r>
          </a:p>
          <a:p>
            <a:pPr algn="ctr"/>
            <a:r>
              <a:rPr lang="en-US" sz="1200" b="1" smtClean="0">
                <a:solidFill>
                  <a:srgbClr val="FFFFFF"/>
                </a:solidFill>
                <a:cs typeface="Arial" charset="0"/>
              </a:rPr>
              <a:t>+</a:t>
            </a:r>
          </a:p>
          <a:p>
            <a:pPr algn="ctr"/>
            <a:r>
              <a:rPr lang="en-US" sz="1200" b="1" smtClean="0">
                <a:solidFill>
                  <a:srgbClr val="FFFFFF"/>
                </a:solidFill>
                <a:cs typeface="Arial" charset="0"/>
              </a:rPr>
              <a:t>Cocktail reception</a:t>
            </a:r>
            <a:endParaRPr lang="en-GB" sz="1200" b="1" smtClean="0">
              <a:solidFill>
                <a:srgbClr val="FFFFFF"/>
              </a:solidFill>
              <a:cs typeface="Arial" charset="0"/>
            </a:endParaRPr>
          </a:p>
        </p:txBody>
      </p:sp>
      <p:sp>
        <p:nvSpPr>
          <p:cNvPr id="36" name="Rectangle 35"/>
          <p:cNvSpPr/>
          <p:nvPr/>
        </p:nvSpPr>
        <p:spPr>
          <a:xfrm>
            <a:off x="1763713" y="2138363"/>
            <a:ext cx="652462" cy="3733800"/>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vert="vert"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r>
              <a:rPr lang="en-GB" sz="1400" b="1" dirty="0" smtClean="0">
                <a:solidFill>
                  <a:prstClr val="white"/>
                </a:solidFill>
              </a:rPr>
              <a:t>Youth Conference</a:t>
            </a:r>
            <a:endParaRPr lang="en-GB" sz="1400" b="1" dirty="0">
              <a:solidFill>
                <a:prstClr val="white"/>
              </a:solidFill>
            </a:endParaRPr>
          </a:p>
        </p:txBody>
      </p:sp>
      <p:sp>
        <p:nvSpPr>
          <p:cNvPr id="38" name="Rectangle 37"/>
          <p:cNvSpPr/>
          <p:nvPr/>
        </p:nvSpPr>
        <p:spPr>
          <a:xfrm>
            <a:off x="4579938" y="2133600"/>
            <a:ext cx="784225" cy="373856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r>
              <a:rPr lang="en-GB" sz="1400" b="1" dirty="0" smtClean="0">
                <a:solidFill>
                  <a:srgbClr val="FFFFFF"/>
                </a:solidFill>
                <a:cs typeface="Arial" charset="0"/>
              </a:rPr>
              <a:t>Federation General  Assembly</a:t>
            </a:r>
          </a:p>
          <a:p>
            <a:pPr algn="ctr"/>
            <a:endParaRPr lang="en-GB" sz="1100" b="1" dirty="0" smtClean="0">
              <a:solidFill>
                <a:srgbClr val="FFFFFF"/>
              </a:solidFill>
              <a:cs typeface="Arial" charset="0"/>
            </a:endParaRPr>
          </a:p>
        </p:txBody>
      </p:sp>
      <p:sp>
        <p:nvSpPr>
          <p:cNvPr id="39" name="Rectangle 38"/>
          <p:cNvSpPr/>
          <p:nvPr/>
        </p:nvSpPr>
        <p:spPr>
          <a:xfrm>
            <a:off x="7308850" y="2157413"/>
            <a:ext cx="827088" cy="3719512"/>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r>
              <a:rPr lang="fr-CH" sz="1400" b="1" dirty="0" smtClean="0">
                <a:solidFill>
                  <a:srgbClr val="FFFFFF"/>
                </a:solidFill>
                <a:cs typeface="Arial" charset="0"/>
              </a:rPr>
              <a:t>International  Conference</a:t>
            </a:r>
            <a:endParaRPr lang="fr-CH" sz="1400" dirty="0" smtClean="0">
              <a:solidFill>
                <a:srgbClr val="FFFFFF"/>
              </a:solidFill>
              <a:cs typeface="Arial" charset="0"/>
            </a:endParaRPr>
          </a:p>
          <a:p>
            <a:pPr algn="ctr"/>
            <a:endParaRPr lang="fr-CH" sz="1100" dirty="0" smtClean="0">
              <a:solidFill>
                <a:srgbClr val="FFFFFF"/>
              </a:solidFill>
              <a:cs typeface="Arial" charset="0"/>
            </a:endParaRPr>
          </a:p>
        </p:txBody>
      </p:sp>
      <p:sp>
        <p:nvSpPr>
          <p:cNvPr id="41" name="Rectangle 40"/>
          <p:cNvSpPr/>
          <p:nvPr/>
        </p:nvSpPr>
        <p:spPr>
          <a:xfrm>
            <a:off x="8208963" y="2157413"/>
            <a:ext cx="827087" cy="3719512"/>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r>
              <a:rPr lang="fr-CH" sz="1400" b="1" dirty="0" smtClean="0">
                <a:solidFill>
                  <a:srgbClr val="FFFFFF"/>
                </a:solidFill>
                <a:cs typeface="Arial" charset="0"/>
              </a:rPr>
              <a:t>International  Conference</a:t>
            </a:r>
            <a:endParaRPr lang="fr-CH" sz="1400" dirty="0" smtClean="0">
              <a:solidFill>
                <a:srgbClr val="FFFFFF"/>
              </a:solidFill>
              <a:cs typeface="Arial" charset="0"/>
            </a:endParaRPr>
          </a:p>
          <a:p>
            <a:pPr algn="ctr"/>
            <a:endParaRPr lang="fr-CH" sz="1100" dirty="0" smtClean="0">
              <a:solidFill>
                <a:srgbClr val="FFFFFF"/>
              </a:solidFill>
              <a:cs typeface="Arial" charset="0"/>
            </a:endParaRPr>
          </a:p>
        </p:txBody>
      </p:sp>
      <p:sp>
        <p:nvSpPr>
          <p:cNvPr id="2313" name="TextBox 4"/>
          <p:cNvSpPr txBox="1">
            <a:spLocks noChangeArrowheads="1"/>
          </p:cNvSpPr>
          <p:nvPr/>
        </p:nvSpPr>
        <p:spPr bwMode="auto">
          <a:xfrm>
            <a:off x="220117" y="260350"/>
            <a:ext cx="835330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fr-CH" sz="3600" dirty="0" smtClean="0">
                <a:solidFill>
                  <a:srgbClr val="008A8C"/>
                </a:solidFill>
                <a:latin typeface="+mj-lt"/>
                <a:ea typeface="+mj-ea"/>
                <a:cs typeface="+mj-cs"/>
              </a:rPr>
              <a:t>Meeting dates – 2015 (tentative)</a:t>
            </a:r>
            <a:endParaRPr lang="en-GB" sz="3600" dirty="0">
              <a:solidFill>
                <a:srgbClr val="008A8C"/>
              </a:solidFill>
              <a:latin typeface="+mj-lt"/>
              <a:ea typeface="+mj-ea"/>
              <a:cs typeface="+mj-cs"/>
            </a:endParaRPr>
          </a:p>
        </p:txBody>
      </p:sp>
      <p:sp>
        <p:nvSpPr>
          <p:cNvPr id="18" name="Date Placeholder 3"/>
          <p:cNvSpPr>
            <a:spLocks noGrp="1"/>
          </p:cNvSpPr>
          <p:nvPr>
            <p:ph type="dt" sz="quarter" idx="4294967295"/>
          </p:nvPr>
        </p:nvSpPr>
        <p:spPr bwMode="auto">
          <a:xfrm>
            <a:off x="107950" y="6741368"/>
            <a:ext cx="2133600" cy="2603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083CBF1-4261-4C2B-940B-B970721D2397}" type="datetime1">
              <a:rPr lang="fr-CH"/>
              <a:pPr eaLnBrk="1" hangingPunct="1"/>
              <a:t>26.02.2015</a:t>
            </a:fld>
            <a:endParaRPr lang="fr-CH" dirty="0"/>
          </a:p>
          <a:p>
            <a:pPr eaLnBrk="1" hangingPunct="1"/>
            <a:endParaRPr lang="fr-CH" dirty="0"/>
          </a:p>
        </p:txBody>
      </p:sp>
    </p:spTree>
    <p:extLst>
      <p:ext uri="{BB962C8B-B14F-4D97-AF65-F5344CB8AC3E}">
        <p14:creationId xmlns:p14="http://schemas.microsoft.com/office/powerpoint/2010/main" val="2802712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120775" y="1404938"/>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19175" y="1484784"/>
            <a:ext cx="6858000" cy="3224213"/>
          </a:xfrm>
        </p:spPr>
        <p:txBody>
          <a:bodyPr/>
          <a:lstStyle/>
          <a:p>
            <a:pPr marL="0" indent="0" algn="ctr">
              <a:buNone/>
            </a:pPr>
            <a:r>
              <a:rPr lang="en-US" sz="2400" dirty="0" smtClean="0"/>
              <a:t> </a:t>
            </a:r>
            <a:r>
              <a:rPr lang="en-US" sz="2400" b="1" dirty="0"/>
              <a:t>DRAFT PROVISIONAL AGENDA1 </a:t>
            </a:r>
            <a:r>
              <a:rPr lang="en-US" sz="2400" dirty="0"/>
              <a:t>	</a:t>
            </a:r>
          </a:p>
          <a:p>
            <a:pPr marL="0" indent="0">
              <a:buNone/>
            </a:pPr>
            <a:r>
              <a:rPr lang="en-GB" sz="2400" dirty="0"/>
              <a:t>20th SESSION OF THE GENERAL ASSEMBLY </a:t>
            </a:r>
          </a:p>
          <a:p>
            <a:pPr marL="0" indent="0">
              <a:buNone/>
            </a:pPr>
            <a:r>
              <a:rPr lang="en-US" sz="2400" dirty="0"/>
              <a:t>Geneva, Switzerland 4 - 6 December 2015 	</a:t>
            </a:r>
          </a:p>
          <a:p>
            <a:pPr marL="0" indent="0">
              <a:buNone/>
            </a:pPr>
            <a:r>
              <a:rPr lang="en-US" sz="2400" b="1" dirty="0"/>
              <a:t>“Power of humanity” </a:t>
            </a:r>
            <a:r>
              <a:rPr lang="en-US" sz="2400" dirty="0"/>
              <a:t>	</a:t>
            </a:r>
          </a:p>
          <a:p>
            <a:pPr marL="0" indent="0">
              <a:buNone/>
            </a:pPr>
            <a:r>
              <a:rPr lang="en-GB" sz="2400" dirty="0"/>
              <a:t>The Agenda aims to keep Strategy 2020 as its focal point. As a global organization working toward common strategic goals, we should take this opportunity to review and assess our operational and financial activities in relation to </a:t>
            </a:r>
            <a:r>
              <a:rPr lang="en-GB" sz="2400" dirty="0" smtClean="0"/>
              <a:t>S2020.</a:t>
            </a: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3804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120775" y="1404938"/>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19175" y="1484784"/>
            <a:ext cx="6858000" cy="3224213"/>
          </a:xfrm>
        </p:spPr>
        <p:txBody>
          <a:bodyPr/>
          <a:lstStyle/>
          <a:p>
            <a:endParaRPr lang="en-US" sz="2400" dirty="0"/>
          </a:p>
          <a:p>
            <a:pPr marL="0" indent="0">
              <a:buNone/>
            </a:pPr>
            <a:r>
              <a:rPr lang="en-US" sz="2400" dirty="0"/>
              <a:t> WELCOME CEREMONY 	</a:t>
            </a:r>
          </a:p>
          <a:p>
            <a:pPr marL="0" indent="0">
              <a:buNone/>
            </a:pPr>
            <a:r>
              <a:rPr lang="en-GB" sz="2400" dirty="0"/>
              <a:t>Item 	</a:t>
            </a:r>
            <a:r>
              <a:rPr lang="en-GB" sz="2400" b="1" i="1" dirty="0"/>
              <a:t>Agenda items and description </a:t>
            </a:r>
            <a:r>
              <a:rPr lang="en-GB" sz="2400" dirty="0"/>
              <a:t>	</a:t>
            </a:r>
          </a:p>
          <a:p>
            <a:pPr marL="0" indent="0">
              <a:buNone/>
            </a:pPr>
            <a:r>
              <a:rPr lang="en-US" sz="2400" dirty="0"/>
              <a:t>1 	</a:t>
            </a:r>
            <a:r>
              <a:rPr lang="en-US" sz="2400" b="1" dirty="0"/>
              <a:t>Procedural matters </a:t>
            </a:r>
            <a:r>
              <a:rPr lang="en-US" sz="2400" dirty="0"/>
              <a:t>	</a:t>
            </a:r>
          </a:p>
          <a:p>
            <a:pPr marL="0" indent="0">
              <a:buNone/>
            </a:pPr>
            <a:r>
              <a:rPr lang="en-US" sz="2400" dirty="0"/>
              <a:t>1.1 	</a:t>
            </a:r>
            <a:r>
              <a:rPr lang="en-US" sz="2400" b="1" dirty="0"/>
              <a:t>Roll call </a:t>
            </a:r>
            <a:r>
              <a:rPr lang="en-US" sz="2400" dirty="0"/>
              <a:t>	Plenary 	</a:t>
            </a:r>
          </a:p>
          <a:p>
            <a:pPr marL="0" indent="0">
              <a:buNone/>
            </a:pPr>
            <a:r>
              <a:rPr lang="en-GB" sz="2400" dirty="0"/>
              <a:t>1.2 	</a:t>
            </a:r>
            <a:r>
              <a:rPr lang="en-GB" sz="2400" b="1" dirty="0"/>
              <a:t>Adoption of the Agenda </a:t>
            </a:r>
            <a:r>
              <a:rPr lang="en-GB" sz="2400" dirty="0"/>
              <a:t>	</a:t>
            </a:r>
            <a:r>
              <a:rPr lang="en-GB" sz="2400" dirty="0" smtClean="0"/>
              <a:t> </a:t>
            </a:r>
            <a:r>
              <a:rPr lang="en-GB" sz="2400" dirty="0"/>
              <a:t>	</a:t>
            </a:r>
            <a:r>
              <a:rPr lang="en-GB" sz="2400" dirty="0" smtClean="0"/>
              <a:t> </a:t>
            </a:r>
            <a:r>
              <a:rPr lang="en-GB" sz="2400" dirty="0"/>
              <a:t>	</a:t>
            </a:r>
          </a:p>
          <a:p>
            <a:pPr marL="0" indent="0">
              <a:buNone/>
            </a:pPr>
            <a:r>
              <a:rPr lang="en-GB" sz="2400" dirty="0"/>
              <a:t>1.3 	</a:t>
            </a:r>
            <a:r>
              <a:rPr lang="en-GB" sz="2400" b="1" dirty="0"/>
              <a:t>Admission of newly recognized National Societies as members of the International Federation </a:t>
            </a:r>
            <a:r>
              <a:rPr lang="en-GB" sz="2400" dirty="0"/>
              <a:t>		</a:t>
            </a:r>
          </a:p>
          <a:p>
            <a:pPr marL="0" indent="0" algn="ctr">
              <a:buNone/>
            </a:pP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72966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120775" y="1404938"/>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19175" y="1484784"/>
            <a:ext cx="6858000" cy="3224213"/>
          </a:xfrm>
        </p:spPr>
        <p:txBody>
          <a:bodyPr/>
          <a:lstStyle/>
          <a:p>
            <a:pPr marL="0" indent="0">
              <a:buNone/>
            </a:pPr>
            <a:r>
              <a:rPr lang="en-GB" sz="2400" dirty="0" smtClean="0"/>
              <a:t> </a:t>
            </a:r>
            <a:r>
              <a:rPr lang="en-GB" sz="2400" dirty="0"/>
              <a:t>1.4 	</a:t>
            </a:r>
            <a:r>
              <a:rPr lang="en-GB" sz="2400" b="1" dirty="0"/>
              <a:t>Approval of the records of the 2013 General Assembly </a:t>
            </a:r>
            <a:r>
              <a:rPr lang="en-GB" sz="2400" dirty="0"/>
              <a:t>		</a:t>
            </a:r>
          </a:p>
          <a:p>
            <a:pPr marL="0" indent="0">
              <a:buNone/>
            </a:pPr>
            <a:r>
              <a:rPr lang="en-GB" sz="2400" dirty="0"/>
              <a:t>1.5 	</a:t>
            </a:r>
            <a:r>
              <a:rPr lang="en-GB" sz="2400" b="1" dirty="0"/>
              <a:t>Appointment of the Drafting Committee and approval of the terms of reference </a:t>
            </a:r>
            <a:r>
              <a:rPr lang="en-GB" sz="2400" dirty="0"/>
              <a:t>	DE 	Plenary 	</a:t>
            </a:r>
          </a:p>
          <a:p>
            <a:pPr marL="0" indent="0">
              <a:buNone/>
            </a:pPr>
            <a:r>
              <a:rPr lang="en-GB" sz="2400" i="1" dirty="0"/>
              <a:t>The Assembly will be asked to appoint the chair and members for the Drafting Committee and to approve the terms of reference for the duration of the General Assembly. </a:t>
            </a:r>
            <a:r>
              <a:rPr lang="en-GB" sz="2400" dirty="0"/>
              <a:t>	</a:t>
            </a:r>
          </a:p>
          <a:p>
            <a:pPr marL="0" indent="0" algn="ctr">
              <a:buNone/>
            </a:pP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56074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120775" y="1404938"/>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19175" y="1484784"/>
            <a:ext cx="6858000" cy="3224213"/>
          </a:xfrm>
        </p:spPr>
        <p:txBody>
          <a:bodyPr/>
          <a:lstStyle/>
          <a:p>
            <a:pPr marL="0" indent="0">
              <a:buNone/>
            </a:pPr>
            <a:r>
              <a:rPr lang="en-GB" sz="2400" dirty="0" smtClean="0"/>
              <a:t>2. </a:t>
            </a:r>
            <a:r>
              <a:rPr lang="en-GB" sz="2400" dirty="0"/>
              <a:t>	</a:t>
            </a:r>
            <a:r>
              <a:rPr lang="en-GB" sz="2400" b="1" dirty="0"/>
              <a:t>Accountability and follow-up reports </a:t>
            </a:r>
            <a:r>
              <a:rPr lang="en-GB" sz="2400" dirty="0"/>
              <a:t>	</a:t>
            </a:r>
          </a:p>
          <a:p>
            <a:pPr marL="0" indent="0">
              <a:buNone/>
            </a:pPr>
            <a:r>
              <a:rPr lang="en-GB" sz="2400" i="1" dirty="0"/>
              <a:t>This portion of the agenda examines our work with regard to Strategy 2020. </a:t>
            </a:r>
            <a:r>
              <a:rPr lang="en-GB" sz="2400" dirty="0"/>
              <a:t>	</a:t>
            </a:r>
          </a:p>
          <a:p>
            <a:pPr marL="0" indent="0">
              <a:buNone/>
            </a:pPr>
            <a:r>
              <a:rPr lang="en-GB" sz="2400" dirty="0"/>
              <a:t>2.1 	</a:t>
            </a:r>
            <a:r>
              <a:rPr lang="en-GB" sz="2400" b="1" dirty="0"/>
              <a:t>The President's statement on the state of the Federation </a:t>
            </a:r>
            <a:r>
              <a:rPr lang="en-GB" sz="2400" dirty="0"/>
              <a:t>		</a:t>
            </a:r>
          </a:p>
          <a:p>
            <a:pPr marL="0" indent="0">
              <a:buNone/>
            </a:pPr>
            <a:r>
              <a:rPr lang="en-GB" sz="2400" i="1" dirty="0"/>
              <a:t>The President provides the General Assembly with his views on the state of the Federation. </a:t>
            </a:r>
            <a:r>
              <a:rPr lang="en-GB" sz="2400" dirty="0"/>
              <a:t>	In writing only 	</a:t>
            </a:r>
          </a:p>
          <a:p>
            <a:pPr marL="0" indent="0" algn="ctr">
              <a:buNone/>
            </a:pP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44220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120775" y="1404938"/>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19175" y="1268760"/>
            <a:ext cx="6858000" cy="3224213"/>
          </a:xfrm>
        </p:spPr>
        <p:txBody>
          <a:bodyPr/>
          <a:lstStyle/>
          <a:p>
            <a:pPr marL="0" indent="0">
              <a:buNone/>
            </a:pPr>
            <a:r>
              <a:rPr lang="en-GB" sz="2400" dirty="0" smtClean="0"/>
              <a:t>2.2 </a:t>
            </a:r>
            <a:r>
              <a:rPr lang="en-GB" sz="2400" dirty="0"/>
              <a:t>	</a:t>
            </a:r>
            <a:r>
              <a:rPr lang="en-GB" sz="2400" b="1" dirty="0"/>
              <a:t>Report of the Governing Board </a:t>
            </a:r>
            <a:r>
              <a:rPr lang="en-GB" sz="2400" dirty="0"/>
              <a:t>		</a:t>
            </a:r>
          </a:p>
          <a:p>
            <a:pPr marL="0" indent="0">
              <a:buNone/>
            </a:pPr>
            <a:r>
              <a:rPr lang="en-GB" sz="2400" i="1" dirty="0"/>
              <a:t>The President reports on the activities of the Governing Board since the last General Assembly with a strong emphasis on implementation of the Board priorities, on tasks the Governing Board has decided upon and on functions delegated by the General Assembly to the Governing Board (Art. 17, 1, n</a:t>
            </a:r>
            <a:r>
              <a:rPr lang="en-GB" sz="2400" i="1" dirty="0" smtClean="0"/>
              <a:t>). Process </a:t>
            </a:r>
            <a:r>
              <a:rPr lang="en-GB" sz="2400" i="1" dirty="0"/>
              <a:t>to review existing policies against the new Policy Framework. </a:t>
            </a:r>
            <a:r>
              <a:rPr lang="en-GB" sz="2400" dirty="0"/>
              <a:t>	</a:t>
            </a:r>
          </a:p>
          <a:p>
            <a:pPr marL="0" indent="0">
              <a:buNone/>
            </a:pPr>
            <a:r>
              <a:rPr lang="en-US" sz="2400" dirty="0"/>
              <a:t>	</a:t>
            </a:r>
          </a:p>
          <a:p>
            <a:pPr marL="0" indent="0">
              <a:buNone/>
            </a:pPr>
            <a:r>
              <a:rPr lang="en-GB" sz="2400" dirty="0"/>
              <a:t>	</a:t>
            </a:r>
          </a:p>
          <a:p>
            <a:pPr marL="0" indent="0" algn="ctr">
              <a:buNone/>
            </a:pP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9007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120775" y="1404938"/>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19175" y="1268760"/>
            <a:ext cx="6858000" cy="3224213"/>
          </a:xfrm>
        </p:spPr>
        <p:txBody>
          <a:bodyPr/>
          <a:lstStyle/>
          <a:p>
            <a:pPr marL="0" indent="0">
              <a:buNone/>
            </a:pPr>
            <a:r>
              <a:rPr lang="en-GB" sz="2400" dirty="0"/>
              <a:t>2.3 	</a:t>
            </a:r>
            <a:r>
              <a:rPr lang="en-GB" sz="2400" b="1" dirty="0"/>
              <a:t>Report of the Secretary General </a:t>
            </a:r>
            <a:r>
              <a:rPr lang="en-GB" sz="2400" dirty="0"/>
              <a:t>	</a:t>
            </a:r>
            <a:r>
              <a:rPr lang="en-GB" sz="2400" dirty="0" smtClean="0"/>
              <a:t> </a:t>
            </a:r>
            <a:endParaRPr lang="en-GB" sz="2400" dirty="0"/>
          </a:p>
          <a:p>
            <a:pPr marL="0" indent="0">
              <a:buNone/>
            </a:pPr>
            <a:r>
              <a:rPr lang="en-GB" sz="2400" i="1" dirty="0"/>
              <a:t>Progress report on Secretariat objectives, follow-up on the implementation of S2020. In his written report, the Secretary General will specifically include: </a:t>
            </a:r>
            <a:r>
              <a:rPr lang="en-GB" sz="2400" dirty="0"/>
              <a:t>	In writing only 	</a:t>
            </a:r>
          </a:p>
          <a:p>
            <a:r>
              <a:rPr lang="en-US" sz="2400" dirty="0" smtClean="0"/>
              <a:t>constitutional </a:t>
            </a:r>
            <a:r>
              <a:rPr lang="en-US" sz="2400" dirty="0"/>
              <a:t>requirements </a:t>
            </a:r>
          </a:p>
          <a:p>
            <a:r>
              <a:rPr lang="en-GB" sz="2400" dirty="0" smtClean="0"/>
              <a:t>information </a:t>
            </a:r>
            <a:r>
              <a:rPr lang="en-GB" sz="2400" dirty="0"/>
              <a:t>on the implementation of the management response plan for the evaluation of the shelter role of the IFRC, including a plan for sustainable finances </a:t>
            </a:r>
          </a:p>
          <a:p>
            <a:pPr marL="0" indent="0">
              <a:buNone/>
            </a:pPr>
            <a:r>
              <a:rPr lang="en-US" sz="2400" dirty="0"/>
              <a:t>	</a:t>
            </a:r>
          </a:p>
          <a:p>
            <a:pPr marL="0" indent="0">
              <a:buNone/>
            </a:pPr>
            <a:r>
              <a:rPr lang="en-GB" sz="2400" dirty="0"/>
              <a:t>	</a:t>
            </a:r>
          </a:p>
          <a:p>
            <a:pPr marL="0" indent="0" algn="ctr">
              <a:buNone/>
            </a:pP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99894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1120775" y="1404938"/>
            <a:ext cx="6858000" cy="1143000"/>
          </a:xfrm>
        </p:spPr>
        <p:txBody>
          <a:bodyPr/>
          <a:lstStyle/>
          <a:p>
            <a:pPr algn="l" eaLnBrk="1" hangingPunct="1"/>
            <a:r>
              <a:rPr lang="en-GB" altLang="en-US" sz="2600" b="1" i="1" dirty="0" smtClean="0">
                <a:latin typeface="Arial" pitchFamily="34" charset="0"/>
                <a:cs typeface="Arial" pitchFamily="34" charset="0"/>
              </a:rPr>
              <a:t> </a:t>
            </a:r>
          </a:p>
        </p:txBody>
      </p:sp>
      <p:sp>
        <p:nvSpPr>
          <p:cNvPr id="3075" name="Content Placeholder 2"/>
          <p:cNvSpPr>
            <a:spLocks noGrp="1"/>
          </p:cNvSpPr>
          <p:nvPr>
            <p:ph idx="1"/>
          </p:nvPr>
        </p:nvSpPr>
        <p:spPr>
          <a:xfrm>
            <a:off x="1019175" y="1268760"/>
            <a:ext cx="6858000" cy="3224213"/>
          </a:xfrm>
        </p:spPr>
        <p:txBody>
          <a:bodyPr/>
          <a:lstStyle/>
          <a:p>
            <a:pPr marL="0" indent="0">
              <a:buNone/>
            </a:pPr>
            <a:r>
              <a:rPr lang="en-GB" sz="2400" dirty="0"/>
              <a:t>2.3 	</a:t>
            </a:r>
            <a:r>
              <a:rPr lang="en-GB" sz="2400" b="1" dirty="0"/>
              <a:t>Report of the Secretary General </a:t>
            </a:r>
            <a:r>
              <a:rPr lang="en-GB" sz="2400" dirty="0"/>
              <a:t>	</a:t>
            </a:r>
            <a:r>
              <a:rPr lang="en-GB" sz="2400" dirty="0" smtClean="0"/>
              <a:t> </a:t>
            </a:r>
            <a:endParaRPr lang="en-GB" sz="2400" dirty="0"/>
          </a:p>
          <a:p>
            <a:r>
              <a:rPr lang="en-GB" sz="2400" dirty="0" smtClean="0"/>
              <a:t>report </a:t>
            </a:r>
            <a:r>
              <a:rPr lang="en-GB" sz="2400" dirty="0"/>
              <a:t>on the strategic discussion on the overall purpose and expectations of the Secretariat as follow-up to decentralization </a:t>
            </a:r>
          </a:p>
          <a:p>
            <a:r>
              <a:rPr lang="en-US" sz="2400" dirty="0"/>
              <a:t>Other items TBD 	</a:t>
            </a:r>
          </a:p>
          <a:p>
            <a:pPr marL="0" indent="0">
              <a:buNone/>
            </a:pPr>
            <a:r>
              <a:rPr lang="en-US" sz="2400" dirty="0"/>
              <a:t>	</a:t>
            </a:r>
          </a:p>
          <a:p>
            <a:pPr marL="0" indent="0">
              <a:buNone/>
            </a:pPr>
            <a:r>
              <a:rPr lang="en-GB" sz="2400" dirty="0"/>
              <a:t>	</a:t>
            </a:r>
          </a:p>
          <a:p>
            <a:pPr marL="0" indent="0" algn="ctr">
              <a:buNone/>
            </a:pPr>
            <a:r>
              <a:rPr lang="en-GB" sz="2400" dirty="0"/>
              <a:t>	</a:t>
            </a:r>
          </a:p>
          <a:p>
            <a:pPr marL="0" indent="0">
              <a:buNone/>
            </a:pPr>
            <a:r>
              <a:rPr lang="en-US" sz="2400" dirty="0"/>
              <a:t>		</a:t>
            </a:r>
          </a:p>
          <a:p>
            <a:pPr marL="0" indent="0">
              <a:buNone/>
            </a:pPr>
            <a:r>
              <a:rPr lang="en-US" sz="2400" dirty="0"/>
              <a:t>	</a:t>
            </a:r>
          </a:p>
          <a:p>
            <a:pPr marL="0" indent="0">
              <a:buNone/>
            </a:pPr>
            <a:r>
              <a:rPr lang="en-GB" sz="2400" dirty="0"/>
              <a:t>	</a:t>
            </a:r>
          </a:p>
          <a:p>
            <a:pPr marL="0" indent="0" eaLnBrk="1" hangingPunct="1">
              <a:buNone/>
            </a:pPr>
            <a:endParaRPr lang="en-GB" altLang="en-US" sz="2200" dirty="0" smtClean="0">
              <a:latin typeface="Arial" pitchFamily="34" charset="0"/>
              <a:cs typeface="Arial" pitchFamily="34" charset="0"/>
            </a:endParaRPr>
          </a:p>
          <a:p>
            <a:pPr marL="0" indent="0" eaLnBrk="1" hangingPunct="1">
              <a:buNone/>
            </a:pPr>
            <a:endParaRPr lang="en-GB" altLang="en-US" sz="2200" dirty="0" smtClean="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endParaRPr lang="en-GB" altLang="en-US" sz="2200" dirty="0">
              <a:latin typeface="Arial" pitchFamily="34" charset="0"/>
              <a:cs typeface="Arial" pitchFamily="34" charset="0"/>
            </a:endParaRPr>
          </a:p>
          <a:p>
            <a:pPr marL="0" indent="0" eaLnBrk="1" hangingPunct="1">
              <a:buNone/>
            </a:pPr>
            <a:r>
              <a:rPr lang="en-GB" altLang="en-US" sz="2200" dirty="0" smtClean="0">
                <a:latin typeface="Arial" pitchFamily="34" charset="0"/>
                <a:cs typeface="Arial" pitchFamily="34" charset="0"/>
              </a:rPr>
              <a:t> </a:t>
            </a:r>
          </a:p>
          <a:p>
            <a:pPr marL="0" indent="0" eaLnBrk="1" hangingPunct="1">
              <a:buNone/>
            </a:pPr>
            <a:endParaRPr lang="en-GB" altLang="en-US" sz="2200" dirty="0" smtClean="0">
              <a:latin typeface="Arial" pitchFamily="34" charset="0"/>
              <a:cs typeface="Arial" pitchFamily="34" charset="0"/>
            </a:endParaRPr>
          </a:p>
          <a:p>
            <a:pPr eaLnBrk="1" hangingPunct="1"/>
            <a:endParaRPr lang="en-GB" altLang="en-US" sz="2200" dirty="0" smtClean="0">
              <a:latin typeface="Arial" pitchFamily="34" charset="0"/>
              <a:cs typeface="Arial" pitchFamily="34" charset="0"/>
            </a:endParaRPr>
          </a:p>
        </p:txBody>
      </p:sp>
      <p:sp>
        <p:nvSpPr>
          <p:cNvPr id="9" name="TextBox 8"/>
          <p:cNvSpPr txBox="1"/>
          <p:nvPr/>
        </p:nvSpPr>
        <p:spPr>
          <a:xfrm>
            <a:off x="288925" y="6262688"/>
            <a:ext cx="3810000" cy="322262"/>
          </a:xfrm>
          <a:prstGeom prst="rect">
            <a:avLst/>
          </a:prstGeom>
          <a:noFill/>
        </p:spPr>
        <p:txBody>
          <a:bodyPr>
            <a:spAutoFit/>
          </a:bodyPr>
          <a:lstStyle/>
          <a:p>
            <a:pPr defTabSz="457200">
              <a:defRPr/>
            </a:pPr>
            <a:r>
              <a:rPr lang="en-US" sz="1450" b="1" dirty="0">
                <a:solidFill>
                  <a:prstClr val="white"/>
                </a:solidFill>
                <a:latin typeface="Helvetica"/>
                <a:cs typeface="Helvetica"/>
              </a:rPr>
              <a:t>Cambodia</a:t>
            </a:r>
            <a:r>
              <a:rPr lang="en-US" sz="1450" dirty="0">
                <a:solidFill>
                  <a:prstClr val="white"/>
                </a:solidFill>
                <a:latin typeface="Helvetica"/>
                <a:cs typeface="Helvetica"/>
              </a:rPr>
              <a:t> </a:t>
            </a:r>
            <a:r>
              <a:rPr lang="en-US" sz="1450" dirty="0">
                <a:solidFill>
                  <a:prstClr val="white"/>
                </a:solidFill>
                <a:latin typeface="Helvetica Light"/>
                <a:cs typeface="Helvetica Light"/>
              </a:rPr>
              <a:t>25-27 February 2015</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69441"/>
            <a:ext cx="4229100" cy="105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929105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4_IC31_Presentation template_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IC31_Presentation template_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412</Words>
  <Application>Microsoft Office PowerPoint</Application>
  <PresentationFormat>On-screen Show (4:3)</PresentationFormat>
  <Paragraphs>308</Paragraphs>
  <Slides>17</Slides>
  <Notes>2</Notes>
  <HiddenSlides>0</HiddenSlides>
  <MMClips>0</MMClips>
  <ScaleCrop>false</ScaleCrop>
  <HeadingPairs>
    <vt:vector size="4" baseType="variant">
      <vt:variant>
        <vt:lpstr>Theme</vt:lpstr>
      </vt:variant>
      <vt:variant>
        <vt:i4>3</vt:i4>
      </vt:variant>
      <vt:variant>
        <vt:lpstr>Slide Titles</vt:lpstr>
      </vt:variant>
      <vt:variant>
        <vt:i4>17</vt:i4>
      </vt:variant>
    </vt:vector>
  </HeadingPairs>
  <TitlesOfParts>
    <vt:vector size="20" baseType="lpstr">
      <vt:lpstr>1_Office Theme</vt:lpstr>
      <vt:lpstr>4_IC31_Presentation template_EN</vt:lpstr>
      <vt:lpstr>IC31_Presentation template_EN</vt:lpstr>
      <vt:lpstr>12th Annual South-East Asia Red Cross Red Crescent Leadership Meeting 2015 </vt:lpstr>
      <vt:lpstr>PowerPoint Presentation</vt:lpstr>
      <vt:lpstr> </vt:lpstr>
      <vt:lpstr> </vt:lpstr>
      <vt:lpstr> </vt:lpstr>
      <vt:lpstr> </vt:lpstr>
      <vt:lpstr> </vt:lpstr>
      <vt:lpstr> </vt:lpstr>
      <vt:lpstr> </vt:lpstr>
      <vt:lpstr> </vt:lpstr>
      <vt:lpstr> </vt:lpstr>
      <vt:lpstr> </vt:lpstr>
      <vt:lpstr> </vt:lpstr>
      <vt:lpstr> </vt:lpstr>
      <vt:lpstr>PowerPoint Presentation</vt:lpstr>
      <vt:lpstr>PowerPoint Presentation</vt:lpstr>
      <vt:lpstr>PowerPoint Presentation</vt:lpstr>
    </vt:vector>
  </TitlesOfParts>
  <Company>IFRC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12th Annual South-East Asia Red Cross Red Crescent Leadership Meeting 2015</dc:title>
  <dc:creator>Suchada Meteekunaporn</dc:creator>
  <cp:lastModifiedBy>Suchada Meteekunaporn</cp:lastModifiedBy>
  <cp:revision>61</cp:revision>
  <dcterms:created xsi:type="dcterms:W3CDTF">2015-02-03T04:17:45Z</dcterms:created>
  <dcterms:modified xsi:type="dcterms:W3CDTF">2015-02-26T02:49:43Z</dcterms:modified>
</cp:coreProperties>
</file>