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 id="2147483730" r:id="rId2"/>
  </p:sldMasterIdLst>
  <p:sldIdLst>
    <p:sldId id="257" r:id="rId3"/>
    <p:sldId id="258" r:id="rId4"/>
    <p:sldId id="277" r:id="rId5"/>
    <p:sldId id="260" r:id="rId6"/>
    <p:sldId id="264" r:id="rId7"/>
    <p:sldId id="263" r:id="rId8"/>
    <p:sldId id="278" r:id="rId9"/>
    <p:sldId id="267" r:id="rId10"/>
    <p:sldId id="268" r:id="rId11"/>
    <p:sldId id="265" r:id="rId12"/>
    <p:sldId id="266" r:id="rId13"/>
    <p:sldId id="271" r:id="rId14"/>
    <p:sldId id="272" r:id="rId15"/>
    <p:sldId id="276" r:id="rId16"/>
    <p:sldId id="274" r:id="rId17"/>
    <p:sldId id="279"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4034FA5-AE54-4D14-ACE2-48769753DBA4}" type="datetimeFigureOut">
              <a:rPr lang="en-GB" smtClean="0"/>
              <a:t>25/02/2015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B6F09B-4487-425E-8550-7B43CC81E25C}" type="slidenum">
              <a:rPr lang="en-GB" smtClean="0"/>
              <a:t>‹#›</a:t>
            </a:fld>
            <a:endParaRPr lang="en-GB"/>
          </a:p>
        </p:txBody>
      </p:sp>
    </p:spTree>
    <p:extLst>
      <p:ext uri="{BB962C8B-B14F-4D97-AF65-F5344CB8AC3E}">
        <p14:creationId xmlns:p14="http://schemas.microsoft.com/office/powerpoint/2010/main" val="425699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034FA5-AE54-4D14-ACE2-48769753DBA4}" type="datetimeFigureOut">
              <a:rPr lang="en-GB" smtClean="0"/>
              <a:t>25/02/2015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B6F09B-4487-425E-8550-7B43CC81E25C}" type="slidenum">
              <a:rPr lang="en-GB" smtClean="0"/>
              <a:t>‹#›</a:t>
            </a:fld>
            <a:endParaRPr lang="en-GB"/>
          </a:p>
        </p:txBody>
      </p:sp>
    </p:spTree>
    <p:extLst>
      <p:ext uri="{BB962C8B-B14F-4D97-AF65-F5344CB8AC3E}">
        <p14:creationId xmlns:p14="http://schemas.microsoft.com/office/powerpoint/2010/main" val="2366313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034FA5-AE54-4D14-ACE2-48769753DBA4}" type="datetimeFigureOut">
              <a:rPr lang="en-GB" smtClean="0"/>
              <a:t>25/02/2015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B6F09B-4487-425E-8550-7B43CC81E25C}" type="slidenum">
              <a:rPr lang="en-GB" smtClean="0"/>
              <a:t>‹#›</a:t>
            </a:fld>
            <a:endParaRPr lang="en-GB"/>
          </a:p>
        </p:txBody>
      </p:sp>
    </p:spTree>
    <p:extLst>
      <p:ext uri="{BB962C8B-B14F-4D97-AF65-F5344CB8AC3E}">
        <p14:creationId xmlns:p14="http://schemas.microsoft.com/office/powerpoint/2010/main" val="33221422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fr-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6DBCADF-C9A6-4BEC-9C77-92E5CDBB852E}" type="datetimeFigureOut">
              <a:rPr lang="en-US">
                <a:solidFill>
                  <a:prstClr val="black">
                    <a:tint val="75000"/>
                  </a:prstClr>
                </a:solidFill>
              </a:rPr>
              <a:pPr>
                <a:defRPr/>
              </a:pPr>
              <a:t>25/02/2015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A96785D-0EDA-4763-85D3-BB698A52D9C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52968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lang="en-US"/>
          </a:p>
        </p:txBody>
      </p:sp>
      <p:sp>
        <p:nvSpPr>
          <p:cNvPr id="3" name="Content Placeholder 2"/>
          <p:cNvSpPr>
            <a:spLocks noGrp="1"/>
          </p:cNvSpPr>
          <p:nvPr>
            <p:ph idx="1"/>
          </p:nvPr>
        </p:nvSpPr>
        <p:spPr/>
        <p:txBody>
          <a:body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2C061BD-61FF-494E-9BEE-92344634CD59}" type="datetimeFigureOut">
              <a:rPr lang="en-US">
                <a:solidFill>
                  <a:prstClr val="black">
                    <a:tint val="75000"/>
                  </a:prstClr>
                </a:solidFill>
              </a:rPr>
              <a:pPr>
                <a:defRPr/>
              </a:pPr>
              <a:t>25/02/2015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EF02D3A-A020-459F-A4E0-962AAFE582C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840990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A"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436C439-D07A-46C3-A5A1-8C82A7CCAFF1}" type="datetimeFigureOut">
              <a:rPr lang="en-US">
                <a:solidFill>
                  <a:prstClr val="black">
                    <a:tint val="75000"/>
                  </a:prstClr>
                </a:solidFill>
              </a:rPr>
              <a:pPr>
                <a:defRPr/>
              </a:pPr>
              <a:t>25/02/2015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FD17522-4F92-4A50-8409-4FA6EE15585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610092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203A5F9-BDC1-441C-BFD4-E1A949DA849F}" type="datetimeFigureOut">
              <a:rPr lang="en-US">
                <a:solidFill>
                  <a:prstClr val="black">
                    <a:tint val="75000"/>
                  </a:prstClr>
                </a:solidFill>
              </a:rPr>
              <a:pPr>
                <a:defRPr/>
              </a:pPr>
              <a:t>25/02/2015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761798BD-E924-42EA-A8F5-27D0793FE8E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6571560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0295EBF-0CDA-41BE-A144-0B3B9A942A56}" type="datetimeFigureOut">
              <a:rPr lang="en-US">
                <a:solidFill>
                  <a:prstClr val="black">
                    <a:tint val="75000"/>
                  </a:prstClr>
                </a:solidFill>
              </a:rPr>
              <a:pPr>
                <a:defRPr/>
              </a:pPr>
              <a:t>25/02/2015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735574CE-46A1-4247-8ED1-49AF8A36FAF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939792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6A4628D-C2BD-435C-BF9E-16D72A2A3B8B}" type="datetimeFigureOut">
              <a:rPr lang="en-US">
                <a:solidFill>
                  <a:prstClr val="black">
                    <a:tint val="75000"/>
                  </a:prstClr>
                </a:solidFill>
              </a:rPr>
              <a:pPr>
                <a:defRPr/>
              </a:pPr>
              <a:t>25/02/2015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C4426BC-D45A-4DF7-8365-3AA039EC86A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603761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E94C74A-E53B-451F-A653-FFC31D6B0454}" type="datetimeFigureOut">
              <a:rPr lang="en-US">
                <a:solidFill>
                  <a:prstClr val="black">
                    <a:tint val="75000"/>
                  </a:prstClr>
                </a:solidFill>
              </a:rPr>
              <a:pPr>
                <a:defRPr/>
              </a:pPr>
              <a:t>25/02/2015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C2851042-56A3-4740-A540-E93E3226459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272938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978D95E-3D3D-4F35-88E9-AA84971234ED}" type="datetimeFigureOut">
              <a:rPr lang="en-US">
                <a:solidFill>
                  <a:prstClr val="black">
                    <a:tint val="75000"/>
                  </a:prstClr>
                </a:solidFill>
              </a:rPr>
              <a:pPr>
                <a:defRPr/>
              </a:pPr>
              <a:t>25/02/2015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7C2FD94-9E76-4835-9153-F4F231865AC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59961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034FA5-AE54-4D14-ACE2-48769753DBA4}" type="datetimeFigureOut">
              <a:rPr lang="en-GB" smtClean="0"/>
              <a:t>25/02/2015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B6F09B-4487-425E-8550-7B43CC81E25C}" type="slidenum">
              <a:rPr lang="en-GB" smtClean="0"/>
              <a:t>‹#›</a:t>
            </a:fld>
            <a:endParaRPr lang="en-GB"/>
          </a:p>
        </p:txBody>
      </p:sp>
    </p:spTree>
    <p:extLst>
      <p:ext uri="{BB962C8B-B14F-4D97-AF65-F5344CB8AC3E}">
        <p14:creationId xmlns:p14="http://schemas.microsoft.com/office/powerpoint/2010/main" val="11878842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BA7871B-5419-4152-8AE2-4CE3A4C78AD8}" type="datetimeFigureOut">
              <a:rPr lang="en-US">
                <a:solidFill>
                  <a:prstClr val="black">
                    <a:tint val="75000"/>
                  </a:prstClr>
                </a:solidFill>
              </a:rPr>
              <a:pPr>
                <a:defRPr/>
              </a:pPr>
              <a:t>25/02/2015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0F98AD6-6158-4F16-9C24-BA6054BCD41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529768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4BB743D-A1BF-452D-850E-18E8A2C09CA2}" type="datetimeFigureOut">
              <a:rPr lang="en-US">
                <a:solidFill>
                  <a:prstClr val="black">
                    <a:tint val="75000"/>
                  </a:prstClr>
                </a:solidFill>
              </a:rPr>
              <a:pPr>
                <a:defRPr/>
              </a:pPr>
              <a:t>25/02/2015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8B2EF8E-AF0E-4A34-A3BA-F6554BFCE3A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116578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8515FFA-BB3B-4ED5-93FB-8EAF83C0AC45}" type="datetimeFigureOut">
              <a:rPr lang="en-US">
                <a:solidFill>
                  <a:prstClr val="black">
                    <a:tint val="75000"/>
                  </a:prstClr>
                </a:solidFill>
              </a:rPr>
              <a:pPr>
                <a:defRPr/>
              </a:pPr>
              <a:t>25/02/2015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460CC7E-85C4-4652-A364-D451121BB86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09117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034FA5-AE54-4D14-ACE2-48769753DBA4}" type="datetimeFigureOut">
              <a:rPr lang="en-GB" smtClean="0"/>
              <a:t>25/02/2015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B6F09B-4487-425E-8550-7B43CC81E25C}" type="slidenum">
              <a:rPr lang="en-GB" smtClean="0"/>
              <a:t>‹#›</a:t>
            </a:fld>
            <a:endParaRPr lang="en-GB"/>
          </a:p>
        </p:txBody>
      </p:sp>
    </p:spTree>
    <p:extLst>
      <p:ext uri="{BB962C8B-B14F-4D97-AF65-F5344CB8AC3E}">
        <p14:creationId xmlns:p14="http://schemas.microsoft.com/office/powerpoint/2010/main" val="980332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4034FA5-AE54-4D14-ACE2-48769753DBA4}" type="datetimeFigureOut">
              <a:rPr lang="en-GB" smtClean="0"/>
              <a:t>25/02/2015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B6F09B-4487-425E-8550-7B43CC81E25C}" type="slidenum">
              <a:rPr lang="en-GB" smtClean="0"/>
              <a:t>‹#›</a:t>
            </a:fld>
            <a:endParaRPr lang="en-GB"/>
          </a:p>
        </p:txBody>
      </p:sp>
    </p:spTree>
    <p:extLst>
      <p:ext uri="{BB962C8B-B14F-4D97-AF65-F5344CB8AC3E}">
        <p14:creationId xmlns:p14="http://schemas.microsoft.com/office/powerpoint/2010/main" val="155134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4034FA5-AE54-4D14-ACE2-48769753DBA4}" type="datetimeFigureOut">
              <a:rPr lang="en-GB" smtClean="0"/>
              <a:t>25/02/2015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CB6F09B-4487-425E-8550-7B43CC81E25C}" type="slidenum">
              <a:rPr lang="en-GB" smtClean="0"/>
              <a:t>‹#›</a:t>
            </a:fld>
            <a:endParaRPr lang="en-GB"/>
          </a:p>
        </p:txBody>
      </p:sp>
    </p:spTree>
    <p:extLst>
      <p:ext uri="{BB962C8B-B14F-4D97-AF65-F5344CB8AC3E}">
        <p14:creationId xmlns:p14="http://schemas.microsoft.com/office/powerpoint/2010/main" val="2884179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4034FA5-AE54-4D14-ACE2-48769753DBA4}" type="datetimeFigureOut">
              <a:rPr lang="en-GB" smtClean="0"/>
              <a:t>25/02/2015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CB6F09B-4487-425E-8550-7B43CC81E25C}" type="slidenum">
              <a:rPr lang="en-GB" smtClean="0"/>
              <a:t>‹#›</a:t>
            </a:fld>
            <a:endParaRPr lang="en-GB"/>
          </a:p>
        </p:txBody>
      </p:sp>
    </p:spTree>
    <p:extLst>
      <p:ext uri="{BB962C8B-B14F-4D97-AF65-F5344CB8AC3E}">
        <p14:creationId xmlns:p14="http://schemas.microsoft.com/office/powerpoint/2010/main" val="638914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034FA5-AE54-4D14-ACE2-48769753DBA4}" type="datetimeFigureOut">
              <a:rPr lang="en-GB" smtClean="0"/>
              <a:t>25/02/2015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CB6F09B-4487-425E-8550-7B43CC81E25C}" type="slidenum">
              <a:rPr lang="en-GB" smtClean="0"/>
              <a:t>‹#›</a:t>
            </a:fld>
            <a:endParaRPr lang="en-GB"/>
          </a:p>
        </p:txBody>
      </p:sp>
    </p:spTree>
    <p:extLst>
      <p:ext uri="{BB962C8B-B14F-4D97-AF65-F5344CB8AC3E}">
        <p14:creationId xmlns:p14="http://schemas.microsoft.com/office/powerpoint/2010/main" val="1265756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034FA5-AE54-4D14-ACE2-48769753DBA4}" type="datetimeFigureOut">
              <a:rPr lang="en-GB" smtClean="0"/>
              <a:t>25/02/2015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B6F09B-4487-425E-8550-7B43CC81E25C}" type="slidenum">
              <a:rPr lang="en-GB" smtClean="0"/>
              <a:t>‹#›</a:t>
            </a:fld>
            <a:endParaRPr lang="en-GB"/>
          </a:p>
        </p:txBody>
      </p:sp>
    </p:spTree>
    <p:extLst>
      <p:ext uri="{BB962C8B-B14F-4D97-AF65-F5344CB8AC3E}">
        <p14:creationId xmlns:p14="http://schemas.microsoft.com/office/powerpoint/2010/main" val="1402602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034FA5-AE54-4D14-ACE2-48769753DBA4}" type="datetimeFigureOut">
              <a:rPr lang="en-GB" smtClean="0"/>
              <a:t>25/02/2015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B6F09B-4487-425E-8550-7B43CC81E25C}" type="slidenum">
              <a:rPr lang="en-GB" smtClean="0"/>
              <a:t>‹#›</a:t>
            </a:fld>
            <a:endParaRPr lang="en-GB"/>
          </a:p>
        </p:txBody>
      </p:sp>
    </p:spTree>
    <p:extLst>
      <p:ext uri="{BB962C8B-B14F-4D97-AF65-F5344CB8AC3E}">
        <p14:creationId xmlns:p14="http://schemas.microsoft.com/office/powerpoint/2010/main" val="881517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034FA5-AE54-4D14-ACE2-48769753DBA4}" type="datetimeFigureOut">
              <a:rPr lang="en-GB" smtClean="0"/>
              <a:t>25/02/2015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B6F09B-4487-425E-8550-7B43CC81E25C}" type="slidenum">
              <a:rPr lang="en-GB" smtClean="0"/>
              <a:t>‹#›</a:t>
            </a:fld>
            <a:endParaRPr lang="en-GB"/>
          </a:p>
        </p:txBody>
      </p:sp>
    </p:spTree>
    <p:extLst>
      <p:ext uri="{BB962C8B-B14F-4D97-AF65-F5344CB8AC3E}">
        <p14:creationId xmlns:p14="http://schemas.microsoft.com/office/powerpoint/2010/main" val="3072657569"/>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CA" altLang="en-US" smtClean="0"/>
              <a:t>Click to edit Master title style</a:t>
            </a:r>
            <a:endParaRPr lang="en-US"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A" altLang="en-US" smtClean="0"/>
              <a:t>Click to edit Master text styles</a:t>
            </a:r>
          </a:p>
          <a:p>
            <a:pPr lvl="1"/>
            <a:r>
              <a:rPr lang="fr-CA" altLang="en-US" smtClean="0"/>
              <a:t>Second level</a:t>
            </a:r>
          </a:p>
          <a:p>
            <a:pPr lvl="2"/>
            <a:r>
              <a:rPr lang="fr-CA" altLang="en-US" smtClean="0"/>
              <a:t>Third level</a:t>
            </a:r>
          </a:p>
          <a:p>
            <a:pPr lvl="3"/>
            <a:r>
              <a:rPr lang="fr-CA" altLang="en-US" smtClean="0"/>
              <a:t>Fourth level</a:t>
            </a:r>
          </a:p>
          <a:p>
            <a:pPr lvl="4"/>
            <a:r>
              <a:rPr lang="fr-CA" altLang="en-US" smtClean="0"/>
              <a:t>Fifth level</a:t>
            </a:r>
            <a:endParaRPr lang="en-US"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457200">
              <a:defRPr/>
            </a:pPr>
            <a:fld id="{14534281-D4AD-49E6-9A48-436179E2B133}" type="datetimeFigureOut">
              <a:rPr lang="en-US">
                <a:solidFill>
                  <a:prstClr val="black">
                    <a:tint val="75000"/>
                  </a:prstClr>
                </a:solidFill>
              </a:rPr>
              <a:pPr defTabSz="457200">
                <a:defRPr/>
              </a:pPr>
              <a:t>25/02/2015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457200">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457200">
              <a:defRPr/>
            </a:pPr>
            <a:fld id="{181A15C2-7AE3-4C07-91DB-707D6867D663}" type="slidenum">
              <a:rPr lang="en-US">
                <a:solidFill>
                  <a:prstClr val="black">
                    <a:tint val="75000"/>
                  </a:prstClr>
                </a:solidFill>
              </a:rPr>
              <a:pPr defTabSz="457200">
                <a:defRPr/>
              </a:pPr>
              <a:t>‹#›</a:t>
            </a:fld>
            <a:endParaRPr lang="en-US">
              <a:solidFill>
                <a:prstClr val="black">
                  <a:tint val="75000"/>
                </a:prstClr>
              </a:solidFill>
            </a:endParaRPr>
          </a:p>
        </p:txBody>
      </p:sp>
    </p:spTree>
    <p:extLst>
      <p:ext uri="{BB962C8B-B14F-4D97-AF65-F5344CB8AC3E}">
        <p14:creationId xmlns:p14="http://schemas.microsoft.com/office/powerpoint/2010/main" val="842119327"/>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itle 1"/>
          <p:cNvSpPr txBox="1">
            <a:spLocks/>
          </p:cNvSpPr>
          <p:nvPr/>
        </p:nvSpPr>
        <p:spPr bwMode="auto">
          <a:xfrm>
            <a:off x="1143000" y="3861048"/>
            <a:ext cx="6858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endParaRPr lang="en-GB" altLang="en-US" sz="2600" b="1" i="1">
              <a:solidFill>
                <a:prstClr val="black"/>
              </a:solidFill>
            </a:endParaRPr>
          </a:p>
        </p:txBody>
      </p:sp>
      <p:sp>
        <p:nvSpPr>
          <p:cNvPr id="2051" name="Title 1"/>
          <p:cNvSpPr txBox="1">
            <a:spLocks/>
          </p:cNvSpPr>
          <p:nvPr/>
        </p:nvSpPr>
        <p:spPr bwMode="auto">
          <a:xfrm>
            <a:off x="1120775" y="2924175"/>
            <a:ext cx="6858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endParaRPr lang="en-GB" altLang="en-US" sz="2600" b="1" i="1">
              <a:solidFill>
                <a:prstClr val="white"/>
              </a:solidFill>
            </a:endParaRPr>
          </a:p>
        </p:txBody>
      </p:sp>
      <p:sp>
        <p:nvSpPr>
          <p:cNvPr id="2053" name="Title 1"/>
          <p:cNvSpPr txBox="1">
            <a:spLocks/>
          </p:cNvSpPr>
          <p:nvPr/>
        </p:nvSpPr>
        <p:spPr bwMode="auto">
          <a:xfrm>
            <a:off x="1177197" y="4221088"/>
            <a:ext cx="68675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algn="ctr" defTabSz="457200" eaLnBrk="1" fontAlgn="base" hangingPunct="1">
              <a:spcBef>
                <a:spcPct val="0"/>
              </a:spcBef>
              <a:spcAft>
                <a:spcPct val="0"/>
              </a:spcAft>
            </a:pPr>
            <a:r>
              <a:rPr lang="en-GB" altLang="en-US" sz="2600" b="1" i="1" dirty="0" smtClean="0">
                <a:solidFill>
                  <a:prstClr val="white"/>
                </a:solidFill>
              </a:rPr>
              <a:t>Regional CSR Forum 2014</a:t>
            </a:r>
          </a:p>
          <a:p>
            <a:pPr algn="ctr" defTabSz="457200" eaLnBrk="1" fontAlgn="base" hangingPunct="1">
              <a:spcBef>
                <a:spcPct val="0"/>
              </a:spcBef>
              <a:spcAft>
                <a:spcPct val="0"/>
              </a:spcAft>
            </a:pPr>
            <a:r>
              <a:rPr lang="en-GB" altLang="en-US" sz="2600" b="1" i="1" dirty="0" smtClean="0">
                <a:solidFill>
                  <a:prstClr val="white"/>
                </a:solidFill>
              </a:rPr>
              <a:t>Key Developments and Expected Decisions and Directions</a:t>
            </a:r>
            <a:endParaRPr lang="en-GB" altLang="en-US" sz="2600" b="1" i="1" dirty="0">
              <a:solidFill>
                <a:prstClr val="white"/>
              </a:solidFill>
            </a:endParaRPr>
          </a:p>
        </p:txBody>
      </p:sp>
      <p:sp>
        <p:nvSpPr>
          <p:cNvPr id="13" name="TextBox 12"/>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 </a:t>
            </a:r>
            <a:r>
              <a:rPr lang="en-US" sz="1450" dirty="0">
                <a:solidFill>
                  <a:prstClr val="white"/>
                </a:solidFill>
                <a:latin typeface="Helvetica Light"/>
                <a:cs typeface="Helvetica Light"/>
              </a:rPr>
              <a:t>25-27 February 2015</a:t>
            </a:r>
          </a:p>
        </p:txBody>
      </p:sp>
      <p:sp>
        <p:nvSpPr>
          <p:cNvPr id="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457200" fontAlgn="base">
              <a:spcBef>
                <a:spcPct val="0"/>
              </a:spcBef>
              <a:spcAft>
                <a:spcPct val="0"/>
              </a:spcAft>
            </a:pPr>
            <a:endParaRPr lang="en-GB">
              <a:solidFill>
                <a:prstClr val="black"/>
              </a:solidFill>
              <a:latin typeface="Arial" pitchFamily="34" charset="0"/>
              <a:cs typeface="Arial"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675" y="110120"/>
            <a:ext cx="4229100" cy="1051347"/>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1"/>
          <p:cNvSpPr>
            <a:spLocks noGrp="1"/>
          </p:cNvSpPr>
          <p:nvPr>
            <p:ph type="title"/>
          </p:nvPr>
        </p:nvSpPr>
        <p:spPr>
          <a:xfrm>
            <a:off x="1120775" y="2724150"/>
            <a:ext cx="6858000" cy="1143000"/>
          </a:xfrm>
        </p:spPr>
        <p:txBody>
          <a:bodyPr>
            <a:normAutofit fontScale="90000"/>
          </a:bodyPr>
          <a:lstStyle/>
          <a:p>
            <a:pPr eaLnBrk="1" hangingPunct="1"/>
            <a:r>
              <a:rPr lang="en-US" sz="2800" b="1" dirty="0" smtClean="0">
                <a:solidFill>
                  <a:schemeClr val="bg1"/>
                </a:solidFill>
              </a:rPr>
              <a:t>12</a:t>
            </a:r>
            <a:r>
              <a:rPr lang="en-US" sz="2800" b="1" baseline="30000" dirty="0" smtClean="0">
                <a:solidFill>
                  <a:schemeClr val="bg1"/>
                </a:solidFill>
              </a:rPr>
              <a:t>th</a:t>
            </a:r>
            <a:r>
              <a:rPr lang="en-US" sz="2800" b="1" dirty="0" smtClean="0">
                <a:solidFill>
                  <a:schemeClr val="bg1"/>
                </a:solidFill>
              </a:rPr>
              <a:t> Annual South-East Asia Red Cross Red Crescent Leadership Meeting 2015</a:t>
            </a:r>
            <a:br>
              <a:rPr lang="en-US" sz="2800" b="1" dirty="0" smtClean="0">
                <a:solidFill>
                  <a:schemeClr val="bg1"/>
                </a:solidFill>
              </a:rPr>
            </a:br>
            <a:endParaRPr lang="en-GB" sz="2600" b="1" i="1" dirty="0" smtClean="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096282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itle 1"/>
          <p:cNvSpPr>
            <a:spLocks noGrp="1"/>
          </p:cNvSpPr>
          <p:nvPr>
            <p:ph type="title"/>
          </p:nvPr>
        </p:nvSpPr>
        <p:spPr>
          <a:xfrm>
            <a:off x="1127143" y="1052736"/>
            <a:ext cx="6858000" cy="504056"/>
          </a:xfrm>
        </p:spPr>
        <p:txBody>
          <a:bodyPr/>
          <a:lstStyle/>
          <a:p>
            <a:pPr eaLnBrk="1" hangingPunct="1"/>
            <a:r>
              <a:rPr lang="en-GB" altLang="en-US" sz="2600" b="1" i="1" dirty="0" smtClean="0">
                <a:latin typeface="Arial" pitchFamily="34" charset="0"/>
                <a:cs typeface="Arial" pitchFamily="34" charset="0"/>
              </a:rPr>
              <a:t>Key Development - 6</a:t>
            </a:r>
            <a:r>
              <a:rPr lang="en-GB" altLang="en-US" sz="2600" b="1" i="1" baseline="30000" dirty="0" smtClean="0">
                <a:latin typeface="Arial" pitchFamily="34" charset="0"/>
                <a:cs typeface="Arial" pitchFamily="34" charset="0"/>
              </a:rPr>
              <a:t>th</a:t>
            </a:r>
            <a:r>
              <a:rPr lang="en-GB" altLang="en-US" sz="2600" b="1" i="1" dirty="0" smtClean="0">
                <a:latin typeface="Arial" pitchFamily="34" charset="0"/>
                <a:cs typeface="Arial" pitchFamily="34" charset="0"/>
              </a:rPr>
              <a:t> AMCDRR </a:t>
            </a:r>
          </a:p>
        </p:txBody>
      </p:sp>
      <p:sp>
        <p:nvSpPr>
          <p:cNvPr id="6" name="Content Placeholder 2"/>
          <p:cNvSpPr>
            <a:spLocks noGrp="1"/>
          </p:cNvSpPr>
          <p:nvPr>
            <p:ph idx="1"/>
          </p:nvPr>
        </p:nvSpPr>
        <p:spPr>
          <a:xfrm>
            <a:off x="539552" y="1556792"/>
            <a:ext cx="7992888" cy="4397921"/>
          </a:xfrm>
        </p:spPr>
        <p:txBody>
          <a:bodyPr>
            <a:noAutofit/>
          </a:bodyPr>
          <a:lstStyle/>
          <a:p>
            <a:r>
              <a:rPr lang="en-US" sz="1600" dirty="0">
                <a:latin typeface="Arial" panose="020B0604020202020204" pitchFamily="34" charset="0"/>
                <a:cs typeface="Arial" panose="020B0604020202020204" pitchFamily="34" charset="0"/>
              </a:rPr>
              <a:t>Coordinator for the Key Area 1: “Building community resilience – turning </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vulnerability into  resilience” </a:t>
            </a:r>
          </a:p>
          <a:p>
            <a:r>
              <a:rPr lang="en-US" sz="1600" dirty="0" smtClean="0">
                <a:latin typeface="Arial" panose="020B0604020202020204" pitchFamily="34" charset="0"/>
                <a:cs typeface="Arial" panose="020B0604020202020204" pitchFamily="34" charset="0"/>
              </a:rPr>
              <a:t>Consolidated </a:t>
            </a:r>
            <a:r>
              <a:rPr lang="en-US" sz="1600" dirty="0">
                <a:latin typeface="Arial" panose="020B0604020202020204" pitchFamily="34" charset="0"/>
                <a:cs typeface="Arial" panose="020B0604020202020204" pitchFamily="34" charset="0"/>
              </a:rPr>
              <a:t>10+ countries / stakeholders/ partners including </a:t>
            </a:r>
            <a:r>
              <a:rPr lang="en-US" sz="1600" b="1" dirty="0">
                <a:latin typeface="Arial" panose="020B0604020202020204" pitchFamily="34" charset="0"/>
                <a:cs typeface="Arial" panose="020B0604020202020204" pitchFamily="34" charset="0"/>
              </a:rPr>
              <a:t>RCRC inputs </a:t>
            </a:r>
            <a:r>
              <a:rPr lang="en-US" sz="1600" b="1" dirty="0" smtClean="0">
                <a:latin typeface="Arial" panose="020B0604020202020204" pitchFamily="34" charset="0"/>
                <a:cs typeface="Arial" panose="020B0604020202020204" pitchFamily="34" charset="0"/>
              </a:rPr>
              <a:t>to write </a:t>
            </a:r>
            <a:r>
              <a:rPr lang="en-US" sz="1600" b="1" dirty="0">
                <a:latin typeface="Arial" panose="020B0604020202020204" pitchFamily="34" charset="0"/>
                <a:cs typeface="Arial" panose="020B0604020202020204" pitchFamily="34" charset="0"/>
              </a:rPr>
              <a:t>up a 20-30 page report for the ‘</a:t>
            </a:r>
            <a:r>
              <a:rPr lang="en-US" sz="1600" dirty="0">
                <a:latin typeface="Arial" panose="020B0604020202020204" pitchFamily="34" charset="0"/>
                <a:cs typeface="Arial" panose="020B0604020202020204" pitchFamily="34" charset="0"/>
              </a:rPr>
              <a:t>HFA2 Key Area </a:t>
            </a:r>
            <a:r>
              <a:rPr lang="en-US" sz="1600" dirty="0" smtClean="0">
                <a:latin typeface="Arial" panose="020B0604020202020204" pitchFamily="34" charset="0"/>
                <a:cs typeface="Arial" panose="020B0604020202020204" pitchFamily="34" charset="0"/>
              </a:rPr>
              <a:t>1  Report </a:t>
            </a:r>
            <a:r>
              <a:rPr lang="en-US" sz="1600" b="1" dirty="0" smtClean="0">
                <a:latin typeface="Arial" panose="020B0604020202020204" pitchFamily="34" charset="0"/>
                <a:cs typeface="Arial" panose="020B0604020202020204" pitchFamily="34" charset="0"/>
              </a:rPr>
              <a:t>(</a:t>
            </a:r>
            <a:r>
              <a:rPr lang="en-US" sz="1600" b="1" dirty="0"/>
              <a:t>The Importance of Community-level </a:t>
            </a:r>
            <a:r>
              <a:rPr lang="en-US" sz="1600" b="1" dirty="0" smtClean="0"/>
              <a:t>Involvement</a:t>
            </a:r>
            <a:r>
              <a:rPr lang="en-US" sz="1600" dirty="0" smtClean="0"/>
              <a:t>)</a:t>
            </a:r>
            <a:endParaRPr lang="en-US" sz="1600" b="1" dirty="0">
              <a:latin typeface="Arial" panose="020B0604020202020204" pitchFamily="34" charset="0"/>
              <a:cs typeface="Arial" panose="020B0604020202020204" pitchFamily="34" charset="0"/>
            </a:endParaRPr>
          </a:p>
          <a:p>
            <a:r>
              <a:rPr lang="en-GB" altLang="en-US" sz="1600" dirty="0" smtClean="0">
                <a:latin typeface="Arial" panose="020B0604020202020204" pitchFamily="34" charset="0"/>
                <a:cs typeface="Arial" panose="020B0604020202020204" pitchFamily="34" charset="0"/>
              </a:rPr>
              <a:t>Led </a:t>
            </a:r>
            <a:r>
              <a:rPr lang="en-GB" altLang="en-US" sz="1600" b="1" dirty="0">
                <a:latin typeface="Arial" panose="020B0604020202020204" pitchFamily="34" charset="0"/>
                <a:cs typeface="Arial" panose="020B0604020202020204" pitchFamily="34" charset="0"/>
              </a:rPr>
              <a:t>different sessions </a:t>
            </a:r>
            <a:r>
              <a:rPr lang="en-GB" altLang="en-US" sz="1600" dirty="0" smtClean="0">
                <a:latin typeface="Arial" panose="020B0604020202020204" pitchFamily="34" charset="0"/>
                <a:cs typeface="Arial" panose="020B0604020202020204" pitchFamily="34" charset="0"/>
              </a:rPr>
              <a:t>like: </a:t>
            </a:r>
            <a:r>
              <a:rPr lang="en-GB" altLang="en-US" sz="1600" dirty="0">
                <a:latin typeface="Arial" panose="020B0604020202020204" pitchFamily="34" charset="0"/>
                <a:cs typeface="Arial" panose="020B0604020202020204" pitchFamily="34" charset="0"/>
              </a:rPr>
              <a:t>Y</a:t>
            </a:r>
            <a:r>
              <a:rPr lang="en-GB" altLang="en-US" sz="1600" dirty="0" smtClean="0">
                <a:latin typeface="Arial" panose="020B0604020202020204" pitchFamily="34" charset="0"/>
                <a:cs typeface="Arial" panose="020B0604020202020204" pitchFamily="34" charset="0"/>
              </a:rPr>
              <a:t>outh</a:t>
            </a:r>
            <a:r>
              <a:rPr lang="en-GB" altLang="en-US" sz="1600" dirty="0">
                <a:latin typeface="Arial" panose="020B0604020202020204" pitchFamily="34" charset="0"/>
                <a:cs typeface="Arial" panose="020B0604020202020204" pitchFamily="34" charset="0"/>
              </a:rPr>
              <a:t>; </a:t>
            </a:r>
            <a:r>
              <a:rPr lang="en-GB" altLang="en-US" sz="1600" dirty="0" smtClean="0">
                <a:latin typeface="Arial" panose="020B0604020202020204" pitchFamily="34" charset="0"/>
                <a:cs typeface="Arial" panose="020B0604020202020204" pitchFamily="34" charset="0"/>
              </a:rPr>
              <a:t>Early </a:t>
            </a:r>
            <a:r>
              <a:rPr lang="en-GB" altLang="en-US" sz="1600" dirty="0">
                <a:latin typeface="Arial" panose="020B0604020202020204" pitchFamily="34" charset="0"/>
                <a:cs typeface="Arial" panose="020B0604020202020204" pitchFamily="34" charset="0"/>
              </a:rPr>
              <a:t>warning and </a:t>
            </a:r>
            <a:r>
              <a:rPr lang="en-GB" altLang="en-US" sz="1600" dirty="0" smtClean="0">
                <a:latin typeface="Arial" panose="020B0604020202020204" pitchFamily="34" charset="0"/>
                <a:cs typeface="Arial" panose="020B0604020202020204" pitchFamily="34" charset="0"/>
              </a:rPr>
              <a:t>Early </a:t>
            </a:r>
            <a:r>
              <a:rPr lang="en-GB" altLang="en-US" sz="1600" dirty="0">
                <a:latin typeface="Arial" panose="020B0604020202020204" pitchFamily="34" charset="0"/>
                <a:cs typeface="Arial" panose="020B0604020202020204" pitchFamily="34" charset="0"/>
              </a:rPr>
              <a:t>action; Strengthening regional </a:t>
            </a:r>
            <a:r>
              <a:rPr lang="en-GB" altLang="en-US" sz="1600" dirty="0" smtClean="0">
                <a:latin typeface="Arial" panose="020B0604020202020204" pitchFamily="34" charset="0"/>
                <a:cs typeface="Arial" panose="020B0604020202020204" pitchFamily="34" charset="0"/>
              </a:rPr>
              <a:t>Cooperation; Disaster Law; School safety </a:t>
            </a:r>
            <a:r>
              <a:rPr lang="en-GB" altLang="en-US" sz="1600" dirty="0" err="1" smtClean="0">
                <a:latin typeface="Arial" panose="020B0604020202020204" pitchFamily="34" charset="0"/>
                <a:cs typeface="Arial" panose="020B0604020202020204" pitchFamily="34" charset="0"/>
              </a:rPr>
              <a:t>etc</a:t>
            </a:r>
            <a:r>
              <a:rPr lang="en-GB" altLang="en-US" sz="1600" dirty="0" smtClean="0">
                <a:latin typeface="Arial" panose="020B0604020202020204" pitchFamily="34" charset="0"/>
                <a:cs typeface="Arial" panose="020B0604020202020204" pitchFamily="34" charset="0"/>
              </a:rPr>
              <a:t>   </a:t>
            </a:r>
          </a:p>
          <a:p>
            <a:pPr marL="0" indent="0">
              <a:buNone/>
            </a:pPr>
            <a:endParaRPr lang="en-GB" altLang="en-US" sz="1600" dirty="0">
              <a:latin typeface="Arial" panose="020B0604020202020204" pitchFamily="34" charset="0"/>
              <a:cs typeface="Arial" panose="020B0604020202020204" pitchFamily="34" charset="0"/>
            </a:endParaRPr>
          </a:p>
          <a:p>
            <a:r>
              <a:rPr lang="en-GB" altLang="en-US" sz="1600" b="1" dirty="0" smtClean="0">
                <a:latin typeface="Arial" panose="020B0604020202020204" pitchFamily="34" charset="0"/>
                <a:cs typeface="Arial" panose="020B0604020202020204" pitchFamily="34" charset="0"/>
              </a:rPr>
              <a:t>Humanitarian Diplomacy: IFRC </a:t>
            </a:r>
            <a:r>
              <a:rPr lang="en-GB" altLang="en-US" sz="1600" b="1" dirty="0">
                <a:latin typeface="Arial" panose="020B0604020202020204" pitchFamily="34" charset="0"/>
                <a:cs typeface="Arial" panose="020B0604020202020204" pitchFamily="34" charset="0"/>
              </a:rPr>
              <a:t>recommendations-</a:t>
            </a:r>
            <a:r>
              <a:rPr lang="en-GB" altLang="en-US" sz="1600" dirty="0">
                <a:latin typeface="Arial" panose="020B0604020202020204" pitchFamily="34" charset="0"/>
                <a:cs typeface="Arial" panose="020B0604020202020204" pitchFamily="34" charset="0"/>
              </a:rPr>
              <a:t>“encourage the institutionalization of integrated community resilience approaches into local development training”- </a:t>
            </a:r>
            <a:r>
              <a:rPr lang="en-GB" altLang="en-US" sz="1600" b="1" dirty="0" smtClean="0">
                <a:latin typeface="Arial" panose="020B0604020202020204" pitchFamily="34" charset="0"/>
                <a:cs typeface="Arial" panose="020B0604020202020204" pitchFamily="34" charset="0"/>
              </a:rPr>
              <a:t>included</a:t>
            </a:r>
            <a:r>
              <a:rPr lang="en-GB" altLang="en-US" sz="1600" dirty="0" smtClean="0">
                <a:latin typeface="Arial" panose="020B0604020202020204" pitchFamily="34" charset="0"/>
                <a:cs typeface="Arial" panose="020B0604020202020204" pitchFamily="34" charset="0"/>
              </a:rPr>
              <a:t> </a:t>
            </a:r>
            <a:r>
              <a:rPr lang="en-GB" altLang="en-US" sz="1600" dirty="0">
                <a:latin typeface="Arial" panose="020B0604020202020204" pitchFamily="34" charset="0"/>
                <a:cs typeface="Arial" panose="020B0604020202020204" pitchFamily="34" charset="0"/>
              </a:rPr>
              <a:t>into the 6th AMCDRR declaration</a:t>
            </a:r>
            <a:r>
              <a:rPr lang="en-GB" altLang="en-US" sz="1600" dirty="0" smtClean="0">
                <a:latin typeface="Arial" panose="020B0604020202020204" pitchFamily="34" charset="0"/>
                <a:cs typeface="Arial" panose="020B0604020202020204" pitchFamily="34" charset="0"/>
              </a:rPr>
              <a:t>.</a:t>
            </a:r>
          </a:p>
          <a:p>
            <a:pPr marL="0" indent="0">
              <a:buNone/>
            </a:pPr>
            <a:endParaRPr lang="en-GB" altLang="en-US" sz="1600" dirty="0">
              <a:latin typeface="Arial" panose="020B0604020202020204" pitchFamily="34" charset="0"/>
              <a:cs typeface="Arial" panose="020B0604020202020204" pitchFamily="34" charset="0"/>
            </a:endParaRPr>
          </a:p>
          <a:p>
            <a:r>
              <a:rPr lang="en-GB" altLang="en-US" sz="1600" dirty="0">
                <a:latin typeface="Arial" panose="020B0604020202020204" pitchFamily="34" charset="0"/>
                <a:cs typeface="Arial" panose="020B0604020202020204" pitchFamily="34" charset="0"/>
              </a:rPr>
              <a:t>Around 150 </a:t>
            </a:r>
            <a:r>
              <a:rPr lang="en-GB" altLang="en-US" sz="1600" dirty="0" smtClean="0">
                <a:latin typeface="Arial" panose="020B0604020202020204" pitchFamily="34" charset="0"/>
                <a:cs typeface="Arial" panose="020B0604020202020204" pitchFamily="34" charset="0"/>
              </a:rPr>
              <a:t>people participated </a:t>
            </a:r>
            <a:r>
              <a:rPr lang="en-GB" altLang="en-US" sz="1600" dirty="0">
                <a:latin typeface="Arial" panose="020B0604020202020204" pitchFamily="34" charset="0"/>
                <a:cs typeface="Arial" panose="020B0604020202020204" pitchFamily="34" charset="0"/>
              </a:rPr>
              <a:t>from RCRC</a:t>
            </a:r>
          </a:p>
        </p:txBody>
      </p:sp>
      <p:sp>
        <p:nvSpPr>
          <p:cNvPr id="7" name="TextBox 6"/>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7830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itle 1"/>
          <p:cNvSpPr>
            <a:spLocks noGrp="1"/>
          </p:cNvSpPr>
          <p:nvPr>
            <p:ph type="title"/>
          </p:nvPr>
        </p:nvSpPr>
        <p:spPr>
          <a:xfrm>
            <a:off x="817490" y="1220788"/>
            <a:ext cx="7477305" cy="583902"/>
          </a:xfrm>
        </p:spPr>
        <p:txBody>
          <a:bodyPr>
            <a:noAutofit/>
          </a:bodyPr>
          <a:lstStyle/>
          <a:p>
            <a:pPr eaLnBrk="1" hangingPunct="1"/>
            <a:r>
              <a:rPr lang="en-GB" altLang="en-US" sz="2600" b="1" i="1" dirty="0" smtClean="0">
                <a:latin typeface="Arial" pitchFamily="34" charset="0"/>
                <a:cs typeface="Arial" pitchFamily="34" charset="0"/>
              </a:rPr>
              <a:t>Key Development- Profiling and Partnership</a:t>
            </a:r>
          </a:p>
        </p:txBody>
      </p:sp>
      <p:sp>
        <p:nvSpPr>
          <p:cNvPr id="6" name="Content Placeholder 2"/>
          <p:cNvSpPr>
            <a:spLocks noGrp="1"/>
          </p:cNvSpPr>
          <p:nvPr>
            <p:ph idx="1"/>
          </p:nvPr>
        </p:nvSpPr>
        <p:spPr>
          <a:xfrm>
            <a:off x="395536" y="1916832"/>
            <a:ext cx="8208912" cy="4037881"/>
          </a:xfrm>
        </p:spPr>
        <p:txBody>
          <a:bodyPr>
            <a:noAutofit/>
          </a:bodyPr>
          <a:lstStyle/>
          <a:p>
            <a:r>
              <a:rPr lang="en-GB" altLang="en-US" sz="1400" b="1" dirty="0" smtClean="0">
                <a:latin typeface="Arial" pitchFamily="34" charset="0"/>
                <a:cs typeface="Arial" pitchFamily="34" charset="0"/>
              </a:rPr>
              <a:t>Map contributions to HFA1 and AADMER Plan of Action</a:t>
            </a:r>
            <a:r>
              <a:rPr lang="en-GB" altLang="en-US" sz="1400" dirty="0" smtClean="0">
                <a:latin typeface="Arial" pitchFamily="34" charset="0"/>
                <a:cs typeface="Arial" pitchFamily="34" charset="0"/>
              </a:rPr>
              <a:t>:</a:t>
            </a:r>
          </a:p>
          <a:p>
            <a:pPr lvl="3"/>
            <a:r>
              <a:rPr lang="en-GB" altLang="en-US" sz="1400" dirty="0">
                <a:latin typeface="Arial" pitchFamily="34" charset="0"/>
                <a:cs typeface="Arial" pitchFamily="34" charset="0"/>
              </a:rPr>
              <a:t>Thai Red Cross Society</a:t>
            </a:r>
          </a:p>
          <a:p>
            <a:pPr lvl="3"/>
            <a:r>
              <a:rPr lang="en-GB" altLang="en-US" sz="1400" dirty="0">
                <a:latin typeface="Arial" pitchFamily="34" charset="0"/>
                <a:cs typeface="Arial" pitchFamily="34" charset="0"/>
              </a:rPr>
              <a:t>Myanmar Red Cross Society</a:t>
            </a:r>
          </a:p>
          <a:p>
            <a:pPr marL="1371600" lvl="3" indent="0">
              <a:buNone/>
            </a:pPr>
            <a:r>
              <a:rPr lang="en-GB" altLang="en-US" sz="1400" dirty="0">
                <a:latin typeface="Arial" pitchFamily="34" charset="0"/>
                <a:cs typeface="Arial" pitchFamily="34" charset="0"/>
              </a:rPr>
              <a:t>( plan in Philippines, Indonesia, Lao, Viet Name</a:t>
            </a:r>
            <a:r>
              <a:rPr lang="en-GB" altLang="en-US" sz="1400" dirty="0" smtClean="0">
                <a:latin typeface="Arial" pitchFamily="34" charset="0"/>
                <a:cs typeface="Arial" pitchFamily="34" charset="0"/>
              </a:rPr>
              <a:t>)</a:t>
            </a:r>
          </a:p>
          <a:p>
            <a:r>
              <a:rPr lang="en-GB" altLang="en-US" sz="1400" b="1" dirty="0" smtClean="0">
                <a:latin typeface="Arial" pitchFamily="34" charset="0"/>
                <a:cs typeface="Arial" pitchFamily="34" charset="0"/>
              </a:rPr>
              <a:t>Social </a:t>
            </a:r>
            <a:r>
              <a:rPr lang="en-GB" altLang="en-US" sz="1400" b="1" dirty="0">
                <a:latin typeface="Arial" pitchFamily="34" charset="0"/>
                <a:cs typeface="Arial" pitchFamily="34" charset="0"/>
              </a:rPr>
              <a:t>Capital Study </a:t>
            </a:r>
            <a:r>
              <a:rPr lang="en-GB" altLang="en-US" sz="1400" dirty="0">
                <a:latin typeface="Arial" pitchFamily="34" charset="0"/>
                <a:cs typeface="Arial" pitchFamily="34" charset="0"/>
              </a:rPr>
              <a:t>at </a:t>
            </a:r>
            <a:r>
              <a:rPr lang="en-GB" altLang="en-US" sz="1400" dirty="0" smtClean="0">
                <a:latin typeface="Arial" pitchFamily="34" charset="0"/>
                <a:cs typeface="Arial" pitchFamily="34" charset="0"/>
              </a:rPr>
              <a:t>3 communities </a:t>
            </a:r>
            <a:r>
              <a:rPr lang="en-GB" altLang="en-US" sz="1400" dirty="0">
                <a:latin typeface="Arial" pitchFamily="34" charset="0"/>
                <a:cs typeface="Arial" pitchFamily="34" charset="0"/>
              </a:rPr>
              <a:t>in Thailand</a:t>
            </a:r>
            <a:r>
              <a:rPr lang="en-GB" altLang="en-US" sz="1400" dirty="0" smtClean="0">
                <a:latin typeface="Arial" pitchFamily="34" charset="0"/>
                <a:cs typeface="Arial" pitchFamily="34" charset="0"/>
              </a:rPr>
              <a:t>.</a:t>
            </a:r>
            <a:r>
              <a:rPr lang="en-GB" sz="1400" dirty="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Volunteers engagement in Resilience Initiative.</a:t>
            </a:r>
          </a:p>
          <a:p>
            <a:r>
              <a:rPr lang="en-GB" sz="1400" b="1" dirty="0" smtClean="0">
                <a:latin typeface="Arial" panose="020B0604020202020204" pitchFamily="34" charset="0"/>
                <a:cs typeface="Arial" panose="020B0604020202020204" pitchFamily="34" charset="0"/>
              </a:rPr>
              <a:t>International </a:t>
            </a:r>
            <a:r>
              <a:rPr lang="en-GB" sz="1400" b="1" dirty="0">
                <a:latin typeface="Arial" panose="020B0604020202020204" pitchFamily="34" charset="0"/>
                <a:cs typeface="Arial" panose="020B0604020202020204" pitchFamily="34" charset="0"/>
              </a:rPr>
              <a:t>Day for Disaster Reduction / ASEAN Day on Disaster Management </a:t>
            </a:r>
            <a:r>
              <a:rPr lang="en-GB" sz="1400" dirty="0" smtClean="0">
                <a:latin typeface="Arial" panose="020B0604020202020204" pitchFamily="34" charset="0"/>
                <a:cs typeface="Arial" panose="020B0604020202020204" pitchFamily="34" charset="0"/>
              </a:rPr>
              <a:t>observed in Myanmar</a:t>
            </a:r>
            <a:r>
              <a:rPr lang="en-GB" sz="1400" dirty="0">
                <a:latin typeface="Arial" panose="020B0604020202020204" pitchFamily="34" charset="0"/>
                <a:cs typeface="Arial" panose="020B0604020202020204" pitchFamily="34" charset="0"/>
              </a:rPr>
              <a:t>, Indonesia, Cambodia, Thailand and Timor </a:t>
            </a:r>
            <a:r>
              <a:rPr lang="en-GB" sz="1400" dirty="0" err="1" smtClean="0">
                <a:latin typeface="Arial" panose="020B0604020202020204" pitchFamily="34" charset="0"/>
                <a:cs typeface="Arial" panose="020B0604020202020204" pitchFamily="34" charset="0"/>
              </a:rPr>
              <a:t>Leste</a:t>
            </a:r>
            <a:r>
              <a:rPr lang="en-GB" sz="1400" dirty="0" smtClean="0">
                <a:latin typeface="Arial" panose="020B0604020202020204" pitchFamily="34" charset="0"/>
                <a:cs typeface="Arial" panose="020B0604020202020204" pitchFamily="34" charset="0"/>
              </a:rPr>
              <a:t> along with governments and stakeholders in country.</a:t>
            </a:r>
          </a:p>
          <a:p>
            <a:pPr lvl="0"/>
            <a:r>
              <a:rPr lang="en-GB" sz="1400" b="1" dirty="0" smtClean="0">
                <a:latin typeface="Arial" panose="020B0604020202020204" pitchFamily="34" charset="0"/>
                <a:cs typeface="Arial" panose="020B0604020202020204" pitchFamily="34" charset="0"/>
              </a:rPr>
              <a:t>Regional Resilience Workshop </a:t>
            </a:r>
            <a:r>
              <a:rPr lang="en-GB" sz="1400" dirty="0">
                <a:latin typeface="Arial" panose="020B0604020202020204" pitchFamily="34" charset="0"/>
                <a:cs typeface="Arial" panose="020B0604020202020204" pitchFamily="34" charset="0"/>
              </a:rPr>
              <a:t>was organized in February, 2015 </a:t>
            </a:r>
            <a:r>
              <a:rPr lang="en-GB" sz="1400" dirty="0" smtClean="0">
                <a:latin typeface="Arial" panose="020B0604020202020204" pitchFamily="34" charset="0"/>
                <a:cs typeface="Arial" panose="020B0604020202020204" pitchFamily="34" charset="0"/>
              </a:rPr>
              <a:t>to </a:t>
            </a:r>
            <a:r>
              <a:rPr lang="en-GB" sz="1400" dirty="0">
                <a:latin typeface="Arial" panose="020B0604020202020204" pitchFamily="34" charset="0"/>
                <a:cs typeface="Arial" panose="020B0604020202020204" pitchFamily="34" charset="0"/>
              </a:rPr>
              <a:t>build skills in conducting advocacy for disaster risk reduction at a country and regional </a:t>
            </a:r>
            <a:r>
              <a:rPr lang="en-GB" sz="1400" dirty="0" smtClean="0">
                <a:latin typeface="Arial" panose="020B0604020202020204" pitchFamily="34" charset="0"/>
                <a:cs typeface="Arial" panose="020B0604020202020204" pitchFamily="34" charset="0"/>
              </a:rPr>
              <a:t>level. The National Societies invited  their respective counterparts in the National Disaster Management Agencies, and collectively discussed how we can better engage with ASEAN and other stakeholders.</a:t>
            </a:r>
          </a:p>
          <a:p>
            <a:r>
              <a:rPr lang="en-US" sz="1400" b="1" dirty="0">
                <a:latin typeface="Arial" panose="020B0604020202020204" pitchFamily="34" charset="0"/>
                <a:cs typeface="Arial" panose="020B0604020202020204" pitchFamily="34" charset="0"/>
              </a:rPr>
              <a:t>Raising the profile of National Societies</a:t>
            </a:r>
            <a:r>
              <a:rPr lang="en-US" sz="1400" dirty="0">
                <a:latin typeface="Arial" panose="020B0604020202020204" pitchFamily="34" charset="0"/>
                <a:cs typeface="Arial" panose="020B0604020202020204" pitchFamily="34" charset="0"/>
              </a:rPr>
              <a:t>, promoting disaster law messages and encouraging the use of disaster law tools such as the </a:t>
            </a:r>
            <a:r>
              <a:rPr lang="en-US" sz="1400" dirty="0" smtClean="0">
                <a:latin typeface="Arial" panose="020B0604020202020204" pitchFamily="34" charset="0"/>
                <a:cs typeface="Arial" panose="020B0604020202020204" pitchFamily="34" charset="0"/>
              </a:rPr>
              <a:t>IDRL Guidelines </a:t>
            </a:r>
            <a:r>
              <a:rPr lang="en-US" sz="1400" dirty="0">
                <a:latin typeface="Arial" panose="020B0604020202020204" pitchFamily="34" charset="0"/>
                <a:cs typeface="Arial" panose="020B0604020202020204" pitchFamily="34" charset="0"/>
              </a:rPr>
              <a:t>at regional and country-level disaster response simulation exercises, including in Indonesia, Thailand and Myanmar. </a:t>
            </a:r>
          </a:p>
          <a:p>
            <a:pPr lvl="0"/>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GB" altLang="en-US" sz="1400" dirty="0">
              <a:latin typeface="Arial" pitchFamily="34" charset="0"/>
              <a:cs typeface="Arial" pitchFamily="34" charset="0"/>
            </a:endParaRPr>
          </a:p>
        </p:txBody>
      </p:sp>
      <p:sp>
        <p:nvSpPr>
          <p:cNvPr id="7" name="TextBox 6"/>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6455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itle 1"/>
          <p:cNvSpPr>
            <a:spLocks noGrp="1"/>
          </p:cNvSpPr>
          <p:nvPr>
            <p:ph type="title"/>
          </p:nvPr>
        </p:nvSpPr>
        <p:spPr>
          <a:xfrm>
            <a:off x="1127143" y="1124744"/>
            <a:ext cx="6858000" cy="576064"/>
          </a:xfrm>
        </p:spPr>
        <p:txBody>
          <a:bodyPr/>
          <a:lstStyle/>
          <a:p>
            <a:pPr eaLnBrk="1" hangingPunct="1"/>
            <a:r>
              <a:rPr lang="en-GB" altLang="en-US" sz="2600" b="1" i="1" dirty="0" smtClean="0">
                <a:latin typeface="Arial" pitchFamily="34" charset="0"/>
                <a:cs typeface="Arial" pitchFamily="34" charset="0"/>
              </a:rPr>
              <a:t>Expected Decisions</a:t>
            </a:r>
          </a:p>
        </p:txBody>
      </p:sp>
      <p:sp>
        <p:nvSpPr>
          <p:cNvPr id="6" name="Content Placeholder 2"/>
          <p:cNvSpPr>
            <a:spLocks noGrp="1"/>
          </p:cNvSpPr>
          <p:nvPr>
            <p:ph idx="1"/>
          </p:nvPr>
        </p:nvSpPr>
        <p:spPr>
          <a:xfrm>
            <a:off x="288925" y="1772816"/>
            <a:ext cx="8315523" cy="4181897"/>
          </a:xfrm>
        </p:spPr>
        <p:txBody>
          <a:bodyPr>
            <a:noAutofit/>
          </a:bodyPr>
          <a:lstStyle/>
          <a:p>
            <a:pPr lvl="0"/>
            <a:r>
              <a:rPr lang="en-US" sz="1500" b="1" dirty="0" smtClean="0">
                <a:latin typeface="Arial" panose="020B0604020202020204" pitchFamily="34" charset="0"/>
                <a:cs typeface="Arial" panose="020B0604020202020204" pitchFamily="34" charset="0"/>
              </a:rPr>
              <a:t>Endorsement of RCSR Forum </a:t>
            </a:r>
            <a:r>
              <a:rPr lang="en-US" sz="1500" b="1" dirty="0" err="1" smtClean="0">
                <a:latin typeface="Arial" panose="020B0604020202020204" pitchFamily="34" charset="0"/>
                <a:cs typeface="Arial" panose="020B0604020202020204" pitchFamily="34" charset="0"/>
              </a:rPr>
              <a:t>ToR</a:t>
            </a:r>
            <a:r>
              <a:rPr lang="en-US" sz="1500" dirty="0" smtClean="0">
                <a:latin typeface="Arial" panose="020B0604020202020204" pitchFamily="34" charset="0"/>
                <a:cs typeface="Arial" panose="020B0604020202020204" pitchFamily="34" charset="0"/>
              </a:rPr>
              <a:t>. </a:t>
            </a:r>
          </a:p>
          <a:p>
            <a:pPr lvl="0"/>
            <a:r>
              <a:rPr lang="en-US" sz="1500" b="1" dirty="0" smtClean="0">
                <a:latin typeface="Arial" panose="020B0604020202020204" pitchFamily="34" charset="0"/>
                <a:cs typeface="Arial" panose="020B0604020202020204" pitchFamily="34" charset="0"/>
              </a:rPr>
              <a:t>Endorsement of proposed 4 scenarios </a:t>
            </a:r>
            <a:r>
              <a:rPr lang="en-US" sz="1500" dirty="0" smtClean="0">
                <a:latin typeface="Arial" panose="020B0604020202020204" pitchFamily="34" charset="0"/>
                <a:cs typeface="Arial" panose="020B0604020202020204" pitchFamily="34" charset="0"/>
              </a:rPr>
              <a:t>to promote the regional cooperation as per RDRT technical meeting recommendations.</a:t>
            </a:r>
            <a:endParaRPr lang="en-US" sz="1500" dirty="0">
              <a:latin typeface="Arial" panose="020B0604020202020204" pitchFamily="34" charset="0"/>
              <a:cs typeface="Arial" panose="020B0604020202020204" pitchFamily="34" charset="0"/>
            </a:endParaRPr>
          </a:p>
          <a:p>
            <a:pPr lvl="0"/>
            <a:r>
              <a:rPr lang="en-US" sz="1500" dirty="0">
                <a:latin typeface="Arial" panose="020B0604020202020204" pitchFamily="34" charset="0"/>
                <a:cs typeface="Arial" panose="020B0604020202020204" pitchFamily="34" charset="0"/>
              </a:rPr>
              <a:t>The </a:t>
            </a:r>
            <a:r>
              <a:rPr lang="en-US" sz="1500" b="1" dirty="0">
                <a:latin typeface="Arial" panose="020B0604020202020204" pitchFamily="34" charset="0"/>
                <a:cs typeface="Arial" panose="020B0604020202020204" pitchFamily="34" charset="0"/>
              </a:rPr>
              <a:t>Resilience House </a:t>
            </a:r>
            <a:r>
              <a:rPr lang="en-US" sz="1500" dirty="0">
                <a:latin typeface="Arial" panose="020B0604020202020204" pitchFamily="34" charset="0"/>
                <a:cs typeface="Arial" panose="020B0604020202020204" pitchFamily="34" charset="0"/>
              </a:rPr>
              <a:t>and translation of </a:t>
            </a:r>
            <a:r>
              <a:rPr lang="en-US" sz="1500" b="1" dirty="0">
                <a:latin typeface="Arial" panose="020B0604020202020204" pitchFamily="34" charset="0"/>
                <a:cs typeface="Arial" panose="020B0604020202020204" pitchFamily="34" charset="0"/>
              </a:rPr>
              <a:t>Road Map </a:t>
            </a:r>
            <a:r>
              <a:rPr lang="en-US" sz="1500" dirty="0">
                <a:latin typeface="Arial" panose="020B0604020202020204" pitchFamily="34" charset="0"/>
                <a:cs typeface="Arial" panose="020B0604020202020204" pitchFamily="34" charset="0"/>
              </a:rPr>
              <a:t>into country plans </a:t>
            </a:r>
            <a:r>
              <a:rPr lang="en-US" sz="1500" dirty="0" smtClean="0">
                <a:latin typeface="Arial" panose="020B0604020202020204" pitchFamily="34" charset="0"/>
                <a:cs typeface="Arial" panose="020B0604020202020204" pitchFamily="34" charset="0"/>
              </a:rPr>
              <a:t>require supports from leadership.  It also requires different </a:t>
            </a:r>
            <a:r>
              <a:rPr lang="en-US" sz="1500" dirty="0">
                <a:latin typeface="Arial" panose="020B0604020202020204" pitchFamily="34" charset="0"/>
                <a:cs typeface="Arial" panose="020B0604020202020204" pitchFamily="34" charset="0"/>
              </a:rPr>
              <a:t>tools and training package to strengthen comprehensive assessment and  integrated planning practices. </a:t>
            </a:r>
            <a:r>
              <a:rPr lang="en-US" sz="1500" b="1" dirty="0">
                <a:latin typeface="Arial" panose="020B0604020202020204" pitchFamily="34" charset="0"/>
                <a:cs typeface="Arial" panose="020B0604020202020204" pitchFamily="34" charset="0"/>
              </a:rPr>
              <a:t>RCSRF recommended trainings and tools</a:t>
            </a:r>
            <a:r>
              <a:rPr lang="en-US" sz="1500" dirty="0">
                <a:latin typeface="Arial" panose="020B0604020202020204" pitchFamily="34" charset="0"/>
                <a:cs typeface="Arial" panose="020B0604020202020204" pitchFamily="34" charset="0"/>
              </a:rPr>
              <a:t> that develop the understanding of NS on comprehensive assessment and integrated planning to implement different resilience initiative in country </a:t>
            </a:r>
            <a:r>
              <a:rPr lang="en-US" sz="1500" dirty="0" smtClean="0">
                <a:latin typeface="Arial" panose="020B0604020202020204" pitchFamily="34" charset="0"/>
                <a:cs typeface="Arial" panose="020B0604020202020204" pitchFamily="34" charset="0"/>
              </a:rPr>
              <a:t>level</a:t>
            </a:r>
            <a:r>
              <a:rPr lang="en-US" sz="1500" dirty="0">
                <a:latin typeface="Arial" panose="020B0604020202020204" pitchFamily="34" charset="0"/>
                <a:cs typeface="Arial" panose="020B0604020202020204" pitchFamily="34" charset="0"/>
              </a:rPr>
              <a:t> </a:t>
            </a:r>
            <a:r>
              <a:rPr lang="en-US" sz="1500" dirty="0" smtClean="0">
                <a:latin typeface="Arial" panose="020B0604020202020204" pitchFamily="34" charset="0"/>
                <a:cs typeface="Arial" panose="020B0604020202020204" pitchFamily="34" charset="0"/>
              </a:rPr>
              <a:t>as needed.</a:t>
            </a:r>
            <a:endParaRPr lang="en-US" sz="1500" dirty="0">
              <a:latin typeface="Arial" panose="020B0604020202020204" pitchFamily="34" charset="0"/>
              <a:cs typeface="Arial" panose="020B0604020202020204" pitchFamily="34" charset="0"/>
            </a:endParaRPr>
          </a:p>
          <a:p>
            <a:pPr lvl="0"/>
            <a:r>
              <a:rPr lang="en-US" sz="1500" dirty="0">
                <a:latin typeface="Arial" panose="020B0604020202020204" pitchFamily="34" charset="0"/>
                <a:cs typeface="Arial" panose="020B0604020202020204" pitchFamily="34" charset="0"/>
              </a:rPr>
              <a:t>SEARD is inviting representatives of governments, ASEAN Secretariat as well as other relevant stakeholders in different regional events with the guidance and support of </a:t>
            </a:r>
            <a:r>
              <a:rPr lang="en-US" sz="1500" b="1" dirty="0" smtClean="0">
                <a:latin typeface="Arial" panose="020B0604020202020204" pitchFamily="34" charset="0"/>
                <a:cs typeface="Arial" panose="020B0604020202020204" pitchFamily="34" charset="0"/>
              </a:rPr>
              <a:t>NSs. This </a:t>
            </a:r>
            <a:r>
              <a:rPr lang="en-US" sz="1500" b="1" dirty="0">
                <a:latin typeface="Arial" panose="020B0604020202020204" pitchFamily="34" charset="0"/>
                <a:cs typeface="Arial" panose="020B0604020202020204" pitchFamily="34" charset="0"/>
              </a:rPr>
              <a:t>practice should be continued</a:t>
            </a:r>
            <a:r>
              <a:rPr lang="en-US" sz="1500" dirty="0">
                <a:latin typeface="Arial" panose="020B0604020202020204" pitchFamily="34" charset="0"/>
                <a:cs typeface="Arial" panose="020B0604020202020204" pitchFamily="34" charset="0"/>
              </a:rPr>
              <a:t> as it will further strengthen our working relation with all partners</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a:p>
            <a:pPr lvl="0"/>
            <a:r>
              <a:rPr lang="en-US" sz="1500" b="1" dirty="0">
                <a:latin typeface="Arial" panose="020B0604020202020204" pitchFamily="34" charset="0"/>
                <a:cs typeface="Arial" panose="020B0604020202020204" pitchFamily="34" charset="0"/>
              </a:rPr>
              <a:t>Roll out the joint plan of action </a:t>
            </a:r>
            <a:r>
              <a:rPr lang="en-US" sz="1500" b="1" dirty="0" smtClean="0">
                <a:latin typeface="Arial" panose="020B0604020202020204" pitchFamily="34" charset="0"/>
                <a:cs typeface="Arial" panose="020B0604020202020204" pitchFamily="34" charset="0"/>
              </a:rPr>
              <a:t>of 2014 </a:t>
            </a:r>
            <a:r>
              <a:rPr lang="en-US" sz="1500" dirty="0">
                <a:latin typeface="Arial" panose="020B0604020202020204" pitchFamily="34" charset="0"/>
                <a:cs typeface="Arial" panose="020B0604020202020204" pitchFamily="34" charset="0"/>
              </a:rPr>
              <a:t>among National Societies, AHA Centre and IFRC</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a:p>
            <a:pPr lvl="0"/>
            <a:r>
              <a:rPr lang="en-US" sz="1500" b="1" dirty="0">
                <a:latin typeface="Arial" panose="020B0604020202020204" pitchFamily="34" charset="0"/>
                <a:cs typeface="Arial" panose="020B0604020202020204" pitchFamily="34" charset="0"/>
              </a:rPr>
              <a:t>Implement the </a:t>
            </a:r>
            <a:r>
              <a:rPr lang="en-US" sz="1500" b="1" dirty="0" smtClean="0">
                <a:latin typeface="Arial" panose="020B0604020202020204" pitchFamily="34" charset="0"/>
                <a:cs typeface="Arial" panose="020B0604020202020204" pitchFamily="34" charset="0"/>
              </a:rPr>
              <a:t>recommendations </a:t>
            </a:r>
            <a:r>
              <a:rPr lang="en-US" sz="1500" b="1" dirty="0">
                <a:latin typeface="Arial" panose="020B0604020202020204" pitchFamily="34" charset="0"/>
                <a:cs typeface="Arial" panose="020B0604020202020204" pitchFamily="34" charset="0"/>
              </a:rPr>
              <a:t>of Regional Pandemic and Public health emergency preparedness </a:t>
            </a:r>
            <a:r>
              <a:rPr lang="en-US" sz="1500" b="1" dirty="0" smtClean="0">
                <a:latin typeface="Arial" panose="020B0604020202020204" pitchFamily="34" charset="0"/>
                <a:cs typeface="Arial" panose="020B0604020202020204" pitchFamily="34" charset="0"/>
              </a:rPr>
              <a:t>workshop</a:t>
            </a:r>
            <a:r>
              <a:rPr lang="en-US" sz="1500" dirty="0" smtClean="0">
                <a:latin typeface="Arial" panose="020B0604020202020204" pitchFamily="34" charset="0"/>
                <a:cs typeface="Arial" panose="020B0604020202020204" pitchFamily="34" charset="0"/>
              </a:rPr>
              <a:t>. </a:t>
            </a:r>
            <a:r>
              <a:rPr lang="en-US" sz="1500" dirty="0">
                <a:latin typeface="Arial" panose="020B0604020202020204" pitchFamily="34" charset="0"/>
                <a:cs typeface="Arial" panose="020B0604020202020204" pitchFamily="34" charset="0"/>
              </a:rPr>
              <a:t>Links of process report can be accessed with Regional Health technical working group report.</a:t>
            </a:r>
          </a:p>
          <a:p>
            <a:pPr eaLnBrk="1" hangingPunct="1"/>
            <a:endParaRPr lang="en-GB" altLang="en-US" sz="1500" dirty="0" smtClean="0">
              <a:latin typeface="Arial" pitchFamily="34" charset="0"/>
              <a:cs typeface="Arial" pitchFamily="34" charset="0"/>
            </a:endParaRPr>
          </a:p>
        </p:txBody>
      </p:sp>
      <p:sp>
        <p:nvSpPr>
          <p:cNvPr id="7" name="TextBox 6"/>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3236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itle 1"/>
          <p:cNvSpPr>
            <a:spLocks noGrp="1"/>
          </p:cNvSpPr>
          <p:nvPr>
            <p:ph type="title"/>
          </p:nvPr>
        </p:nvSpPr>
        <p:spPr>
          <a:xfrm>
            <a:off x="1019175" y="1052736"/>
            <a:ext cx="6858000" cy="504056"/>
          </a:xfrm>
        </p:spPr>
        <p:txBody>
          <a:bodyPr/>
          <a:lstStyle/>
          <a:p>
            <a:pPr eaLnBrk="1" hangingPunct="1"/>
            <a:r>
              <a:rPr lang="en-GB" altLang="en-US" sz="2600" b="1" i="1" dirty="0" smtClean="0">
                <a:latin typeface="Arial" pitchFamily="34" charset="0"/>
                <a:cs typeface="Arial" pitchFamily="34" charset="0"/>
              </a:rPr>
              <a:t>Expected Directions (1)</a:t>
            </a:r>
          </a:p>
        </p:txBody>
      </p:sp>
      <p:sp>
        <p:nvSpPr>
          <p:cNvPr id="6" name="Content Placeholder 2"/>
          <p:cNvSpPr>
            <a:spLocks noGrp="1"/>
          </p:cNvSpPr>
          <p:nvPr>
            <p:ph idx="1"/>
          </p:nvPr>
        </p:nvSpPr>
        <p:spPr>
          <a:xfrm>
            <a:off x="219075" y="1686970"/>
            <a:ext cx="8765560" cy="4478334"/>
          </a:xfrm>
        </p:spPr>
        <p:txBody>
          <a:bodyPr>
            <a:noAutofit/>
          </a:bodyPr>
          <a:lstStyle/>
          <a:p>
            <a:pPr lvl="0"/>
            <a:r>
              <a:rPr lang="en-US" sz="1600" dirty="0">
                <a:latin typeface="Arial" panose="020B0604020202020204" pitchFamily="34" charset="0"/>
                <a:cs typeface="Arial" panose="020B0604020202020204" pitchFamily="34" charset="0"/>
              </a:rPr>
              <a:t>Continuous support to </a:t>
            </a:r>
            <a:r>
              <a:rPr lang="en-US" sz="1600" dirty="0" smtClean="0">
                <a:latin typeface="Arial" panose="020B0604020202020204" pitchFamily="34" charset="0"/>
                <a:cs typeface="Arial" panose="020B0604020202020204" pitchFamily="34" charset="0"/>
              </a:rPr>
              <a:t>increase ensure </a:t>
            </a:r>
            <a:r>
              <a:rPr lang="en-US" sz="1600" b="1" dirty="0">
                <a:latin typeface="Arial" panose="020B0604020202020204" pitchFamily="34" charset="0"/>
                <a:cs typeface="Arial" panose="020B0604020202020204" pitchFamily="34" charset="0"/>
              </a:rPr>
              <a:t>health participation </a:t>
            </a:r>
            <a:r>
              <a:rPr lang="en-US" sz="1600" dirty="0">
                <a:latin typeface="Arial" panose="020B0604020202020204" pitchFamily="34" charset="0"/>
                <a:cs typeface="Arial" panose="020B0604020202020204" pitchFamily="34" charset="0"/>
              </a:rPr>
              <a:t>in Resilience </a:t>
            </a:r>
            <a:r>
              <a:rPr lang="en-US" sz="1600" dirty="0" smtClean="0">
                <a:latin typeface="Arial" panose="020B0604020202020204" pitchFamily="34" charset="0"/>
                <a:cs typeface="Arial" panose="020B0604020202020204" pitchFamily="34" charset="0"/>
              </a:rPr>
              <a:t>discussion.</a:t>
            </a:r>
            <a:endParaRPr lang="en-US" sz="1600" dirty="0">
              <a:latin typeface="Arial" panose="020B0604020202020204" pitchFamily="34" charset="0"/>
              <a:cs typeface="Arial" panose="020B0604020202020204" pitchFamily="34" charset="0"/>
            </a:endParaRPr>
          </a:p>
          <a:p>
            <a:pPr lvl="0"/>
            <a:r>
              <a:rPr lang="en-US" sz="1600" dirty="0">
                <a:latin typeface="Arial" panose="020B0604020202020204" pitchFamily="34" charset="0"/>
                <a:cs typeface="Arial" panose="020B0604020202020204" pitchFamily="34" charset="0"/>
              </a:rPr>
              <a:t>Strengthen institutional preparedness for effective response in country or region by focusing on the development of </a:t>
            </a:r>
            <a:r>
              <a:rPr lang="en-US" sz="1600" b="1" dirty="0">
                <a:latin typeface="Arial" panose="020B0604020202020204" pitchFamily="34" charset="0"/>
                <a:cs typeface="Arial" panose="020B0604020202020204" pitchFamily="34" charset="0"/>
              </a:rPr>
              <a:t>contingency plan</a:t>
            </a:r>
            <a:r>
              <a:rPr lang="en-US" sz="16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business continuity plan</a:t>
            </a:r>
            <a:r>
              <a:rPr lang="en-US" sz="1600" dirty="0">
                <a:latin typeface="Arial" panose="020B0604020202020204" pitchFamily="34" charset="0"/>
                <a:cs typeface="Arial" panose="020B0604020202020204" pitchFamily="34" charset="0"/>
              </a:rPr>
              <a:t> and </a:t>
            </a:r>
            <a:r>
              <a:rPr lang="en-US" sz="1600" b="1" dirty="0">
                <a:latin typeface="Arial" panose="020B0604020202020204" pitchFamily="34" charset="0"/>
                <a:cs typeface="Arial" panose="020B0604020202020204" pitchFamily="34" charset="0"/>
              </a:rPr>
              <a:t>simulation exercises</a:t>
            </a:r>
            <a:r>
              <a:rPr lang="en-US" sz="1600" dirty="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Strengthen </a:t>
            </a:r>
            <a:r>
              <a:rPr lang="en-US" sz="1600" b="1" dirty="0">
                <a:latin typeface="Arial" panose="020B0604020202020204" pitchFamily="34" charset="0"/>
                <a:cs typeface="Arial" panose="020B0604020202020204" pitchFamily="34" charset="0"/>
              </a:rPr>
              <a:t>NDRT</a:t>
            </a:r>
            <a:r>
              <a:rPr lang="en-US" sz="1600" dirty="0">
                <a:latin typeface="Arial" panose="020B0604020202020204" pitchFamily="34" charset="0"/>
                <a:cs typeface="Arial" panose="020B0604020202020204" pitchFamily="34" charset="0"/>
              </a:rPr>
              <a:t> and </a:t>
            </a:r>
            <a:r>
              <a:rPr lang="en-US" sz="1600" b="1" dirty="0">
                <a:latin typeface="Arial" panose="020B0604020202020204" pitchFamily="34" charset="0"/>
                <a:cs typeface="Arial" panose="020B0604020202020204" pitchFamily="34" charset="0"/>
              </a:rPr>
              <a:t>RDRT</a:t>
            </a:r>
            <a:r>
              <a:rPr lang="en-US" sz="1600" dirty="0">
                <a:latin typeface="Arial" panose="020B0604020202020204" pitchFamily="34" charset="0"/>
                <a:cs typeface="Arial" panose="020B0604020202020204" pitchFamily="34" charset="0"/>
              </a:rPr>
              <a:t> for better regional cooperation, which includes training, deployment opportunities and related </a:t>
            </a:r>
            <a:r>
              <a:rPr lang="en-US" sz="1600" dirty="0" smtClean="0">
                <a:latin typeface="Arial" panose="020B0604020202020204" pitchFamily="34" charset="0"/>
                <a:cs typeface="Arial" panose="020B0604020202020204" pitchFamily="34" charset="0"/>
              </a:rPr>
              <a:t>tools in the line with recommendations made in recent evaluations. </a:t>
            </a:r>
            <a:endParaRPr lang="en-US" sz="1600" dirty="0">
              <a:latin typeface="Arial" panose="020B0604020202020204" pitchFamily="34" charset="0"/>
              <a:cs typeface="Arial" panose="020B0604020202020204" pitchFamily="34" charset="0"/>
            </a:endParaRPr>
          </a:p>
          <a:p>
            <a:pPr lvl="0"/>
            <a:r>
              <a:rPr lang="en-US" sz="1600" b="1" dirty="0" smtClean="0">
                <a:latin typeface="Arial" panose="020B0604020202020204" pitchFamily="34" charset="0"/>
                <a:cs typeface="Arial" panose="020B0604020202020204" pitchFamily="34" charset="0"/>
              </a:rPr>
              <a:t>OD</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and </a:t>
            </a:r>
            <a:r>
              <a:rPr lang="en-US" sz="1600" b="1" dirty="0">
                <a:latin typeface="Arial" panose="020B0604020202020204" pitchFamily="34" charset="0"/>
                <a:cs typeface="Arial" panose="020B0604020202020204" pitchFamily="34" charset="0"/>
              </a:rPr>
              <a:t>Youth Development </a:t>
            </a:r>
            <a:r>
              <a:rPr lang="en-US" sz="1600" dirty="0">
                <a:latin typeface="Arial" panose="020B0604020202020204" pitchFamily="34" charset="0"/>
                <a:cs typeface="Arial" panose="020B0604020202020204" pitchFamily="34" charset="0"/>
              </a:rPr>
              <a:t>needs to be promoted in all </a:t>
            </a:r>
            <a:r>
              <a:rPr lang="en-US" sz="1600" dirty="0" err="1">
                <a:latin typeface="Arial" panose="020B0604020202020204" pitchFamily="34" charset="0"/>
                <a:cs typeface="Arial" panose="020B0604020202020204" pitchFamily="34" charset="0"/>
              </a:rPr>
              <a:t>programmes</a:t>
            </a:r>
            <a:r>
              <a:rPr lang="en-US" sz="1600" dirty="0">
                <a:latin typeface="Arial" panose="020B0604020202020204" pitchFamily="34" charset="0"/>
                <a:cs typeface="Arial" panose="020B0604020202020204" pitchFamily="34" charset="0"/>
              </a:rPr>
              <a:t> /projects. Increased investment on youth is needed to further promote youth </a:t>
            </a:r>
            <a:r>
              <a:rPr lang="en-US" sz="1600" dirty="0" smtClean="0">
                <a:latin typeface="Arial" panose="020B0604020202020204" pitchFamily="34" charset="0"/>
                <a:cs typeface="Arial" panose="020B0604020202020204" pitchFamily="34" charset="0"/>
              </a:rPr>
              <a:t>engagement.</a:t>
            </a:r>
            <a:endParaRPr lang="en-US" sz="1600" dirty="0">
              <a:latin typeface="Arial" panose="020B0604020202020204" pitchFamily="34" charset="0"/>
              <a:cs typeface="Arial" panose="020B0604020202020204" pitchFamily="34" charset="0"/>
            </a:endParaRPr>
          </a:p>
          <a:p>
            <a:pPr lvl="0"/>
            <a:r>
              <a:rPr lang="en-US" sz="1600" dirty="0">
                <a:latin typeface="Arial" panose="020B0604020202020204" pitchFamily="34" charset="0"/>
                <a:cs typeface="Arial" panose="020B0604020202020204" pitchFamily="34" charset="0"/>
              </a:rPr>
              <a:t>National Society Development is the foundational work and needs to be well-addressed and incorporated into policies, plans and </a:t>
            </a:r>
            <a:r>
              <a:rPr lang="en-US" sz="1600" dirty="0" err="1">
                <a:latin typeface="Arial" panose="020B0604020202020204" pitchFamily="34" charset="0"/>
                <a:cs typeface="Arial" panose="020B0604020202020204" pitchFamily="34" charset="0"/>
              </a:rPr>
              <a:t>programmes</a:t>
            </a:r>
            <a:r>
              <a:rPr lang="en-US" sz="1600" dirty="0">
                <a:latin typeface="Arial" panose="020B0604020202020204" pitchFamily="34" charset="0"/>
                <a:cs typeface="Arial" panose="020B0604020202020204" pitchFamily="34" charset="0"/>
              </a:rPr>
              <a:t> and more holistic approaches are needed. Therefore, inclusion of </a:t>
            </a:r>
            <a:r>
              <a:rPr lang="en-US" sz="1600" b="1" dirty="0">
                <a:latin typeface="Arial" panose="020B0604020202020204" pitchFamily="34" charset="0"/>
                <a:cs typeface="Arial" panose="020B0604020202020204" pitchFamily="34" charset="0"/>
              </a:rPr>
              <a:t>Branch Development</a:t>
            </a:r>
            <a:r>
              <a:rPr lang="en-US" sz="16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Volunteer Management, Youth Development and engagement, Capacity Building </a:t>
            </a:r>
            <a:r>
              <a:rPr lang="en-US" sz="1600" dirty="0">
                <a:latin typeface="Arial" panose="020B0604020202020204" pitchFamily="34" charset="0"/>
                <a:cs typeface="Arial" panose="020B0604020202020204" pitchFamily="34" charset="0"/>
              </a:rPr>
              <a:t>(gender and diversity, finance development, resource mobilization) must always be considered and  should be reflected in the Road Map. NSD areas always need to be recognized and applied as foundation for effective delivery of our work. </a:t>
            </a:r>
            <a:endParaRPr lang="en-US" sz="1600" dirty="0" smtClean="0">
              <a:latin typeface="Arial" panose="020B0604020202020204" pitchFamily="34" charset="0"/>
              <a:cs typeface="Arial" panose="020B0604020202020204" pitchFamily="34" charset="0"/>
            </a:endParaRPr>
          </a:p>
          <a:p>
            <a:pPr lvl="0"/>
            <a:endParaRPr lang="en-US" sz="1600" dirty="0">
              <a:latin typeface="Arial" panose="020B0604020202020204" pitchFamily="34" charset="0"/>
              <a:cs typeface="Arial" panose="020B0604020202020204" pitchFamily="34" charset="0"/>
            </a:endParaRPr>
          </a:p>
        </p:txBody>
      </p:sp>
      <p:sp>
        <p:nvSpPr>
          <p:cNvPr id="7" name="TextBox 6"/>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2463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itle 1"/>
          <p:cNvSpPr>
            <a:spLocks noGrp="1"/>
          </p:cNvSpPr>
          <p:nvPr>
            <p:ph type="title"/>
          </p:nvPr>
        </p:nvSpPr>
        <p:spPr>
          <a:xfrm>
            <a:off x="1019175" y="1052736"/>
            <a:ext cx="6858000" cy="504056"/>
          </a:xfrm>
        </p:spPr>
        <p:txBody>
          <a:bodyPr/>
          <a:lstStyle/>
          <a:p>
            <a:pPr eaLnBrk="1" hangingPunct="1"/>
            <a:r>
              <a:rPr lang="en-GB" altLang="en-US" sz="2600" b="1" i="1" dirty="0" smtClean="0">
                <a:latin typeface="Arial" pitchFamily="34" charset="0"/>
                <a:cs typeface="Arial" pitchFamily="34" charset="0"/>
              </a:rPr>
              <a:t>Expected Directions (2)</a:t>
            </a:r>
          </a:p>
        </p:txBody>
      </p:sp>
      <p:sp>
        <p:nvSpPr>
          <p:cNvPr id="7" name="TextBox 6"/>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
        <p:nvSpPr>
          <p:cNvPr id="11" name="Content Placeholder 2"/>
          <p:cNvSpPr>
            <a:spLocks noGrp="1"/>
          </p:cNvSpPr>
          <p:nvPr>
            <p:ph idx="1"/>
          </p:nvPr>
        </p:nvSpPr>
        <p:spPr>
          <a:xfrm>
            <a:off x="441343" y="1773144"/>
            <a:ext cx="8229600" cy="4392160"/>
          </a:xfrm>
        </p:spPr>
        <p:txBody>
          <a:bodyPr>
            <a:noAutofit/>
          </a:bodyPr>
          <a:lstStyle/>
          <a:p>
            <a:pPr lvl="0"/>
            <a:r>
              <a:rPr lang="en-US" sz="1600" b="1" dirty="0">
                <a:latin typeface="Arial" panose="020B0604020202020204" pitchFamily="34" charset="0"/>
                <a:cs typeface="Arial" panose="020B0604020202020204" pitchFamily="34" charset="0"/>
              </a:rPr>
              <a:t>Disaster Law: </a:t>
            </a:r>
            <a:r>
              <a:rPr lang="en-US" sz="1600" dirty="0">
                <a:latin typeface="Arial" panose="020B0604020202020204" pitchFamily="34" charset="0"/>
                <a:cs typeface="Arial" panose="020B0604020202020204" pitchFamily="34" charset="0"/>
              </a:rPr>
              <a:t>2015 presents some significant opportunities for SEA National Societies and disaster law. These include </a:t>
            </a:r>
            <a:r>
              <a:rPr lang="en-US" sz="1600" b="1" dirty="0">
                <a:latin typeface="Arial" panose="020B0604020202020204" pitchFamily="34" charset="0"/>
                <a:cs typeface="Arial" panose="020B0604020202020204" pitchFamily="34" charset="0"/>
              </a:rPr>
              <a:t>showcasing </a:t>
            </a:r>
            <a:r>
              <a:rPr lang="en-US" sz="1600" dirty="0" smtClean="0">
                <a:latin typeface="Arial" panose="020B0604020202020204" pitchFamily="34" charset="0"/>
                <a:cs typeface="Arial" panose="020B0604020202020204" pitchFamily="34" charset="0"/>
              </a:rPr>
              <a:t>National </a:t>
            </a:r>
            <a:r>
              <a:rPr lang="en-US" sz="1600" dirty="0">
                <a:latin typeface="Arial" panose="020B0604020202020204" pitchFamily="34" charset="0"/>
                <a:cs typeface="Arial" panose="020B0604020202020204" pitchFamily="34" charset="0"/>
              </a:rPr>
              <a:t>Societies’ </a:t>
            </a:r>
            <a:r>
              <a:rPr lang="en-US" sz="1600" b="1" dirty="0">
                <a:latin typeface="Arial" panose="020B0604020202020204" pitchFamily="34" charset="0"/>
                <a:cs typeface="Arial" panose="020B0604020202020204" pitchFamily="34" charset="0"/>
              </a:rPr>
              <a:t>progress and leadership</a:t>
            </a:r>
            <a:r>
              <a:rPr lang="en-US" sz="1600" dirty="0">
                <a:latin typeface="Arial" panose="020B0604020202020204" pitchFamily="34" charset="0"/>
                <a:cs typeface="Arial" panose="020B0604020202020204" pitchFamily="34" charset="0"/>
              </a:rPr>
              <a:t> in disaster law at the 32nd International Conference of the Red Cross Red Crescent in December 2015 (e.g. by delivering a statement / intervention and signing a new South East Asia disaster law pledge); continuing to build </a:t>
            </a:r>
            <a:r>
              <a:rPr lang="en-US" sz="1600" b="1" dirty="0">
                <a:latin typeface="Arial" panose="020B0604020202020204" pitchFamily="34" charset="0"/>
                <a:cs typeface="Arial" panose="020B0604020202020204" pitchFamily="34" charset="0"/>
              </a:rPr>
              <a:t>National Society knowledge and capacity </a:t>
            </a:r>
            <a:r>
              <a:rPr lang="en-US" sz="1600" dirty="0">
                <a:latin typeface="Arial" panose="020B0604020202020204" pitchFamily="34" charset="0"/>
                <a:cs typeface="Arial" panose="020B0604020202020204" pitchFamily="34" charset="0"/>
              </a:rPr>
              <a:t>in disaster law (e.g. by attending the regional disaster law workshop on 3rd - 4th June 2015); establishing a </a:t>
            </a:r>
            <a:r>
              <a:rPr lang="en-US" sz="1600" b="1" dirty="0">
                <a:latin typeface="Arial" panose="020B0604020202020204" pitchFamily="34" charset="0"/>
                <a:cs typeface="Arial" panose="020B0604020202020204" pitchFamily="34" charset="0"/>
              </a:rPr>
              <a:t>SEA National Society Disaster Law advisory group / network </a:t>
            </a:r>
            <a:r>
              <a:rPr lang="en-US" sz="1600" dirty="0">
                <a:latin typeface="Arial" panose="020B0604020202020204" pitchFamily="34" charset="0"/>
                <a:cs typeface="Arial" panose="020B0604020202020204" pitchFamily="34" charset="0"/>
              </a:rPr>
              <a:t>with a focal point from each National Society; promoting institutional support and capacity building for their National Societies in disaster law (including youth and volunteers) and continuing to contribute to </a:t>
            </a:r>
            <a:r>
              <a:rPr lang="en-US" sz="1600" b="1" dirty="0">
                <a:latin typeface="Arial" panose="020B0604020202020204" pitchFamily="34" charset="0"/>
                <a:cs typeface="Arial" panose="020B0604020202020204" pitchFamily="34" charset="0"/>
              </a:rPr>
              <a:t>national law and policy-making </a:t>
            </a:r>
            <a:r>
              <a:rPr lang="en-US" sz="1600" dirty="0">
                <a:latin typeface="Arial" panose="020B0604020202020204" pitchFamily="34" charset="0"/>
                <a:cs typeface="Arial" panose="020B0604020202020204" pitchFamily="34" charset="0"/>
              </a:rPr>
              <a:t>processes</a:t>
            </a:r>
            <a:r>
              <a:rPr lang="en-US" sz="1600" dirty="0" smtClean="0">
                <a:latin typeface="Arial" panose="020B0604020202020204" pitchFamily="34" charset="0"/>
                <a:cs typeface="Arial" panose="020B0604020202020204" pitchFamily="34" charset="0"/>
              </a:rPr>
              <a:t>.</a:t>
            </a:r>
          </a:p>
          <a:p>
            <a:pPr lvl="0"/>
            <a:endParaRPr lang="en-US" sz="1600" dirty="0">
              <a:latin typeface="Arial" panose="020B0604020202020204" pitchFamily="34" charset="0"/>
              <a:cs typeface="Arial" panose="020B0604020202020204" pitchFamily="34" charset="0"/>
            </a:endParaRPr>
          </a:p>
          <a:p>
            <a:pPr lvl="0"/>
            <a:r>
              <a:rPr lang="en-US" sz="1600" dirty="0">
                <a:latin typeface="Arial" panose="020B0604020202020204" pitchFamily="34" charset="0"/>
                <a:cs typeface="Arial" panose="020B0604020202020204" pitchFamily="34" charset="0"/>
              </a:rPr>
              <a:t>Build the partnership as per outlined by expected cooperation by </a:t>
            </a:r>
            <a:r>
              <a:rPr lang="en-US" sz="1600" b="1" dirty="0">
                <a:latin typeface="Arial" panose="020B0604020202020204" pitchFamily="34" charset="0"/>
                <a:cs typeface="Arial" panose="020B0604020202020204" pitchFamily="34" charset="0"/>
              </a:rPr>
              <a:t>ASEAN and government </a:t>
            </a:r>
            <a:r>
              <a:rPr lang="en-US" sz="1600" dirty="0">
                <a:latin typeface="Arial" panose="020B0604020202020204" pitchFamily="34" charset="0"/>
                <a:cs typeface="Arial" panose="020B0604020202020204" pitchFamily="34" charset="0"/>
              </a:rPr>
              <a:t>representatives during </a:t>
            </a:r>
            <a:r>
              <a:rPr lang="en-US" sz="1600" b="1" dirty="0" smtClean="0">
                <a:latin typeface="Arial" panose="020B0604020202020204" pitchFamily="34" charset="0"/>
                <a:cs typeface="Arial" panose="020B0604020202020204" pitchFamily="34" charset="0"/>
              </a:rPr>
              <a:t>Regional </a:t>
            </a:r>
            <a:r>
              <a:rPr lang="en-US" sz="1600" b="1" dirty="0">
                <a:latin typeface="Arial" panose="020B0604020202020204" pitchFamily="34" charset="0"/>
                <a:cs typeface="Arial" panose="020B0604020202020204" pitchFamily="34" charset="0"/>
              </a:rPr>
              <a:t>Pandemic and Public Health in Emergency Preparedness workshop</a:t>
            </a:r>
            <a:r>
              <a:rPr lang="en-US" sz="1600" dirty="0">
                <a:latin typeface="Arial" panose="020B0604020202020204" pitchFamily="34" charset="0"/>
                <a:cs typeface="Arial" panose="020B0604020202020204" pitchFamily="34" charset="0"/>
              </a:rPr>
              <a:t>.</a:t>
            </a:r>
          </a:p>
          <a:p>
            <a:endParaRPr lang="en-GB" altLang="en-US" sz="1600" dirty="0">
              <a:latin typeface="Arial" pitchFamily="34" charset="0"/>
              <a:cs typeface="Arial" pitchFamily="34" charset="0"/>
            </a:endParaRPr>
          </a:p>
          <a:p>
            <a:endParaRPr lang="en-GB" sz="1600" dirty="0"/>
          </a:p>
        </p:txBody>
      </p:sp>
    </p:spTree>
    <p:extLst>
      <p:ext uri="{BB962C8B-B14F-4D97-AF65-F5344CB8AC3E}">
        <p14:creationId xmlns:p14="http://schemas.microsoft.com/office/powerpoint/2010/main" val="1795931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itle 1"/>
          <p:cNvSpPr txBox="1">
            <a:spLocks/>
          </p:cNvSpPr>
          <p:nvPr/>
        </p:nvSpPr>
        <p:spPr>
          <a:xfrm>
            <a:off x="1019175" y="1052736"/>
            <a:ext cx="6858000" cy="50405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b="1" i="1" dirty="0">
                <a:latin typeface="Arial" pitchFamily="34" charset="0"/>
                <a:cs typeface="Arial" pitchFamily="34" charset="0"/>
              </a:rPr>
              <a:t>Conclusions</a:t>
            </a:r>
            <a:endParaRPr lang="en-GB" altLang="en-US" sz="2600" b="1" i="1" dirty="0">
              <a:latin typeface="Arial" pitchFamily="34" charset="0"/>
              <a:cs typeface="Arial" pitchFamily="34" charset="0"/>
            </a:endParaRPr>
          </a:p>
        </p:txBody>
      </p:sp>
      <p:sp>
        <p:nvSpPr>
          <p:cNvPr id="6" name="Content Placeholder 2"/>
          <p:cNvSpPr txBox="1">
            <a:spLocks/>
          </p:cNvSpPr>
          <p:nvPr/>
        </p:nvSpPr>
        <p:spPr>
          <a:xfrm>
            <a:off x="288924" y="1556792"/>
            <a:ext cx="8855075" cy="460851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800" b="1" dirty="0">
                <a:latin typeface="Arial" panose="020B0604020202020204" pitchFamily="34" charset="0"/>
                <a:cs typeface="Arial" panose="020B0604020202020204" pitchFamily="34" charset="0"/>
              </a:rPr>
              <a:t>Opportunities</a:t>
            </a:r>
            <a:endParaRPr lang="en-US" sz="1800" dirty="0">
              <a:latin typeface="Arial" panose="020B0604020202020204" pitchFamily="34" charset="0"/>
              <a:cs typeface="Arial" panose="020B0604020202020204" pitchFamily="34" charset="0"/>
            </a:endParaRPr>
          </a:p>
          <a:p>
            <a:pPr lvl="0"/>
            <a:r>
              <a:rPr lang="en-US" sz="1800" dirty="0">
                <a:latin typeface="Arial" panose="020B0604020202020204" pitchFamily="34" charset="0"/>
                <a:cs typeface="Arial" panose="020B0604020202020204" pitchFamily="34" charset="0"/>
              </a:rPr>
              <a:t>Exchange of ideas; peer to peer learning among the NSs of the region and IFRC.</a:t>
            </a:r>
          </a:p>
          <a:p>
            <a:pPr lvl="0"/>
            <a:r>
              <a:rPr lang="en-US" sz="1800" dirty="0">
                <a:latin typeface="Arial" panose="020B0604020202020204" pitchFamily="34" charset="0"/>
                <a:cs typeface="Arial" panose="020B0604020202020204" pitchFamily="34" charset="0"/>
              </a:rPr>
              <a:t>Exploring the possible areas of </a:t>
            </a:r>
            <a:r>
              <a:rPr lang="en-US" sz="1800" dirty="0" smtClean="0">
                <a:latin typeface="Arial" panose="020B0604020202020204" pitchFamily="34" charset="0"/>
                <a:cs typeface="Arial" panose="020B0604020202020204" pitchFamily="34" charset="0"/>
              </a:rPr>
              <a:t>partnership.</a:t>
            </a:r>
            <a:endParaRPr lang="en-US" sz="1800" dirty="0">
              <a:latin typeface="Arial" panose="020B0604020202020204" pitchFamily="34" charset="0"/>
              <a:cs typeface="Arial" panose="020B0604020202020204" pitchFamily="34" charset="0"/>
            </a:endParaRPr>
          </a:p>
          <a:p>
            <a:pPr lvl="0"/>
            <a:r>
              <a:rPr lang="en-US" sz="1800" dirty="0">
                <a:latin typeface="Arial" panose="020B0604020202020204" pitchFamily="34" charset="0"/>
                <a:cs typeface="Arial" panose="020B0604020202020204" pitchFamily="34" charset="0"/>
              </a:rPr>
              <a:t>Mapping the human resources of the regional RCRC to strengthen regional cooperation.</a:t>
            </a:r>
          </a:p>
          <a:p>
            <a:pPr lvl="0"/>
            <a:r>
              <a:rPr lang="en-US" sz="1800" dirty="0" smtClean="0">
                <a:latin typeface="Arial" panose="020B0604020202020204" pitchFamily="34" charset="0"/>
                <a:cs typeface="Arial" panose="020B0604020202020204" pitchFamily="34" charset="0"/>
              </a:rPr>
              <a:t>Forum identifies </a:t>
            </a:r>
            <a:r>
              <a:rPr lang="en-US" sz="1800" dirty="0">
                <a:latin typeface="Arial" panose="020B0604020202020204" pitchFamily="34" charset="0"/>
                <a:cs typeface="Arial" panose="020B0604020202020204" pitchFamily="34" charset="0"/>
              </a:rPr>
              <a:t>the common issues and potential </a:t>
            </a:r>
            <a:r>
              <a:rPr lang="en-US" sz="1800" dirty="0" smtClean="0">
                <a:latin typeface="Arial" panose="020B0604020202020204" pitchFamily="34" charset="0"/>
                <a:cs typeface="Arial" panose="020B0604020202020204" pitchFamily="34" charset="0"/>
              </a:rPr>
              <a:t>actions together with all technical teams </a:t>
            </a:r>
            <a:r>
              <a:rPr lang="en-US" sz="1800" dirty="0">
                <a:latin typeface="Arial" panose="020B0604020202020204" pitchFamily="34" charset="0"/>
                <a:cs typeface="Arial" panose="020B0604020202020204" pitchFamily="34" charset="0"/>
              </a:rPr>
              <a:t>of NS in order to promote the integrated planning and maximizing the </a:t>
            </a:r>
            <a:r>
              <a:rPr lang="en-US" sz="1800" dirty="0" smtClean="0">
                <a:latin typeface="Arial" panose="020B0604020202020204" pitchFamily="34" charset="0"/>
                <a:cs typeface="Arial" panose="020B0604020202020204" pitchFamily="34" charset="0"/>
              </a:rPr>
              <a:t>resources - </a:t>
            </a:r>
            <a:r>
              <a:rPr lang="en-US" sz="1800" b="1" dirty="0">
                <a:latin typeface="Arial" panose="020B0604020202020204" pitchFamily="34" charset="0"/>
                <a:cs typeface="Arial" panose="020B0604020202020204" pitchFamily="34" charset="0"/>
              </a:rPr>
              <a:t>Regional Road </a:t>
            </a:r>
            <a:r>
              <a:rPr lang="en-US" sz="1800" b="1" dirty="0" smtClean="0">
                <a:latin typeface="Arial" panose="020B0604020202020204" pitchFamily="34" charset="0"/>
                <a:cs typeface="Arial" panose="020B0604020202020204" pitchFamily="34" charset="0"/>
              </a:rPr>
              <a:t>Map.</a:t>
            </a:r>
          </a:p>
          <a:p>
            <a:pPr marL="0" indent="0">
              <a:buNone/>
            </a:pPr>
            <a:r>
              <a:rPr lang="en-US" sz="1800" b="1" dirty="0" smtClean="0">
                <a:latin typeface="Arial" panose="020B0604020202020204" pitchFamily="34" charset="0"/>
                <a:cs typeface="Arial" panose="020B0604020202020204" pitchFamily="34" charset="0"/>
              </a:rPr>
              <a:t>Challenges</a:t>
            </a:r>
            <a:endParaRPr lang="en-US" sz="1800" dirty="0">
              <a:latin typeface="Arial" panose="020B0604020202020204" pitchFamily="34" charset="0"/>
              <a:cs typeface="Arial" panose="020B0604020202020204" pitchFamily="34" charset="0"/>
            </a:endParaRPr>
          </a:p>
          <a:p>
            <a:pPr lvl="0"/>
            <a:r>
              <a:rPr lang="en-US" sz="1800" dirty="0">
                <a:latin typeface="Arial" panose="020B0604020202020204" pitchFamily="34" charset="0"/>
                <a:cs typeface="Arial" panose="020B0604020202020204" pitchFamily="34" charset="0"/>
              </a:rPr>
              <a:t>Understanding of resilience is gradually developing within National Societies- however the contextualization and strengthening the existing </a:t>
            </a:r>
            <a:r>
              <a:rPr lang="en-US" sz="1800" dirty="0" err="1">
                <a:latin typeface="Arial" panose="020B0604020202020204" pitchFamily="34" charset="0"/>
                <a:cs typeface="Arial" panose="020B0604020202020204" pitchFamily="34" charset="0"/>
              </a:rPr>
              <a:t>programme</a:t>
            </a:r>
            <a:r>
              <a:rPr lang="en-US" sz="1800" dirty="0">
                <a:latin typeface="Arial" panose="020B0604020202020204" pitchFamily="34" charset="0"/>
                <a:cs typeface="Arial" panose="020B0604020202020204" pitchFamily="34" charset="0"/>
              </a:rPr>
              <a:t> into resilience could have numerous limitation including funding; staffing; regular engagement of branches; inadequate guiding documents and skills for comprehensive assessment and integrated planning.  </a:t>
            </a:r>
          </a:p>
          <a:p>
            <a:pPr lvl="0"/>
            <a:r>
              <a:rPr lang="en-US" sz="1800" dirty="0">
                <a:latin typeface="Arial" panose="020B0604020202020204" pitchFamily="34" charset="0"/>
                <a:cs typeface="Arial" panose="020B0604020202020204" pitchFamily="34" charset="0"/>
              </a:rPr>
              <a:t>Transformation</a:t>
            </a:r>
            <a:r>
              <a:rPr lang="en-CA" sz="1800" dirty="0">
                <a:latin typeface="Arial" panose="020B0604020202020204" pitchFamily="34" charset="0"/>
                <a:cs typeface="Arial" panose="020B0604020202020204" pitchFamily="34" charset="0"/>
              </a:rPr>
              <a:t> of regional Road map into one country plan.</a:t>
            </a:r>
            <a:endParaRPr lang="en-US" sz="1800" dirty="0">
              <a:latin typeface="Arial" panose="020B0604020202020204" pitchFamily="34" charset="0"/>
              <a:cs typeface="Arial" panose="020B0604020202020204" pitchFamily="34" charset="0"/>
            </a:endParaRPr>
          </a:p>
          <a:p>
            <a:endParaRPr lang="en-GB" altLang="en-US" sz="1800" dirty="0" smtClean="0">
              <a:latin typeface="Arial" pitchFamily="34" charset="0"/>
              <a:cs typeface="Arial" pitchFamily="34" charset="0"/>
            </a:endParaRPr>
          </a:p>
        </p:txBody>
      </p:sp>
      <p:sp>
        <p:nvSpPr>
          <p:cNvPr id="7" name="TextBox 6"/>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2606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solidFill>
                <a:prstClr val="black"/>
              </a:solidFill>
            </a:endParaRPr>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2951" y="5445225"/>
            <a:ext cx="4344844" cy="108012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574498" y="980728"/>
            <a:ext cx="4085734" cy="2862322"/>
          </a:xfrm>
          <a:prstGeom prst="rect">
            <a:avLst/>
          </a:prstGeom>
          <a:noFill/>
        </p:spPr>
        <p:txBody>
          <a:bodyPr wrap="none" rtlCol="0">
            <a:spAutoFit/>
          </a:bodyPr>
          <a:lstStyle/>
          <a:p>
            <a:endParaRPr lang="en-GB" sz="6000" i="1" dirty="0" smtClean="0">
              <a:solidFill>
                <a:prstClr val="white"/>
              </a:solidFill>
            </a:endParaRPr>
          </a:p>
          <a:p>
            <a:pPr algn="ctr"/>
            <a:r>
              <a:rPr lang="en-GB" sz="6000" i="1" dirty="0" smtClean="0">
                <a:solidFill>
                  <a:prstClr val="white"/>
                </a:solidFill>
              </a:rPr>
              <a:t>Thank you</a:t>
            </a:r>
          </a:p>
          <a:p>
            <a:endParaRPr lang="en-GB" sz="6000" i="1" dirty="0">
              <a:solidFill>
                <a:prstClr val="white"/>
              </a:solidFill>
            </a:endParaRPr>
          </a:p>
        </p:txBody>
      </p:sp>
    </p:spTree>
    <p:extLst>
      <p:ext uri="{BB962C8B-B14F-4D97-AF65-F5344CB8AC3E}">
        <p14:creationId xmlns:p14="http://schemas.microsoft.com/office/powerpoint/2010/main" val="3075192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122993" y="1305503"/>
            <a:ext cx="6858000" cy="727918"/>
          </a:xfrm>
        </p:spPr>
        <p:txBody>
          <a:bodyPr>
            <a:noAutofit/>
          </a:bodyPr>
          <a:lstStyle/>
          <a:p>
            <a:pPr algn="l" eaLnBrk="1" hangingPunct="1"/>
            <a:r>
              <a:rPr lang="en-GB" altLang="en-US" sz="2600" b="1" i="1" dirty="0" smtClean="0">
                <a:latin typeface="Arial" pitchFamily="34" charset="0"/>
                <a:cs typeface="Arial" pitchFamily="34" charset="0"/>
              </a:rPr>
              <a:t>Key Development - Resilience House and Road Map</a:t>
            </a: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9632" y="2852936"/>
            <a:ext cx="3672408" cy="29889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5508104" y="2852936"/>
            <a:ext cx="2952328" cy="28803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smtClean="0"/>
              <a:t>Resilience house has been revised. </a:t>
            </a:r>
          </a:p>
          <a:p>
            <a:pPr marL="285750" indent="-285750">
              <a:buFont typeface="Arial" panose="020B0604020202020204" pitchFamily="34" charset="0"/>
              <a:buChar char="•"/>
            </a:pPr>
            <a:r>
              <a:rPr lang="en-US" dirty="0" smtClean="0"/>
              <a:t>NS Development/Red Cross Youth- Volunteer Management is the foundation of Resilience house.</a:t>
            </a:r>
          </a:p>
          <a:p>
            <a:pPr marL="285750" indent="-285750">
              <a:buFont typeface="Arial" panose="020B0604020202020204" pitchFamily="34" charset="0"/>
              <a:buChar char="•"/>
            </a:pPr>
            <a:r>
              <a:rPr lang="en-US" dirty="0" smtClean="0"/>
              <a:t>Road map has been updated by Health and  DM.</a:t>
            </a:r>
            <a:endParaRPr lang="en-US" dirty="0"/>
          </a:p>
        </p:txBody>
      </p:sp>
    </p:spTree>
    <p:extLst>
      <p:ext uri="{BB962C8B-B14F-4D97-AF65-F5344CB8AC3E}">
        <p14:creationId xmlns:p14="http://schemas.microsoft.com/office/powerpoint/2010/main" val="1769690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652934"/>
          </a:xfrm>
        </p:spPr>
        <p:txBody>
          <a:bodyPr>
            <a:normAutofit fontScale="90000"/>
          </a:bodyPr>
          <a:lstStyle/>
          <a:p>
            <a:r>
              <a:rPr lang="en-US" dirty="0" smtClean="0"/>
              <a:t/>
            </a:r>
            <a:br>
              <a:rPr lang="en-US" dirty="0" smtClean="0"/>
            </a:br>
            <a:r>
              <a:rPr lang="en-US" dirty="0"/>
              <a:t/>
            </a:r>
            <a:br>
              <a:rPr lang="en-US" dirty="0"/>
            </a:br>
            <a:r>
              <a:rPr lang="en-US" dirty="0" smtClean="0"/>
              <a:t>Elements of Resilience House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05316918"/>
              </p:ext>
            </p:extLst>
          </p:nvPr>
        </p:nvGraphicFramePr>
        <p:xfrm>
          <a:off x="755576" y="2852936"/>
          <a:ext cx="7272807" cy="2530070"/>
        </p:xfrm>
        <a:graphic>
          <a:graphicData uri="http://schemas.openxmlformats.org/drawingml/2006/table">
            <a:tbl>
              <a:tblPr/>
              <a:tblGrid>
                <a:gridCol w="2424269"/>
                <a:gridCol w="2424269"/>
                <a:gridCol w="2424269"/>
              </a:tblGrid>
              <a:tr h="216025">
                <a:tc>
                  <a:txBody>
                    <a:bodyPr/>
                    <a:lstStyle/>
                    <a:p>
                      <a:pPr marL="0" marR="0">
                        <a:lnSpc>
                          <a:spcPct val="115000"/>
                        </a:lnSpc>
                        <a:spcBef>
                          <a:spcPts val="0"/>
                        </a:spcBef>
                        <a:spcAft>
                          <a:spcPts val="0"/>
                        </a:spcAft>
                      </a:pPr>
                      <a:r>
                        <a:rPr lang="en-GB" sz="1100" b="1" dirty="0">
                          <a:solidFill>
                            <a:schemeClr val="tx1"/>
                          </a:solidFill>
                          <a:effectLst/>
                          <a:latin typeface="Calibri"/>
                          <a:ea typeface="Calibri"/>
                          <a:cs typeface="Calibri"/>
                        </a:rPr>
                        <a:t>DM</a:t>
                      </a:r>
                      <a:endParaRPr lang="en-US" sz="1100" dirty="0">
                        <a:solidFill>
                          <a:schemeClr val="tx1"/>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100" b="1" dirty="0">
                          <a:solidFill>
                            <a:schemeClr val="tx1"/>
                          </a:solidFill>
                          <a:effectLst/>
                          <a:latin typeface="Calibri"/>
                          <a:ea typeface="Calibri"/>
                          <a:cs typeface="Calibri"/>
                        </a:rPr>
                        <a:t>Health</a:t>
                      </a:r>
                      <a:endParaRPr lang="en-US" sz="1100" dirty="0">
                        <a:solidFill>
                          <a:schemeClr val="tx1"/>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100" b="1" dirty="0">
                          <a:solidFill>
                            <a:schemeClr val="tx1"/>
                          </a:solidFill>
                          <a:effectLst/>
                          <a:latin typeface="Calibri"/>
                          <a:ea typeface="Calibri"/>
                          <a:cs typeface="Calibri"/>
                        </a:rPr>
                        <a:t>OD</a:t>
                      </a:r>
                      <a:endParaRPr lang="en-US" sz="1100" dirty="0">
                        <a:solidFill>
                          <a:schemeClr val="tx1"/>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1080">
                <a:tc>
                  <a:txBody>
                    <a:bodyPr/>
                    <a:lstStyle/>
                    <a:p>
                      <a:pPr marL="0" marR="0">
                        <a:lnSpc>
                          <a:spcPct val="115000"/>
                        </a:lnSpc>
                        <a:spcBef>
                          <a:spcPts val="0"/>
                        </a:spcBef>
                        <a:spcAft>
                          <a:spcPts val="0"/>
                        </a:spcAft>
                      </a:pPr>
                      <a:r>
                        <a:rPr lang="en-GB" sz="1100" dirty="0">
                          <a:solidFill>
                            <a:srgbClr val="000000"/>
                          </a:solidFill>
                          <a:effectLst/>
                          <a:latin typeface="Calibri"/>
                          <a:ea typeface="Calibri"/>
                          <a:cs typeface="Calibri"/>
                        </a:rPr>
                        <a:t>DP/Response and </a:t>
                      </a:r>
                      <a:r>
                        <a:rPr lang="en-GB" sz="1100" dirty="0" smtClean="0">
                          <a:solidFill>
                            <a:srgbClr val="000000"/>
                          </a:solidFill>
                          <a:effectLst/>
                          <a:latin typeface="Calibri"/>
                          <a:ea typeface="Calibri"/>
                          <a:cs typeface="Calibri"/>
                        </a:rPr>
                        <a:t>Recovery,</a:t>
                      </a:r>
                    </a:p>
                    <a:p>
                      <a:pPr marL="0" marR="0">
                        <a:lnSpc>
                          <a:spcPct val="115000"/>
                        </a:lnSpc>
                        <a:spcBef>
                          <a:spcPts val="0"/>
                        </a:spcBef>
                        <a:spcAft>
                          <a:spcPts val="0"/>
                        </a:spcAft>
                      </a:pPr>
                      <a:r>
                        <a:rPr lang="en-GB" sz="1100" dirty="0" smtClean="0">
                          <a:solidFill>
                            <a:srgbClr val="000000"/>
                          </a:solidFill>
                          <a:effectLst/>
                          <a:latin typeface="Calibri"/>
                          <a:ea typeface="Calibri"/>
                          <a:cs typeface="Calibri"/>
                        </a:rPr>
                        <a:t>(</a:t>
                      </a:r>
                      <a:r>
                        <a:rPr lang="en-GB" sz="800" kern="1200" baseline="0" dirty="0" smtClean="0">
                          <a:solidFill>
                            <a:srgbClr val="000000"/>
                          </a:solidFill>
                          <a:effectLst/>
                          <a:latin typeface="Calibri"/>
                          <a:ea typeface="Calibri"/>
                          <a:cs typeface="Calibri"/>
                        </a:rPr>
                        <a:t>Institutional Preparedness like: NDRT, RDRT, Contingency plan, Business continuity plan, Simulation exercise</a:t>
                      </a:r>
                      <a:r>
                        <a:rPr lang="en-GB" sz="1100" dirty="0" smtClean="0">
                          <a:solidFill>
                            <a:srgbClr val="000000"/>
                          </a:solidFill>
                          <a:effectLst/>
                          <a:latin typeface="Calibri"/>
                          <a:ea typeface="Calibri"/>
                          <a:cs typeface="Calibri"/>
                        </a:rPr>
                        <a:t>)</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100" dirty="0">
                          <a:solidFill>
                            <a:srgbClr val="000000"/>
                          </a:solidFill>
                          <a:effectLst/>
                          <a:latin typeface="Calibri"/>
                          <a:ea typeface="Calibri"/>
                          <a:cs typeface="Calibri"/>
                        </a:rPr>
                        <a:t>CBHFA and </a:t>
                      </a:r>
                      <a:r>
                        <a:rPr lang="en-GB" sz="1100" dirty="0" smtClean="0">
                          <a:solidFill>
                            <a:srgbClr val="000000"/>
                          </a:solidFill>
                          <a:effectLst/>
                          <a:latin typeface="Calibri"/>
                          <a:ea typeface="Calibri"/>
                          <a:cs typeface="Calibri"/>
                        </a:rPr>
                        <a:t>WATSAN</a:t>
                      </a:r>
                    </a:p>
                    <a:p>
                      <a:pPr marL="0" marR="0">
                        <a:lnSpc>
                          <a:spcPct val="115000"/>
                        </a:lnSpc>
                        <a:spcBef>
                          <a:spcPts val="0"/>
                        </a:spcBef>
                        <a:spcAft>
                          <a:spcPts val="0"/>
                        </a:spcAft>
                      </a:pPr>
                      <a:r>
                        <a:rPr lang="en-GB" sz="1100" dirty="0" smtClean="0">
                          <a:solidFill>
                            <a:srgbClr val="000000"/>
                          </a:solidFill>
                          <a:effectLst/>
                          <a:latin typeface="Calibri"/>
                          <a:ea typeface="Calibri"/>
                          <a:cs typeface="Calibri"/>
                        </a:rPr>
                        <a:t>(</a:t>
                      </a:r>
                      <a:r>
                        <a:rPr lang="en-GB" sz="800" kern="1200" baseline="0" dirty="0" smtClean="0">
                          <a:solidFill>
                            <a:srgbClr val="000000"/>
                          </a:solidFill>
                          <a:effectLst/>
                          <a:latin typeface="Calibri"/>
                          <a:ea typeface="Calibri"/>
                          <a:cs typeface="Calibri"/>
                        </a:rPr>
                        <a:t>Integrated NCD, climate sensitive disease</a:t>
                      </a:r>
                      <a:r>
                        <a:rPr lang="en-GB" sz="1100" baseline="0" dirty="0" smtClean="0">
                          <a:solidFill>
                            <a:srgbClr val="000000"/>
                          </a:solidFill>
                          <a:effectLst/>
                          <a:latin typeface="Calibri"/>
                          <a:ea typeface="Calibri"/>
                          <a:cs typeface="Calibri"/>
                        </a:rPr>
                        <a:t>)</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100">
                          <a:solidFill>
                            <a:srgbClr val="000000"/>
                          </a:solidFill>
                          <a:effectLst/>
                          <a:latin typeface="Calibri"/>
                          <a:ea typeface="Calibri"/>
                          <a:cs typeface="Calibri"/>
                        </a:rPr>
                        <a:t>Advocacy, Partnerships, Networking</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049">
                <a:tc>
                  <a:txBody>
                    <a:bodyPr/>
                    <a:lstStyle/>
                    <a:p>
                      <a:pPr marL="0" marR="0">
                        <a:lnSpc>
                          <a:spcPct val="115000"/>
                        </a:lnSpc>
                        <a:spcBef>
                          <a:spcPts val="0"/>
                        </a:spcBef>
                        <a:spcAft>
                          <a:spcPts val="0"/>
                        </a:spcAft>
                      </a:pPr>
                      <a:r>
                        <a:rPr lang="en-GB" sz="1100" dirty="0" smtClean="0">
                          <a:solidFill>
                            <a:srgbClr val="000000"/>
                          </a:solidFill>
                          <a:effectLst/>
                          <a:latin typeface="Calibri"/>
                          <a:ea typeface="Calibri"/>
                          <a:cs typeface="Calibri"/>
                        </a:rPr>
                        <a:t>CCA/EWEA</a:t>
                      </a:r>
                    </a:p>
                    <a:p>
                      <a:pPr marL="0" marR="0">
                        <a:lnSpc>
                          <a:spcPct val="115000"/>
                        </a:lnSpc>
                        <a:spcBef>
                          <a:spcPts val="0"/>
                        </a:spcBef>
                        <a:spcAft>
                          <a:spcPts val="0"/>
                        </a:spcAft>
                      </a:pPr>
                      <a:r>
                        <a:rPr lang="en-GB" sz="1100" dirty="0" smtClean="0">
                          <a:solidFill>
                            <a:srgbClr val="000000"/>
                          </a:solidFill>
                          <a:effectLst/>
                          <a:latin typeface="Calibri"/>
                          <a:ea typeface="Calibri"/>
                          <a:cs typeface="Calibri"/>
                        </a:rPr>
                        <a:t>( </a:t>
                      </a:r>
                      <a:r>
                        <a:rPr lang="en-GB" sz="800" dirty="0" smtClean="0">
                          <a:solidFill>
                            <a:srgbClr val="000000"/>
                          </a:solidFill>
                          <a:effectLst/>
                          <a:latin typeface="Calibri"/>
                          <a:ea typeface="Calibri"/>
                          <a:cs typeface="Calibri"/>
                        </a:rPr>
                        <a:t>Climate</a:t>
                      </a:r>
                      <a:r>
                        <a:rPr lang="en-GB" sz="800" baseline="0" dirty="0" smtClean="0">
                          <a:solidFill>
                            <a:srgbClr val="000000"/>
                          </a:solidFill>
                          <a:effectLst/>
                          <a:latin typeface="Calibri"/>
                          <a:ea typeface="Calibri"/>
                          <a:cs typeface="Calibri"/>
                        </a:rPr>
                        <a:t> smart activities, linkage with Department of Meteorology and Hydrology for EW message, early warning system, evacuation place</a:t>
                      </a:r>
                      <a:r>
                        <a:rPr lang="en-GB" sz="1100" baseline="0" dirty="0" smtClean="0">
                          <a:solidFill>
                            <a:srgbClr val="000000"/>
                          </a:solidFill>
                          <a:effectLst/>
                          <a:latin typeface="Calibri"/>
                          <a:ea typeface="Calibri"/>
                          <a:cs typeface="Calibri"/>
                        </a:rPr>
                        <a:t>)</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100" dirty="0">
                          <a:solidFill>
                            <a:srgbClr val="000000"/>
                          </a:solidFill>
                          <a:effectLst/>
                          <a:latin typeface="Calibri"/>
                          <a:ea typeface="Calibri"/>
                          <a:cs typeface="Calibri"/>
                        </a:rPr>
                        <a:t>Emergency Health and </a:t>
                      </a:r>
                      <a:r>
                        <a:rPr lang="en-GB" sz="1100" dirty="0" smtClean="0">
                          <a:solidFill>
                            <a:srgbClr val="000000"/>
                          </a:solidFill>
                          <a:effectLst/>
                          <a:latin typeface="Calibri"/>
                          <a:ea typeface="Calibri"/>
                          <a:cs typeface="Calibri"/>
                        </a:rPr>
                        <a:t>PSP</a:t>
                      </a:r>
                    </a:p>
                    <a:p>
                      <a:pPr marL="0" marR="0">
                        <a:lnSpc>
                          <a:spcPct val="115000"/>
                        </a:lnSpc>
                        <a:spcBef>
                          <a:spcPts val="0"/>
                        </a:spcBef>
                        <a:spcAft>
                          <a:spcPts val="0"/>
                        </a:spcAft>
                      </a:pPr>
                      <a:r>
                        <a:rPr lang="en-GB" sz="1100" dirty="0" smtClean="0">
                          <a:solidFill>
                            <a:srgbClr val="000000"/>
                          </a:solidFill>
                          <a:effectLst/>
                          <a:latin typeface="Calibri"/>
                          <a:ea typeface="Calibri"/>
                          <a:cs typeface="Calibri"/>
                        </a:rPr>
                        <a:t>(</a:t>
                      </a:r>
                      <a:r>
                        <a:rPr lang="en-GB" sz="800" kern="1200" baseline="0" dirty="0" smtClean="0">
                          <a:solidFill>
                            <a:srgbClr val="000000"/>
                          </a:solidFill>
                          <a:effectLst/>
                          <a:latin typeface="Calibri"/>
                          <a:ea typeface="Calibri"/>
                          <a:cs typeface="Calibri"/>
                        </a:rPr>
                        <a:t>Pandemic Preparedness and emergency PSP</a:t>
                      </a:r>
                      <a:r>
                        <a:rPr lang="en-GB" sz="1100" baseline="0" dirty="0" smtClean="0">
                          <a:solidFill>
                            <a:srgbClr val="000000"/>
                          </a:solidFill>
                          <a:effectLst/>
                          <a:latin typeface="Calibri"/>
                          <a:ea typeface="Calibri"/>
                          <a:cs typeface="Calibri"/>
                        </a:rPr>
                        <a:t>)</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100" dirty="0">
                          <a:solidFill>
                            <a:srgbClr val="000000"/>
                          </a:solidFill>
                          <a:effectLst/>
                          <a:latin typeface="Calibri"/>
                          <a:ea typeface="Calibri"/>
                          <a:cs typeface="Calibri"/>
                        </a:rPr>
                        <a:t>Volunteer and Youth</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8841">
                <a:tc>
                  <a:txBody>
                    <a:bodyPr/>
                    <a:lstStyle/>
                    <a:p>
                      <a:pPr marL="0" marR="0">
                        <a:lnSpc>
                          <a:spcPct val="115000"/>
                        </a:lnSpc>
                        <a:spcBef>
                          <a:spcPts val="0"/>
                        </a:spcBef>
                        <a:spcAft>
                          <a:spcPts val="0"/>
                        </a:spcAft>
                      </a:pPr>
                      <a:r>
                        <a:rPr lang="en-GB" sz="1100">
                          <a:solidFill>
                            <a:srgbClr val="000000"/>
                          </a:solidFill>
                          <a:effectLst/>
                          <a:latin typeface="Calibri"/>
                          <a:ea typeface="Calibri"/>
                          <a:cs typeface="Calibri"/>
                        </a:rPr>
                        <a:t>DMIS/ Knowledge Sharing</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100" dirty="0">
                          <a:solidFill>
                            <a:srgbClr val="000000"/>
                          </a:solidFill>
                          <a:effectLst/>
                          <a:latin typeface="Calibri"/>
                          <a:ea typeface="Calibri"/>
                          <a:cs typeface="Calibri"/>
                        </a:rPr>
                        <a:t>Blood Services and HIV/AIDS</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100">
                          <a:solidFill>
                            <a:srgbClr val="000000"/>
                          </a:solidFill>
                          <a:effectLst/>
                          <a:latin typeface="Calibri"/>
                          <a:ea typeface="Calibri"/>
                          <a:cs typeface="Calibri"/>
                        </a:rPr>
                        <a:t>Resource Mobilization</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862">
                <a:tc>
                  <a:txBody>
                    <a:bodyPr/>
                    <a:lstStyle/>
                    <a:p>
                      <a:pPr marL="0" marR="0">
                        <a:lnSpc>
                          <a:spcPct val="115000"/>
                        </a:lnSpc>
                        <a:spcBef>
                          <a:spcPts val="0"/>
                        </a:spcBef>
                        <a:spcAft>
                          <a:spcPts val="0"/>
                        </a:spcAft>
                      </a:pPr>
                      <a:r>
                        <a:rPr lang="en-GB" sz="1100">
                          <a:solidFill>
                            <a:srgbClr val="000000"/>
                          </a:solidFill>
                          <a:effectLst/>
                          <a:latin typeface="Calibri"/>
                          <a:ea typeface="Calibri"/>
                          <a:cs typeface="Calibri"/>
                        </a:rPr>
                        <a:t>RFL/Migration</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100" dirty="0">
                          <a:solidFill>
                            <a:srgbClr val="000000"/>
                          </a:solidFill>
                          <a:effectLst/>
                          <a:latin typeface="Calibri"/>
                          <a:ea typeface="Calibri"/>
                          <a:cs typeface="Calibri"/>
                        </a:rPr>
                        <a:t>Health Care </a:t>
                      </a:r>
                      <a:r>
                        <a:rPr lang="en-GB" sz="1100" dirty="0" smtClean="0">
                          <a:solidFill>
                            <a:srgbClr val="000000"/>
                          </a:solidFill>
                          <a:effectLst/>
                          <a:latin typeface="Calibri"/>
                          <a:ea typeface="Calibri"/>
                          <a:cs typeface="Calibri"/>
                        </a:rPr>
                        <a:t>Services</a:t>
                      </a:r>
                    </a:p>
                    <a:p>
                      <a:pPr marL="0" marR="0">
                        <a:lnSpc>
                          <a:spcPct val="115000"/>
                        </a:lnSpc>
                        <a:spcBef>
                          <a:spcPts val="0"/>
                        </a:spcBef>
                        <a:spcAft>
                          <a:spcPts val="0"/>
                        </a:spcAft>
                      </a:pPr>
                      <a:r>
                        <a:rPr lang="en-GB" sz="1100" dirty="0" smtClean="0">
                          <a:solidFill>
                            <a:srgbClr val="000000"/>
                          </a:solidFill>
                          <a:effectLst/>
                          <a:latin typeface="Calibri"/>
                          <a:ea typeface="Calibri"/>
                          <a:cs typeface="Calibri"/>
                        </a:rPr>
                        <a:t>( </a:t>
                      </a:r>
                      <a:r>
                        <a:rPr lang="en-GB" sz="800" kern="1200" baseline="0" dirty="0" smtClean="0">
                          <a:solidFill>
                            <a:srgbClr val="000000"/>
                          </a:solidFill>
                          <a:effectLst/>
                          <a:latin typeface="Calibri"/>
                          <a:ea typeface="Calibri"/>
                          <a:cs typeface="Calibri"/>
                        </a:rPr>
                        <a:t>Social welfare</a:t>
                      </a:r>
                      <a:r>
                        <a:rPr lang="en-GB" sz="1100" dirty="0" smtClean="0">
                          <a:solidFill>
                            <a:srgbClr val="000000"/>
                          </a:solidFill>
                          <a:effectLst/>
                          <a:latin typeface="Calibri"/>
                          <a:ea typeface="Calibri"/>
                          <a:cs typeface="Calibri"/>
                        </a:rPr>
                        <a:t>)</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100" dirty="0">
                          <a:solidFill>
                            <a:srgbClr val="000000"/>
                          </a:solidFill>
                          <a:effectLst/>
                          <a:latin typeface="Calibri"/>
                          <a:ea typeface="Calibri"/>
                          <a:cs typeface="Calibri"/>
                        </a:rPr>
                        <a:t>Integrated Assessment and Planning</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210">
                <a:tc gridSpan="3">
                  <a:txBody>
                    <a:bodyPr/>
                    <a:lstStyle/>
                    <a:p>
                      <a:pPr marL="0" marR="0">
                        <a:lnSpc>
                          <a:spcPct val="115000"/>
                        </a:lnSpc>
                        <a:spcBef>
                          <a:spcPts val="0"/>
                        </a:spcBef>
                        <a:spcAft>
                          <a:spcPts val="0"/>
                        </a:spcAft>
                      </a:pPr>
                      <a:r>
                        <a:rPr lang="en-GB" sz="1100" b="1" dirty="0" smtClean="0">
                          <a:solidFill>
                            <a:srgbClr val="000000"/>
                          </a:solidFill>
                          <a:effectLst/>
                          <a:latin typeface="Calibri"/>
                          <a:ea typeface="Calibri"/>
                          <a:cs typeface="Calibri"/>
                        </a:rPr>
                        <a:t>       Cross- </a:t>
                      </a:r>
                      <a:r>
                        <a:rPr lang="en-GB" sz="1100" b="1" dirty="0">
                          <a:solidFill>
                            <a:srgbClr val="000000"/>
                          </a:solidFill>
                          <a:effectLst/>
                          <a:latin typeface="Calibri"/>
                          <a:ea typeface="Calibri"/>
                          <a:cs typeface="Calibri"/>
                        </a:rPr>
                        <a:t>cutting issues: </a:t>
                      </a:r>
                      <a:r>
                        <a:rPr lang="en-GB" sz="1100" dirty="0" smtClean="0">
                          <a:solidFill>
                            <a:srgbClr val="000000"/>
                          </a:solidFill>
                          <a:effectLst/>
                          <a:latin typeface="Calibri"/>
                          <a:ea typeface="Calibri"/>
                          <a:cs typeface="Calibri"/>
                        </a:rPr>
                        <a:t>Gender and diversity; </a:t>
                      </a:r>
                      <a:r>
                        <a:rPr lang="en-GB" sz="1100" dirty="0">
                          <a:solidFill>
                            <a:srgbClr val="000000"/>
                          </a:solidFill>
                          <a:effectLst/>
                          <a:latin typeface="Calibri"/>
                          <a:ea typeface="Calibri"/>
                          <a:cs typeface="Calibri"/>
                        </a:rPr>
                        <a:t>Climate change; People with disability; Children , Disaster Law</a:t>
                      </a:r>
                      <a:r>
                        <a:rPr lang="en-GB" sz="1100" dirty="0" smtClean="0">
                          <a:solidFill>
                            <a:srgbClr val="000000"/>
                          </a:solidFill>
                          <a:effectLst/>
                          <a:latin typeface="Calibri"/>
                          <a:ea typeface="Calibri"/>
                          <a:cs typeface="Calibri"/>
                        </a:rPr>
                        <a:t>, HD </a:t>
                      </a:r>
                      <a:r>
                        <a:rPr lang="en-GB" sz="1100" dirty="0">
                          <a:solidFill>
                            <a:srgbClr val="000000"/>
                          </a:solidFill>
                          <a:effectLst/>
                          <a:latin typeface="Calibri"/>
                          <a:ea typeface="Calibri"/>
                          <a:cs typeface="Calibri"/>
                        </a:rPr>
                        <a:t>etc.</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bl>
          </a:graphicData>
        </a:graphic>
      </p:graphicFrame>
      <p:sp>
        <p:nvSpPr>
          <p:cNvPr id="4" name="Title 1"/>
          <p:cNvSpPr txBox="1">
            <a:spLocks/>
          </p:cNvSpPr>
          <p:nvPr/>
        </p:nvSpPr>
        <p:spPr>
          <a:xfrm>
            <a:off x="467544" y="1052736"/>
            <a:ext cx="8229600" cy="576064"/>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84" y="116632"/>
            <a:ext cx="4230687" cy="692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spTree>
    <p:extLst>
      <p:ext uri="{BB962C8B-B14F-4D97-AF65-F5344CB8AC3E}">
        <p14:creationId xmlns:p14="http://schemas.microsoft.com/office/powerpoint/2010/main" val="4069141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Title 1"/>
          <p:cNvSpPr>
            <a:spLocks noGrp="1"/>
          </p:cNvSpPr>
          <p:nvPr>
            <p:ph type="title"/>
          </p:nvPr>
        </p:nvSpPr>
        <p:spPr>
          <a:xfrm>
            <a:off x="1127142" y="980728"/>
            <a:ext cx="7405297" cy="504056"/>
          </a:xfrm>
        </p:spPr>
        <p:txBody>
          <a:bodyPr>
            <a:normAutofit fontScale="90000"/>
          </a:bodyPr>
          <a:lstStyle/>
          <a:p>
            <a:pPr algn="l" eaLnBrk="1" hangingPunct="1"/>
            <a:r>
              <a:rPr lang="en-GB" altLang="en-US" sz="2600" b="1" i="1" dirty="0" smtClean="0">
                <a:latin typeface="Arial" pitchFamily="34" charset="0"/>
                <a:cs typeface="Arial" pitchFamily="34" charset="0"/>
              </a:rPr>
              <a:t>Key Development - For better regional cooperation</a:t>
            </a:r>
          </a:p>
        </p:txBody>
      </p:sp>
      <p:sp>
        <p:nvSpPr>
          <p:cNvPr id="9" name="Content Placeholder 2"/>
          <p:cNvSpPr>
            <a:spLocks noGrp="1"/>
          </p:cNvSpPr>
          <p:nvPr>
            <p:ph idx="1"/>
          </p:nvPr>
        </p:nvSpPr>
        <p:spPr>
          <a:xfrm>
            <a:off x="395536" y="1556792"/>
            <a:ext cx="8589099" cy="4608511"/>
          </a:xfrm>
        </p:spPr>
        <p:txBody>
          <a:bodyPr>
            <a:noAutofit/>
          </a:bodyPr>
          <a:lstStyle/>
          <a:p>
            <a:r>
              <a:rPr lang="en-GB" altLang="en-US" sz="1800" b="1" dirty="0" smtClean="0">
                <a:latin typeface="Arial" pitchFamily="34" charset="0"/>
                <a:cs typeface="Arial" pitchFamily="34" charset="0"/>
              </a:rPr>
              <a:t>Regional Disaster Response Team (RDRT)</a:t>
            </a:r>
          </a:p>
          <a:p>
            <a:pPr lvl="3"/>
            <a:r>
              <a:rPr lang="en-GB" altLang="en-US" sz="1400" dirty="0">
                <a:latin typeface="Arial" pitchFamily="34" charset="0"/>
                <a:cs typeface="Arial" pitchFamily="34" charset="0"/>
              </a:rPr>
              <a:t>NDRT Curriculum</a:t>
            </a:r>
          </a:p>
          <a:p>
            <a:pPr lvl="3"/>
            <a:r>
              <a:rPr lang="en-GB" altLang="en-US" sz="1400" dirty="0">
                <a:latin typeface="Arial" pitchFamily="34" charset="0"/>
                <a:cs typeface="Arial" pitchFamily="34" charset="0"/>
              </a:rPr>
              <a:t>RDRT 4-deployment scenarios</a:t>
            </a:r>
          </a:p>
          <a:p>
            <a:pPr lvl="3"/>
            <a:r>
              <a:rPr lang="en-GB" altLang="en-US" sz="1400" dirty="0">
                <a:latin typeface="Arial" pitchFamily="34" charset="0"/>
                <a:cs typeface="Arial" pitchFamily="34" charset="0"/>
              </a:rPr>
              <a:t>RDRT roster( criteria, roster list)</a:t>
            </a:r>
          </a:p>
          <a:p>
            <a:r>
              <a:rPr lang="en-GB" altLang="en-US" sz="1800" b="1" dirty="0" smtClean="0">
                <a:latin typeface="Arial" pitchFamily="34" charset="0"/>
                <a:cs typeface="Arial" pitchFamily="34" charset="0"/>
              </a:rPr>
              <a:t>Regional Climate Change Training of Trainer: Climate Change  Adaptation Mainstreaming</a:t>
            </a:r>
            <a:r>
              <a:rPr lang="en-GB" altLang="en-US" sz="1800" dirty="0" smtClean="0">
                <a:latin typeface="Arial" pitchFamily="34" charset="0"/>
                <a:cs typeface="Arial" pitchFamily="34" charset="0"/>
              </a:rPr>
              <a:t> </a:t>
            </a:r>
          </a:p>
          <a:p>
            <a:pPr lvl="3"/>
            <a:r>
              <a:rPr lang="en-GB" altLang="en-US" sz="1400" dirty="0" smtClean="0">
                <a:latin typeface="Arial" pitchFamily="34" charset="0"/>
                <a:cs typeface="Arial" pitchFamily="34" charset="0"/>
              </a:rPr>
              <a:t>Roster of trainer and updated training kit.</a:t>
            </a:r>
            <a:endParaRPr lang="en-GB" altLang="en-US" sz="1400" dirty="0">
              <a:latin typeface="Arial" pitchFamily="34" charset="0"/>
              <a:cs typeface="Arial" pitchFamily="34" charset="0"/>
            </a:endParaRPr>
          </a:p>
          <a:p>
            <a:r>
              <a:rPr lang="en-GB" altLang="en-US" sz="1800" b="1" dirty="0">
                <a:latin typeface="Arial" pitchFamily="34" charset="0"/>
                <a:cs typeface="Arial" pitchFamily="34" charset="0"/>
              </a:rPr>
              <a:t>Regional Emergency Psychosocial Support Service Workshop</a:t>
            </a:r>
          </a:p>
          <a:p>
            <a:pPr lvl="3"/>
            <a:r>
              <a:rPr lang="en-GB" altLang="en-US" sz="1400" dirty="0">
                <a:latin typeface="Arial" pitchFamily="34" charset="0"/>
                <a:cs typeface="Arial" pitchFamily="34" charset="0"/>
              </a:rPr>
              <a:t>Roster and revised </a:t>
            </a:r>
            <a:r>
              <a:rPr lang="en-GB" altLang="en-US" sz="1400" dirty="0" smtClean="0">
                <a:latin typeface="Arial" pitchFamily="34" charset="0"/>
                <a:cs typeface="Arial" pitchFamily="34" charset="0"/>
              </a:rPr>
              <a:t>materials</a:t>
            </a:r>
            <a:endParaRPr lang="en-GB" altLang="en-US" sz="1400" dirty="0">
              <a:latin typeface="Arial" pitchFamily="34" charset="0"/>
              <a:cs typeface="Arial" pitchFamily="34" charset="0"/>
            </a:endParaRPr>
          </a:p>
          <a:p>
            <a:r>
              <a:rPr lang="en-GB" altLang="en-US" sz="1800" b="1" dirty="0">
                <a:latin typeface="Arial" pitchFamily="34" charset="0"/>
                <a:cs typeface="Arial" pitchFamily="34" charset="0"/>
              </a:rPr>
              <a:t>Regional Pandemic and Public Health in Emergencies Workshop</a:t>
            </a:r>
          </a:p>
          <a:p>
            <a:pPr lvl="3"/>
            <a:r>
              <a:rPr lang="en-GB" altLang="en-US" sz="1400" dirty="0">
                <a:latin typeface="Arial" pitchFamily="34" charset="0"/>
                <a:cs typeface="Arial" pitchFamily="34" charset="0"/>
              </a:rPr>
              <a:t>Plan of actions and </a:t>
            </a:r>
            <a:r>
              <a:rPr lang="en-GB" altLang="en-US" sz="1400" dirty="0" smtClean="0">
                <a:latin typeface="Arial" pitchFamily="34" charset="0"/>
                <a:cs typeface="Arial" pitchFamily="34" charset="0"/>
              </a:rPr>
              <a:t>recommendations</a:t>
            </a:r>
            <a:endParaRPr lang="en-GB" altLang="en-US" sz="1400" dirty="0">
              <a:latin typeface="Arial" pitchFamily="34" charset="0"/>
              <a:cs typeface="Arial" pitchFamily="34" charset="0"/>
            </a:endParaRPr>
          </a:p>
          <a:p>
            <a:pPr marL="342900" lvl="2" indent="-342900"/>
            <a:r>
              <a:rPr lang="en-GB" altLang="en-US" sz="1800" b="1" dirty="0" smtClean="0">
                <a:latin typeface="Arial" pitchFamily="34" charset="0"/>
                <a:cs typeface="Arial" pitchFamily="34" charset="0"/>
              </a:rPr>
              <a:t>One WATSAN RDRT deployment </a:t>
            </a:r>
            <a:r>
              <a:rPr lang="en-GB" altLang="en-US" sz="1800" dirty="0" smtClean="0">
                <a:latin typeface="Arial" pitchFamily="34" charset="0"/>
                <a:cs typeface="Arial" pitchFamily="34" charset="0"/>
              </a:rPr>
              <a:t>from PMI </a:t>
            </a:r>
            <a:r>
              <a:rPr lang="en-GB" altLang="en-US" sz="1800" dirty="0">
                <a:latin typeface="Arial" pitchFamily="34" charset="0"/>
                <a:cs typeface="Arial" pitchFamily="34" charset="0"/>
              </a:rPr>
              <a:t>to support </a:t>
            </a:r>
            <a:r>
              <a:rPr lang="en-GB" altLang="en-US" sz="1800" b="1" dirty="0" smtClean="0">
                <a:latin typeface="Arial" pitchFamily="34" charset="0"/>
                <a:cs typeface="Arial" pitchFamily="34" charset="0"/>
              </a:rPr>
              <a:t>Malaysian </a:t>
            </a:r>
            <a:r>
              <a:rPr lang="en-GB" altLang="en-US" sz="1800" b="1" dirty="0">
                <a:latin typeface="Arial" pitchFamily="34" charset="0"/>
                <a:cs typeface="Arial" pitchFamily="34" charset="0"/>
              </a:rPr>
              <a:t>RC flood </a:t>
            </a:r>
            <a:r>
              <a:rPr lang="en-GB" altLang="en-US" sz="1800" dirty="0">
                <a:latin typeface="Arial" pitchFamily="34" charset="0"/>
                <a:cs typeface="Arial" pitchFamily="34" charset="0"/>
              </a:rPr>
              <a:t>operation</a:t>
            </a:r>
            <a:r>
              <a:rPr lang="en-GB" altLang="en-US" sz="1800" dirty="0" smtClean="0">
                <a:latin typeface="Arial" pitchFamily="34" charset="0"/>
                <a:cs typeface="Arial" pitchFamily="34" charset="0"/>
              </a:rPr>
              <a:t>.</a:t>
            </a:r>
          </a:p>
          <a:p>
            <a:pPr marL="342900" lvl="2" indent="-342900"/>
            <a:r>
              <a:rPr lang="en-GB" altLang="en-US" sz="1800" dirty="0" smtClean="0">
                <a:latin typeface="Arial" pitchFamily="34" charset="0"/>
                <a:cs typeface="Arial" pitchFamily="34" charset="0"/>
              </a:rPr>
              <a:t>Mobilization as </a:t>
            </a:r>
            <a:r>
              <a:rPr lang="en-GB" altLang="en-US" sz="1800" b="1" dirty="0" smtClean="0">
                <a:latin typeface="Arial" pitchFamily="34" charset="0"/>
                <a:cs typeface="Arial" pitchFamily="34" charset="0"/>
              </a:rPr>
              <a:t>co-facilitator</a:t>
            </a:r>
            <a:r>
              <a:rPr lang="en-GB" altLang="en-US" sz="1800" dirty="0" smtClean="0">
                <a:latin typeface="Arial" pitchFamily="34" charset="0"/>
                <a:cs typeface="Arial" pitchFamily="34" charset="0"/>
              </a:rPr>
              <a:t> from PMI, Thai RC and PMI for regional Climate Change </a:t>
            </a:r>
            <a:r>
              <a:rPr lang="en-GB" altLang="en-US" sz="1800" dirty="0" err="1" smtClean="0">
                <a:latin typeface="Arial" pitchFamily="34" charset="0"/>
                <a:cs typeface="Arial" pitchFamily="34" charset="0"/>
              </a:rPr>
              <a:t>ToT</a:t>
            </a:r>
            <a:r>
              <a:rPr lang="en-GB" altLang="en-US" sz="1800" dirty="0" smtClean="0">
                <a:latin typeface="Arial" pitchFamily="34" charset="0"/>
                <a:cs typeface="Arial" pitchFamily="34" charset="0"/>
              </a:rPr>
              <a:t>; PSS training in Lao RC and NDRT training in Timor </a:t>
            </a:r>
            <a:r>
              <a:rPr lang="en-GB" altLang="en-US" sz="1800" dirty="0" err="1" smtClean="0">
                <a:latin typeface="Arial" pitchFamily="34" charset="0"/>
                <a:cs typeface="Arial" pitchFamily="34" charset="0"/>
              </a:rPr>
              <a:t>Leste</a:t>
            </a:r>
            <a:r>
              <a:rPr lang="en-GB" altLang="en-US" sz="1800" dirty="0" smtClean="0">
                <a:latin typeface="Arial" pitchFamily="34" charset="0"/>
                <a:cs typeface="Arial" pitchFamily="34" charset="0"/>
              </a:rPr>
              <a:t>.</a:t>
            </a:r>
          </a:p>
          <a:p>
            <a:pPr marL="342900" lvl="2" indent="-342900"/>
            <a:endParaRPr lang="en-GB" altLang="en-US" sz="1400" dirty="0" smtClean="0">
              <a:latin typeface="Arial" pitchFamily="34" charset="0"/>
              <a:cs typeface="Arial" pitchFamily="34" charset="0"/>
            </a:endParaRPr>
          </a:p>
          <a:p>
            <a:pPr marL="342900" lvl="2" indent="-342900"/>
            <a:endParaRPr lang="en-GB" altLang="en-US" sz="1400" dirty="0">
              <a:latin typeface="Arial" pitchFamily="34" charset="0"/>
              <a:cs typeface="Arial" pitchFamily="34" charset="0"/>
            </a:endParaRPr>
          </a:p>
          <a:p>
            <a:pPr marL="1371600" lvl="3" indent="0">
              <a:buNone/>
            </a:pPr>
            <a:endParaRPr lang="en-GB" altLang="en-US" sz="1400" dirty="0" smtClean="0">
              <a:latin typeface="Arial" pitchFamily="34" charset="0"/>
              <a:cs typeface="Arial" pitchFamily="34" charset="0"/>
            </a:endParaRPr>
          </a:p>
          <a:p>
            <a:pPr marL="1371600" lvl="3" indent="0">
              <a:buNone/>
            </a:pPr>
            <a:endParaRPr lang="en-GB" altLang="en-US" sz="1400" dirty="0" smtClean="0">
              <a:latin typeface="Arial" pitchFamily="34" charset="0"/>
              <a:cs typeface="Arial" pitchFamily="34" charset="0"/>
            </a:endParaRPr>
          </a:p>
          <a:p>
            <a:pPr marL="0" indent="0">
              <a:buNone/>
            </a:pPr>
            <a:endParaRPr lang="en-GB" altLang="en-US" sz="1400" dirty="0" smtClean="0">
              <a:latin typeface="Arial" pitchFamily="34" charset="0"/>
              <a:cs typeface="Arial" pitchFamily="34" charset="0"/>
            </a:endParaRPr>
          </a:p>
          <a:p>
            <a:pPr eaLnBrk="1" hangingPunct="1"/>
            <a:endParaRPr lang="en-GB" altLang="en-US" sz="1400" dirty="0" smtClean="0">
              <a:latin typeface="Arial" pitchFamily="34" charset="0"/>
              <a:cs typeface="Arial" pitchFamily="34" charset="0"/>
            </a:endParaRPr>
          </a:p>
        </p:txBody>
      </p:sp>
      <p:sp>
        <p:nvSpPr>
          <p:cNvPr id="10" name="TextBox 9"/>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670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itle 1"/>
          <p:cNvSpPr>
            <a:spLocks noGrp="1"/>
          </p:cNvSpPr>
          <p:nvPr>
            <p:ph type="title"/>
          </p:nvPr>
        </p:nvSpPr>
        <p:spPr>
          <a:xfrm>
            <a:off x="971600" y="1220788"/>
            <a:ext cx="6858000" cy="624036"/>
          </a:xfrm>
        </p:spPr>
        <p:txBody>
          <a:bodyPr/>
          <a:lstStyle/>
          <a:p>
            <a:pPr algn="l" eaLnBrk="1" hangingPunct="1"/>
            <a:r>
              <a:rPr lang="en-GB" altLang="en-US" sz="2600" b="1" i="1" dirty="0" smtClean="0">
                <a:latin typeface="Arial" pitchFamily="34" charset="0"/>
                <a:cs typeface="Arial" pitchFamily="34" charset="0"/>
              </a:rPr>
              <a:t>Key Development - Disaster Law</a:t>
            </a:r>
          </a:p>
        </p:txBody>
      </p:sp>
      <p:sp>
        <p:nvSpPr>
          <p:cNvPr id="6" name="Content Placeholder 2"/>
          <p:cNvSpPr>
            <a:spLocks noGrp="1"/>
          </p:cNvSpPr>
          <p:nvPr>
            <p:ph idx="1"/>
          </p:nvPr>
        </p:nvSpPr>
        <p:spPr>
          <a:xfrm>
            <a:off x="611560" y="1988840"/>
            <a:ext cx="8136904" cy="3965873"/>
          </a:xfrm>
        </p:spPr>
        <p:txBody>
          <a:bodyPr>
            <a:normAutofit fontScale="85000" lnSpcReduction="20000"/>
          </a:bodyPr>
          <a:lstStyle/>
          <a:p>
            <a:pPr lvl="0"/>
            <a:r>
              <a:rPr lang="en-US" sz="2400" dirty="0">
                <a:latin typeface="Arial" panose="020B0604020202020204" pitchFamily="34" charset="0"/>
                <a:cs typeface="Arial" panose="020B0604020202020204" pitchFamily="34" charset="0"/>
              </a:rPr>
              <a:t>Influencing the development </a:t>
            </a:r>
            <a:r>
              <a:rPr lang="en-US" sz="2400" b="1" dirty="0">
                <a:latin typeface="Arial" panose="020B0604020202020204" pitchFamily="34" charset="0"/>
                <a:cs typeface="Arial" panose="020B0604020202020204" pitchFamily="34" charset="0"/>
              </a:rPr>
              <a:t>and review of national disaster management laws</a:t>
            </a:r>
            <a:r>
              <a:rPr lang="en-US" sz="2400" dirty="0">
                <a:latin typeface="Arial" panose="020B0604020202020204" pitchFamily="34" charset="0"/>
                <a:cs typeface="Arial" panose="020B0604020202020204" pitchFamily="34" charset="0"/>
              </a:rPr>
              <a:t>, regulations, policies and guidelines in </a:t>
            </a:r>
            <a:r>
              <a:rPr lang="en-US" sz="2400" b="1" dirty="0">
                <a:latin typeface="Arial" panose="020B0604020202020204" pitchFamily="34" charset="0"/>
                <a:cs typeface="Arial" panose="020B0604020202020204" pitchFamily="34" charset="0"/>
              </a:rPr>
              <a:t>Indonesia, Myanmar, Philippines, Cambodia, Lao PDR and Timor </a:t>
            </a:r>
            <a:r>
              <a:rPr lang="en-US" sz="2400" b="1" dirty="0" err="1">
                <a:latin typeface="Arial" panose="020B0604020202020204" pitchFamily="34" charset="0"/>
                <a:cs typeface="Arial" panose="020B0604020202020204" pitchFamily="34" charset="0"/>
              </a:rPr>
              <a:t>Leste</a:t>
            </a:r>
            <a:r>
              <a:rPr lang="en-US" sz="2400" b="1" dirty="0" smtClean="0">
                <a:latin typeface="Arial" panose="020B0604020202020204" pitchFamily="34" charset="0"/>
                <a:cs typeface="Arial" panose="020B0604020202020204" pitchFamily="34" charset="0"/>
              </a:rPr>
              <a:t>.</a:t>
            </a:r>
          </a:p>
          <a:p>
            <a:pPr marL="0" lvl="0" indent="0">
              <a:buNone/>
            </a:pPr>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Undertaking </a:t>
            </a:r>
            <a:r>
              <a:rPr lang="en-US" sz="2400" b="1" dirty="0">
                <a:latin typeface="Arial" panose="020B0604020202020204" pitchFamily="34" charset="0"/>
                <a:cs typeface="Arial" panose="020B0604020202020204" pitchFamily="34" charset="0"/>
              </a:rPr>
              <a:t>disaster law projects</a:t>
            </a:r>
            <a:r>
              <a:rPr lang="en-US" sz="2400" dirty="0">
                <a:latin typeface="Arial" panose="020B0604020202020204" pitchFamily="34" charset="0"/>
                <a:cs typeface="Arial" panose="020B0604020202020204" pitchFamily="34" charset="0"/>
              </a:rPr>
              <a:t> in cooperation with governments and other partners in </a:t>
            </a:r>
            <a:r>
              <a:rPr lang="en-US" sz="2400" b="1" dirty="0">
                <a:latin typeface="Arial" panose="020B0604020202020204" pitchFamily="34" charset="0"/>
                <a:cs typeface="Arial" panose="020B0604020202020204" pitchFamily="34" charset="0"/>
              </a:rPr>
              <a:t>Philippines, Indonesia</a:t>
            </a:r>
            <a:r>
              <a:rPr lang="en-US" sz="2400" dirty="0">
                <a:latin typeface="Arial" panose="020B0604020202020204" pitchFamily="34" charset="0"/>
                <a:cs typeface="Arial" panose="020B0604020202020204" pitchFamily="34" charset="0"/>
              </a:rPr>
              <a:t> and soon in </a:t>
            </a:r>
            <a:r>
              <a:rPr lang="en-US" sz="2400" b="1" dirty="0">
                <a:latin typeface="Arial" panose="020B0604020202020204" pitchFamily="34" charset="0"/>
                <a:cs typeface="Arial" panose="020B0604020202020204" pitchFamily="34" charset="0"/>
              </a:rPr>
              <a:t>Myanmar</a:t>
            </a:r>
            <a:r>
              <a:rPr lang="en-US" sz="2400" b="1" dirty="0" smtClean="0">
                <a:latin typeface="Arial" panose="020B0604020202020204" pitchFamily="34" charset="0"/>
                <a:cs typeface="Arial" panose="020B0604020202020204" pitchFamily="34" charset="0"/>
              </a:rPr>
              <a:t>.</a:t>
            </a:r>
          </a:p>
          <a:p>
            <a:pPr marL="0" lvl="0" indent="0">
              <a:buNone/>
            </a:pPr>
            <a:endParaRPr lang="en-US" sz="2400" dirty="0">
              <a:latin typeface="Arial" panose="020B0604020202020204" pitchFamily="34" charset="0"/>
              <a:cs typeface="Arial" panose="020B0604020202020204" pitchFamily="34" charset="0"/>
            </a:endParaRPr>
          </a:p>
          <a:p>
            <a:pPr lvl="0"/>
            <a:r>
              <a:rPr lang="en-US" sz="2400" b="1" dirty="0">
                <a:latin typeface="Arial" panose="020B0604020202020204" pitchFamily="34" charset="0"/>
                <a:cs typeface="Arial" panose="020B0604020202020204" pitchFamily="34" charset="0"/>
              </a:rPr>
              <a:t>Strengthening partnerships</a:t>
            </a:r>
            <a:r>
              <a:rPr lang="en-US" sz="2400" dirty="0">
                <a:latin typeface="Arial" panose="020B0604020202020204" pitchFamily="34" charset="0"/>
                <a:cs typeface="Arial" panose="020B0604020202020204" pitchFamily="34" charset="0"/>
              </a:rPr>
              <a:t> with regional, international and civil society organizations through </a:t>
            </a:r>
            <a:r>
              <a:rPr lang="en-US" sz="2400" b="1" dirty="0">
                <a:latin typeface="Arial" panose="020B0604020202020204" pitchFamily="34" charset="0"/>
                <a:cs typeface="Arial" panose="020B0604020202020204" pitchFamily="34" charset="0"/>
              </a:rPr>
              <a:t>training and advocacy, </a:t>
            </a:r>
            <a:r>
              <a:rPr lang="en-US" sz="2400" dirty="0">
                <a:latin typeface="Arial" panose="020B0604020202020204" pitchFamily="34" charset="0"/>
                <a:cs typeface="Arial" panose="020B0604020202020204" pitchFamily="34" charset="0"/>
              </a:rPr>
              <a:t>including workshops in </a:t>
            </a:r>
            <a:r>
              <a:rPr lang="en-US" sz="2400" b="1" dirty="0">
                <a:latin typeface="Arial" panose="020B0604020202020204" pitchFamily="34" charset="0"/>
                <a:cs typeface="Arial" panose="020B0604020202020204" pitchFamily="34" charset="0"/>
              </a:rPr>
              <a:t>Thailand and Myanmar.</a:t>
            </a:r>
            <a:r>
              <a:rPr lang="en-US" sz="2400" dirty="0">
                <a:latin typeface="Arial" panose="020B0604020202020204" pitchFamily="34" charset="0"/>
                <a:cs typeface="Arial" panose="020B0604020202020204" pitchFamily="34" charset="0"/>
              </a:rPr>
              <a:t> Key partners include various government ministries and departments, UNDP, UN OCHA, the ASEAN Secretariat and the AHA Centre. </a:t>
            </a:r>
          </a:p>
          <a:p>
            <a:pPr marL="0" indent="0" eaLnBrk="1" hangingPunct="1">
              <a:buNone/>
            </a:pPr>
            <a:endParaRPr lang="en-GB" altLang="en-US" sz="2200" dirty="0" smtClean="0">
              <a:latin typeface="Arial" pitchFamily="34" charset="0"/>
              <a:cs typeface="Arial" pitchFamily="34" charset="0"/>
            </a:endParaRPr>
          </a:p>
        </p:txBody>
      </p:sp>
      <p:sp>
        <p:nvSpPr>
          <p:cNvPr id="7" name="TextBox 6"/>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0767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itle 1"/>
          <p:cNvSpPr>
            <a:spLocks noGrp="1"/>
          </p:cNvSpPr>
          <p:nvPr>
            <p:ph type="title"/>
          </p:nvPr>
        </p:nvSpPr>
        <p:spPr>
          <a:xfrm>
            <a:off x="899592" y="1052736"/>
            <a:ext cx="7272808" cy="792088"/>
          </a:xfrm>
        </p:spPr>
        <p:txBody>
          <a:bodyPr>
            <a:noAutofit/>
          </a:bodyPr>
          <a:lstStyle/>
          <a:p>
            <a:pPr eaLnBrk="1" hangingPunct="1"/>
            <a:r>
              <a:rPr lang="en-GB" altLang="en-US" sz="2600" b="1" i="1" dirty="0" smtClean="0">
                <a:latin typeface="Arial" pitchFamily="34" charset="0"/>
                <a:cs typeface="Arial" pitchFamily="34" charset="0"/>
              </a:rPr>
              <a:t>Key Development - Cooperation with ASEAN Secretariat</a:t>
            </a:r>
          </a:p>
        </p:txBody>
      </p:sp>
      <p:sp>
        <p:nvSpPr>
          <p:cNvPr id="6" name="Content Placeholder 2"/>
          <p:cNvSpPr>
            <a:spLocks noGrp="1"/>
          </p:cNvSpPr>
          <p:nvPr>
            <p:ph idx="1"/>
          </p:nvPr>
        </p:nvSpPr>
        <p:spPr>
          <a:xfrm>
            <a:off x="323528" y="1988840"/>
            <a:ext cx="8496944" cy="3965873"/>
          </a:xfrm>
        </p:spPr>
        <p:txBody>
          <a:bodyPr>
            <a:normAutofit/>
          </a:bodyPr>
          <a:lstStyle/>
          <a:p>
            <a:pPr eaLnBrk="1" hangingPunct="1"/>
            <a:r>
              <a:rPr lang="en-GB" altLang="en-US" sz="2200" dirty="0" smtClean="0">
                <a:latin typeface="Arial" pitchFamily="34" charset="0"/>
                <a:cs typeface="Arial" pitchFamily="34" charset="0"/>
              </a:rPr>
              <a:t>ASEAN’s </a:t>
            </a:r>
            <a:r>
              <a:rPr lang="en-GB" altLang="en-US" sz="2200" dirty="0" err="1" smtClean="0">
                <a:latin typeface="Arial" pitchFamily="34" charset="0"/>
                <a:cs typeface="Arial" pitchFamily="34" charset="0"/>
              </a:rPr>
              <a:t>DiREx</a:t>
            </a:r>
            <a:r>
              <a:rPr lang="en-GB" altLang="en-US" sz="2200" dirty="0" smtClean="0">
                <a:latin typeface="Arial" pitchFamily="34" charset="0"/>
                <a:cs typeface="Arial" pitchFamily="34" charset="0"/>
              </a:rPr>
              <a:t> (</a:t>
            </a:r>
            <a:r>
              <a:rPr lang="en-GB" altLang="en-US" sz="1200" dirty="0" smtClean="0">
                <a:solidFill>
                  <a:srgbClr val="000000"/>
                </a:solidFill>
                <a:latin typeface="Calibri"/>
                <a:ea typeface="Calibri"/>
                <a:cs typeface="Calibri"/>
              </a:rPr>
              <a:t>Indonesia </a:t>
            </a:r>
            <a:r>
              <a:rPr lang="en-GB" altLang="en-US" sz="1200" dirty="0">
                <a:solidFill>
                  <a:srgbClr val="000000"/>
                </a:solidFill>
                <a:latin typeface="Calibri"/>
                <a:ea typeface="Calibri"/>
                <a:cs typeface="Calibri"/>
              </a:rPr>
              <a:t>and Myanmar</a:t>
            </a:r>
            <a:r>
              <a:rPr lang="en-GB" altLang="en-US" sz="2200" dirty="0" smtClean="0">
                <a:latin typeface="Arial" pitchFamily="34" charset="0"/>
                <a:cs typeface="Arial" pitchFamily="34" charset="0"/>
              </a:rPr>
              <a:t>)</a:t>
            </a:r>
          </a:p>
          <a:p>
            <a:pPr eaLnBrk="1" hangingPunct="1"/>
            <a:r>
              <a:rPr lang="en-GB" altLang="en-US" sz="2200" dirty="0" smtClean="0">
                <a:latin typeface="Arial" pitchFamily="34" charset="0"/>
                <a:cs typeface="Arial" pitchFamily="34" charset="0"/>
              </a:rPr>
              <a:t>Report on RCRC contribution to AADMER and HFA-1-</a:t>
            </a:r>
            <a:r>
              <a:rPr lang="en-GB" altLang="en-US" sz="1200" dirty="0" smtClean="0">
                <a:solidFill>
                  <a:srgbClr val="000000"/>
                </a:solidFill>
                <a:latin typeface="Calibri"/>
                <a:ea typeface="Calibri"/>
                <a:cs typeface="Calibri"/>
              </a:rPr>
              <a:t>( </a:t>
            </a:r>
            <a:r>
              <a:rPr lang="en-GB" altLang="en-US" sz="1200" dirty="0">
                <a:solidFill>
                  <a:srgbClr val="000000"/>
                </a:solidFill>
                <a:latin typeface="Calibri"/>
                <a:ea typeface="Calibri"/>
                <a:cs typeface="Calibri"/>
              </a:rPr>
              <a:t>Thai </a:t>
            </a:r>
            <a:r>
              <a:rPr lang="en-GB" altLang="en-US" sz="1200" dirty="0" smtClean="0">
                <a:solidFill>
                  <a:srgbClr val="000000"/>
                </a:solidFill>
                <a:latin typeface="Calibri"/>
                <a:ea typeface="Calibri"/>
                <a:cs typeface="Calibri"/>
              </a:rPr>
              <a:t>RC </a:t>
            </a:r>
            <a:r>
              <a:rPr lang="en-GB" altLang="en-US" sz="1200" dirty="0">
                <a:solidFill>
                  <a:srgbClr val="000000"/>
                </a:solidFill>
                <a:latin typeface="Calibri"/>
                <a:ea typeface="Calibri"/>
                <a:cs typeface="Calibri"/>
              </a:rPr>
              <a:t>and Myanmar RC</a:t>
            </a:r>
            <a:r>
              <a:rPr lang="en-GB" altLang="en-US" sz="1200" dirty="0" smtClean="0">
                <a:solidFill>
                  <a:srgbClr val="000000"/>
                </a:solidFill>
                <a:latin typeface="Calibri"/>
                <a:ea typeface="Calibri"/>
                <a:cs typeface="Calibri"/>
              </a:rPr>
              <a:t>)</a:t>
            </a:r>
          </a:p>
          <a:p>
            <a:pPr eaLnBrk="1" hangingPunct="1"/>
            <a:r>
              <a:rPr lang="en-GB" altLang="en-US" sz="2200" dirty="0" smtClean="0">
                <a:latin typeface="Arial" pitchFamily="34" charset="0"/>
                <a:cs typeface="Arial" pitchFamily="34" charset="0"/>
              </a:rPr>
              <a:t>Joint Action Plan between RCRC and AHA Centre</a:t>
            </a:r>
          </a:p>
          <a:p>
            <a:pPr eaLnBrk="1" hangingPunct="1"/>
            <a:r>
              <a:rPr lang="en-GB" altLang="en-US" sz="2200" dirty="0" smtClean="0">
                <a:latin typeface="Arial" pitchFamily="34" charset="0"/>
                <a:cs typeface="Arial" pitchFamily="34" charset="0"/>
              </a:rPr>
              <a:t> 25</a:t>
            </a:r>
            <a:r>
              <a:rPr lang="en-GB" altLang="en-US" sz="2200" baseline="30000" dirty="0" smtClean="0">
                <a:latin typeface="Arial" pitchFamily="34" charset="0"/>
                <a:cs typeface="Arial" pitchFamily="34" charset="0"/>
              </a:rPr>
              <a:t>th</a:t>
            </a:r>
            <a:r>
              <a:rPr lang="en-GB" altLang="en-US" sz="2200" dirty="0" smtClean="0">
                <a:latin typeface="Arial" pitchFamily="34" charset="0"/>
                <a:cs typeface="Arial" pitchFamily="34" charset="0"/>
              </a:rPr>
              <a:t> ASEAN Committee on Disaster Management (ACDM)-</a:t>
            </a:r>
            <a:r>
              <a:rPr lang="en-GB" altLang="en-US" sz="1200" dirty="0">
                <a:solidFill>
                  <a:srgbClr val="000000"/>
                </a:solidFill>
                <a:latin typeface="Calibri"/>
                <a:ea typeface="Calibri"/>
                <a:cs typeface="Calibri"/>
              </a:rPr>
              <a:t>Brunei</a:t>
            </a:r>
          </a:p>
          <a:p>
            <a:pPr eaLnBrk="1" hangingPunct="1"/>
            <a:r>
              <a:rPr lang="en-GB" altLang="en-US" sz="2200" dirty="0" smtClean="0">
                <a:latin typeface="Arial" pitchFamily="34" charset="0"/>
                <a:cs typeface="Arial" pitchFamily="34" charset="0"/>
              </a:rPr>
              <a:t>Areas of cooperation with ASEAN Secretariat and government on Pandemic and Public Health in Emergency Preparedness</a:t>
            </a:r>
          </a:p>
          <a:p>
            <a:r>
              <a:rPr lang="en-US" altLang="en-US" sz="2200" dirty="0">
                <a:latin typeface="Arial" pitchFamily="34" charset="0"/>
                <a:cs typeface="Arial" pitchFamily="34" charset="0"/>
              </a:rPr>
              <a:t>The 3rd ASEAN Task Force on Non-communicable Diseases </a:t>
            </a:r>
            <a:r>
              <a:rPr lang="en-US" altLang="en-US" sz="2200" dirty="0" smtClean="0">
                <a:latin typeface="Arial" pitchFamily="34" charset="0"/>
                <a:cs typeface="Arial" pitchFamily="34" charset="0"/>
              </a:rPr>
              <a:t>in Singapore. </a:t>
            </a:r>
            <a:r>
              <a:rPr lang="en-US" altLang="en-US" sz="1200" dirty="0">
                <a:solidFill>
                  <a:srgbClr val="000000"/>
                </a:solidFill>
                <a:latin typeface="Calibri"/>
                <a:ea typeface="Calibri"/>
                <a:cs typeface="Calibri"/>
              </a:rPr>
              <a:t>This was a good opportunity to promote the engagement of the RCRC Movement in support of ATFNCD work plan and the added value RCRC National societies can bring to roll out the plan specially at the community level. </a:t>
            </a:r>
            <a:endParaRPr lang="en-GB" altLang="en-US" sz="1200" dirty="0">
              <a:solidFill>
                <a:srgbClr val="000000"/>
              </a:solidFill>
              <a:latin typeface="Calibri"/>
              <a:ea typeface="Calibri"/>
              <a:cs typeface="Calibri"/>
            </a:endParaRP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7" name="TextBox 6"/>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7804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864096"/>
          </a:xfrm>
        </p:spPr>
        <p:txBody>
          <a:bodyPr>
            <a:normAutofit fontScale="90000"/>
          </a:bodyPr>
          <a:lstStyle/>
          <a:p>
            <a:r>
              <a:rPr lang="en-US" sz="3200" b="1" dirty="0" smtClean="0"/>
              <a:t>Specific Opportunities with ASEAN Secretariats in 2015</a:t>
            </a:r>
            <a:endParaRPr lang="en-US" sz="3200" b="1" dirty="0"/>
          </a:p>
        </p:txBody>
      </p:sp>
      <p:sp>
        <p:nvSpPr>
          <p:cNvPr id="3" name="Content Placeholder 2"/>
          <p:cNvSpPr>
            <a:spLocks noGrp="1"/>
          </p:cNvSpPr>
          <p:nvPr>
            <p:ph idx="1"/>
          </p:nvPr>
        </p:nvSpPr>
        <p:spPr/>
        <p:txBody>
          <a:bodyPr>
            <a:normAutofit fontScale="92500"/>
          </a:bodyPr>
          <a:lstStyle/>
          <a:p>
            <a:r>
              <a:rPr lang="en-US" sz="2800" dirty="0"/>
              <a:t>ACE </a:t>
            </a:r>
            <a:r>
              <a:rPr lang="en-US" sz="2800" dirty="0" err="1"/>
              <a:t>programme</a:t>
            </a:r>
            <a:r>
              <a:rPr lang="en-US" sz="2800" dirty="0"/>
              <a:t> ( </a:t>
            </a:r>
            <a:r>
              <a:rPr lang="en-US" sz="1700" b="1" i="1" dirty="0"/>
              <a:t>RCRC Module and RCRC participation</a:t>
            </a:r>
            <a:r>
              <a:rPr lang="en-US" sz="2800" dirty="0"/>
              <a:t>)</a:t>
            </a:r>
          </a:p>
          <a:p>
            <a:r>
              <a:rPr lang="en-US" sz="2800" dirty="0"/>
              <a:t>AADMER current plan of action is ending in end of this year. There will be consultation process for post-2015 AADMER plan of action- </a:t>
            </a:r>
            <a:r>
              <a:rPr lang="en-US" sz="1700" b="1" i="1" dirty="0"/>
              <a:t>would be good to engage in such process through NDMA.</a:t>
            </a:r>
          </a:p>
          <a:p>
            <a:r>
              <a:rPr lang="en-US" sz="2800" dirty="0" err="1"/>
              <a:t>Direx</a:t>
            </a:r>
            <a:r>
              <a:rPr lang="en-US" sz="2800" dirty="0"/>
              <a:t> Exercise in </a:t>
            </a:r>
            <a:r>
              <a:rPr lang="en-US" sz="2800" dirty="0" smtClean="0"/>
              <a:t>Malaysia.</a:t>
            </a:r>
            <a:endParaRPr lang="en-US" sz="2800" dirty="0"/>
          </a:p>
          <a:p>
            <a:r>
              <a:rPr lang="en-GB" altLang="en-US" sz="2800" dirty="0"/>
              <a:t>ACDM- Incident Management system(IMS) lessons learnt conference-</a:t>
            </a:r>
            <a:r>
              <a:rPr lang="en-US" sz="2800" dirty="0"/>
              <a:t>Ayutthaya, Thailand.- </a:t>
            </a:r>
            <a:r>
              <a:rPr lang="en-US" sz="1700" b="1" i="1" dirty="0"/>
              <a:t>TRC is part of it.</a:t>
            </a:r>
          </a:p>
          <a:p>
            <a:r>
              <a:rPr lang="en-US" sz="2800" dirty="0"/>
              <a:t>2015 year is critical year for ASEAN since member states are discussing new health strategy beyond 2015. </a:t>
            </a:r>
            <a:r>
              <a:rPr lang="en-US" sz="1700" b="1" i="1" dirty="0"/>
              <a:t>ASEAN secretariat invited RCRC feedback  through their respective ministry of health. </a:t>
            </a:r>
          </a:p>
          <a:p>
            <a:endParaRPr lang="en-US" sz="3100" dirty="0" smtClean="0"/>
          </a:p>
          <a:p>
            <a:endParaRPr lang="en-US" dirty="0" smtClean="0"/>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122167" cy="7647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TextBox 6"/>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spTree>
    <p:extLst>
      <p:ext uri="{BB962C8B-B14F-4D97-AF65-F5344CB8AC3E}">
        <p14:creationId xmlns:p14="http://schemas.microsoft.com/office/powerpoint/2010/main" val="721853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itle 1"/>
          <p:cNvSpPr>
            <a:spLocks noGrp="1"/>
          </p:cNvSpPr>
          <p:nvPr>
            <p:ph type="title"/>
          </p:nvPr>
        </p:nvSpPr>
        <p:spPr>
          <a:xfrm>
            <a:off x="1019175" y="1124744"/>
            <a:ext cx="6858000" cy="720080"/>
          </a:xfrm>
        </p:spPr>
        <p:txBody>
          <a:bodyPr/>
          <a:lstStyle/>
          <a:p>
            <a:pPr eaLnBrk="1" hangingPunct="1"/>
            <a:r>
              <a:rPr lang="en-GB" altLang="en-US" sz="2600" b="1" i="1" dirty="0" smtClean="0">
                <a:latin typeface="Arial" pitchFamily="34" charset="0"/>
                <a:cs typeface="Arial" pitchFamily="34" charset="0"/>
              </a:rPr>
              <a:t>Key Development - Gender and diversity</a:t>
            </a:r>
          </a:p>
        </p:txBody>
      </p:sp>
      <p:sp>
        <p:nvSpPr>
          <p:cNvPr id="6" name="Content Placeholder 2"/>
          <p:cNvSpPr>
            <a:spLocks noGrp="1"/>
          </p:cNvSpPr>
          <p:nvPr>
            <p:ph idx="1"/>
          </p:nvPr>
        </p:nvSpPr>
        <p:spPr>
          <a:xfrm>
            <a:off x="1120774" y="1988840"/>
            <a:ext cx="7411665" cy="3965873"/>
          </a:xfrm>
        </p:spPr>
        <p:txBody>
          <a:bodyPr/>
          <a:lstStyle/>
          <a:p>
            <a:r>
              <a:rPr lang="en-GB" altLang="en-US" sz="2200" dirty="0" smtClean="0">
                <a:latin typeface="Arial" pitchFamily="34" charset="0"/>
                <a:cs typeface="Arial" pitchFamily="34" charset="0"/>
              </a:rPr>
              <a:t>Regional Gender and Diversity networks workshop in Philippines</a:t>
            </a:r>
          </a:p>
          <a:p>
            <a:r>
              <a:rPr lang="en-GB" altLang="en-US" sz="2200" dirty="0" smtClean="0">
                <a:latin typeface="Arial" pitchFamily="34" charset="0"/>
                <a:cs typeface="Arial" pitchFamily="34" charset="0"/>
              </a:rPr>
              <a:t>Proposed gender network with RCSRF and draft </a:t>
            </a:r>
            <a:r>
              <a:rPr lang="en-GB" altLang="en-US" sz="2200" dirty="0" err="1" smtClean="0">
                <a:latin typeface="Arial" pitchFamily="34" charset="0"/>
                <a:cs typeface="Arial" pitchFamily="34" charset="0"/>
              </a:rPr>
              <a:t>ToR</a:t>
            </a:r>
            <a:r>
              <a:rPr lang="en-GB" altLang="en-US" sz="2200" dirty="0" smtClean="0">
                <a:latin typeface="Arial" pitchFamily="34" charset="0"/>
                <a:cs typeface="Arial" pitchFamily="34" charset="0"/>
              </a:rPr>
              <a:t>.</a:t>
            </a:r>
          </a:p>
          <a:p>
            <a:r>
              <a:rPr lang="en-GB" altLang="en-US" sz="2200" dirty="0" smtClean="0">
                <a:latin typeface="Arial" pitchFamily="34" charset="0"/>
                <a:cs typeface="Arial" pitchFamily="34" charset="0"/>
              </a:rPr>
              <a:t>Scoping Missions completed in Myanmar, Lao; Cambodia; Timor </a:t>
            </a:r>
            <a:r>
              <a:rPr lang="en-GB" altLang="en-US" sz="2200" dirty="0" err="1" smtClean="0">
                <a:latin typeface="Arial" pitchFamily="34" charset="0"/>
                <a:cs typeface="Arial" pitchFamily="34" charset="0"/>
              </a:rPr>
              <a:t>Leste</a:t>
            </a:r>
            <a:r>
              <a:rPr lang="en-GB" altLang="en-US" sz="2200" dirty="0" smtClean="0">
                <a:latin typeface="Arial" pitchFamily="34" charset="0"/>
                <a:cs typeface="Arial" pitchFamily="34" charset="0"/>
              </a:rPr>
              <a:t>; Thailand.</a:t>
            </a:r>
          </a:p>
        </p:txBody>
      </p:sp>
      <p:sp>
        <p:nvSpPr>
          <p:cNvPr id="7" name="TextBox 6"/>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683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652" y="6165303"/>
            <a:ext cx="8856983" cy="543665"/>
          </a:xfrm>
          <a:prstGeom prst="rect">
            <a:avLst/>
          </a:prstGeom>
          <a:solidFill>
            <a:srgbClr val="E6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itle 1"/>
          <p:cNvSpPr>
            <a:spLocks noGrp="1"/>
          </p:cNvSpPr>
          <p:nvPr>
            <p:ph type="title"/>
          </p:nvPr>
        </p:nvSpPr>
        <p:spPr>
          <a:xfrm>
            <a:off x="611560" y="1188914"/>
            <a:ext cx="8229059" cy="367878"/>
          </a:xfrm>
        </p:spPr>
        <p:txBody>
          <a:bodyPr>
            <a:noAutofit/>
          </a:bodyPr>
          <a:lstStyle/>
          <a:p>
            <a:pPr eaLnBrk="1" hangingPunct="1"/>
            <a:r>
              <a:rPr lang="en-GB" altLang="en-US" sz="2600" b="1" i="1" dirty="0" smtClean="0">
                <a:latin typeface="Arial" pitchFamily="34" charset="0"/>
                <a:cs typeface="Arial" pitchFamily="34" charset="0"/>
              </a:rPr>
              <a:t>Key Development - National Society Development</a:t>
            </a:r>
          </a:p>
        </p:txBody>
      </p:sp>
      <p:sp>
        <p:nvSpPr>
          <p:cNvPr id="6" name="Content Placeholder 2"/>
          <p:cNvSpPr>
            <a:spLocks noGrp="1"/>
          </p:cNvSpPr>
          <p:nvPr>
            <p:ph idx="1"/>
          </p:nvPr>
        </p:nvSpPr>
        <p:spPr>
          <a:xfrm>
            <a:off x="827584" y="1556793"/>
            <a:ext cx="7992888" cy="4621800"/>
          </a:xfrm>
        </p:spPr>
        <p:txBody>
          <a:bodyPr>
            <a:normAutofit fontScale="77500" lnSpcReduction="20000"/>
          </a:bodyPr>
          <a:lstStyle/>
          <a:p>
            <a:pPr marL="0" indent="0">
              <a:buNone/>
            </a:pPr>
            <a:r>
              <a:rPr lang="en-GB" altLang="en-US" sz="2200" b="1" u="sng" dirty="0" smtClean="0">
                <a:latin typeface="Arial" pitchFamily="34" charset="0"/>
                <a:cs typeface="Arial" pitchFamily="34" charset="0"/>
              </a:rPr>
              <a:t>OCAC/BOCA process</a:t>
            </a:r>
          </a:p>
          <a:p>
            <a:r>
              <a:rPr lang="en-GB" altLang="en-US" sz="2400" dirty="0">
                <a:latin typeface="Arial" pitchFamily="34" charset="0"/>
                <a:cs typeface="Arial" pitchFamily="34" charset="0"/>
              </a:rPr>
              <a:t>Viet Nam RC and CVTL (OCAC self-assessment)</a:t>
            </a:r>
          </a:p>
          <a:p>
            <a:r>
              <a:rPr lang="en-GB" altLang="en-US" sz="2400" dirty="0">
                <a:latin typeface="Arial" pitchFamily="34" charset="0"/>
                <a:cs typeface="Arial" pitchFamily="34" charset="0"/>
              </a:rPr>
              <a:t>Myanmar RC (Institutional gap mapping exercise)</a:t>
            </a:r>
          </a:p>
          <a:p>
            <a:pPr eaLnBrk="1" hangingPunct="1"/>
            <a:r>
              <a:rPr lang="en-GB" altLang="en-US" sz="2400" dirty="0">
                <a:latin typeface="Arial" pitchFamily="34" charset="0"/>
                <a:cs typeface="Arial" pitchFamily="34" charset="0"/>
              </a:rPr>
              <a:t>Lao RC (OCAC orientation and plan)</a:t>
            </a:r>
          </a:p>
          <a:p>
            <a:pPr lvl="0"/>
            <a:r>
              <a:rPr lang="en-GB" sz="2400" dirty="0">
                <a:latin typeface="Arial" pitchFamily="34" charset="0"/>
                <a:cs typeface="Arial" pitchFamily="34" charset="0"/>
              </a:rPr>
              <a:t>BOCA TOT and assessments in Branches in Cambodia.</a:t>
            </a:r>
          </a:p>
          <a:p>
            <a:pPr marL="0" lvl="0" indent="0">
              <a:buNone/>
            </a:pPr>
            <a:endParaRPr lang="en-GB" sz="2400" dirty="0" smtClean="0"/>
          </a:p>
          <a:p>
            <a:pPr marL="0" lvl="0" indent="0">
              <a:buNone/>
            </a:pPr>
            <a:r>
              <a:rPr lang="en-GB" sz="2400" b="1" u="sng" dirty="0" smtClean="0"/>
              <a:t>Youth</a:t>
            </a:r>
          </a:p>
          <a:p>
            <a:r>
              <a:rPr lang="en-GB" altLang="en-US" sz="2400" dirty="0">
                <a:latin typeface="Arial" pitchFamily="34" charset="0"/>
                <a:cs typeface="Arial" pitchFamily="34" charset="0"/>
              </a:rPr>
              <a:t>YABC components has been integrated in Cambodia ongoing health programme. PNS like Swiss Red Cross interested to replicate the learnings</a:t>
            </a:r>
            <a:r>
              <a:rPr lang="en-GB" altLang="en-US" sz="2400" dirty="0" smtClean="0">
                <a:latin typeface="Arial" pitchFamily="34" charset="0"/>
                <a:cs typeface="Arial" pitchFamily="34" charset="0"/>
              </a:rPr>
              <a:t>.</a:t>
            </a:r>
            <a:endParaRPr lang="en-US" sz="2400" dirty="0"/>
          </a:p>
          <a:p>
            <a:pPr lvl="0"/>
            <a:r>
              <a:rPr lang="en-GB" sz="2500" dirty="0">
                <a:latin typeface="Arial" pitchFamily="34" charset="0"/>
                <a:cs typeface="Arial" pitchFamily="34" charset="0"/>
              </a:rPr>
              <a:t>First and second SEAYN meeting in Cambodia and Singapore respectively. YABC training in Singapore as well as  Peer to Peer (P2P)Youth Symposium attended by youths from other National Societies too</a:t>
            </a:r>
            <a:r>
              <a:rPr lang="en-GB" sz="2500" dirty="0" smtClean="0">
                <a:latin typeface="Arial" pitchFamily="34" charset="0"/>
                <a:cs typeface="Arial" pitchFamily="34" charset="0"/>
              </a:rPr>
              <a:t>.</a:t>
            </a:r>
            <a:endParaRPr lang="en-US" sz="2400" dirty="0"/>
          </a:p>
          <a:p>
            <a:pPr lvl="0"/>
            <a:r>
              <a:rPr lang="en-GB" sz="2400" dirty="0"/>
              <a:t>Global Volunteering Forum co- hosted by Thai Red Cross</a:t>
            </a:r>
            <a:r>
              <a:rPr lang="en-GB" sz="2400" dirty="0" smtClean="0"/>
              <a:t>.</a:t>
            </a:r>
            <a:endParaRPr lang="en-GB" sz="2400" dirty="0" smtClean="0"/>
          </a:p>
          <a:p>
            <a:r>
              <a:rPr lang="en-GB" sz="2400" dirty="0"/>
              <a:t>Finance Development support to Myanmar, CVTL and Vietnam and some support to Brunei as well</a:t>
            </a:r>
            <a:r>
              <a:rPr lang="en-GB" sz="2400" dirty="0" smtClean="0"/>
              <a:t>.</a:t>
            </a:r>
            <a:endParaRPr lang="en-US" sz="2400" dirty="0"/>
          </a:p>
          <a:p>
            <a:endParaRPr lang="en-US" sz="2400" dirty="0"/>
          </a:p>
          <a:p>
            <a:pPr eaLnBrk="1" hangingPunct="1"/>
            <a:endParaRPr lang="en-GB" altLang="en-US" sz="2200" dirty="0" smtClean="0">
              <a:latin typeface="Arial" pitchFamily="34" charset="0"/>
              <a:cs typeface="Arial" pitchFamily="34" charset="0"/>
            </a:endParaRPr>
          </a:p>
        </p:txBody>
      </p:sp>
      <p:sp>
        <p:nvSpPr>
          <p:cNvPr id="7" name="TextBox 6"/>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915640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897</TotalTime>
  <Words>1671</Words>
  <Application>Microsoft Office PowerPoint</Application>
  <PresentationFormat>On-screen Show (4:3)</PresentationFormat>
  <Paragraphs>142</Paragraphs>
  <Slides>16</Slides>
  <Notes>0</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Custom Design</vt:lpstr>
      <vt:lpstr>1_Office Theme</vt:lpstr>
      <vt:lpstr>12th Annual South-East Asia Red Cross Red Crescent Leadership Meeting 2015 </vt:lpstr>
      <vt:lpstr>Key Development - Resilience House and Road Map</vt:lpstr>
      <vt:lpstr>  Elements of Resilience House</vt:lpstr>
      <vt:lpstr>Key Development - For better regional cooperation</vt:lpstr>
      <vt:lpstr>Key Development - Disaster Law</vt:lpstr>
      <vt:lpstr>Key Development - Cooperation with ASEAN Secretariat</vt:lpstr>
      <vt:lpstr>Specific Opportunities with ASEAN Secretariats in 2015</vt:lpstr>
      <vt:lpstr>Key Development - Gender and diversity</vt:lpstr>
      <vt:lpstr>Key Development - National Society Development</vt:lpstr>
      <vt:lpstr>Key Development - 6th AMCDRR </vt:lpstr>
      <vt:lpstr>Key Development- Profiling and Partnership</vt:lpstr>
      <vt:lpstr>Expected Decisions</vt:lpstr>
      <vt:lpstr>Expected Directions (1)</vt:lpstr>
      <vt:lpstr>Expected Directions (2)</vt:lpstr>
      <vt:lpstr>PowerPoint Presentation</vt:lpstr>
      <vt:lpstr>PowerPoint Presentation</vt:lpstr>
    </vt:vector>
  </TitlesOfParts>
  <Company>IFRC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12th Annual South-East Asia Red Cross Red Crescent Leadership Meeting 2015</dc:title>
  <dc:creator>Angeline Tandiono</dc:creator>
  <cp:lastModifiedBy>Suchada Meteekunaporn</cp:lastModifiedBy>
  <cp:revision>51</cp:revision>
  <cp:lastPrinted>2015-02-16T05:58:31Z</cp:lastPrinted>
  <dcterms:created xsi:type="dcterms:W3CDTF">2015-02-03T04:17:45Z</dcterms:created>
  <dcterms:modified xsi:type="dcterms:W3CDTF">2015-02-25T06:29:46Z</dcterms:modified>
</cp:coreProperties>
</file>