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257" r:id="rId3"/>
    <p:sldId id="284" r:id="rId4"/>
    <p:sldId id="263" r:id="rId5"/>
    <p:sldId id="260" r:id="rId6"/>
    <p:sldId id="281" r:id="rId7"/>
    <p:sldId id="261" r:id="rId8"/>
    <p:sldId id="277" r:id="rId9"/>
    <p:sldId id="279" r:id="rId10"/>
    <p:sldId id="278" r:id="rId11"/>
    <p:sldId id="280" r:id="rId12"/>
    <p:sldId id="282" r:id="rId13"/>
    <p:sldId id="283" r:id="rId14"/>
    <p:sldId id="288" r:id="rId15"/>
    <p:sldId id="285" r:id="rId16"/>
    <p:sldId id="286" r:id="rId17"/>
    <p:sldId id="287" r:id="rId18"/>
    <p:sldId id="266" r:id="rId19"/>
    <p:sldId id="267" r:id="rId20"/>
    <p:sldId id="268" r:id="rId21"/>
    <p:sldId id="269" r:id="rId22"/>
    <p:sldId id="270" r:id="rId23"/>
    <p:sldId id="271" r:id="rId24"/>
    <p:sldId id="27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211" autoAdjust="0"/>
  </p:normalViewPr>
  <p:slideViewPr>
    <p:cSldViewPr snapToGrid="0" snapToObjects="1">
      <p:cViewPr varScale="1">
        <p:scale>
          <a:sx n="48" d="100"/>
          <a:sy n="48" d="100"/>
        </p:scale>
        <p:origin x="-14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34BF74-A1FB-4230-97C2-01C80E6E6205}" type="doc">
      <dgm:prSet loTypeId="urn:microsoft.com/office/officeart/2005/8/layout/process4" loCatId="list" qsTypeId="urn:microsoft.com/office/officeart/2005/8/quickstyle/simple1#1" qsCatId="simple" csTypeId="urn:microsoft.com/office/officeart/2005/8/colors/colorful1#1" csCatId="colorful" phldr="1"/>
      <dgm:spPr/>
      <dgm:t>
        <a:bodyPr/>
        <a:lstStyle/>
        <a:p>
          <a:endParaRPr lang="en-GB"/>
        </a:p>
      </dgm:t>
    </dgm:pt>
    <dgm:pt modelId="{31F79DB6-DE31-4D8A-B74F-D678C43794A1}">
      <dgm:prSet phldrT="[Text]" custT="1"/>
      <dgm:spPr/>
      <dgm:t>
        <a:bodyPr/>
        <a:lstStyle/>
        <a:p>
          <a:r>
            <a:rPr lang="en-GB" sz="2000" b="1" dirty="0" smtClean="0"/>
            <a:t>Planning and Preparation</a:t>
          </a:r>
          <a:endParaRPr lang="en-GB" sz="2000" dirty="0"/>
        </a:p>
      </dgm:t>
    </dgm:pt>
    <dgm:pt modelId="{59F71ACB-1E36-4B0C-A6B8-954F9A55B31E}" type="parTrans" cxnId="{DCA2D633-5650-4F16-9F88-A360A30F3D66}">
      <dgm:prSet/>
      <dgm:spPr/>
      <dgm:t>
        <a:bodyPr/>
        <a:lstStyle/>
        <a:p>
          <a:endParaRPr lang="en-GB"/>
        </a:p>
      </dgm:t>
    </dgm:pt>
    <dgm:pt modelId="{6C4E8C05-625F-4A21-AE48-C8388061946A}" type="sibTrans" cxnId="{DCA2D633-5650-4F16-9F88-A360A30F3D66}">
      <dgm:prSet/>
      <dgm:spPr/>
      <dgm:t>
        <a:bodyPr/>
        <a:lstStyle/>
        <a:p>
          <a:endParaRPr lang="en-GB"/>
        </a:p>
      </dgm:t>
    </dgm:pt>
    <dgm:pt modelId="{3BA2FD68-62B6-45AD-A7E0-7571E2FB63E2}">
      <dgm:prSet phldrT="[Text]" custT="1"/>
      <dgm:spPr/>
      <dgm:t>
        <a:bodyPr/>
        <a:lstStyle/>
        <a:p>
          <a:r>
            <a:rPr lang="en-GB" sz="2000" b="1" dirty="0"/>
            <a:t>Post training </a:t>
          </a:r>
          <a:r>
            <a:rPr lang="en-GB" sz="2000" b="1" dirty="0" err="1" smtClean="0"/>
            <a:t>PoA</a:t>
          </a:r>
          <a:endParaRPr lang="en-GB" sz="2000" dirty="0"/>
        </a:p>
      </dgm:t>
    </dgm:pt>
    <dgm:pt modelId="{98459181-9DB3-4A0C-A447-B58476873CFB}" type="parTrans" cxnId="{EA7B6D42-F3AE-48A9-9DC4-00243B4E5C41}">
      <dgm:prSet/>
      <dgm:spPr/>
      <dgm:t>
        <a:bodyPr/>
        <a:lstStyle/>
        <a:p>
          <a:endParaRPr lang="en-GB"/>
        </a:p>
      </dgm:t>
    </dgm:pt>
    <dgm:pt modelId="{ECC16501-1C21-44C0-A5C0-AA915C80BEB3}" type="sibTrans" cxnId="{EA7B6D42-F3AE-48A9-9DC4-00243B4E5C41}">
      <dgm:prSet/>
      <dgm:spPr/>
      <dgm:t>
        <a:bodyPr/>
        <a:lstStyle/>
        <a:p>
          <a:endParaRPr lang="en-GB"/>
        </a:p>
      </dgm:t>
    </dgm:pt>
    <dgm:pt modelId="{1FEC80F7-932D-43B5-8C4C-12319C241916}">
      <dgm:prSet phldrT="[Text]" custT="1"/>
      <dgm:spPr/>
      <dgm:t>
        <a:bodyPr/>
        <a:lstStyle/>
        <a:p>
          <a:r>
            <a:rPr lang="en-GB" sz="2000" b="1" dirty="0" smtClean="0"/>
            <a:t>Technical support and Feedback</a:t>
          </a:r>
          <a:endParaRPr lang="en-GB" sz="2000" dirty="0"/>
        </a:p>
      </dgm:t>
    </dgm:pt>
    <dgm:pt modelId="{ABBA080E-9ED6-4C18-9C5C-60F67CDAF2B5}" type="parTrans" cxnId="{457D1345-27B2-4989-B6E0-8F1486B4CEC7}">
      <dgm:prSet/>
      <dgm:spPr/>
      <dgm:t>
        <a:bodyPr/>
        <a:lstStyle/>
        <a:p>
          <a:endParaRPr lang="en-GB"/>
        </a:p>
      </dgm:t>
    </dgm:pt>
    <dgm:pt modelId="{BB61C4D2-5225-4A10-B4FA-DAF3FEAAF6C7}" type="sibTrans" cxnId="{457D1345-27B2-4989-B6E0-8F1486B4CEC7}">
      <dgm:prSet/>
      <dgm:spPr/>
      <dgm:t>
        <a:bodyPr/>
        <a:lstStyle/>
        <a:p>
          <a:endParaRPr lang="en-GB"/>
        </a:p>
      </dgm:t>
    </dgm:pt>
    <dgm:pt modelId="{25590B11-4A36-440D-8BBD-840BD9BA393A}">
      <dgm:prSet custT="1"/>
      <dgm:spPr/>
      <dgm:t>
        <a:bodyPr/>
        <a:lstStyle/>
        <a:p>
          <a:r>
            <a:rPr lang="en-GB" sz="2000" b="1" dirty="0" smtClean="0"/>
            <a:t>Climate Change </a:t>
          </a:r>
          <a:r>
            <a:rPr lang="en-GB" sz="2000" b="1" dirty="0" err="1" smtClean="0"/>
            <a:t>ToT</a:t>
          </a:r>
          <a:endParaRPr lang="en-GB" sz="1500" dirty="0"/>
        </a:p>
      </dgm:t>
    </dgm:pt>
    <dgm:pt modelId="{8DDBF639-E491-4787-9AE6-BF786B60D850}" type="parTrans" cxnId="{8A7F6B83-F990-4DF7-8B0E-747936FF6674}">
      <dgm:prSet/>
      <dgm:spPr/>
      <dgm:t>
        <a:bodyPr/>
        <a:lstStyle/>
        <a:p>
          <a:endParaRPr lang="en-GB"/>
        </a:p>
      </dgm:t>
    </dgm:pt>
    <dgm:pt modelId="{7F45C7DA-B7B4-4E85-9538-34CED3DD8DE0}" type="sibTrans" cxnId="{8A7F6B83-F990-4DF7-8B0E-747936FF6674}">
      <dgm:prSet/>
      <dgm:spPr/>
      <dgm:t>
        <a:bodyPr/>
        <a:lstStyle/>
        <a:p>
          <a:endParaRPr lang="en-GB"/>
        </a:p>
      </dgm:t>
    </dgm:pt>
    <dgm:pt modelId="{C2BAC408-6575-4BD3-AD40-704B0884237E}">
      <dgm:prSet custT="1"/>
      <dgm:spPr/>
      <dgm:t>
        <a:bodyPr/>
        <a:lstStyle/>
        <a:p>
          <a:r>
            <a:rPr lang="en-GB" sz="2000" b="1" dirty="0" smtClean="0"/>
            <a:t>National level Climate change engagement</a:t>
          </a:r>
          <a:endParaRPr lang="en-GB" sz="2000" dirty="0"/>
        </a:p>
      </dgm:t>
    </dgm:pt>
    <dgm:pt modelId="{9BEFA99C-EFC6-44AC-B9DB-CCFD6BDD637A}" type="parTrans" cxnId="{FBCEFB50-3BA3-4063-BD10-21DDE2FCD2B6}">
      <dgm:prSet/>
      <dgm:spPr/>
      <dgm:t>
        <a:bodyPr/>
        <a:lstStyle/>
        <a:p>
          <a:endParaRPr lang="en-GB"/>
        </a:p>
      </dgm:t>
    </dgm:pt>
    <dgm:pt modelId="{415A44AE-1121-4489-BB00-BEB3926F8FC5}" type="sibTrans" cxnId="{FBCEFB50-3BA3-4063-BD10-21DDE2FCD2B6}">
      <dgm:prSet/>
      <dgm:spPr/>
      <dgm:t>
        <a:bodyPr/>
        <a:lstStyle/>
        <a:p>
          <a:endParaRPr lang="en-GB"/>
        </a:p>
      </dgm:t>
    </dgm:pt>
    <dgm:pt modelId="{BF02FCF4-CE02-48EF-A060-752B4DBF5962}" type="pres">
      <dgm:prSet presAssocID="{9634BF74-A1FB-4230-97C2-01C80E6E6205}" presName="Name0" presStyleCnt="0">
        <dgm:presLayoutVars>
          <dgm:dir/>
          <dgm:animLvl val="lvl"/>
          <dgm:resizeHandles val="exact"/>
        </dgm:presLayoutVars>
      </dgm:prSet>
      <dgm:spPr/>
      <dgm:t>
        <a:bodyPr/>
        <a:lstStyle/>
        <a:p>
          <a:endParaRPr lang="en-GB"/>
        </a:p>
      </dgm:t>
    </dgm:pt>
    <dgm:pt modelId="{9F037194-FC5C-49F6-AED9-CC55669CE417}" type="pres">
      <dgm:prSet presAssocID="{C2BAC408-6575-4BD3-AD40-704B0884237E}" presName="boxAndChildren" presStyleCnt="0"/>
      <dgm:spPr/>
    </dgm:pt>
    <dgm:pt modelId="{A7B4F6F5-6DD5-40C9-A494-F3212549AE98}" type="pres">
      <dgm:prSet presAssocID="{C2BAC408-6575-4BD3-AD40-704B0884237E}" presName="parentTextBox" presStyleLbl="node1" presStyleIdx="0" presStyleCnt="5"/>
      <dgm:spPr/>
      <dgm:t>
        <a:bodyPr/>
        <a:lstStyle/>
        <a:p>
          <a:endParaRPr lang="en-GB"/>
        </a:p>
      </dgm:t>
    </dgm:pt>
    <dgm:pt modelId="{08E48333-A9CE-475F-B322-4D954C1CF4B5}" type="pres">
      <dgm:prSet presAssocID="{BB61C4D2-5225-4A10-B4FA-DAF3FEAAF6C7}" presName="sp" presStyleCnt="0"/>
      <dgm:spPr/>
    </dgm:pt>
    <dgm:pt modelId="{99660BDA-B524-4501-9AA8-07D1F68E5C40}" type="pres">
      <dgm:prSet presAssocID="{1FEC80F7-932D-43B5-8C4C-12319C241916}" presName="arrowAndChildren" presStyleCnt="0"/>
      <dgm:spPr/>
    </dgm:pt>
    <dgm:pt modelId="{9ECE402E-492D-48C4-967B-99A6E6B913F2}" type="pres">
      <dgm:prSet presAssocID="{1FEC80F7-932D-43B5-8C4C-12319C241916}" presName="parentTextArrow" presStyleLbl="node1" presStyleIdx="1" presStyleCnt="5"/>
      <dgm:spPr/>
      <dgm:t>
        <a:bodyPr/>
        <a:lstStyle/>
        <a:p>
          <a:endParaRPr lang="en-GB"/>
        </a:p>
      </dgm:t>
    </dgm:pt>
    <dgm:pt modelId="{263535CE-47A7-4D8E-BB59-3727CA672AAE}" type="pres">
      <dgm:prSet presAssocID="{ECC16501-1C21-44C0-A5C0-AA915C80BEB3}" presName="sp" presStyleCnt="0"/>
      <dgm:spPr/>
    </dgm:pt>
    <dgm:pt modelId="{0A7A1A3D-C503-491C-9138-44C78FF460AB}" type="pres">
      <dgm:prSet presAssocID="{3BA2FD68-62B6-45AD-A7E0-7571E2FB63E2}" presName="arrowAndChildren" presStyleCnt="0"/>
      <dgm:spPr/>
    </dgm:pt>
    <dgm:pt modelId="{E226D4E0-37AB-4E11-8941-4607CAE8390B}" type="pres">
      <dgm:prSet presAssocID="{3BA2FD68-62B6-45AD-A7E0-7571E2FB63E2}" presName="parentTextArrow" presStyleLbl="node1" presStyleIdx="2" presStyleCnt="5"/>
      <dgm:spPr/>
      <dgm:t>
        <a:bodyPr/>
        <a:lstStyle/>
        <a:p>
          <a:endParaRPr lang="en-GB"/>
        </a:p>
      </dgm:t>
    </dgm:pt>
    <dgm:pt modelId="{675440A3-2091-4C36-BB86-C32EEADD1309}" type="pres">
      <dgm:prSet presAssocID="{7F45C7DA-B7B4-4E85-9538-34CED3DD8DE0}" presName="sp" presStyleCnt="0"/>
      <dgm:spPr/>
    </dgm:pt>
    <dgm:pt modelId="{9B0754AA-B112-48D5-BAEA-3FF2C6D3CEC3}" type="pres">
      <dgm:prSet presAssocID="{25590B11-4A36-440D-8BBD-840BD9BA393A}" presName="arrowAndChildren" presStyleCnt="0"/>
      <dgm:spPr/>
    </dgm:pt>
    <dgm:pt modelId="{969EC417-EA69-4148-9741-B8831DC09C14}" type="pres">
      <dgm:prSet presAssocID="{25590B11-4A36-440D-8BBD-840BD9BA393A}" presName="parentTextArrow" presStyleLbl="node1" presStyleIdx="3" presStyleCnt="5"/>
      <dgm:spPr/>
      <dgm:t>
        <a:bodyPr/>
        <a:lstStyle/>
        <a:p>
          <a:endParaRPr lang="en-GB"/>
        </a:p>
      </dgm:t>
    </dgm:pt>
    <dgm:pt modelId="{4115883E-878C-4FCE-951C-55309494F0CC}" type="pres">
      <dgm:prSet presAssocID="{6C4E8C05-625F-4A21-AE48-C8388061946A}" presName="sp" presStyleCnt="0"/>
      <dgm:spPr/>
    </dgm:pt>
    <dgm:pt modelId="{B11A85BC-BB08-4F79-99D4-630039FE7AC9}" type="pres">
      <dgm:prSet presAssocID="{31F79DB6-DE31-4D8A-B74F-D678C43794A1}" presName="arrowAndChildren" presStyleCnt="0"/>
      <dgm:spPr/>
    </dgm:pt>
    <dgm:pt modelId="{B1151681-63ED-4875-AC47-03EE35207D5B}" type="pres">
      <dgm:prSet presAssocID="{31F79DB6-DE31-4D8A-B74F-D678C43794A1}" presName="parentTextArrow" presStyleLbl="node1" presStyleIdx="4" presStyleCnt="5" custLinFactNeighborY="-221"/>
      <dgm:spPr/>
      <dgm:t>
        <a:bodyPr/>
        <a:lstStyle/>
        <a:p>
          <a:endParaRPr lang="en-GB"/>
        </a:p>
      </dgm:t>
    </dgm:pt>
  </dgm:ptLst>
  <dgm:cxnLst>
    <dgm:cxn modelId="{D0438E03-9135-494D-8F54-71BBB9FA6D3B}" type="presOf" srcId="{3BA2FD68-62B6-45AD-A7E0-7571E2FB63E2}" destId="{E226D4E0-37AB-4E11-8941-4607CAE8390B}" srcOrd="0" destOrd="0" presId="urn:microsoft.com/office/officeart/2005/8/layout/process4"/>
    <dgm:cxn modelId="{8A7F6B83-F990-4DF7-8B0E-747936FF6674}" srcId="{9634BF74-A1FB-4230-97C2-01C80E6E6205}" destId="{25590B11-4A36-440D-8BBD-840BD9BA393A}" srcOrd="1" destOrd="0" parTransId="{8DDBF639-E491-4787-9AE6-BF786B60D850}" sibTransId="{7F45C7DA-B7B4-4E85-9538-34CED3DD8DE0}"/>
    <dgm:cxn modelId="{DCA2D633-5650-4F16-9F88-A360A30F3D66}" srcId="{9634BF74-A1FB-4230-97C2-01C80E6E6205}" destId="{31F79DB6-DE31-4D8A-B74F-D678C43794A1}" srcOrd="0" destOrd="0" parTransId="{59F71ACB-1E36-4B0C-A6B8-954F9A55B31E}" sibTransId="{6C4E8C05-625F-4A21-AE48-C8388061946A}"/>
    <dgm:cxn modelId="{EA7B6D42-F3AE-48A9-9DC4-00243B4E5C41}" srcId="{9634BF74-A1FB-4230-97C2-01C80E6E6205}" destId="{3BA2FD68-62B6-45AD-A7E0-7571E2FB63E2}" srcOrd="2" destOrd="0" parTransId="{98459181-9DB3-4A0C-A447-B58476873CFB}" sibTransId="{ECC16501-1C21-44C0-A5C0-AA915C80BEB3}"/>
    <dgm:cxn modelId="{0E2DCB65-A96B-0547-9BE1-CE658FFEB21F}" type="presOf" srcId="{25590B11-4A36-440D-8BBD-840BD9BA393A}" destId="{969EC417-EA69-4148-9741-B8831DC09C14}" srcOrd="0" destOrd="0" presId="urn:microsoft.com/office/officeart/2005/8/layout/process4"/>
    <dgm:cxn modelId="{457D1345-27B2-4989-B6E0-8F1486B4CEC7}" srcId="{9634BF74-A1FB-4230-97C2-01C80E6E6205}" destId="{1FEC80F7-932D-43B5-8C4C-12319C241916}" srcOrd="3" destOrd="0" parTransId="{ABBA080E-9ED6-4C18-9C5C-60F67CDAF2B5}" sibTransId="{BB61C4D2-5225-4A10-B4FA-DAF3FEAAF6C7}"/>
    <dgm:cxn modelId="{FBCEFB50-3BA3-4063-BD10-21DDE2FCD2B6}" srcId="{9634BF74-A1FB-4230-97C2-01C80E6E6205}" destId="{C2BAC408-6575-4BD3-AD40-704B0884237E}" srcOrd="4" destOrd="0" parTransId="{9BEFA99C-EFC6-44AC-B9DB-CCFD6BDD637A}" sibTransId="{415A44AE-1121-4489-BB00-BEB3926F8FC5}"/>
    <dgm:cxn modelId="{74B1A849-8C4C-6D48-91E4-78EEFEF3AF5B}" type="presOf" srcId="{1FEC80F7-932D-43B5-8C4C-12319C241916}" destId="{9ECE402E-492D-48C4-967B-99A6E6B913F2}" srcOrd="0" destOrd="0" presId="urn:microsoft.com/office/officeart/2005/8/layout/process4"/>
    <dgm:cxn modelId="{7864D3CA-D11A-034B-B2D2-85679B84DEC8}" type="presOf" srcId="{31F79DB6-DE31-4D8A-B74F-D678C43794A1}" destId="{B1151681-63ED-4875-AC47-03EE35207D5B}" srcOrd="0" destOrd="0" presId="urn:microsoft.com/office/officeart/2005/8/layout/process4"/>
    <dgm:cxn modelId="{1F3DAEAE-9F32-E341-B8A5-57D042966297}" type="presOf" srcId="{C2BAC408-6575-4BD3-AD40-704B0884237E}" destId="{A7B4F6F5-6DD5-40C9-A494-F3212549AE98}" srcOrd="0" destOrd="0" presId="urn:microsoft.com/office/officeart/2005/8/layout/process4"/>
    <dgm:cxn modelId="{0A09BFA7-7FF9-B844-BFF0-DA936330964E}" type="presOf" srcId="{9634BF74-A1FB-4230-97C2-01C80E6E6205}" destId="{BF02FCF4-CE02-48EF-A060-752B4DBF5962}" srcOrd="0" destOrd="0" presId="urn:microsoft.com/office/officeart/2005/8/layout/process4"/>
    <dgm:cxn modelId="{ADB6DF1E-21B4-0149-8898-7D4029B4006B}" type="presParOf" srcId="{BF02FCF4-CE02-48EF-A060-752B4DBF5962}" destId="{9F037194-FC5C-49F6-AED9-CC55669CE417}" srcOrd="0" destOrd="0" presId="urn:microsoft.com/office/officeart/2005/8/layout/process4"/>
    <dgm:cxn modelId="{3AEB5035-C6E6-9449-B960-D9195A9B07BB}" type="presParOf" srcId="{9F037194-FC5C-49F6-AED9-CC55669CE417}" destId="{A7B4F6F5-6DD5-40C9-A494-F3212549AE98}" srcOrd="0" destOrd="0" presId="urn:microsoft.com/office/officeart/2005/8/layout/process4"/>
    <dgm:cxn modelId="{CFFCC9FE-61E3-824F-8483-3746FF8CFC3F}" type="presParOf" srcId="{BF02FCF4-CE02-48EF-A060-752B4DBF5962}" destId="{08E48333-A9CE-475F-B322-4D954C1CF4B5}" srcOrd="1" destOrd="0" presId="urn:microsoft.com/office/officeart/2005/8/layout/process4"/>
    <dgm:cxn modelId="{42F7173C-1384-0941-A1E7-8552BB023F17}" type="presParOf" srcId="{BF02FCF4-CE02-48EF-A060-752B4DBF5962}" destId="{99660BDA-B524-4501-9AA8-07D1F68E5C40}" srcOrd="2" destOrd="0" presId="urn:microsoft.com/office/officeart/2005/8/layout/process4"/>
    <dgm:cxn modelId="{B06C6F82-061A-734D-BC2F-88F555601BAC}" type="presParOf" srcId="{99660BDA-B524-4501-9AA8-07D1F68E5C40}" destId="{9ECE402E-492D-48C4-967B-99A6E6B913F2}" srcOrd="0" destOrd="0" presId="urn:microsoft.com/office/officeart/2005/8/layout/process4"/>
    <dgm:cxn modelId="{86ABD64E-CD9E-984F-B68E-682636D14FE3}" type="presParOf" srcId="{BF02FCF4-CE02-48EF-A060-752B4DBF5962}" destId="{263535CE-47A7-4D8E-BB59-3727CA672AAE}" srcOrd="3" destOrd="0" presId="urn:microsoft.com/office/officeart/2005/8/layout/process4"/>
    <dgm:cxn modelId="{EA04FB01-1A36-0541-8B9B-D65E3721506D}" type="presParOf" srcId="{BF02FCF4-CE02-48EF-A060-752B4DBF5962}" destId="{0A7A1A3D-C503-491C-9138-44C78FF460AB}" srcOrd="4" destOrd="0" presId="urn:microsoft.com/office/officeart/2005/8/layout/process4"/>
    <dgm:cxn modelId="{FCA430BA-7613-2142-8E6E-B66E8F229DC5}" type="presParOf" srcId="{0A7A1A3D-C503-491C-9138-44C78FF460AB}" destId="{E226D4E0-37AB-4E11-8941-4607CAE8390B}" srcOrd="0" destOrd="0" presId="urn:microsoft.com/office/officeart/2005/8/layout/process4"/>
    <dgm:cxn modelId="{9474FCF7-CA77-6F49-95C5-30E2590CC0FE}" type="presParOf" srcId="{BF02FCF4-CE02-48EF-A060-752B4DBF5962}" destId="{675440A3-2091-4C36-BB86-C32EEADD1309}" srcOrd="5" destOrd="0" presId="urn:microsoft.com/office/officeart/2005/8/layout/process4"/>
    <dgm:cxn modelId="{F9807853-50BC-1E4A-A0BA-8BC859AC5460}" type="presParOf" srcId="{BF02FCF4-CE02-48EF-A060-752B4DBF5962}" destId="{9B0754AA-B112-48D5-BAEA-3FF2C6D3CEC3}" srcOrd="6" destOrd="0" presId="urn:microsoft.com/office/officeart/2005/8/layout/process4"/>
    <dgm:cxn modelId="{A91C62EB-BBF8-1849-8678-BE16D658176A}" type="presParOf" srcId="{9B0754AA-B112-48D5-BAEA-3FF2C6D3CEC3}" destId="{969EC417-EA69-4148-9741-B8831DC09C14}" srcOrd="0" destOrd="0" presId="urn:microsoft.com/office/officeart/2005/8/layout/process4"/>
    <dgm:cxn modelId="{F6C626C5-CE68-FD4F-8BE4-F30847002AA5}" type="presParOf" srcId="{BF02FCF4-CE02-48EF-A060-752B4DBF5962}" destId="{4115883E-878C-4FCE-951C-55309494F0CC}" srcOrd="7" destOrd="0" presId="urn:microsoft.com/office/officeart/2005/8/layout/process4"/>
    <dgm:cxn modelId="{052255F8-3BEA-A644-BAA3-A0EFE01D55D0}" type="presParOf" srcId="{BF02FCF4-CE02-48EF-A060-752B4DBF5962}" destId="{B11A85BC-BB08-4F79-99D4-630039FE7AC9}" srcOrd="8" destOrd="0" presId="urn:microsoft.com/office/officeart/2005/8/layout/process4"/>
    <dgm:cxn modelId="{03DFDEC9-79B6-E241-8AA1-30A5D4CD0992}" type="presParOf" srcId="{B11A85BC-BB08-4F79-99D4-630039FE7AC9}" destId="{B1151681-63ED-4875-AC47-03EE35207D5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4F6F5-6DD5-40C9-A494-F3212549AE98}">
      <dsp:nvSpPr>
        <dsp:cNvPr id="0" name=""/>
        <dsp:cNvSpPr/>
      </dsp:nvSpPr>
      <dsp:spPr>
        <a:xfrm>
          <a:off x="0" y="3610882"/>
          <a:ext cx="8229600" cy="59239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smtClean="0"/>
            <a:t>National level Climate change engagement</a:t>
          </a:r>
          <a:endParaRPr lang="en-GB" sz="2000" kern="1200" dirty="0"/>
        </a:p>
      </dsp:txBody>
      <dsp:txXfrm>
        <a:off x="0" y="3610882"/>
        <a:ext cx="8229600" cy="592395"/>
      </dsp:txXfrm>
    </dsp:sp>
    <dsp:sp modelId="{9ECE402E-492D-48C4-967B-99A6E6B913F2}">
      <dsp:nvSpPr>
        <dsp:cNvPr id="0" name=""/>
        <dsp:cNvSpPr/>
      </dsp:nvSpPr>
      <dsp:spPr>
        <a:xfrm rot="10800000">
          <a:off x="0" y="2708664"/>
          <a:ext cx="8229600" cy="911103"/>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smtClean="0"/>
            <a:t>Technical support and Feedback</a:t>
          </a:r>
          <a:endParaRPr lang="en-GB" sz="2000" kern="1200" dirty="0"/>
        </a:p>
      </dsp:txBody>
      <dsp:txXfrm rot="10800000">
        <a:off x="0" y="2708664"/>
        <a:ext cx="8229600" cy="592007"/>
      </dsp:txXfrm>
    </dsp:sp>
    <dsp:sp modelId="{E226D4E0-37AB-4E11-8941-4607CAE8390B}">
      <dsp:nvSpPr>
        <dsp:cNvPr id="0" name=""/>
        <dsp:cNvSpPr/>
      </dsp:nvSpPr>
      <dsp:spPr>
        <a:xfrm rot="10800000">
          <a:off x="0" y="1806446"/>
          <a:ext cx="8229600" cy="911103"/>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a:t>Post training </a:t>
          </a:r>
          <a:r>
            <a:rPr lang="en-GB" sz="2000" b="1" kern="1200" dirty="0" err="1" smtClean="0"/>
            <a:t>PoA</a:t>
          </a:r>
          <a:endParaRPr lang="en-GB" sz="2000" kern="1200" dirty="0"/>
        </a:p>
      </dsp:txBody>
      <dsp:txXfrm rot="10800000">
        <a:off x="0" y="1806446"/>
        <a:ext cx="8229600" cy="592007"/>
      </dsp:txXfrm>
    </dsp:sp>
    <dsp:sp modelId="{969EC417-EA69-4148-9741-B8831DC09C14}">
      <dsp:nvSpPr>
        <dsp:cNvPr id="0" name=""/>
        <dsp:cNvSpPr/>
      </dsp:nvSpPr>
      <dsp:spPr>
        <a:xfrm rot="10800000">
          <a:off x="0" y="904228"/>
          <a:ext cx="8229600" cy="911103"/>
        </a:xfrm>
        <a:prstGeom prst="upArrowCallou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smtClean="0"/>
            <a:t>Climate Change </a:t>
          </a:r>
          <a:r>
            <a:rPr lang="en-GB" sz="2000" b="1" kern="1200" dirty="0" err="1" smtClean="0"/>
            <a:t>ToT</a:t>
          </a:r>
          <a:endParaRPr lang="en-GB" sz="1500" kern="1200" dirty="0"/>
        </a:p>
      </dsp:txBody>
      <dsp:txXfrm rot="10800000">
        <a:off x="0" y="904228"/>
        <a:ext cx="8229600" cy="592007"/>
      </dsp:txXfrm>
    </dsp:sp>
    <dsp:sp modelId="{B1151681-63ED-4875-AC47-03EE35207D5B}">
      <dsp:nvSpPr>
        <dsp:cNvPr id="0" name=""/>
        <dsp:cNvSpPr/>
      </dsp:nvSpPr>
      <dsp:spPr>
        <a:xfrm rot="10800000">
          <a:off x="0" y="0"/>
          <a:ext cx="8229600" cy="911103"/>
        </a:xfrm>
        <a:prstGeom prst="upArrowCallou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smtClean="0"/>
            <a:t>Planning and Preparation</a:t>
          </a:r>
          <a:endParaRPr lang="en-GB" sz="2000" kern="1200" dirty="0"/>
        </a:p>
      </dsp:txBody>
      <dsp:txXfrm rot="10800000">
        <a:off x="0" y="0"/>
        <a:ext cx="8229600" cy="5920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6AED5-A964-BF47-97F4-464C0C24F539}" type="datetimeFigureOut">
              <a:rPr lang="en-US" smtClean="0"/>
              <a:t>3/22/16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40505-3B4A-954F-A98D-976B5DF348D2}" type="slidenum">
              <a:rPr lang="en-US" smtClean="0"/>
              <a:t>‹#›</a:t>
            </a:fld>
            <a:endParaRPr lang="en-US"/>
          </a:p>
        </p:txBody>
      </p:sp>
    </p:spTree>
    <p:extLst>
      <p:ext uri="{BB962C8B-B14F-4D97-AF65-F5344CB8AC3E}">
        <p14:creationId xmlns:p14="http://schemas.microsoft.com/office/powerpoint/2010/main" val="6845382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s://www.facebook.com/groups/1501584126755564/"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buFont typeface="Wingdings" charset="0"/>
              <a:buNone/>
            </a:pPr>
            <a:fld id="{9261E008-6F12-2B42-BA19-15339DFFA97D}" type="slidenum">
              <a:rPr lang="da-DK">
                <a:latin typeface="Times New Roman" charset="0"/>
                <a:cs typeface="Arial Unicode MS" charset="0"/>
              </a:rPr>
              <a:pPr>
                <a:buFont typeface="Wingdings" charset="0"/>
                <a:buNone/>
              </a:pPr>
              <a:t>2</a:t>
            </a:fld>
            <a:endParaRPr lang="da-DK">
              <a:latin typeface="Times New Roman" charset="0"/>
              <a:cs typeface="Arial Unicode MS" charset="0"/>
            </a:endParaRPr>
          </a:p>
        </p:txBody>
      </p:sp>
      <p:sp>
        <p:nvSpPr>
          <p:cNvPr id="25603"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5604"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dirty="0">
                <a:latin typeface="Times New Roman" charset="0"/>
                <a:cs typeface="Arial Unicode MS" charset="0"/>
              </a:rPr>
              <a:t>This training </a:t>
            </a:r>
            <a:r>
              <a:rPr lang="sv-SE" dirty="0" smtClean="0">
                <a:latin typeface="Times New Roman" charset="0"/>
                <a:cs typeface="Arial Unicode MS" charset="0"/>
              </a:rPr>
              <a:t>is a </a:t>
            </a:r>
            <a:r>
              <a:rPr lang="sv-SE" dirty="0">
                <a:latin typeface="Times New Roman" charset="0"/>
                <a:cs typeface="Arial Unicode MS" charset="0"/>
              </a:rPr>
              <a:t>joint effort by IFRC </a:t>
            </a:r>
            <a:r>
              <a:rPr lang="sv-SE" dirty="0" smtClean="0">
                <a:latin typeface="Times New Roman" charset="0"/>
                <a:cs typeface="Arial Unicode MS" charset="0"/>
              </a:rPr>
              <a:t>SEARD </a:t>
            </a:r>
            <a:r>
              <a:rPr lang="sv-SE" dirty="0">
                <a:latin typeface="Times New Roman" charset="0"/>
                <a:cs typeface="Arial Unicode MS" charset="0"/>
              </a:rPr>
              <a:t>and the Red Cross/ Red Crescent Climate Centre </a:t>
            </a:r>
            <a:endParaRPr lang="en-US" dirty="0">
              <a:latin typeface="Times New Roman" charset="0"/>
              <a:cs typeface="Arial Unicode MS" charset="0"/>
            </a:endParaRPr>
          </a:p>
        </p:txBody>
      </p:sp>
      <p:sp>
        <p:nvSpPr>
          <p:cNvPr id="25605" name="Text Box 3"/>
          <p:cNvSpPr txBox="1">
            <a:spLocks noChangeArrowheads="1"/>
          </p:cNvSpPr>
          <p:nvPr/>
        </p:nvSpPr>
        <p:spPr bwMode="auto">
          <a:xfrm>
            <a:off x="701675" y="4314825"/>
            <a:ext cx="54864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9pPr>
          </a:lstStyle>
          <a:p>
            <a:pPr>
              <a:spcBef>
                <a:spcPts val="450"/>
              </a:spcBef>
            </a:pPr>
            <a:r>
              <a:rPr lang="en-GB">
                <a:solidFill>
                  <a:srgbClr val="FF0000"/>
                </a:solidFill>
                <a:latin typeface="Arial" charset="0"/>
              </a:rPr>
              <a:t>Local host</a:t>
            </a:r>
            <a:r>
              <a:rPr lang="da-DK">
                <a:solidFill>
                  <a:srgbClr val="000000"/>
                </a:solidFill>
                <a:latin typeface="Arial" charset="0"/>
                <a:cs typeface="Times New Roman" charset="0"/>
              </a:rPr>
              <a:t>: </a:t>
            </a:r>
          </a:p>
          <a:p>
            <a:pPr>
              <a:spcBef>
                <a:spcPts val="450"/>
              </a:spcBef>
            </a:pPr>
            <a:r>
              <a:rPr lang="da-DK">
                <a:solidFill>
                  <a:srgbClr val="000000"/>
                </a:solidFill>
                <a:latin typeface="Arial" charset="0"/>
                <a:cs typeface="Times New Roman" charset="0"/>
              </a:rPr>
              <a:t>Welcome + house rules / practical logistics etc.:</a:t>
            </a:r>
          </a:p>
          <a:p>
            <a:pPr>
              <a:spcBef>
                <a:spcPts val="450"/>
              </a:spcBef>
            </a:pPr>
            <a:endParaRPr lang="da-DK">
              <a:solidFill>
                <a:srgbClr val="000000"/>
              </a:solidFill>
              <a:latin typeface="Arial" charset="0"/>
              <a:cs typeface="Times New Roman" charset="0"/>
            </a:endParaRPr>
          </a:p>
          <a:p>
            <a:pPr>
              <a:spcBef>
                <a:spcPts val="450"/>
              </a:spcBef>
            </a:pPr>
            <a:r>
              <a:rPr lang="da-DK">
                <a:solidFill>
                  <a:srgbClr val="FF0000"/>
                </a:solidFill>
                <a:latin typeface="Arial" charset="0"/>
                <a:cs typeface="Times New Roman" charset="0"/>
              </a:rPr>
              <a:t>Facilitor(s)</a:t>
            </a:r>
          </a:p>
          <a:p>
            <a:pPr>
              <a:spcBef>
                <a:spcPts val="450"/>
              </a:spcBef>
            </a:pPr>
            <a:r>
              <a:rPr lang="da-DK">
                <a:solidFill>
                  <a:srgbClr val="000000"/>
                </a:solidFill>
                <a:latin typeface="Arial" charset="0"/>
                <a:cs typeface="Times New Roman" charset="0"/>
              </a:rPr>
              <a:t>Welcome – team introduction:</a:t>
            </a:r>
          </a:p>
          <a:p>
            <a:pPr>
              <a:spcBef>
                <a:spcPts val="450"/>
              </a:spcBef>
            </a:pPr>
            <a:r>
              <a:rPr lang="da-DK">
                <a:solidFill>
                  <a:srgbClr val="000000"/>
                </a:solidFill>
                <a:latin typeface="Arial" charset="0"/>
                <a:cs typeface="Times New Roman" charset="0"/>
              </a:rPr>
              <a:t>	</a:t>
            </a:r>
            <a:r>
              <a:rPr lang="en-GB">
                <a:solidFill>
                  <a:srgbClr val="000000"/>
                </a:solidFill>
                <a:latin typeface="Arial" charset="0"/>
              </a:rPr>
              <a:t>3 “coordinating facilitators”</a:t>
            </a:r>
            <a:r>
              <a:rPr lang="da-DK">
                <a:solidFill>
                  <a:srgbClr val="000000"/>
                </a:solidFill>
                <a:latin typeface="Arial" charset="0"/>
                <a:cs typeface="Times New Roman" charset="0"/>
              </a:rPr>
              <a:t> – Bec, ANM, KF – come to us for suggesting changes / clarifications</a:t>
            </a:r>
          </a:p>
          <a:p>
            <a:pPr>
              <a:spcBef>
                <a:spcPts val="450"/>
              </a:spcBef>
            </a:pPr>
            <a:r>
              <a:rPr lang="da-DK">
                <a:solidFill>
                  <a:srgbClr val="000000"/>
                </a:solidFill>
                <a:latin typeface="Arial" charset="0"/>
                <a:cs typeface="Times New Roman" charset="0"/>
              </a:rPr>
              <a:t>	</a:t>
            </a:r>
            <a:r>
              <a:rPr lang="en-GB">
                <a:solidFill>
                  <a:srgbClr val="000000"/>
                </a:solidFill>
                <a:latin typeface="Arial" charset="0"/>
              </a:rPr>
              <a:t>+ “special guest stars”</a:t>
            </a:r>
            <a:r>
              <a:rPr lang="da-DK">
                <a:solidFill>
                  <a:srgbClr val="000000"/>
                </a:solidFill>
                <a:latin typeface="Arial" charset="0"/>
                <a:cs typeface="Times New Roman" charset="0"/>
              </a:rPr>
              <a:t> from DRC/IFRC: Lasse, Hans, Patrick Sam Ban, Cecilia</a:t>
            </a:r>
          </a:p>
          <a:p>
            <a:pPr>
              <a:spcBef>
                <a:spcPts val="450"/>
              </a:spcBef>
            </a:pPr>
            <a:r>
              <a:rPr lang="da-DK">
                <a:solidFill>
                  <a:srgbClr val="000000"/>
                </a:solidFill>
                <a:latin typeface="Arial" charset="0"/>
                <a:cs typeface="Times New Roman" charset="0"/>
              </a:rPr>
              <a:t>	</a:t>
            </a:r>
            <a:r>
              <a:rPr lang="en-GB">
                <a:solidFill>
                  <a:srgbClr val="000000"/>
                </a:solidFill>
                <a:latin typeface="Arial" charset="0"/>
              </a:rPr>
              <a:t>yourself</a:t>
            </a:r>
            <a:r>
              <a:rPr lang="da-DK">
                <a:solidFill>
                  <a:srgbClr val="000000"/>
                </a:solidFill>
                <a:latin typeface="Arial" charset="0"/>
                <a:cs typeface="Times New Roman" charset="0"/>
              </a:rPr>
              <a:t>: experienced crowd – share your observations and ideas – this is new to all of us. You’ll get a chance to introduce yourself in just a minute.</a:t>
            </a:r>
          </a:p>
          <a:p>
            <a:pPr>
              <a:spcBef>
                <a:spcPts val="450"/>
              </a:spcBef>
            </a:pPr>
            <a:endParaRPr lang="da-DK">
              <a:solidFill>
                <a:srgbClr val="000000"/>
              </a:solidFill>
              <a:latin typeface="Arial" charset="0"/>
              <a:cs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AD247D4D-EF84-7143-930B-FACB2DCC3190}" type="slidenum">
              <a:rPr lang="en-US">
                <a:latin typeface="Arial" charset="0"/>
              </a:rPr>
              <a:pPr/>
              <a:t>18</a:t>
            </a:fld>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a:latin typeface="Calibri" charset="0"/>
              </a:rPr>
              <a:t>Ways you can get involved/contribute #1… FACEBOOK</a:t>
            </a:r>
          </a:p>
          <a:p>
            <a:endParaRPr lang="en-US">
              <a:latin typeface="Calibri" charset="0"/>
            </a:endParaRPr>
          </a:p>
          <a:p>
            <a:r>
              <a:rPr lang="en-US">
                <a:latin typeface="Calibri" charset="0"/>
              </a:rPr>
              <a:t>As you will have seen, we have set up a private Facebook group for this event. To the group you can post comments or pose questions, share photos and also upload documents.</a:t>
            </a:r>
          </a:p>
          <a:p>
            <a:endParaRPr lang="en-US">
              <a:latin typeface="Calibri" charset="0"/>
            </a:endParaRPr>
          </a:p>
          <a:p>
            <a:r>
              <a:rPr lang="en-US">
                <a:latin typeface="Calibri" charset="0"/>
              </a:rPr>
              <a:t>If you haven’t already, please join the Facebook group </a:t>
            </a:r>
            <a:r>
              <a:rPr lang="en-US" u="sng">
                <a:latin typeface="Calibri" charset="0"/>
                <a:hlinkClick r:id="rId3"/>
              </a:rPr>
              <a:t>https://www.facebook.com/groups/1501584126755564/</a:t>
            </a:r>
            <a:r>
              <a:rPr lang="en-US">
                <a:latin typeface="Calibri" charset="0"/>
              </a:rPr>
              <a:t> - connect with your colleagues, and start engaging in conversation. ***Please take a minute to join the group now***</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17D13131-BCD6-2A46-8065-2B4F51229DAA}" type="slidenum">
              <a:rPr lang="en-US">
                <a:latin typeface="Arial" charset="0"/>
              </a:rPr>
              <a:pPr/>
              <a:t>19</a:t>
            </a:fld>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u="sng" dirty="0">
                <a:latin typeface="Calibri" charset="0"/>
              </a:rPr>
              <a:t>Ways you can get involved #2… TWITTER</a:t>
            </a:r>
          </a:p>
          <a:p>
            <a:endParaRPr lang="en-US" dirty="0">
              <a:latin typeface="Calibri" charset="0"/>
            </a:endParaRPr>
          </a:p>
          <a:p>
            <a:r>
              <a:rPr lang="en-US" dirty="0">
                <a:latin typeface="Calibri" charset="0"/>
              </a:rPr>
              <a:t>If you are on Twitter (check show of hands), we also encourage you to tweet and connect with your colleagues there. </a:t>
            </a:r>
          </a:p>
          <a:p>
            <a:endParaRPr lang="en-US" dirty="0">
              <a:latin typeface="Calibri" charset="0"/>
            </a:endParaRPr>
          </a:p>
          <a:p>
            <a:r>
              <a:rPr lang="en-US" dirty="0">
                <a:latin typeface="Calibri" charset="0"/>
              </a:rPr>
              <a:t>We will be watching the #CCMT feed for your comments and questions. </a:t>
            </a:r>
          </a:p>
          <a:p>
            <a:endParaRPr lang="en-US" dirty="0">
              <a:latin typeface="Calibri" charset="0"/>
            </a:endParaRPr>
          </a:p>
          <a:p>
            <a:r>
              <a:rPr lang="en-US" dirty="0">
                <a:latin typeface="Calibri" charset="0"/>
              </a:rPr>
              <a:t>Simply use the workshop </a:t>
            </a:r>
            <a:r>
              <a:rPr lang="en-US" dirty="0" err="1">
                <a:latin typeface="Calibri" charset="0"/>
              </a:rPr>
              <a:t>hashtag</a:t>
            </a:r>
            <a:r>
              <a:rPr lang="en-US" dirty="0">
                <a:latin typeface="Calibri" charset="0"/>
              </a:rPr>
              <a:t> #CCMT – don’t forget to @mention your colleagues or the facilitators if you want to get their attention</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10603875-5D27-D243-854C-870A388A0864}" type="slidenum">
              <a:rPr lang="en-US">
                <a:latin typeface="Arial" charset="0"/>
              </a:rPr>
              <a:pPr/>
              <a:t>20</a:t>
            </a:fld>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u="sng">
                <a:latin typeface="Calibri" charset="0"/>
              </a:rPr>
              <a:t>Ways you can get involved/contribute #3… INSTAGRAM</a:t>
            </a:r>
          </a:p>
          <a:p>
            <a:endParaRPr lang="en-US">
              <a:latin typeface="Calibri"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074A566D-0F53-1148-BB2D-22C71116E053}" type="slidenum">
              <a:rPr lang="en-US">
                <a:latin typeface="Arial" charset="0"/>
              </a:rPr>
              <a:pPr/>
              <a:t>21</a:t>
            </a:fld>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b="1" dirty="0">
                <a:latin typeface="Calibri" charset="0"/>
              </a:rPr>
              <a:t>Bring it all together into one story, we will be using STORIFY…</a:t>
            </a:r>
          </a:p>
          <a:p>
            <a:endParaRPr lang="en-US" dirty="0">
              <a:latin typeface="Calibri" charset="0"/>
            </a:endParaRPr>
          </a:p>
          <a:p>
            <a:r>
              <a:rPr lang="en-US" dirty="0">
                <a:latin typeface="Calibri" charset="0"/>
              </a:rPr>
              <a:t>* Outline what </a:t>
            </a:r>
            <a:r>
              <a:rPr lang="en-US" dirty="0" err="1">
                <a:latin typeface="Calibri" charset="0"/>
              </a:rPr>
              <a:t>Storify</a:t>
            </a:r>
            <a:r>
              <a:rPr lang="en-US" dirty="0">
                <a:latin typeface="Calibri" charset="0"/>
              </a:rPr>
              <a:t> is </a:t>
            </a:r>
          </a:p>
          <a:p>
            <a:endParaRPr lang="en-US" dirty="0">
              <a:latin typeface="Calibri" charset="0"/>
            </a:endParaRPr>
          </a:p>
          <a:p>
            <a:r>
              <a:rPr lang="en-US" dirty="0">
                <a:latin typeface="Calibri" charset="0"/>
              </a:rPr>
              <a:t>* Outline why and how we will be using it over the coming days</a:t>
            </a:r>
          </a:p>
          <a:p>
            <a:pPr>
              <a:buFontTx/>
              <a:buChar char="-"/>
            </a:pPr>
            <a:r>
              <a:rPr lang="en-US" dirty="0">
                <a:latin typeface="Calibri" charset="0"/>
              </a:rPr>
              <a:t>The why: To create a record the workshop, to make it more interactive for workshop participants, to make it </a:t>
            </a:r>
            <a:r>
              <a:rPr lang="en-US" dirty="0" err="1">
                <a:latin typeface="Calibri" charset="0"/>
              </a:rPr>
              <a:t>it</a:t>
            </a:r>
            <a:r>
              <a:rPr lang="en-US" dirty="0">
                <a:latin typeface="Calibri" charset="0"/>
              </a:rPr>
              <a:t> accessible online to people outside the workshop (and allowing them to contribute), to create a </a:t>
            </a:r>
            <a:r>
              <a:rPr lang="ja-JP" altLang="en-US" dirty="0">
                <a:latin typeface="Calibri" charset="0"/>
              </a:rPr>
              <a:t>‘</a:t>
            </a:r>
            <a:r>
              <a:rPr lang="en-US" dirty="0">
                <a:latin typeface="Calibri" charset="0"/>
              </a:rPr>
              <a:t>selling tool</a:t>
            </a:r>
            <a:r>
              <a:rPr lang="ja-JP" altLang="en-US" dirty="0">
                <a:latin typeface="Calibri" charset="0"/>
              </a:rPr>
              <a:t>’</a:t>
            </a:r>
            <a:r>
              <a:rPr lang="en-US" dirty="0">
                <a:latin typeface="Calibri" charset="0"/>
              </a:rPr>
              <a:t> for you to take back to your NS and promote to senior people what can be done and the resources available. Environmentally friendly. </a:t>
            </a:r>
          </a:p>
          <a:p>
            <a:pPr>
              <a:buFontTx/>
              <a:buChar char="-"/>
            </a:pPr>
            <a:r>
              <a:rPr lang="en-US" dirty="0">
                <a:latin typeface="Calibri" charset="0"/>
              </a:rPr>
              <a:t>The how: I will be observing and building </a:t>
            </a:r>
            <a:r>
              <a:rPr lang="ja-JP" altLang="en-US" dirty="0">
                <a:latin typeface="Calibri" charset="0"/>
              </a:rPr>
              <a:t>‘</a:t>
            </a:r>
            <a:r>
              <a:rPr lang="en-US" dirty="0">
                <a:latin typeface="Calibri" charset="0"/>
              </a:rPr>
              <a:t>the story</a:t>
            </a:r>
            <a:r>
              <a:rPr lang="ja-JP" altLang="en-US" dirty="0">
                <a:latin typeface="Calibri" charset="0"/>
              </a:rPr>
              <a:t>’</a:t>
            </a:r>
            <a:r>
              <a:rPr lang="en-US" dirty="0">
                <a:latin typeface="Calibri" charset="0"/>
              </a:rPr>
              <a:t> as the workshop goes – taking photos, tweeting questions and comments, and adding notes. I will also be watching for tweets using the hashtag #.... and will add these to the </a:t>
            </a:r>
            <a:r>
              <a:rPr lang="ja-JP" altLang="en-US" dirty="0">
                <a:latin typeface="Calibri" charset="0"/>
              </a:rPr>
              <a:t>‘</a:t>
            </a:r>
            <a:r>
              <a:rPr lang="en-US" dirty="0">
                <a:latin typeface="Calibri" charset="0"/>
              </a:rPr>
              <a:t>Story</a:t>
            </a:r>
            <a:r>
              <a:rPr lang="ja-JP" altLang="en-US" dirty="0">
                <a:latin typeface="Calibri" charset="0"/>
              </a:rPr>
              <a:t>’</a:t>
            </a:r>
            <a:endParaRPr lang="en-US" dirty="0">
              <a:latin typeface="Calibri" charset="0"/>
            </a:endParaRPr>
          </a:p>
          <a:p>
            <a:pPr>
              <a:buFontTx/>
              <a:buChar char="-"/>
            </a:pPr>
            <a:endParaRPr lang="en-US" dirty="0">
              <a:latin typeface="Calibri" charset="0"/>
            </a:endParaRPr>
          </a:p>
          <a:p>
            <a:r>
              <a:rPr lang="en-US" dirty="0">
                <a:latin typeface="Calibri" charset="0"/>
              </a:rPr>
              <a:t>* Ask how many people in the room use Facebook? Twitter? Instagram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B333E4EF-29D4-694D-8011-1819EB246C84}" type="slidenum">
              <a:rPr lang="en-US">
                <a:latin typeface="Arial" charset="0"/>
              </a:rPr>
              <a:pPr/>
              <a:t>22</a:t>
            </a:fld>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You will have seen we sent you an email last week, encouraging you to use social media – particularly Facebook, Twitter or </a:t>
            </a:r>
            <a:r>
              <a:rPr lang="en-US" dirty="0" err="1">
                <a:latin typeface="Calibri" charset="0"/>
              </a:rPr>
              <a:t>Instagram</a:t>
            </a:r>
            <a:r>
              <a:rPr lang="en-US" dirty="0">
                <a:latin typeface="Calibri" charset="0"/>
              </a:rPr>
              <a:t> - during the training workshop this week. </a:t>
            </a:r>
          </a:p>
          <a:p>
            <a:endParaRPr lang="en-US" dirty="0">
              <a:latin typeface="Calibri" charset="0"/>
            </a:endParaRPr>
          </a:p>
          <a:p>
            <a:r>
              <a:rPr lang="en-US" dirty="0">
                <a:latin typeface="Calibri" charset="0"/>
              </a:rPr>
              <a:t>The purpose is three-fold:</a:t>
            </a:r>
          </a:p>
          <a:p>
            <a:r>
              <a:rPr lang="en-US" dirty="0">
                <a:latin typeface="Calibri" charset="0"/>
              </a:rPr>
              <a:t>1) To enhance your involvement, by giving you a means be which to share feedback during the event and discuss ideas</a:t>
            </a:r>
          </a:p>
          <a:p>
            <a:r>
              <a:rPr lang="en-US" dirty="0">
                <a:latin typeface="Calibri" charset="0"/>
              </a:rPr>
              <a:t>2) To allow us to collect your feedback (comments, questions, ideas) and photos so we can use it in our reporting </a:t>
            </a:r>
          </a:p>
          <a:p>
            <a:r>
              <a:rPr lang="en-US" dirty="0">
                <a:latin typeface="Calibri" charset="0"/>
              </a:rPr>
              <a:t>3) To allow you to connect with your colleagues online as well as offline</a:t>
            </a:r>
          </a:p>
          <a:p>
            <a:endParaRPr lang="en-US" dirty="0">
              <a:latin typeface="Calibri" charset="0"/>
            </a:endParaRPr>
          </a:p>
          <a:p>
            <a:pPr eaLnBrk="1" hangingPunct="1">
              <a:spcBef>
                <a:spcPct val="0"/>
              </a:spcBef>
            </a:pPr>
            <a:r>
              <a:rPr lang="en-US" dirty="0">
                <a:latin typeface="Calibri" charset="0"/>
              </a:rPr>
              <a:t>This event is about two-way knowledge sharing, with the facilitators but also with each other. </a:t>
            </a:r>
          </a:p>
          <a:p>
            <a:pPr eaLnBrk="1" hangingPunct="1">
              <a:spcBef>
                <a:spcPct val="0"/>
              </a:spcBef>
            </a:pPr>
            <a:endParaRPr lang="en-US" dirty="0">
              <a:latin typeface="Calibri" charset="0"/>
            </a:endParaRPr>
          </a:p>
          <a:p>
            <a:pPr eaLnBrk="1" hangingPunct="1">
              <a:spcBef>
                <a:spcPct val="0"/>
              </a:spcBef>
            </a:pPr>
            <a:r>
              <a:rPr lang="en-US" dirty="0">
                <a:latin typeface="Calibri" charset="0"/>
              </a:rPr>
              <a:t>We hope social media will enhance this.</a:t>
            </a:r>
          </a:p>
          <a:p>
            <a:endParaRPr lang="en-US" dirty="0">
              <a:latin typeface="Calibri"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FE1E9FE4-7126-4543-86B1-F6384F8AB6B0}" type="slidenum">
              <a:rPr lang="en-US">
                <a:latin typeface="Arial" charset="0"/>
              </a:rPr>
              <a:pPr/>
              <a:t>23</a:t>
            </a:fld>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3</a:t>
            </a:fld>
            <a:endParaRPr lang="en-GB"/>
          </a:p>
        </p:txBody>
      </p:sp>
    </p:spTree>
    <p:extLst>
      <p:ext uri="{BB962C8B-B14F-4D97-AF65-F5344CB8AC3E}">
        <p14:creationId xmlns:p14="http://schemas.microsoft.com/office/powerpoint/2010/main" val="92205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buFont typeface="Wingdings" charset="0"/>
              <a:buNone/>
            </a:pPr>
            <a:fld id="{D7834B9D-A41A-A441-9FAE-218213DC52B6}" type="slidenum">
              <a:rPr lang="da-DK">
                <a:latin typeface="Times New Roman" charset="0"/>
                <a:cs typeface="Arial Unicode MS" charset="0"/>
              </a:rPr>
              <a:pPr>
                <a:buFont typeface="Wingdings" charset="0"/>
                <a:buNone/>
              </a:pPr>
              <a:t>4</a:t>
            </a:fld>
            <a:endParaRPr lang="da-DK">
              <a:latin typeface="Times New Roman" charset="0"/>
              <a:cs typeface="Arial Unicode MS" charset="0"/>
            </a:endParaRPr>
          </a:p>
        </p:txBody>
      </p:sp>
      <p:sp>
        <p:nvSpPr>
          <p:cNvPr id="2969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9pPr>
          </a:lstStyle>
          <a:p>
            <a:pPr algn="r"/>
            <a:fld id="{726D549B-88A2-5A42-B515-9009FA1473AB}" type="slidenum">
              <a:rPr lang="da-DK">
                <a:solidFill>
                  <a:srgbClr val="000000"/>
                </a:solidFill>
                <a:latin typeface="Arial" charset="0"/>
              </a:rPr>
              <a:pPr algn="r"/>
              <a:t>4</a:t>
            </a:fld>
            <a:endParaRPr lang="da-DK">
              <a:solidFill>
                <a:srgbClr val="000000"/>
              </a:solidFill>
              <a:latin typeface="Arial" charset="0"/>
            </a:endParaRPr>
          </a:p>
        </p:txBody>
      </p:sp>
      <p:sp>
        <p:nvSpPr>
          <p:cNvPr id="2970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9701" name="Text Box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Arial" charset="0"/>
                <a:cs typeface="Times New Roman" charset="0"/>
              </a:rPr>
              <a:t>“Pick a corner”</a:t>
            </a:r>
            <a:br>
              <a:rPr lang="en-US" dirty="0">
                <a:latin typeface="Arial" charset="0"/>
                <a:cs typeface="Times New Roman" charset="0"/>
              </a:rPr>
            </a:br>
            <a:endParaRPr lang="en-US" dirty="0">
              <a:latin typeface="Arial" charset="0"/>
              <a:cs typeface="Times New Roman" charset="0"/>
            </a:endParaRPr>
          </a:p>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Arial" charset="0"/>
                <a:cs typeface="Times New Roman" charset="0"/>
              </a:rPr>
              <a:t>Description: </a:t>
            </a:r>
          </a:p>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Arial" charset="0"/>
                <a:cs typeface="Times New Roman" charset="0"/>
              </a:rPr>
              <a:t>Make all participants stand up – and choose a corner in the room where you feel you most “belong” </a:t>
            </a:r>
          </a:p>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sv-FI" dirty="0">
              <a:latin typeface="Arial" charset="0"/>
              <a:cs typeface="Times New Roman" charset="0"/>
            </a:endParaRPr>
          </a:p>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FI" dirty="0">
                <a:latin typeface="Arial" charset="0"/>
                <a:cs typeface="Times New Roman" charset="0"/>
              </a:rPr>
              <a:t>Facilitator: invite each participant to present him/herself  [name, main experience (why in this corner), current position]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buFont typeface="Wingdings" charset="0"/>
              <a:buNone/>
            </a:pPr>
            <a:fld id="{A8F4D864-B666-B446-BBDB-AAE06AD076ED}" type="slidenum">
              <a:rPr lang="da-DK">
                <a:latin typeface="Times New Roman" charset="0"/>
                <a:cs typeface="Arial Unicode MS" charset="0"/>
              </a:rPr>
              <a:pPr>
                <a:buFont typeface="Wingdings" charset="0"/>
                <a:buNone/>
              </a:pPr>
              <a:t>6</a:t>
            </a:fld>
            <a:endParaRPr lang="da-DK">
              <a:latin typeface="Times New Roman" charset="0"/>
              <a:cs typeface="Arial Unicode MS" charset="0"/>
            </a:endParaRPr>
          </a:p>
        </p:txBody>
      </p:sp>
      <p:sp>
        <p:nvSpPr>
          <p:cNvPr id="30723"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ＭＳ Ｐゴシック" charset="0"/>
              </a:defRPr>
            </a:lvl9pPr>
          </a:lstStyle>
          <a:p>
            <a:pPr algn="r"/>
            <a:fld id="{E1B1A1C6-F1A2-344B-A4F1-1C7F3E79415C}" type="slidenum">
              <a:rPr lang="da-DK">
                <a:solidFill>
                  <a:srgbClr val="000000"/>
                </a:solidFill>
                <a:latin typeface="Arial" charset="0"/>
              </a:rPr>
              <a:pPr algn="r"/>
              <a:t>6</a:t>
            </a:fld>
            <a:endParaRPr lang="da-DK">
              <a:solidFill>
                <a:srgbClr val="000000"/>
              </a:solidFill>
              <a:latin typeface="Arial" charset="0"/>
            </a:endParaRPr>
          </a:p>
        </p:txBody>
      </p:sp>
      <p:sp>
        <p:nvSpPr>
          <p:cNvPr id="3072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0725" name="Text Box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Calibri" charset="0"/>
                <a:cs typeface="Arial Unicode MS" charset="0"/>
              </a:rPr>
              <a:t>Let participants distribute themselves into corners according to their general understanding of CC issues and implications in general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Calibri" charset="0"/>
                <a:cs typeface="Arial Unicode MS" charset="0"/>
              </a:rPr>
              <a:t>[note: count the distribution for comparison at end-of-training (“evaluation”)]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latin typeface="Calibri" charset="0"/>
              <a:cs typeface="Arial Unicode MS" charset="0"/>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Calibri" charset="0"/>
                <a:cs typeface="Arial Unicode MS" charset="0"/>
              </a:rPr>
              <a:t>Invite a few people from each corner to argue/explain why they have chosen to stand it that corner, and give examples</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solidFill>
                <a:srgbClr val="FF0000"/>
              </a:solidFill>
              <a:latin typeface="Calibri" charset="0"/>
              <a:cs typeface="Arial Unicode MS" charset="0"/>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FF0000"/>
                </a:solidFill>
                <a:latin typeface="Calibri" charset="0"/>
                <a:cs typeface="Arial Unicode MS" charset="0"/>
              </a:rPr>
              <a:t>Facilitators' objective: more people in upper left corner by the end of the training! We will repeat this at the evaluation/debriefing at the last day</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latin typeface="Calibri" charset="0"/>
              <a:cs typeface="Arial Unicode M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A45B0F37-7826-5A4C-862F-2BE48D5F1E7D}" type="slidenum">
              <a:rPr lang="en-US">
                <a:latin typeface="Arial" charset="0"/>
              </a:rPr>
              <a:pPr/>
              <a:t>7</a:t>
            </a:fld>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Specific:</a:t>
            </a:r>
          </a:p>
          <a:p>
            <a:r>
              <a:rPr lang="en-GB" dirty="0">
                <a:latin typeface="Calibri" charset="0"/>
              </a:rPr>
              <a:t>To promote a better understanding of climate change and the challenges it poses amongst NSs. </a:t>
            </a:r>
          </a:p>
          <a:p>
            <a:r>
              <a:rPr lang="en-GB" dirty="0">
                <a:latin typeface="Calibri" charset="0"/>
              </a:rPr>
              <a:t>To better understand scientific climate information and the role of different agencies that can support National Societies to plan and implement climate smart project activities.</a:t>
            </a:r>
          </a:p>
          <a:p>
            <a:r>
              <a:rPr lang="en-GB" dirty="0">
                <a:latin typeface="Calibri" charset="0"/>
              </a:rPr>
              <a:t>To understand how to effectively mainstream climate change concerns into programming and identify the opportunities it brings. </a:t>
            </a:r>
          </a:p>
          <a:p>
            <a:r>
              <a:rPr lang="en-GB" dirty="0">
                <a:latin typeface="Calibri" charset="0"/>
              </a:rPr>
              <a:t>To introduce existing tools available for mainstreaming climate change and disaster risk reduction. </a:t>
            </a:r>
          </a:p>
          <a:p>
            <a:r>
              <a:rPr lang="en-GB" dirty="0">
                <a:latin typeface="Calibri" charset="0"/>
              </a:rPr>
              <a:t>To create the confidence amongst NSs to engage in climate change related </a:t>
            </a:r>
            <a:r>
              <a:rPr lang="en-GB" dirty="0" smtClean="0">
                <a:latin typeface="Calibri" charset="0"/>
              </a:rPr>
              <a:t>discussions/dialogue </a:t>
            </a:r>
            <a:r>
              <a:rPr lang="en-GB" dirty="0">
                <a:latin typeface="Calibri" charset="0"/>
              </a:rPr>
              <a:t>with their Governments and engage in national level policy processes</a:t>
            </a:r>
          </a:p>
          <a:p>
            <a:r>
              <a:rPr lang="en-GB" dirty="0">
                <a:latin typeface="Calibri" charset="0"/>
              </a:rPr>
              <a:t>To enable NSs  to raise awareness at national, sub national and community level.</a:t>
            </a:r>
          </a:p>
          <a:p>
            <a:r>
              <a:rPr lang="en-GB" dirty="0">
                <a:latin typeface="Calibri" charset="0"/>
              </a:rPr>
              <a:t>To have a better understanding of climate change policy and financing mechanisms at both the global and national levels, and to stimulate RC NS engagement in these  policy dialogues with national government (in particular in the context of the development of National Adaptation Plans (NAPs). </a:t>
            </a:r>
          </a:p>
          <a:p>
            <a:endParaRPr lang="en-GB" dirty="0">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04FA7544-E736-1449-93F8-56513550DC15}" type="slidenum">
              <a:rPr lang="en-US">
                <a:latin typeface="Arial" charset="0"/>
              </a:rPr>
              <a:pPr/>
              <a:t>8</a:t>
            </a:fld>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The capacity development process will have five key interlinked stages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CC09C722-8025-5D4B-845E-9E0D51BCEFA1}" type="slidenum">
              <a:rPr lang="en-US">
                <a:latin typeface="Arial" charset="0"/>
              </a:rPr>
              <a:pPr/>
              <a:t>10</a:t>
            </a:fld>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0505-3B4A-954F-A98D-976B5DF348D2}" type="slidenum">
              <a:rPr lang="en-US" smtClean="0"/>
              <a:t>11</a:t>
            </a:fld>
            <a:endParaRPr lang="en-US"/>
          </a:p>
        </p:txBody>
      </p:sp>
    </p:spTree>
    <p:extLst>
      <p:ext uri="{BB962C8B-B14F-4D97-AF65-F5344CB8AC3E}">
        <p14:creationId xmlns:p14="http://schemas.microsoft.com/office/powerpoint/2010/main" val="256494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pPr>
            <a:r>
              <a:rPr lang="en-US">
                <a:latin typeface="Calibri" charset="0"/>
              </a:rPr>
              <a:t>Session Plan</a:t>
            </a:r>
          </a:p>
          <a:p>
            <a:pPr marL="228600" indent="-228600">
              <a:buFontTx/>
              <a:buAutoNum type="arabicPeriod"/>
            </a:pPr>
            <a:r>
              <a:rPr lang="en-US">
                <a:latin typeface="Calibri" charset="0"/>
              </a:rPr>
              <a:t>Key messages </a:t>
            </a:r>
          </a:p>
          <a:p>
            <a:pPr marL="228600" indent="-228600">
              <a:buFontTx/>
              <a:buAutoNum type="arabicPeriod"/>
            </a:pPr>
            <a:r>
              <a:rPr lang="en-US">
                <a:latin typeface="Calibri" charset="0"/>
              </a:rPr>
              <a:t>Content for National level training</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EA933714-CCFD-ED43-840B-8353E9548F52}" type="slidenum">
              <a:rPr lang="en-US">
                <a:latin typeface="Arial" charset="0"/>
              </a:rPr>
              <a:pPr/>
              <a:t>14</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Oval 7"/>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a:solidFill>
                  <a:schemeClr val="bg1"/>
                </a:solidFill>
              </a:rPr>
              <a:t>SEA Climate Change </a:t>
            </a:r>
            <a:r>
              <a:rPr lang="en-US" sz="1200" b="1" dirty="0" smtClean="0">
                <a:solidFill>
                  <a:schemeClr val="bg1"/>
                </a:solidFill>
              </a:rPr>
              <a:t>Training</a:t>
            </a:r>
            <a:endParaRPr lang="en-US" sz="1200" b="1" dirty="0">
              <a:solidFill>
                <a:schemeClr val="bg1"/>
              </a:solidFill>
            </a:endParaRPr>
          </a:p>
        </p:txBody>
      </p:sp>
    </p:spTree>
    <p:extLst>
      <p:ext uri="{BB962C8B-B14F-4D97-AF65-F5344CB8AC3E}">
        <p14:creationId xmlns:p14="http://schemas.microsoft.com/office/powerpoint/2010/main" val="147377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7311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364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smtClean="0"/>
              <a:t>Drag picture to placeholder or click icon to add</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242167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6915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7185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3589338"/>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FOR FURTHER INFORMATION ON XXXXXXXXX XXXXXXXX XXXXXXXXX XXXX, PLEASE CONTACT:</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IFRC XXXXXXXXXXXXX DEPARTMENT</a:t>
              </a:r>
            </a:p>
            <a:p>
              <a:pPr fontAlgn="auto">
                <a:spcBef>
                  <a:spcPts val="0"/>
                </a:spcBef>
                <a:spcAft>
                  <a:spcPts val="0"/>
                </a:spcAft>
                <a:defRPr/>
              </a:pPr>
              <a:r>
                <a:rPr lang="en-US" sz="2000" baseline="30000" dirty="0">
                  <a:solidFill>
                    <a:schemeClr val="bg1"/>
                  </a:solidFill>
                  <a:latin typeface="Arial" pitchFamily="34" charset="0"/>
                  <a:ea typeface="+mn-ea"/>
                  <a:cs typeface="Arial" pitchFamily="34" charset="0"/>
                </a:rPr>
                <a:t>NAME SURNAME, TITLE</a:t>
              </a:r>
              <a:br>
                <a:rPr lang="en-US" sz="2000"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TEL. : +41 022 730 XXXX</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EMAIL: name.surname@ifrc.org</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INTERNATIONAL FEDERATION OF </a:t>
              </a:r>
              <a:br>
                <a:rPr lang="en-US" sz="2000" b="1"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FAX.: +41 22 733 03 95</a:t>
              </a:r>
              <a:endParaRPr lang="en-US" sz="2000" dirty="0">
                <a:solidFill>
                  <a:schemeClr val="bg1"/>
                </a:solidFill>
                <a:latin typeface="Arial" pitchFamily="34" charset="0"/>
                <a:ea typeface="+mn-ea"/>
                <a:cs typeface="Arial" pitchFamily="34" charset="0"/>
              </a:endParaRPr>
            </a:p>
          </p:txBody>
        </p:sp>
        <p:pic>
          <p:nvPicPr>
            <p:cNvPr id="6" name="Picture 15" descr="SLCM-icons logo-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86400"/>
              <a:ext cx="1905000" cy="98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IFRC_logo_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096000"/>
              <a:ext cx="3157728" cy="29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86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01415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299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ea typeface="+mn-ea"/>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828800" y="3508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sp>
        <p:nvSpPr>
          <p:cNvPr id="1028" name="Text Placeholder 2"/>
          <p:cNvSpPr>
            <a:spLocks noGrp="1"/>
          </p:cNvSpPr>
          <p:nvPr>
            <p:ph type="body" idx="1"/>
          </p:nvPr>
        </p:nvSpPr>
        <p:spPr bwMode="auto">
          <a:xfrm>
            <a:off x="1828800" y="1676400"/>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Rounded Rectangle 1"/>
          <p:cNvSpPr/>
          <p:nvPr/>
        </p:nvSpPr>
        <p:spPr>
          <a:xfrm>
            <a:off x="395536" y="692696"/>
            <a:ext cx="1080120" cy="504056"/>
          </a:xfrm>
          <a:prstGeom prst="round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a:solidFill>
                  <a:schemeClr val="bg1"/>
                </a:solidFill>
              </a:rPr>
              <a:t>SEA Climate Change </a:t>
            </a:r>
            <a:r>
              <a:rPr lang="en-US" sz="1200" b="1" dirty="0" smtClean="0">
                <a:solidFill>
                  <a:schemeClr val="bg1"/>
                </a:solidFill>
              </a:rPr>
              <a:t>Training</a:t>
            </a:r>
            <a:endParaRPr lang="en-US" sz="12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spcBef>
          <a:spcPct val="0"/>
        </a:spcBef>
        <a:spcAft>
          <a:spcPct val="0"/>
        </a:spcAft>
        <a:defRPr sz="2600" b="1" i="1" kern="1200">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charset="0"/>
        <a:buChar char="§"/>
        <a:defRPr sz="2200" kern="1200">
          <a:solidFill>
            <a:schemeClr val="tx1"/>
          </a:solidFill>
          <a:latin typeface="Arial" pitchFamily="34" charset="0"/>
          <a:ea typeface="ＭＳ Ｐゴシック" charset="0"/>
          <a:cs typeface="Arial" pitchFamily="34" charset="0"/>
        </a:defRPr>
      </a:lvl1pPr>
      <a:lvl2pPr marL="450850" indent="-177800"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2pPr>
      <a:lvl3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3pPr>
      <a:lvl4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4pPr>
      <a:lvl5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gif"/><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10.png"/><Relationship Id="rId6" Type="http://schemas.openxmlformats.org/officeDocument/2006/relationships/image" Target="../media/image25.png"/><Relationship Id="rId7"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7320" y="2819400"/>
            <a:ext cx="7239000" cy="647591"/>
          </a:xfrm>
        </p:spPr>
        <p:txBody>
          <a:bodyPr/>
          <a:lstStyle/>
          <a:p>
            <a:r>
              <a:rPr lang="en-US" sz="3200" dirty="0" smtClean="0"/>
              <a:t>Introduction</a:t>
            </a:r>
            <a:endParaRPr lang="en-US" sz="3200" dirty="0"/>
          </a:p>
        </p:txBody>
      </p:sp>
    </p:spTree>
    <p:extLst>
      <p:ext uri="{BB962C8B-B14F-4D97-AF65-F5344CB8AC3E}">
        <p14:creationId xmlns:p14="http://schemas.microsoft.com/office/powerpoint/2010/main" val="19512759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765554" y="293244"/>
            <a:ext cx="7067550" cy="1143000"/>
          </a:xfrm>
        </p:spPr>
        <p:txBody>
          <a:bodyPr/>
          <a:lstStyle/>
          <a:p>
            <a:r>
              <a:rPr lang="en-US" sz="3200" dirty="0">
                <a:latin typeface="Arial" charset="0"/>
                <a:cs typeface="Arial" charset="0"/>
              </a:rPr>
              <a:t>Methodology</a:t>
            </a:r>
            <a:endParaRPr lang="en-GB" sz="3200" dirty="0">
              <a:latin typeface="Arial" charset="0"/>
              <a:cs typeface="Arial" charset="0"/>
            </a:endParaRPr>
          </a:p>
        </p:txBody>
      </p:sp>
      <p:graphicFrame>
        <p:nvGraphicFramePr>
          <p:cNvPr id="4" name="Content Placeholder 3"/>
          <p:cNvGraphicFramePr>
            <a:graphicFrameLocks noGrp="1"/>
          </p:cNvGraphicFramePr>
          <p:nvPr>
            <p:ph idx="1"/>
          </p:nvPr>
        </p:nvGraphicFramePr>
        <p:xfrm>
          <a:off x="457200" y="1600200"/>
          <a:ext cx="8229600" cy="4205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10039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828800" y="368156"/>
            <a:ext cx="6979920" cy="1143000"/>
          </a:xfrm>
        </p:spPr>
        <p:txBody>
          <a:bodyPr/>
          <a:lstStyle/>
          <a:p>
            <a:r>
              <a:rPr lang="en-US" sz="3200" dirty="0">
                <a:latin typeface="Arial" charset="0"/>
                <a:cs typeface="Arial" charset="0"/>
              </a:rPr>
              <a:t>Agenda</a:t>
            </a:r>
          </a:p>
        </p:txBody>
      </p:sp>
      <p:sp>
        <p:nvSpPr>
          <p:cNvPr id="5" name="Content Placeholder 2"/>
          <p:cNvSpPr txBox="1">
            <a:spLocks/>
          </p:cNvSpPr>
          <p:nvPr/>
        </p:nvSpPr>
        <p:spPr bwMode="auto">
          <a:xfrm>
            <a:off x="1584360" y="1722988"/>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CF1C21"/>
              </a:buClr>
              <a:buSzPct val="80000"/>
              <a:buFont typeface="Wingdings" charset="0"/>
              <a:buChar char="§"/>
              <a:defRPr sz="2200" kern="1200">
                <a:solidFill>
                  <a:schemeClr val="tx1"/>
                </a:solidFill>
                <a:latin typeface="Arial" pitchFamily="34" charset="0"/>
                <a:ea typeface="ＭＳ Ｐゴシック" charset="0"/>
                <a:cs typeface="Arial" pitchFamily="34" charset="0"/>
              </a:defRPr>
            </a:lvl1pPr>
            <a:lvl2pPr marL="450850" indent="-177800"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2pPr>
            <a:lvl3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3pPr>
            <a:lvl4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4pPr>
            <a:lvl5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latin typeface="Arial" charset="0"/>
                <a:cs typeface="Arial" charset="0"/>
              </a:rPr>
              <a:t>Day 1:  Climate Science</a:t>
            </a:r>
          </a:p>
          <a:p>
            <a:r>
              <a:rPr lang="en-US" sz="2400" b="1" dirty="0" smtClean="0">
                <a:latin typeface="Arial" charset="0"/>
                <a:cs typeface="Arial" charset="0"/>
              </a:rPr>
              <a:t>Day 2 : CCA Mainstreaming / Risk </a:t>
            </a:r>
          </a:p>
          <a:p>
            <a:pPr marL="0" indent="0">
              <a:buFont typeface="Wingdings" charset="0"/>
              <a:buNone/>
            </a:pPr>
            <a:r>
              <a:rPr lang="en-US" sz="2400" b="1" dirty="0" smtClean="0">
                <a:latin typeface="Arial" charset="0"/>
                <a:cs typeface="Arial" charset="0"/>
              </a:rPr>
              <a:t>                Assessment</a:t>
            </a:r>
          </a:p>
          <a:p>
            <a:r>
              <a:rPr lang="en-US" sz="2400" b="1" dirty="0" smtClean="0">
                <a:latin typeface="Arial" charset="0"/>
                <a:cs typeface="Arial" charset="0"/>
              </a:rPr>
              <a:t>Day 3: </a:t>
            </a:r>
            <a:r>
              <a:rPr lang="en-US" sz="2400" b="1" dirty="0" err="1" smtClean="0">
                <a:latin typeface="Arial" charset="0"/>
                <a:cs typeface="Arial" charset="0"/>
              </a:rPr>
              <a:t>Con’t</a:t>
            </a:r>
            <a:r>
              <a:rPr lang="en-US" sz="2400" b="1" dirty="0" smtClean="0">
                <a:latin typeface="Arial" charset="0"/>
                <a:cs typeface="Arial" charset="0"/>
              </a:rPr>
              <a:t> Risk Assessment, Early </a:t>
            </a:r>
          </a:p>
          <a:p>
            <a:pPr marL="0" indent="0">
              <a:buFont typeface="Wingdings" charset="0"/>
              <a:buNone/>
            </a:pPr>
            <a:r>
              <a:rPr lang="en-US" sz="2400" b="1" dirty="0" smtClean="0">
                <a:latin typeface="Arial" charset="0"/>
                <a:cs typeface="Arial" charset="0"/>
              </a:rPr>
              <a:t>               Warning Early Action, Public </a:t>
            </a:r>
          </a:p>
          <a:p>
            <a:pPr marL="0" indent="0">
              <a:buFont typeface="Wingdings" charset="0"/>
              <a:buNone/>
            </a:pPr>
            <a:r>
              <a:rPr lang="en-US" sz="2400" b="1" dirty="0" smtClean="0">
                <a:latin typeface="Arial" charset="0"/>
                <a:cs typeface="Arial" charset="0"/>
              </a:rPr>
              <a:t>                Awareness and Education</a:t>
            </a:r>
          </a:p>
          <a:p>
            <a:r>
              <a:rPr lang="en-US" sz="2400" b="1" dirty="0" smtClean="0">
                <a:latin typeface="Arial" charset="0"/>
                <a:cs typeface="Arial" charset="0"/>
              </a:rPr>
              <a:t>Day 4 : Field Visit</a:t>
            </a:r>
          </a:p>
          <a:p>
            <a:r>
              <a:rPr lang="en-US" sz="2400" b="1" dirty="0" smtClean="0">
                <a:latin typeface="Arial" charset="0"/>
                <a:cs typeface="Arial" charset="0"/>
              </a:rPr>
              <a:t>Day 5: CC Mitigation, Finance and Health</a:t>
            </a:r>
          </a:p>
          <a:p>
            <a:r>
              <a:rPr lang="en-US" sz="2400" b="1" dirty="0" smtClean="0">
                <a:latin typeface="Arial" charset="0"/>
                <a:cs typeface="Arial" charset="0"/>
              </a:rPr>
              <a:t>Day 6: Gender, NAPA and Plan of Action</a:t>
            </a:r>
          </a:p>
          <a:p>
            <a:endParaRPr lang="en-US" dirty="0">
              <a:latin typeface="Arial" charset="0"/>
              <a:cs typeface="Arial" charset="0"/>
            </a:endParaRPr>
          </a:p>
        </p:txBody>
      </p:sp>
    </p:spTree>
    <p:extLst>
      <p:ext uri="{BB962C8B-B14F-4D97-AF65-F5344CB8AC3E}">
        <p14:creationId xmlns:p14="http://schemas.microsoft.com/office/powerpoint/2010/main" val="35091321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3315" y="2449485"/>
            <a:ext cx="4454055"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Host Teams</a:t>
            </a:r>
            <a:endParaRPr lang="en-US" sz="5400" b="1" cap="none" spc="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87926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3653" y="1587636"/>
            <a:ext cx="7460324" cy="4401205"/>
          </a:xfrm>
          <a:prstGeom prst="rect">
            <a:avLst/>
          </a:prstGeom>
          <a:noFill/>
        </p:spPr>
        <p:txBody>
          <a:bodyPr wrap="square" rtlCol="0">
            <a:spAutoFit/>
          </a:bodyPr>
          <a:lstStyle/>
          <a:p>
            <a:r>
              <a:rPr lang="en-US" sz="1600" b="1" dirty="0">
                <a:solidFill>
                  <a:srgbClr val="000000"/>
                </a:solidFill>
                <a:latin typeface="Comic Sans MS"/>
              </a:rPr>
              <a:t>Host Team Function</a:t>
            </a:r>
          </a:p>
          <a:p>
            <a:endParaRPr lang="en-US" sz="1600" dirty="0">
              <a:solidFill>
                <a:srgbClr val="000000"/>
              </a:solidFill>
              <a:latin typeface="Comic Sans MS"/>
            </a:endParaRPr>
          </a:p>
          <a:p>
            <a:pPr algn="just"/>
            <a:r>
              <a:rPr lang="en-US" sz="1600" dirty="0">
                <a:solidFill>
                  <a:srgbClr val="000000"/>
                </a:solidFill>
                <a:latin typeface="Times New Roman"/>
              </a:rPr>
              <a:t>A host team is a group of participants that assumes responsibility in helping the facilitator/s in the daily management of the training-workshop, its tasks are to:</a:t>
            </a:r>
          </a:p>
          <a:p>
            <a:endParaRPr lang="en-US" sz="1600" dirty="0">
              <a:solidFill>
                <a:srgbClr val="000000"/>
              </a:solidFill>
              <a:latin typeface="Comic Sans MS"/>
            </a:endParaRPr>
          </a:p>
          <a:p>
            <a:pPr marL="742950" lvl="1" indent="-285750">
              <a:spcAft>
                <a:spcPts val="600"/>
              </a:spcAft>
              <a:buFont typeface="Arial"/>
              <a:buChar char="•"/>
            </a:pPr>
            <a:r>
              <a:rPr lang="en-US" sz="1600" dirty="0">
                <a:solidFill>
                  <a:srgbClr val="000000"/>
                </a:solidFill>
                <a:latin typeface="Comic Sans MS"/>
              </a:rPr>
              <a:t>Get people started</a:t>
            </a:r>
          </a:p>
          <a:p>
            <a:pPr marL="742950" lvl="1" indent="-285750">
              <a:spcAft>
                <a:spcPts val="600"/>
              </a:spcAft>
              <a:buFont typeface="Arial"/>
              <a:buChar char="•"/>
            </a:pPr>
            <a:r>
              <a:rPr lang="en-US" sz="1600" dirty="0">
                <a:solidFill>
                  <a:srgbClr val="000000"/>
                </a:solidFill>
                <a:latin typeface="Comic Sans MS"/>
              </a:rPr>
              <a:t>Assist the facilitator in pasting newsprint on the wall or blackboard</a:t>
            </a:r>
          </a:p>
          <a:p>
            <a:pPr marL="742950" lvl="1" indent="-285750">
              <a:spcAft>
                <a:spcPts val="600"/>
              </a:spcAft>
              <a:buFont typeface="Arial"/>
              <a:buChar char="•"/>
            </a:pPr>
            <a:r>
              <a:rPr lang="en-US" sz="1600" dirty="0">
                <a:solidFill>
                  <a:srgbClr val="000000"/>
                </a:solidFill>
                <a:latin typeface="Comic Sans MS"/>
              </a:rPr>
              <a:t>Ensure marking pens and materials needed for the day are available</a:t>
            </a:r>
          </a:p>
          <a:p>
            <a:pPr marL="742950" lvl="1" indent="-285750">
              <a:spcAft>
                <a:spcPts val="600"/>
              </a:spcAft>
              <a:buFont typeface="Arial"/>
              <a:buChar char="•"/>
            </a:pPr>
            <a:r>
              <a:rPr lang="en-US" sz="1600" dirty="0">
                <a:solidFill>
                  <a:srgbClr val="000000"/>
                </a:solidFill>
                <a:latin typeface="Comic Sans MS"/>
              </a:rPr>
              <a:t>Give feedback to facilitators problems encountered by participants</a:t>
            </a:r>
          </a:p>
          <a:p>
            <a:pPr marL="742950" lvl="1" indent="-285750">
              <a:spcAft>
                <a:spcPts val="600"/>
              </a:spcAft>
              <a:buFont typeface="Arial"/>
              <a:buChar char="•"/>
            </a:pPr>
            <a:r>
              <a:rPr lang="en-US" sz="1600" dirty="0">
                <a:solidFill>
                  <a:srgbClr val="000000"/>
                </a:solidFill>
                <a:latin typeface="Comic Sans MS"/>
              </a:rPr>
              <a:t>Review previous days activities and link them with the next days activities</a:t>
            </a:r>
          </a:p>
          <a:p>
            <a:pPr marL="742950" lvl="1" indent="-285750">
              <a:spcAft>
                <a:spcPts val="600"/>
              </a:spcAft>
              <a:buFont typeface="Arial"/>
              <a:buChar char="•"/>
            </a:pPr>
            <a:r>
              <a:rPr lang="en-US" sz="1600" dirty="0">
                <a:solidFill>
                  <a:srgbClr val="000000"/>
                </a:solidFill>
                <a:latin typeface="Comic Sans MS"/>
              </a:rPr>
              <a:t>Make administrative announcements</a:t>
            </a:r>
          </a:p>
          <a:p>
            <a:pPr marL="742950" lvl="1" indent="-285750">
              <a:spcAft>
                <a:spcPts val="600"/>
              </a:spcAft>
              <a:buFont typeface="Arial"/>
              <a:buChar char="•"/>
            </a:pPr>
            <a:r>
              <a:rPr lang="en-US" sz="1600" dirty="0">
                <a:solidFill>
                  <a:srgbClr val="000000"/>
                </a:solidFill>
                <a:latin typeface="Comic Sans MS"/>
              </a:rPr>
              <a:t>Manage the daily schedules</a:t>
            </a:r>
          </a:p>
          <a:p>
            <a:pPr marL="742950" lvl="1" indent="-285750">
              <a:spcAft>
                <a:spcPts val="600"/>
              </a:spcAft>
              <a:buFont typeface="Arial"/>
              <a:buChar char="•"/>
            </a:pPr>
            <a:r>
              <a:rPr lang="en-US" sz="1600" dirty="0">
                <a:solidFill>
                  <a:srgbClr val="000000"/>
                </a:solidFill>
                <a:latin typeface="Comic Sans MS"/>
              </a:rPr>
              <a:t>Act as timekeepers</a:t>
            </a:r>
          </a:p>
          <a:p>
            <a:pPr marL="742950" lvl="1" indent="-285750">
              <a:spcAft>
                <a:spcPts val="600"/>
              </a:spcAft>
              <a:buFont typeface="Arial"/>
              <a:buChar char="•"/>
            </a:pPr>
            <a:r>
              <a:rPr lang="en-US" sz="1600" dirty="0">
                <a:solidFill>
                  <a:srgbClr val="000000"/>
                </a:solidFill>
                <a:latin typeface="Comic Sans MS"/>
              </a:rPr>
              <a:t>Provide icebreakers</a:t>
            </a:r>
            <a:endParaRPr lang="en-US" sz="1600" dirty="0"/>
          </a:p>
        </p:txBody>
      </p:sp>
    </p:spTree>
    <p:extLst>
      <p:ext uri="{BB962C8B-B14F-4D97-AF65-F5344CB8AC3E}">
        <p14:creationId xmlns:p14="http://schemas.microsoft.com/office/powerpoint/2010/main" val="9601905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731264" y="388938"/>
            <a:ext cx="6955536" cy="1143000"/>
          </a:xfrm>
        </p:spPr>
        <p:txBody>
          <a:bodyPr/>
          <a:lstStyle/>
          <a:p>
            <a:r>
              <a:rPr lang="en-US" sz="3200" dirty="0">
                <a:latin typeface="Arial" charset="0"/>
                <a:cs typeface="Arial" charset="0"/>
              </a:rPr>
              <a:t>Responsibility – As per Group – Mock Session</a:t>
            </a:r>
            <a:endParaRPr lang="en-GB" sz="3200" dirty="0">
              <a:latin typeface="Arial" charset="0"/>
              <a:cs typeface="Arial" charset="0"/>
            </a:endParaRPr>
          </a:p>
        </p:txBody>
      </p:sp>
      <p:sp>
        <p:nvSpPr>
          <p:cNvPr id="22531" name="Content Placeholder 2"/>
          <p:cNvSpPr>
            <a:spLocks noGrp="1"/>
          </p:cNvSpPr>
          <p:nvPr>
            <p:ph idx="1"/>
          </p:nvPr>
        </p:nvSpPr>
        <p:spPr>
          <a:xfrm>
            <a:off x="1828800" y="1859280"/>
            <a:ext cx="6858000" cy="3651504"/>
          </a:xfrm>
        </p:spPr>
        <p:txBody>
          <a:bodyPr/>
          <a:lstStyle/>
          <a:p>
            <a:r>
              <a:rPr lang="en-US" sz="2800" b="1" smtClean="0">
                <a:latin typeface="Arial" charset="0"/>
                <a:cs typeface="Arial" charset="0"/>
              </a:rPr>
              <a:t>Day </a:t>
            </a:r>
            <a:r>
              <a:rPr lang="en-US" sz="2800" b="1" dirty="0" smtClean="0">
                <a:latin typeface="Arial" charset="0"/>
                <a:cs typeface="Arial" charset="0"/>
              </a:rPr>
              <a:t>2:</a:t>
            </a:r>
            <a:endParaRPr lang="en-US" sz="2800" b="1" dirty="0">
              <a:latin typeface="Arial" charset="0"/>
              <a:cs typeface="Arial" charset="0"/>
            </a:endParaRPr>
          </a:p>
          <a:p>
            <a:r>
              <a:rPr lang="en-US" sz="2800" b="1" dirty="0">
                <a:latin typeface="Arial" charset="0"/>
                <a:cs typeface="Arial" charset="0"/>
              </a:rPr>
              <a:t>Day 3: </a:t>
            </a:r>
          </a:p>
          <a:p>
            <a:r>
              <a:rPr lang="en-US" sz="2800" b="1" dirty="0">
                <a:latin typeface="Arial" charset="0"/>
                <a:cs typeface="Arial" charset="0"/>
              </a:rPr>
              <a:t>Day </a:t>
            </a:r>
            <a:r>
              <a:rPr lang="en-US" sz="2800" b="1" dirty="0" smtClean="0">
                <a:latin typeface="Arial" charset="0"/>
                <a:cs typeface="Arial" charset="0"/>
              </a:rPr>
              <a:t>4: </a:t>
            </a:r>
            <a:endParaRPr lang="en-US" sz="2800" b="1" dirty="0">
              <a:latin typeface="Arial" charset="0"/>
              <a:cs typeface="Arial" charset="0"/>
            </a:endParaRPr>
          </a:p>
          <a:p>
            <a:r>
              <a:rPr lang="en-US" sz="2800" b="1" dirty="0">
                <a:latin typeface="Arial" charset="0"/>
                <a:cs typeface="Arial" charset="0"/>
              </a:rPr>
              <a:t>Day 5: </a:t>
            </a:r>
          </a:p>
          <a:p>
            <a:r>
              <a:rPr lang="en-US" sz="2800" b="1" dirty="0">
                <a:latin typeface="Arial" charset="0"/>
                <a:cs typeface="Arial" charset="0"/>
              </a:rPr>
              <a:t>Day 6:</a:t>
            </a:r>
          </a:p>
        </p:txBody>
      </p:sp>
    </p:spTree>
    <p:extLst>
      <p:ext uri="{BB962C8B-B14F-4D97-AF65-F5344CB8AC3E}">
        <p14:creationId xmlns:p14="http://schemas.microsoft.com/office/powerpoint/2010/main" val="18883212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976438"/>
            <a:ext cx="6913563"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0552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2477" y="2492896"/>
            <a:ext cx="6093335" cy="1015663"/>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6000" b="1" spc="50" dirty="0">
                <a:ln w="11430"/>
                <a:latin typeface="Arial" panose="020B0604020202020204" pitchFamily="34" charset="0"/>
                <a:cs typeface="Arial" panose="020B0604020202020204" pitchFamily="34" charset="0"/>
              </a:rPr>
              <a:t>Parking Section</a:t>
            </a:r>
          </a:p>
        </p:txBody>
      </p:sp>
    </p:spTree>
    <p:extLst>
      <p:ext uri="{BB962C8B-B14F-4D97-AF65-F5344CB8AC3E}">
        <p14:creationId xmlns:p14="http://schemas.microsoft.com/office/powerpoint/2010/main" val="19081310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9993" y="2492896"/>
            <a:ext cx="3618298" cy="1015663"/>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6000" b="1" spc="50" dirty="0">
                <a:ln w="11430"/>
                <a:latin typeface="Arial" panose="020B0604020202020204" pitchFamily="34" charset="0"/>
                <a:cs typeface="Arial" panose="020B0604020202020204" pitchFamily="34" charset="0"/>
              </a:rPr>
              <a:t>Logistics</a:t>
            </a:r>
          </a:p>
        </p:txBody>
      </p:sp>
    </p:spTree>
    <p:extLst>
      <p:ext uri="{BB962C8B-B14F-4D97-AF65-F5344CB8AC3E}">
        <p14:creationId xmlns:p14="http://schemas.microsoft.com/office/powerpoint/2010/main" val="30048853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1826514" y="672104"/>
            <a:ext cx="69948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r>
              <a:rPr lang="en-US" sz="3200" b="1" i="1" dirty="0" smtClean="0">
                <a:latin typeface="Arial" panose="020B0604020202020204" pitchFamily="34" charset="0"/>
                <a:cs typeface="Arial" panose="020B0604020202020204" pitchFamily="34" charset="0"/>
              </a:rPr>
              <a:t>Joining the Online Conversation…</a:t>
            </a:r>
            <a:endParaRPr lang="en-US" sz="3200" b="1" i="1" dirty="0">
              <a:latin typeface="Arial" panose="020B0604020202020204" pitchFamily="34" charset="0"/>
              <a:cs typeface="Arial" panose="020B0604020202020204" pitchFamily="34" charset="0"/>
            </a:endParaRPr>
          </a:p>
        </p:txBody>
      </p:sp>
      <p:pic>
        <p:nvPicPr>
          <p:cNvPr id="13315" name="Picture 2" descr="http://www.markramseymedia.com/wp-content/uploads/2012/11/convers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368" y="2155924"/>
            <a:ext cx="307975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7572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44463"/>
            <a:ext cx="10134600" cy="7231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8" y="381000"/>
            <a:ext cx="9202738" cy="610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0" name="AutoShape 4" descr="http://img2.wikia.nocookie.net/__cb20130501121248/logopedia/images/f/fb/Facebook_icon_2013.sv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341" name="Picture 10" descr="https://www.fidelco.org/image/graphics/Facebook-icon-20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33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1002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064" y="275698"/>
            <a:ext cx="7351960" cy="560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Line 2"/>
          <p:cNvSpPr>
            <a:spLocks noChangeShapeType="1"/>
          </p:cNvSpPr>
          <p:nvPr/>
        </p:nvSpPr>
        <p:spPr bwMode="auto">
          <a:xfrm>
            <a:off x="5114925" y="3746500"/>
            <a:ext cx="285750" cy="1588"/>
          </a:xfrm>
          <a:prstGeom prst="line">
            <a:avLst/>
          </a:prstGeom>
          <a:noFill/>
          <a:ln w="9360">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9" name="Text Box 3"/>
          <p:cNvSpPr txBox="1">
            <a:spLocks noChangeArrowheads="1"/>
          </p:cNvSpPr>
          <p:nvPr/>
        </p:nvSpPr>
        <p:spPr bwMode="auto">
          <a:xfrm>
            <a:off x="2200275" y="2349500"/>
            <a:ext cx="58293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1"/>
                </a:solidFill>
                <a:latin typeface="Arial" charset="0"/>
                <a:ea typeface="ＭＳ Ｐゴシック" charset="0"/>
                <a:cs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9pPr>
          </a:lstStyle>
          <a:p>
            <a:pPr algn="ctr"/>
            <a:r>
              <a:rPr lang="en-US" sz="7200" b="1" dirty="0">
                <a:solidFill>
                  <a:srgbClr val="FFFFFF"/>
                </a:solidFill>
              </a:rPr>
              <a:t>WELCOME</a:t>
            </a:r>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2388" y="2997200"/>
            <a:ext cx="7731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85861974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9219"/>
                                        </p:tgtEl>
                                        <p:attrNameLst>
                                          <p:attrName>style.visibility</p:attrName>
                                        </p:attrNameLst>
                                      </p:cBhvr>
                                      <p:to>
                                        <p:strVal val="visible"/>
                                      </p:to>
                                    </p:set>
                                    <p:animEffect transition="in" filter="fade">
                                      <p:cBhvr additive="repl">
                                        <p:cTn id="7" dur="2000"/>
                                        <p:tgtEl>
                                          <p:spTgt spid="9219"/>
                                        </p:tgtEl>
                                      </p:cBhvr>
                                    </p:animEffect>
                                  </p:childTnLst>
                                </p:cTn>
                              </p:par>
                            </p:childTnLst>
                          </p:cTn>
                        </p:par>
                        <p:par>
                          <p:cTn id="8" fill="hold" nodeType="afterGroup">
                            <p:stCondLst>
                              <p:cond delay="2000"/>
                            </p:stCondLst>
                            <p:childTnLst>
                              <p:par>
                                <p:cTn id="9" presetID="23" presetClass="entr" presetSubtype="16" fill="hold" nodeType="afterEffect">
                                  <p:stCondLst>
                                    <p:cond delay="0"/>
                                  </p:stCondLst>
                                  <p:childTnLst>
                                    <p:set>
                                      <p:cBhvr additive="repl">
                                        <p:cTn id="10" dur="1" fill="hold">
                                          <p:stCondLst>
                                            <p:cond delay="0"/>
                                          </p:stCondLst>
                                        </p:cTn>
                                        <p:tgtEl>
                                          <p:spTgt spid="9220"/>
                                        </p:tgtEl>
                                        <p:attrNameLst>
                                          <p:attrName>style.visibility</p:attrName>
                                        </p:attrNameLst>
                                      </p:cBhvr>
                                      <p:to>
                                        <p:strVal val="visible"/>
                                      </p:to>
                                    </p:set>
                                    <p:anim calcmode="lin" valueType="num">
                                      <p:cBhvr additive="repl">
                                        <p:cTn id="11" dur="5000" fill="hold"/>
                                        <p:tgtEl>
                                          <p:spTgt spid="9220"/>
                                        </p:tgtEl>
                                        <p:attrNameLst>
                                          <p:attrName>ppt_w</p:attrName>
                                        </p:attrNameLst>
                                      </p:cBhvr>
                                      <p:tavLst>
                                        <p:tav tm="100000">
                                          <p:val>
                                            <p:fltVal val="0"/>
                                          </p:val>
                                        </p:tav>
                                        <p:tav>
                                          <p:val>
                                            <p:strVal val="#ppt_w"/>
                                          </p:val>
                                        </p:tav>
                                      </p:tavLst>
                                    </p:anim>
                                    <p:anim calcmode="lin" valueType="num">
                                      <p:cBhvr additive="repl">
                                        <p:cTn id="12" dur="5000" fill="hold"/>
                                        <p:tgtEl>
                                          <p:spTgt spid="9220"/>
                                        </p:tgtEl>
                                        <p:attrNameLst>
                                          <p:attrName>ppt_h</p:attrName>
                                        </p:attrNameLst>
                                      </p:cBhvr>
                                      <p:tavLst>
                                        <p:tav tm="100000">
                                          <p:val>
                                            <p:flt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http://allthingsd.com/files/2012/06/twitter-bird-1-380x28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256" y="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8" y="1447800"/>
            <a:ext cx="870585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5" name="TextBox 3"/>
          <p:cNvSpPr txBox="1">
            <a:spLocks noChangeArrowheads="1"/>
          </p:cNvSpPr>
          <p:nvPr/>
        </p:nvSpPr>
        <p:spPr bwMode="auto">
          <a:xfrm>
            <a:off x="4331671" y="368468"/>
            <a:ext cx="40567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r>
              <a:rPr lang="en-US" sz="6000" b="1" dirty="0">
                <a:latin typeface="Arial" panose="020B0604020202020204" pitchFamily="34" charset="0"/>
                <a:cs typeface="Arial" panose="020B0604020202020204" pitchFamily="34" charset="0"/>
              </a:rPr>
              <a:t>#CCMT</a:t>
            </a:r>
          </a:p>
        </p:txBody>
      </p:sp>
    </p:spTree>
    <p:extLst>
      <p:ext uri="{BB962C8B-B14F-4D97-AF65-F5344CB8AC3E}">
        <p14:creationId xmlns:p14="http://schemas.microsoft.com/office/powerpoint/2010/main" val="14625507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6200"/>
            <a:ext cx="1676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87" name="Picture 4" descr="https://lh3.googleusercontent.com/-kYpjkxsOxi0/UtXnx9-IQYI/AAAAAAAATMo/WSX8nHLnIaE/w359-h507-no/9+days+of+instagr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13" y="1905000"/>
            <a:ext cx="307498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6"/>
          <p:cNvSpPr txBox="1">
            <a:spLocks noChangeArrowheads="1"/>
          </p:cNvSpPr>
          <p:nvPr/>
        </p:nvSpPr>
        <p:spPr bwMode="auto">
          <a:xfrm>
            <a:off x="4302104" y="406568"/>
            <a:ext cx="45804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r>
              <a:rPr lang="en-US" sz="6000" b="1" dirty="0">
                <a:latin typeface="Arial" panose="020B0604020202020204" pitchFamily="34" charset="0"/>
                <a:cs typeface="Arial" panose="020B0604020202020204" pitchFamily="34" charset="0"/>
              </a:rPr>
              <a:t>#CCMT</a:t>
            </a:r>
          </a:p>
        </p:txBody>
      </p:sp>
      <p:pic>
        <p:nvPicPr>
          <p:cNvPr id="16389" name="Picture 6" descr="Embedded image permali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3913" y="2052638"/>
            <a:ext cx="2643187"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Embedded image permalin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114800"/>
            <a:ext cx="26543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0" descr="View image on Twit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7913" y="2082800"/>
            <a:ext cx="2608262"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2" descr="Embedded image permalin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7913" y="4114800"/>
            <a:ext cx="2608262"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0573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190" y="172840"/>
            <a:ext cx="7041610" cy="172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4" descr="http://www.digitalengagement.info/wp-content/uploads/2012/03/London-Conference-on-Somalia-%C2%B7-foreignoffice-%C2%B7-Storify-1024x76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850724"/>
            <a:ext cx="4953000" cy="402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descr="http://cdn2.ubergizmo.com/wp-content/uploads/2011/04/storif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882226"/>
            <a:ext cx="40386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descr="http://blog.softwareadvice.com/wp-content/uploads/2013/05/Storify-Homepage-e136984043774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56" y="4689779"/>
            <a:ext cx="4191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70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D:\Users\katejean.smith\Desktop\wav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50813"/>
            <a:ext cx="8836025" cy="56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AutoShape 2" descr="http://img2.wikia.nocookie.net/__cb20130501121248/logopedia/images/f/fb/Facebook_icon_2013.svg"/>
          <p:cNvSpPr>
            <a:spLocks noChangeAspect="1" noChangeArrowheads="1"/>
          </p:cNvSpPr>
          <p:nvPr/>
        </p:nvSpPr>
        <p:spPr bwMode="auto">
          <a:xfrm>
            <a:off x="177683" y="-144462"/>
            <a:ext cx="255307" cy="24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843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708" y="4093639"/>
            <a:ext cx="1404190" cy="136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437" name="Picture 10" descr="https://www.fidelco.org/image/graphics/Facebook-icon-201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48" y="434692"/>
            <a:ext cx="1291163" cy="125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2" descr="https://g.twimg.com/Twitter_logo_blu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6263" y="434692"/>
            <a:ext cx="1400201" cy="111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4" descr="https://pbs.twimg.com/profile_images/378800000120589737/827f728ab42dbe9663a042d084d0b1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3287" y="4084266"/>
            <a:ext cx="1280525" cy="124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a:cxnSpLocks noChangeShapeType="1"/>
          </p:cNvCxnSpPr>
          <p:nvPr/>
        </p:nvCxnSpPr>
        <p:spPr bwMode="auto">
          <a:xfrm>
            <a:off x="1743075" y="1693863"/>
            <a:ext cx="5495925" cy="2850293"/>
          </a:xfrm>
          <a:prstGeom prst="straightConnector1">
            <a:avLst/>
          </a:prstGeom>
          <a:noFill/>
          <a:ln w="127000">
            <a:solidFill>
              <a:srgbClr val="F79646"/>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6" name="Straight Arrow Connector 15"/>
          <p:cNvCxnSpPr>
            <a:cxnSpLocks noChangeShapeType="1"/>
            <a:endCxn id="18439" idx="0"/>
          </p:cNvCxnSpPr>
          <p:nvPr/>
        </p:nvCxnSpPr>
        <p:spPr bwMode="auto">
          <a:xfrm>
            <a:off x="8083550" y="1828800"/>
            <a:ext cx="0" cy="2255466"/>
          </a:xfrm>
          <a:prstGeom prst="straightConnector1">
            <a:avLst/>
          </a:prstGeom>
          <a:noFill/>
          <a:ln w="127000">
            <a:solidFill>
              <a:srgbClr val="F79646"/>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a:off x="1779322" y="4949306"/>
            <a:ext cx="5459678" cy="3694"/>
          </a:xfrm>
          <a:prstGeom prst="straightConnector1">
            <a:avLst/>
          </a:prstGeom>
          <a:noFill/>
          <a:ln w="127000">
            <a:solidFill>
              <a:srgbClr val="F79646"/>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145661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38912" y="1676400"/>
            <a:ext cx="8247888" cy="4191000"/>
          </a:xfrm>
        </p:spPr>
        <p:txBody>
          <a:bodyPr/>
          <a:lstStyle/>
          <a:p>
            <a:pPr algn="ctr">
              <a:buFont typeface="Wingdings" charset="0"/>
              <a:buNone/>
            </a:pPr>
            <a:endParaRPr lang="en-US" sz="5400" b="1" dirty="0">
              <a:solidFill>
                <a:srgbClr val="C00000"/>
              </a:solidFill>
            </a:endParaRPr>
          </a:p>
          <a:p>
            <a:pPr algn="ctr">
              <a:buFont typeface="Wingdings" charset="0"/>
              <a:buNone/>
            </a:pPr>
            <a:r>
              <a:rPr lang="en-US" sz="5400" b="1" dirty="0" smtClean="0">
                <a:solidFill>
                  <a:srgbClr val="C00000"/>
                </a:solidFill>
              </a:rPr>
              <a:t>THANK YOU</a:t>
            </a:r>
            <a:endParaRPr lang="en-GB" sz="5400" b="1" dirty="0">
              <a:solidFill>
                <a:srgbClr val="C00000"/>
              </a:solidFill>
            </a:endParaRPr>
          </a:p>
        </p:txBody>
      </p:sp>
    </p:spTree>
    <p:extLst>
      <p:ext uri="{BB962C8B-B14F-4D97-AF65-F5344CB8AC3E}">
        <p14:creationId xmlns:p14="http://schemas.microsoft.com/office/powerpoint/2010/main" val="2947688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Key objectives of this session </a:t>
            </a:r>
          </a:p>
        </p:txBody>
      </p:sp>
      <p:sp>
        <p:nvSpPr>
          <p:cNvPr id="4" name="Content Placeholder 3"/>
          <p:cNvSpPr>
            <a:spLocks noGrp="1"/>
          </p:cNvSpPr>
          <p:nvPr>
            <p:ph sz="half" idx="1"/>
          </p:nvPr>
        </p:nvSpPr>
        <p:spPr>
          <a:xfrm>
            <a:off x="909288" y="1676400"/>
            <a:ext cx="7508144" cy="4191000"/>
          </a:xfrm>
        </p:spPr>
        <p:txBody>
          <a:bodyPr/>
          <a:lstStyle/>
          <a:p>
            <a:pPr lvl="0"/>
            <a:r>
              <a:rPr lang="en-GB" dirty="0"/>
              <a:t>Know the participants of the </a:t>
            </a:r>
            <a:r>
              <a:rPr lang="en-GB" dirty="0" smtClean="0"/>
              <a:t>activity</a:t>
            </a:r>
          </a:p>
          <a:p>
            <a:pPr lvl="0"/>
            <a:endParaRPr lang="en-US" dirty="0"/>
          </a:p>
          <a:p>
            <a:pPr lvl="0"/>
            <a:r>
              <a:rPr lang="en-GB" dirty="0"/>
              <a:t>Establish rapport among fellow participants and </a:t>
            </a:r>
            <a:r>
              <a:rPr lang="en-GB" dirty="0" smtClean="0"/>
              <a:t>facilitators</a:t>
            </a:r>
          </a:p>
          <a:p>
            <a:pPr lvl="0"/>
            <a:endParaRPr lang="en-US" dirty="0"/>
          </a:p>
          <a:p>
            <a:pPr lvl="0"/>
            <a:r>
              <a:rPr lang="en-GB" dirty="0"/>
              <a:t>Share their </a:t>
            </a:r>
            <a:r>
              <a:rPr lang="en-GB" dirty="0" smtClean="0"/>
              <a:t>expectations</a:t>
            </a:r>
          </a:p>
          <a:p>
            <a:pPr lvl="0"/>
            <a:endParaRPr lang="en-US" dirty="0"/>
          </a:p>
          <a:p>
            <a:pPr lvl="0"/>
            <a:r>
              <a:rPr lang="en-GB" dirty="0"/>
              <a:t>Form host teams and establish ground </a:t>
            </a:r>
            <a:r>
              <a:rPr lang="en-GB" dirty="0" smtClean="0"/>
              <a:t>rules</a:t>
            </a:r>
          </a:p>
          <a:p>
            <a:pPr lvl="0"/>
            <a:endParaRPr lang="en-US" dirty="0"/>
          </a:p>
          <a:p>
            <a:pPr lvl="0"/>
            <a:r>
              <a:rPr lang="en-GB" dirty="0"/>
              <a:t>Explain the training purpose and contents</a:t>
            </a:r>
            <a:endParaRPr lang="en-US" dirty="0"/>
          </a:p>
          <a:p>
            <a:endParaRPr lang="en-US" dirty="0"/>
          </a:p>
        </p:txBody>
      </p:sp>
    </p:spTree>
    <p:extLst>
      <p:ext uri="{BB962C8B-B14F-4D97-AF65-F5344CB8AC3E}">
        <p14:creationId xmlns:p14="http://schemas.microsoft.com/office/powerpoint/2010/main" val="146521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1518720" y="587693"/>
            <a:ext cx="7020824"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1"/>
                </a:solidFill>
                <a:latin typeface="Arial" charset="0"/>
                <a:ea typeface="ＭＳ Ｐゴシック" charset="0"/>
                <a:cs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9pPr>
          </a:lstStyle>
          <a:p>
            <a:pPr algn="ctr"/>
            <a:r>
              <a:rPr lang="en-US" sz="3200" b="1" i="1" dirty="0">
                <a:solidFill>
                  <a:srgbClr val="000000"/>
                </a:solidFill>
              </a:rPr>
              <a:t>Where do you feel you belong to?</a:t>
            </a:r>
          </a:p>
        </p:txBody>
      </p:sp>
      <p:grpSp>
        <p:nvGrpSpPr>
          <p:cNvPr id="2" name="Group 1"/>
          <p:cNvGrpSpPr/>
          <p:nvPr/>
        </p:nvGrpSpPr>
        <p:grpSpPr>
          <a:xfrm>
            <a:off x="1042988" y="1638663"/>
            <a:ext cx="7143750" cy="4193958"/>
            <a:chOff x="1042988" y="1638663"/>
            <a:chExt cx="7143750" cy="4193958"/>
          </a:xfrm>
        </p:grpSpPr>
        <p:sp>
          <p:nvSpPr>
            <p:cNvPr id="10243" name="Rectangle 2"/>
            <p:cNvSpPr>
              <a:spLocks noChangeArrowheads="1"/>
            </p:cNvSpPr>
            <p:nvPr/>
          </p:nvSpPr>
          <p:spPr bwMode="auto">
            <a:xfrm>
              <a:off x="1042988" y="1638663"/>
              <a:ext cx="7143750" cy="4193958"/>
            </a:xfrm>
            <a:prstGeom prst="rect">
              <a:avLst/>
            </a:prstGeom>
            <a:noFill/>
            <a:ln w="44280">
              <a:solidFill>
                <a:srgbClr val="00956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67" name="Rectangle 3"/>
            <p:cNvSpPr>
              <a:spLocks noChangeArrowheads="1"/>
            </p:cNvSpPr>
            <p:nvPr/>
          </p:nvSpPr>
          <p:spPr bwMode="auto">
            <a:xfrm>
              <a:off x="1042988" y="1916113"/>
              <a:ext cx="1281418"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rgbClr val="000000"/>
                  </a:solidFill>
                  <a:latin typeface="Arial" panose="020B0604020202020204" pitchFamily="34" charset="0"/>
                  <a:cs typeface="Arial" panose="020B0604020202020204" pitchFamily="34" charset="0"/>
                </a:rPr>
                <a:t>Health</a:t>
              </a:r>
            </a:p>
          </p:txBody>
        </p:sp>
        <p:sp>
          <p:nvSpPr>
            <p:cNvPr id="11268" name="Rectangle 4"/>
            <p:cNvSpPr>
              <a:spLocks noChangeArrowheads="1"/>
            </p:cNvSpPr>
            <p:nvPr/>
          </p:nvSpPr>
          <p:spPr bwMode="auto">
            <a:xfrm>
              <a:off x="5631873" y="1785938"/>
              <a:ext cx="2462645" cy="95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rgbClr val="000000"/>
                  </a:solidFill>
                  <a:latin typeface="Arial" panose="020B0604020202020204" pitchFamily="34" charset="0"/>
                  <a:cs typeface="Arial" panose="020B0604020202020204" pitchFamily="34" charset="0"/>
                </a:rPr>
                <a:t>Disaster Risk Reduction</a:t>
              </a:r>
            </a:p>
          </p:txBody>
        </p:sp>
        <p:sp>
          <p:nvSpPr>
            <p:cNvPr id="11269" name="Rectangle 5"/>
            <p:cNvSpPr>
              <a:spLocks noChangeArrowheads="1"/>
            </p:cNvSpPr>
            <p:nvPr/>
          </p:nvSpPr>
          <p:spPr bwMode="auto">
            <a:xfrm>
              <a:off x="1042988" y="4797425"/>
              <a:ext cx="2839537" cy="95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rgbClr val="000000"/>
                  </a:solidFill>
                  <a:latin typeface="Arial" panose="020B0604020202020204" pitchFamily="34" charset="0"/>
                  <a:cs typeface="Arial" panose="020B0604020202020204" pitchFamily="34" charset="0"/>
                </a:rPr>
                <a:t>Disaster</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rgbClr val="000000"/>
                  </a:solidFill>
                  <a:latin typeface="Arial" panose="020B0604020202020204" pitchFamily="34" charset="0"/>
                  <a:cs typeface="Arial" panose="020B0604020202020204" pitchFamily="34" charset="0"/>
                </a:rPr>
                <a:t>response/ relief</a:t>
              </a:r>
            </a:p>
          </p:txBody>
        </p:sp>
        <p:sp>
          <p:nvSpPr>
            <p:cNvPr id="11270" name="Rectangle 6"/>
            <p:cNvSpPr>
              <a:spLocks noChangeArrowheads="1"/>
            </p:cNvSpPr>
            <p:nvPr/>
          </p:nvSpPr>
          <p:spPr bwMode="auto">
            <a:xfrm>
              <a:off x="6449674" y="4952207"/>
              <a:ext cx="1314789"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rgbClr val="000000"/>
                  </a:solidFill>
                  <a:latin typeface="Arial" panose="020B0604020202020204" pitchFamily="34" charset="0"/>
                  <a:cs typeface="Arial" panose="020B0604020202020204" pitchFamily="34" charset="0"/>
                </a:rPr>
                <a:t>Other</a:t>
              </a:r>
            </a:p>
          </p:txBody>
        </p:sp>
      </p:grpSp>
    </p:spTree>
    <p:extLst>
      <p:ext uri="{BB962C8B-B14F-4D97-AF65-F5344CB8AC3E}">
        <p14:creationId xmlns:p14="http://schemas.microsoft.com/office/powerpoint/2010/main" val="23374748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2997200"/>
            <a:ext cx="8229600" cy="2808288"/>
          </a:xfrm>
        </p:spPr>
        <p:txBody>
          <a:bodyPr/>
          <a:lstStyle/>
          <a:p>
            <a:r>
              <a:rPr lang="en-US" dirty="0">
                <a:latin typeface="Arial" charset="0"/>
                <a:cs typeface="Arial" charset="0"/>
              </a:rPr>
              <a:t>Name with climate related prefix.</a:t>
            </a:r>
          </a:p>
          <a:p>
            <a:r>
              <a:rPr lang="en-US" dirty="0">
                <a:latin typeface="Arial" charset="0"/>
                <a:cs typeface="Arial" charset="0"/>
              </a:rPr>
              <a:t>Position</a:t>
            </a:r>
          </a:p>
          <a:p>
            <a:r>
              <a:rPr lang="en-US" dirty="0">
                <a:latin typeface="Arial" charset="0"/>
                <a:cs typeface="Arial" charset="0"/>
              </a:rPr>
              <a:t>National Society/ IFRC Office</a:t>
            </a:r>
          </a:p>
          <a:p>
            <a:r>
              <a:rPr lang="en-US" dirty="0">
                <a:latin typeface="Arial" charset="0"/>
                <a:cs typeface="Arial" charset="0"/>
              </a:rPr>
              <a:t>Hobbies</a:t>
            </a: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887" y="2517585"/>
            <a:ext cx="3744913"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1691987" y="310285"/>
            <a:ext cx="7067550" cy="1143000"/>
          </a:xfrm>
        </p:spPr>
        <p:txBody>
          <a:bodyPr/>
          <a:lstStyle/>
          <a:p>
            <a:r>
              <a:rPr lang="en-US" sz="3200" dirty="0" smtClean="0">
                <a:latin typeface="Arial" charset="0"/>
                <a:cs typeface="Arial" charset="0"/>
              </a:rPr>
              <a:t>Introduction</a:t>
            </a:r>
            <a:endParaRPr lang="en-GB" sz="3200" dirty="0">
              <a:latin typeface="Arial" charset="0"/>
              <a:cs typeface="Arial" charset="0"/>
            </a:endParaRPr>
          </a:p>
        </p:txBody>
      </p:sp>
    </p:spTree>
    <p:extLst>
      <p:ext uri="{BB962C8B-B14F-4D97-AF65-F5344CB8AC3E}">
        <p14:creationId xmlns:p14="http://schemas.microsoft.com/office/powerpoint/2010/main" val="24986394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692565" y="642937"/>
            <a:ext cx="7087579"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1"/>
                </a:solidFill>
                <a:latin typeface="Arial" charset="0"/>
                <a:ea typeface="ＭＳ Ｐゴシック" charset="0"/>
                <a:cs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Arial" charset="0"/>
                <a:cs typeface="Arial" charset="0"/>
              </a:defRPr>
            </a:lvl9pPr>
          </a:lstStyle>
          <a:p>
            <a:pPr algn="ctr"/>
            <a:r>
              <a:rPr lang="en-US" sz="3200" b="1" i="1" dirty="0">
                <a:solidFill>
                  <a:srgbClr val="000000"/>
                </a:solidFill>
              </a:rPr>
              <a:t>Perception of Climate Change (CC)</a:t>
            </a:r>
          </a:p>
        </p:txBody>
      </p:sp>
      <p:grpSp>
        <p:nvGrpSpPr>
          <p:cNvPr id="2" name="Group 1"/>
          <p:cNvGrpSpPr/>
          <p:nvPr/>
        </p:nvGrpSpPr>
        <p:grpSpPr>
          <a:xfrm>
            <a:off x="592282" y="1628775"/>
            <a:ext cx="8065942" cy="4286427"/>
            <a:chOff x="592282" y="1628775"/>
            <a:chExt cx="8065942" cy="4286427"/>
          </a:xfrm>
        </p:grpSpPr>
        <p:sp>
          <p:nvSpPr>
            <p:cNvPr id="11267" name="Rectangle 2"/>
            <p:cNvSpPr>
              <a:spLocks noChangeArrowheads="1"/>
            </p:cNvSpPr>
            <p:nvPr/>
          </p:nvSpPr>
          <p:spPr bwMode="auto">
            <a:xfrm>
              <a:off x="592282" y="1628775"/>
              <a:ext cx="8065942" cy="4284663"/>
            </a:xfrm>
            <a:prstGeom prst="rect">
              <a:avLst/>
            </a:prstGeom>
            <a:noFill/>
            <a:ln w="44280">
              <a:solidFill>
                <a:srgbClr val="00956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1" name="Rectangle 3"/>
            <p:cNvSpPr>
              <a:spLocks noChangeArrowheads="1"/>
            </p:cNvSpPr>
            <p:nvPr/>
          </p:nvSpPr>
          <p:spPr bwMode="auto">
            <a:xfrm>
              <a:off x="592282" y="1628775"/>
              <a:ext cx="3165331" cy="24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b="1" dirty="0">
                  <a:solidFill>
                    <a:srgbClr val="00B050"/>
                  </a:solidFill>
                  <a:latin typeface="Arial" panose="020B0604020202020204" pitchFamily="34" charset="0"/>
                  <a:cs typeface="Arial" panose="020B0604020202020204" pitchFamily="34" charset="0"/>
                </a:rPr>
                <a:t>“I feel fairly well informed on topics of  CC and can conduct national training and actively involve in discussions with stakeholders ”</a:t>
              </a:r>
            </a:p>
          </p:txBody>
        </p:sp>
        <p:sp>
          <p:nvSpPr>
            <p:cNvPr id="12292" name="Rectangle 4"/>
            <p:cNvSpPr>
              <a:spLocks noChangeArrowheads="1"/>
            </p:cNvSpPr>
            <p:nvPr/>
          </p:nvSpPr>
          <p:spPr bwMode="auto">
            <a:xfrm>
              <a:off x="5580063" y="1628775"/>
              <a:ext cx="2909310" cy="178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b="1" dirty="0">
                  <a:solidFill>
                    <a:srgbClr val="0070C0"/>
                  </a:solidFill>
                  <a:latin typeface="Arial" panose="020B0604020202020204" pitchFamily="34" charset="0"/>
                  <a:cs typeface="Arial" panose="020B0604020202020204" pitchFamily="34" charset="0"/>
                </a:rPr>
                <a:t>“I see all the hype about CC; but I struggle to see the relevance for the RCRC</a:t>
              </a:r>
            </a:p>
          </p:txBody>
        </p:sp>
        <p:sp>
          <p:nvSpPr>
            <p:cNvPr id="12293" name="Rectangle 5"/>
            <p:cNvSpPr>
              <a:spLocks noChangeArrowheads="1"/>
            </p:cNvSpPr>
            <p:nvPr/>
          </p:nvSpPr>
          <p:spPr bwMode="auto">
            <a:xfrm>
              <a:off x="5795963" y="3789363"/>
              <a:ext cx="2693410" cy="2125839"/>
            </a:xfrm>
            <a:prstGeom prst="rect">
              <a:avLst/>
            </a:prstGeom>
            <a:noFill/>
            <a:ln w="9525">
              <a:noFill/>
              <a:round/>
              <a:headEnd/>
              <a:tailEnd/>
            </a:ln>
          </p:spPr>
          <p:txBody>
            <a:bodyPr wrap="squar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200" b="1" dirty="0">
                  <a:solidFill>
                    <a:srgbClr val="E46C0A"/>
                  </a:solidFill>
                  <a:latin typeface="Arial" panose="020B0604020202020204" pitchFamily="34" charset="0"/>
                  <a:cs typeface="Arial" panose="020B0604020202020204" pitchFamily="34" charset="0"/>
                </a:rPr>
                <a:t>“</a:t>
              </a:r>
              <a:r>
                <a:rPr lang="en-US" sz="2200" b="1" dirty="0">
                  <a:solidFill>
                    <a:srgbClr val="E46C0A"/>
                  </a:solidFill>
                  <a:latin typeface="Arial" panose="020B0604020202020204" pitchFamily="34" charset="0"/>
                  <a:cs typeface="Arial" panose="020B0604020202020204" pitchFamily="34" charset="0"/>
                </a:rPr>
                <a:t>I understand the relevance of CC for RCRC, but struggle to find the practical ways to move forward</a:t>
              </a:r>
              <a:r>
                <a:rPr lang="ja-JP" altLang="en-US" sz="2200" b="1" dirty="0">
                  <a:solidFill>
                    <a:srgbClr val="E46C0A"/>
                  </a:solidFill>
                  <a:latin typeface="Arial" panose="020B0604020202020204" pitchFamily="34" charset="0"/>
                  <a:cs typeface="Arial" panose="020B0604020202020204" pitchFamily="34" charset="0"/>
                </a:rPr>
                <a:t>”</a:t>
              </a:r>
              <a:endParaRPr lang="en-US" sz="2200" b="1" dirty="0">
                <a:solidFill>
                  <a:srgbClr val="E46C0A"/>
                </a:solidFill>
                <a:latin typeface="Arial" panose="020B0604020202020204" pitchFamily="34" charset="0"/>
                <a:cs typeface="Arial" panose="020B0604020202020204" pitchFamily="34" charset="0"/>
              </a:endParaRPr>
            </a:p>
          </p:txBody>
        </p:sp>
        <p:sp>
          <p:nvSpPr>
            <p:cNvPr id="12294" name="Rectangle 6"/>
            <p:cNvSpPr>
              <a:spLocks noChangeArrowheads="1"/>
            </p:cNvSpPr>
            <p:nvPr/>
          </p:nvSpPr>
          <p:spPr bwMode="auto">
            <a:xfrm>
              <a:off x="592282" y="4652963"/>
              <a:ext cx="2795443" cy="111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b="1" dirty="0">
                  <a:solidFill>
                    <a:srgbClr val="C00000"/>
                  </a:solidFill>
                  <a:latin typeface="Arial" panose="020B0604020202020204" pitchFamily="34" charset="0"/>
                  <a:cs typeface="Arial" panose="020B0604020202020204" pitchFamily="34" charset="0"/>
                </a:rPr>
                <a:t>“I admit have no clue on several topics of CC</a:t>
              </a:r>
              <a:r>
                <a:rPr lang="en-US" sz="2000" b="1" dirty="0">
                  <a:solidFill>
                    <a:srgbClr val="C00000"/>
                  </a:solidFill>
                  <a:latin typeface="Arial" panose="020B0604020202020204" pitchFamily="34" charset="0"/>
                  <a:cs typeface="Arial" panose="020B0604020202020204" pitchFamily="34" charset="0"/>
                </a:rPr>
                <a:t>”</a:t>
              </a:r>
            </a:p>
          </p:txBody>
        </p:sp>
        <p:sp>
          <p:nvSpPr>
            <p:cNvPr id="12295" name="Freeform 7"/>
            <p:cNvSpPr>
              <a:spLocks/>
            </p:cNvSpPr>
            <p:nvPr/>
          </p:nvSpPr>
          <p:spPr bwMode="auto">
            <a:xfrm>
              <a:off x="3348038" y="2857500"/>
              <a:ext cx="2303462" cy="500063"/>
            </a:xfrm>
            <a:custGeom>
              <a:avLst/>
              <a:gdLst>
                <a:gd name="T0" fmla="*/ 2486149 w 2286016"/>
                <a:gd name="T1" fmla="*/ 0 h 500066"/>
                <a:gd name="T2" fmla="*/ 2019995 w 2286016"/>
                <a:gd name="T3" fmla="*/ 285716 h 500066"/>
                <a:gd name="T4" fmla="*/ 1009995 w 2286016"/>
                <a:gd name="T5" fmla="*/ 500012 h 500066"/>
                <a:gd name="T6" fmla="*/ 0 w 2286016"/>
                <a:gd name="T7" fmla="*/ 237156 h 500066"/>
                <a:gd name="T8" fmla="*/ 0 60000 65536"/>
                <a:gd name="T9" fmla="*/ 0 60000 65536"/>
                <a:gd name="T10" fmla="*/ 0 60000 65536"/>
                <a:gd name="T11" fmla="*/ 0 60000 65536"/>
                <a:gd name="T12" fmla="*/ 0 w 2286016"/>
                <a:gd name="T13" fmla="*/ 0 h 500066"/>
                <a:gd name="T14" fmla="*/ 2286016 w 2286016"/>
                <a:gd name="T15" fmla="*/ 500066 h 500066"/>
              </a:gdLst>
              <a:ahLst/>
              <a:cxnLst>
                <a:cxn ang="T8">
                  <a:pos x="T0" y="T1"/>
                </a:cxn>
                <a:cxn ang="T9">
                  <a:pos x="T2" y="T3"/>
                </a:cxn>
                <a:cxn ang="T10">
                  <a:pos x="T4" y="T5"/>
                </a:cxn>
                <a:cxn ang="T11">
                  <a:pos x="T6" y="T7"/>
                </a:cxn>
              </a:cxnLst>
              <a:rect l="T12" t="T13" r="T14" b="T15"/>
              <a:pathLst>
                <a:path w="2286016" h="500066">
                  <a:moveTo>
                    <a:pt x="2286016" y="0"/>
                  </a:moveTo>
                  <a:cubicBezTo>
                    <a:pt x="2284588" y="477"/>
                    <a:pt x="2083608" y="202408"/>
                    <a:pt x="1857388" y="285752"/>
                  </a:cubicBezTo>
                  <a:cubicBezTo>
                    <a:pt x="1631168" y="369096"/>
                    <a:pt x="1297790" y="496256"/>
                    <a:pt x="928694" y="500066"/>
                  </a:cubicBezTo>
                  <a:cubicBezTo>
                    <a:pt x="443873" y="476255"/>
                    <a:pt x="89298" y="277060"/>
                    <a:pt x="0" y="237174"/>
                  </a:cubicBezTo>
                </a:path>
              </a:pathLst>
            </a:custGeom>
            <a:noFill/>
            <a:ln w="4752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6" name="Freeform 8"/>
            <p:cNvSpPr>
              <a:spLocks/>
            </p:cNvSpPr>
            <p:nvPr/>
          </p:nvSpPr>
          <p:spPr bwMode="auto">
            <a:xfrm rot="2820000">
              <a:off x="3271838" y="3641725"/>
              <a:ext cx="2909888" cy="1036637"/>
            </a:xfrm>
            <a:custGeom>
              <a:avLst/>
              <a:gdLst>
                <a:gd name="T0" fmla="*/ 533773 w 3448404"/>
                <a:gd name="T1" fmla="*/ 0 h 1035762"/>
                <a:gd name="T2" fmla="*/ 402855 w 3448404"/>
                <a:gd name="T3" fmla="*/ 688656 h 1035762"/>
                <a:gd name="T4" fmla="*/ 252026 w 3448404"/>
                <a:gd name="T5" fmla="*/ 845510 h 1035762"/>
                <a:gd name="T6" fmla="*/ 0 w 3448404"/>
                <a:gd name="T7" fmla="*/ 1011668 h 1035762"/>
                <a:gd name="T8" fmla="*/ 0 60000 65536"/>
                <a:gd name="T9" fmla="*/ 0 60000 65536"/>
                <a:gd name="T10" fmla="*/ 0 60000 65536"/>
                <a:gd name="T11" fmla="*/ 0 60000 65536"/>
                <a:gd name="T12" fmla="*/ 0 w 3448404"/>
                <a:gd name="T13" fmla="*/ 0 h 1035762"/>
                <a:gd name="T14" fmla="*/ 3448404 w 3448404"/>
                <a:gd name="T15" fmla="*/ 1035762 h 1035762"/>
              </a:gdLst>
              <a:ahLst/>
              <a:cxnLst>
                <a:cxn ang="T8">
                  <a:pos x="T0" y="T1"/>
                </a:cxn>
                <a:cxn ang="T9">
                  <a:pos x="T2" y="T3"/>
                </a:cxn>
                <a:cxn ang="T10">
                  <a:pos x="T4" y="T5"/>
                </a:cxn>
                <a:cxn ang="T11">
                  <a:pos x="T6" y="T7"/>
                </a:cxn>
              </a:cxnLst>
              <a:rect l="T12" t="T13" r="T14" b="T15"/>
              <a:pathLst>
                <a:path w="3448404" h="1035762">
                  <a:moveTo>
                    <a:pt x="3448404" y="0"/>
                  </a:moveTo>
                  <a:cubicBezTo>
                    <a:pt x="3446976" y="477"/>
                    <a:pt x="2905987" y="539188"/>
                    <a:pt x="2602619" y="677906"/>
                  </a:cubicBezTo>
                  <a:cubicBezTo>
                    <a:pt x="2299251" y="816624"/>
                    <a:pt x="1997294" y="828501"/>
                    <a:pt x="1628198" y="832311"/>
                  </a:cubicBezTo>
                  <a:cubicBezTo>
                    <a:pt x="1143377" y="808500"/>
                    <a:pt x="89298" y="1035762"/>
                    <a:pt x="0" y="995876"/>
                  </a:cubicBezTo>
                </a:path>
              </a:pathLst>
            </a:custGeom>
            <a:noFill/>
            <a:ln w="4752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7" name="Freeform 9"/>
            <p:cNvSpPr>
              <a:spLocks/>
            </p:cNvSpPr>
            <p:nvPr/>
          </p:nvSpPr>
          <p:spPr bwMode="auto">
            <a:xfrm rot="3675999">
              <a:off x="2476500" y="3695701"/>
              <a:ext cx="1690687" cy="1223962"/>
            </a:xfrm>
            <a:custGeom>
              <a:avLst/>
              <a:gdLst>
                <a:gd name="T0" fmla="*/ 130476 w 2177099"/>
                <a:gd name="T1" fmla="*/ 37155994 h 870651"/>
                <a:gd name="T2" fmla="*/ 129223 w 2177099"/>
                <a:gd name="T3" fmla="*/ 15615599 h 870651"/>
                <a:gd name="T4" fmla="*/ 94095 w 2177099"/>
                <a:gd name="T5" fmla="*/ 5792457 h 870651"/>
                <a:gd name="T6" fmla="*/ 47924 w 2177099"/>
                <a:gd name="T7" fmla="*/ 22162018 h 870651"/>
                <a:gd name="T8" fmla="*/ 0 w 2177099"/>
                <a:gd name="T9" fmla="*/ 8375125 h 870651"/>
                <a:gd name="T10" fmla="*/ 0 60000 65536"/>
                <a:gd name="T11" fmla="*/ 0 60000 65536"/>
                <a:gd name="T12" fmla="*/ 0 60000 65536"/>
                <a:gd name="T13" fmla="*/ 0 60000 65536"/>
                <a:gd name="T14" fmla="*/ 0 60000 65536"/>
                <a:gd name="T15" fmla="*/ 0 w 2177099"/>
                <a:gd name="T16" fmla="*/ 0 h 870651"/>
                <a:gd name="T17" fmla="*/ 2177099 w 2177099"/>
                <a:gd name="T18" fmla="*/ 870651 h 870651"/>
              </a:gdLst>
              <a:ahLst/>
              <a:cxnLst>
                <a:cxn ang="T10">
                  <a:pos x="T0" y="T1"/>
                </a:cxn>
                <a:cxn ang="T11">
                  <a:pos x="T2" y="T3"/>
                </a:cxn>
                <a:cxn ang="T12">
                  <a:pos x="T4" y="T5"/>
                </a:cxn>
                <a:cxn ang="T13">
                  <a:pos x="T6" y="T7"/>
                </a:cxn>
                <a:cxn ang="T14">
                  <a:pos x="T8" y="T9"/>
                </a:cxn>
              </a:cxnLst>
              <a:rect l="T15" t="T16" r="T17" b="T18"/>
              <a:pathLst>
                <a:path w="2177099" h="870651">
                  <a:moveTo>
                    <a:pt x="2099692" y="870651"/>
                  </a:moveTo>
                  <a:cubicBezTo>
                    <a:pt x="2171766" y="631395"/>
                    <a:pt x="2177099" y="488398"/>
                    <a:pt x="2079520" y="365911"/>
                  </a:cubicBezTo>
                  <a:cubicBezTo>
                    <a:pt x="1981941" y="243424"/>
                    <a:pt x="1798301" y="0"/>
                    <a:pt x="1514219" y="135731"/>
                  </a:cubicBezTo>
                  <a:cubicBezTo>
                    <a:pt x="1086867" y="380277"/>
                    <a:pt x="1140326" y="515498"/>
                    <a:pt x="771230" y="519308"/>
                  </a:cubicBezTo>
                  <a:cubicBezTo>
                    <a:pt x="286409" y="495497"/>
                    <a:pt x="89298" y="236134"/>
                    <a:pt x="0" y="196248"/>
                  </a:cubicBezTo>
                </a:path>
              </a:pathLst>
            </a:custGeom>
            <a:noFill/>
            <a:ln w="4752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279770982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2060847"/>
            <a:ext cx="4161134" cy="2677656"/>
          </a:xfrm>
          <a:prstGeom prst="rect">
            <a:avLst/>
          </a:prstGeom>
          <a:noFill/>
          <a:ln>
            <a:noFill/>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buFontTx/>
              <a:buAutoNum type="arabicPeriod"/>
              <a:defRPr/>
            </a:pPr>
            <a:r>
              <a:rPr lang="en-US" sz="2800" spc="50" dirty="0">
                <a:ln w="11430"/>
                <a:latin typeface="Arial" panose="020B0604020202020204" pitchFamily="34" charset="0"/>
                <a:cs typeface="Arial" panose="020B0604020202020204" pitchFamily="34" charset="0"/>
              </a:rPr>
              <a:t>Content</a:t>
            </a:r>
          </a:p>
          <a:p>
            <a:pPr marL="342900" indent="-342900">
              <a:buFontTx/>
              <a:buAutoNum type="arabicPeriod"/>
              <a:defRPr/>
            </a:pPr>
            <a:r>
              <a:rPr lang="en-US" sz="2800" spc="50" dirty="0">
                <a:ln w="11430"/>
                <a:latin typeface="Arial" panose="020B0604020202020204" pitchFamily="34" charset="0"/>
                <a:cs typeface="Arial" panose="020B0604020202020204" pitchFamily="34" charset="0"/>
              </a:rPr>
              <a:t>Methodology</a:t>
            </a:r>
          </a:p>
          <a:p>
            <a:pPr marL="342900" indent="-342900">
              <a:buFontTx/>
              <a:buAutoNum type="arabicPeriod"/>
              <a:defRPr/>
            </a:pPr>
            <a:r>
              <a:rPr lang="en-US" sz="2800" spc="50" dirty="0">
                <a:ln w="11430"/>
                <a:latin typeface="Arial" panose="020B0604020202020204" pitchFamily="34" charset="0"/>
                <a:cs typeface="Arial" panose="020B0604020202020204" pitchFamily="34" charset="0"/>
              </a:rPr>
              <a:t>Facilitators</a:t>
            </a:r>
          </a:p>
          <a:p>
            <a:pPr marL="342900" indent="-342900">
              <a:buFontTx/>
              <a:buAutoNum type="arabicPeriod"/>
              <a:defRPr/>
            </a:pPr>
            <a:r>
              <a:rPr lang="en-US" sz="2800" spc="50" dirty="0" smtClean="0">
                <a:ln w="11430"/>
                <a:latin typeface="Arial" panose="020B0604020202020204" pitchFamily="34" charset="0"/>
                <a:cs typeface="Arial" panose="020B0604020202020204" pitchFamily="34" charset="0"/>
              </a:rPr>
              <a:t>Participants</a:t>
            </a:r>
            <a:endParaRPr lang="en-US" sz="2800" spc="50" dirty="0">
              <a:ln w="11430"/>
              <a:latin typeface="Arial" panose="020B0604020202020204" pitchFamily="34" charset="0"/>
              <a:cs typeface="Arial" panose="020B0604020202020204" pitchFamily="34" charset="0"/>
            </a:endParaRPr>
          </a:p>
          <a:p>
            <a:pPr marL="342900" indent="-342900">
              <a:buFontTx/>
              <a:buAutoNum type="arabicPeriod"/>
              <a:defRPr/>
            </a:pPr>
            <a:r>
              <a:rPr lang="en-US" sz="2800" spc="50" dirty="0" smtClean="0">
                <a:ln w="11430"/>
                <a:latin typeface="Arial" panose="020B0604020202020204" pitchFamily="34" charset="0"/>
                <a:cs typeface="Arial" panose="020B0604020202020204" pitchFamily="34" charset="0"/>
              </a:rPr>
              <a:t>Logistical arrangements</a:t>
            </a:r>
            <a:endParaRPr lang="en-US" sz="2800" spc="50" dirty="0">
              <a:ln w="1143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1789523" y="340154"/>
            <a:ext cx="7067550" cy="1143000"/>
          </a:xfrm>
        </p:spPr>
        <p:txBody>
          <a:bodyPr/>
          <a:lstStyle/>
          <a:p>
            <a:r>
              <a:rPr lang="en-US" sz="3200" dirty="0" smtClean="0">
                <a:latin typeface="Arial" charset="0"/>
                <a:cs typeface="Arial" charset="0"/>
              </a:rPr>
              <a:t>Expectations</a:t>
            </a:r>
            <a:endParaRPr lang="en-GB" sz="3200" dirty="0">
              <a:latin typeface="Arial" charset="0"/>
              <a:cs typeface="Arial" charset="0"/>
            </a:endParaRPr>
          </a:p>
        </p:txBody>
      </p:sp>
    </p:spTree>
    <p:extLst>
      <p:ext uri="{BB962C8B-B14F-4D97-AF65-F5344CB8AC3E}">
        <p14:creationId xmlns:p14="http://schemas.microsoft.com/office/powerpoint/2010/main" val="35274743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828800" y="293244"/>
            <a:ext cx="7067550" cy="1143000"/>
          </a:xfrm>
        </p:spPr>
        <p:txBody>
          <a:bodyPr/>
          <a:lstStyle/>
          <a:p>
            <a:r>
              <a:rPr lang="en-US" sz="3200" dirty="0">
                <a:latin typeface="Arial" charset="0"/>
                <a:cs typeface="Arial" charset="0"/>
              </a:rPr>
              <a:t>Objective</a:t>
            </a:r>
            <a:endParaRPr lang="en-GB" sz="3200" dirty="0">
              <a:latin typeface="Arial" charset="0"/>
              <a:cs typeface="Arial" charset="0"/>
            </a:endParaRPr>
          </a:p>
        </p:txBody>
      </p:sp>
      <p:sp>
        <p:nvSpPr>
          <p:cNvPr id="5123" name="Content Placeholder 2"/>
          <p:cNvSpPr>
            <a:spLocks noGrp="1"/>
          </p:cNvSpPr>
          <p:nvPr>
            <p:ph idx="1"/>
          </p:nvPr>
        </p:nvSpPr>
        <p:spPr/>
        <p:txBody>
          <a:bodyPr/>
          <a:lstStyle/>
          <a:p>
            <a:endParaRPr lang="en-GB" dirty="0">
              <a:latin typeface="Arial" charset="0"/>
              <a:cs typeface="Arial" charset="0"/>
            </a:endParaRPr>
          </a:p>
          <a:p>
            <a:pPr marL="0" indent="0">
              <a:buNone/>
            </a:pPr>
            <a:r>
              <a:rPr lang="en-GB" dirty="0">
                <a:latin typeface="Arial" charset="0"/>
                <a:cs typeface="Arial" charset="0"/>
              </a:rPr>
              <a:t>The overall purpose of this workshop is to develop a core group of climate change experts amongst SEA National Societies who can provide technical support to plan and implement climate smart program activities at national, sub national and community level.</a:t>
            </a:r>
          </a:p>
          <a:p>
            <a:endParaRPr lang="en-GB" dirty="0">
              <a:latin typeface="Arial" charset="0"/>
              <a:cs typeface="Arial" charset="0"/>
            </a:endParaRPr>
          </a:p>
        </p:txBody>
      </p:sp>
    </p:spTree>
    <p:extLst>
      <p:ext uri="{BB962C8B-B14F-4D97-AF65-F5344CB8AC3E}">
        <p14:creationId xmlns:p14="http://schemas.microsoft.com/office/powerpoint/2010/main" val="12202777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89938" y="354204"/>
            <a:ext cx="7067550" cy="1143000"/>
          </a:xfrm>
        </p:spPr>
        <p:txBody>
          <a:bodyPr/>
          <a:lstStyle/>
          <a:p>
            <a:r>
              <a:rPr lang="en-US" sz="3200" dirty="0">
                <a:latin typeface="Arial" charset="0"/>
                <a:cs typeface="Arial" charset="0"/>
              </a:rPr>
              <a:t>Expected Outcome</a:t>
            </a:r>
            <a:endParaRPr lang="en-GB" sz="3200" dirty="0">
              <a:latin typeface="Arial" charset="0"/>
              <a:cs typeface="Arial" charset="0"/>
            </a:endParaRPr>
          </a:p>
        </p:txBody>
      </p:sp>
      <p:sp>
        <p:nvSpPr>
          <p:cNvPr id="9219" name="Content Placeholder 2"/>
          <p:cNvSpPr>
            <a:spLocks noGrp="1"/>
          </p:cNvSpPr>
          <p:nvPr>
            <p:ph idx="1"/>
          </p:nvPr>
        </p:nvSpPr>
        <p:spPr>
          <a:xfrm>
            <a:off x="457200" y="1600200"/>
            <a:ext cx="8229600" cy="4205288"/>
          </a:xfrm>
        </p:spPr>
        <p:txBody>
          <a:bodyPr/>
          <a:lstStyle/>
          <a:p>
            <a:r>
              <a:rPr lang="en-GB" sz="2100" dirty="0">
                <a:latin typeface="Arial" charset="0"/>
                <a:cs typeface="Arial" charset="0"/>
              </a:rPr>
              <a:t>Participants gain adequate knowledge in order to appropriately and adequately  mainstream climate change in to programming.  </a:t>
            </a:r>
          </a:p>
          <a:p>
            <a:r>
              <a:rPr lang="en-GB" sz="2100" dirty="0">
                <a:latin typeface="Arial" charset="0"/>
                <a:cs typeface="Arial" charset="0"/>
              </a:rPr>
              <a:t>Participants have the knowledge and the confidence to engage in national level CC dialogue and planning process.</a:t>
            </a:r>
          </a:p>
          <a:p>
            <a:r>
              <a:rPr lang="en-GB" sz="2100" dirty="0">
                <a:latin typeface="Arial" charset="0"/>
                <a:cs typeface="Arial" charset="0"/>
              </a:rPr>
              <a:t>Participants have the knowledge and confidence to initiate national level training programmes in their respective local language.</a:t>
            </a:r>
          </a:p>
          <a:p>
            <a:r>
              <a:rPr lang="en-GB" sz="2100" dirty="0">
                <a:latin typeface="Arial" charset="0"/>
                <a:cs typeface="Arial" charset="0"/>
              </a:rPr>
              <a:t>Contribute to developing pool of experts at regional and national levels. </a:t>
            </a:r>
          </a:p>
          <a:p>
            <a:r>
              <a:rPr lang="en-GB" sz="2100" dirty="0">
                <a:latin typeface="Arial" charset="0"/>
                <a:cs typeface="Arial" charset="0"/>
              </a:rPr>
              <a:t>Define potential partnerships at national and global levels. </a:t>
            </a:r>
          </a:p>
          <a:p>
            <a:endParaRPr lang="en-GB" sz="2100" dirty="0">
              <a:latin typeface="Arial" charset="0"/>
              <a:cs typeface="Arial" charset="0"/>
            </a:endParaRPr>
          </a:p>
        </p:txBody>
      </p:sp>
    </p:spTree>
    <p:extLst>
      <p:ext uri="{BB962C8B-B14F-4D97-AF65-F5344CB8AC3E}">
        <p14:creationId xmlns:p14="http://schemas.microsoft.com/office/powerpoint/2010/main" val="23985123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eme IFRC SEA Climate Change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 IFRC SEA Climate Change Training.thmx</Template>
  <TotalTime>1444</TotalTime>
  <Words>1301</Words>
  <Application>Microsoft Macintosh PowerPoint</Application>
  <PresentationFormat>On-screen Show (4:3)</PresentationFormat>
  <Paragraphs>167</Paragraphs>
  <Slides>24</Slides>
  <Notes>15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Theme IFRC SEA Climate Change Training</vt:lpstr>
      <vt:lpstr>Introduction</vt:lpstr>
      <vt:lpstr>PowerPoint Presentation</vt:lpstr>
      <vt:lpstr>Key objectives of this session </vt:lpstr>
      <vt:lpstr>PowerPoint Presentation</vt:lpstr>
      <vt:lpstr>Introduction</vt:lpstr>
      <vt:lpstr>PowerPoint Presentation</vt:lpstr>
      <vt:lpstr>Expectations</vt:lpstr>
      <vt:lpstr>Objective</vt:lpstr>
      <vt:lpstr>Expected Outcome</vt:lpstr>
      <vt:lpstr>Methodology</vt:lpstr>
      <vt:lpstr>Agenda</vt:lpstr>
      <vt:lpstr>PowerPoint Presentation</vt:lpstr>
      <vt:lpstr>PowerPoint Presentation</vt:lpstr>
      <vt:lpstr>Responsibility – As per Group – Mock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IFRC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subject/>
  <dc:creator>Noel Puno</dc:creator>
  <cp:keywords/>
  <dc:description/>
  <cp:lastModifiedBy>Noel Puno</cp:lastModifiedBy>
  <cp:revision>19</cp:revision>
  <dcterms:created xsi:type="dcterms:W3CDTF">2014-10-24T02:00:11Z</dcterms:created>
  <dcterms:modified xsi:type="dcterms:W3CDTF">2016-03-21T16:46:25Z</dcterms:modified>
  <cp:category/>
</cp:coreProperties>
</file>