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57" r:id="rId3"/>
    <p:sldId id="267" r:id="rId4"/>
    <p:sldId id="258" r:id="rId5"/>
    <p:sldId id="263" r:id="rId6"/>
    <p:sldId id="259" r:id="rId7"/>
    <p:sldId id="264" r:id="rId8"/>
    <p:sldId id="265" r:id="rId9"/>
    <p:sldId id="266" r:id="rId10"/>
    <p:sldId id="260"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8615" autoAdjust="0"/>
  </p:normalViewPr>
  <p:slideViewPr>
    <p:cSldViewPr>
      <p:cViewPr>
        <p:scale>
          <a:sx n="42" d="100"/>
          <a:sy n="42" d="100"/>
        </p:scale>
        <p:origin x="-2100" y="-11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7D4F887-431F-4EFB-BA32-D6EDF1B03869}" type="datetimeFigureOut">
              <a:rPr lang="en-US" smtClean="0"/>
              <a:t>9/5/2014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70244B7-D2E9-4CFF-AFC2-C73C260CD07D}" type="slidenum">
              <a:rPr lang="en-US" smtClean="0"/>
              <a:t>‹#›</a:t>
            </a:fld>
            <a:endParaRPr lang="en-US"/>
          </a:p>
        </p:txBody>
      </p:sp>
    </p:spTree>
    <p:extLst>
      <p:ext uri="{BB962C8B-B14F-4D97-AF65-F5344CB8AC3E}">
        <p14:creationId xmlns:p14="http://schemas.microsoft.com/office/powerpoint/2010/main" val="16988561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earthhour.org/2014-outcomes"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b="1" u="sng" kern="1200" dirty="0" smtClean="0">
                <a:solidFill>
                  <a:schemeClr val="tx1"/>
                </a:solidFill>
                <a:effectLst/>
                <a:latin typeface="+mn-lt"/>
                <a:ea typeface="+mn-ea"/>
                <a:cs typeface="+mn-cs"/>
              </a:rPr>
              <a:t>HISTORY:</a:t>
            </a:r>
          </a:p>
          <a:p>
            <a:pPr marL="0" indent="0">
              <a:buFont typeface="Arial" panose="020B0604020202020204" pitchFamily="34" charset="0"/>
              <a:buNone/>
            </a:pPr>
            <a:endParaRPr lang="en-US"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Now in </a:t>
            </a:r>
            <a:r>
              <a:rPr lang="en-US" sz="1200" b="1" kern="1200" dirty="0" smtClean="0">
                <a:solidFill>
                  <a:schemeClr val="tx1"/>
                </a:solidFill>
                <a:effectLst/>
                <a:latin typeface="+mn-lt"/>
                <a:ea typeface="+mn-ea"/>
                <a:cs typeface="+mn-cs"/>
              </a:rPr>
              <a:t>150 countries</a:t>
            </a:r>
            <a:r>
              <a:rPr lang="en-US" sz="1200" kern="1200" dirty="0" smtClean="0">
                <a:solidFill>
                  <a:schemeClr val="tx1"/>
                </a:solidFill>
                <a:effectLst/>
                <a:latin typeface="+mn-lt"/>
                <a:ea typeface="+mn-ea"/>
                <a:cs typeface="+mn-cs"/>
              </a:rPr>
              <a:t>, 7000 cities, it is a huge </a:t>
            </a:r>
            <a:r>
              <a:rPr lang="en-US" sz="1200" b="1" kern="1200" dirty="0" smtClean="0">
                <a:solidFill>
                  <a:schemeClr val="tx1"/>
                </a:solidFill>
                <a:effectLst/>
                <a:latin typeface="+mn-lt"/>
                <a:ea typeface="+mn-ea"/>
                <a:cs typeface="+mn-cs"/>
              </a:rPr>
              <a:t>global, public-facing environmenta</a:t>
            </a:r>
            <a:r>
              <a:rPr lang="en-US" sz="1200" b="1" kern="1200" baseline="0" dirty="0" smtClean="0">
                <a:solidFill>
                  <a:schemeClr val="tx1"/>
                </a:solidFill>
                <a:effectLst/>
                <a:latin typeface="+mn-lt"/>
                <a:ea typeface="+mn-ea"/>
                <a:cs typeface="+mn-cs"/>
              </a:rPr>
              <a:t>l sustainability</a:t>
            </a:r>
            <a:r>
              <a:rPr lang="en-US" sz="1200" b="1" kern="1200" dirty="0" smtClean="0">
                <a:solidFill>
                  <a:schemeClr val="tx1"/>
                </a:solidFill>
                <a:effectLst/>
                <a:latin typeface="+mn-lt"/>
                <a:ea typeface="+mn-ea"/>
                <a:cs typeface="+mn-cs"/>
              </a:rPr>
              <a:t> campaign</a:t>
            </a:r>
            <a:r>
              <a:rPr lang="en-US" sz="1200" kern="1200" dirty="0" smtClean="0">
                <a:solidFill>
                  <a:schemeClr val="tx1"/>
                </a:solidFill>
                <a:effectLst/>
                <a:latin typeface="+mn-lt"/>
                <a:ea typeface="+mn-ea"/>
                <a:cs typeface="+mn-cs"/>
              </a:rPr>
              <a:t> lead by WWF – World</a:t>
            </a:r>
            <a:r>
              <a:rPr lang="en-US" sz="1200" kern="1200" baseline="0" dirty="0" smtClean="0">
                <a:solidFill>
                  <a:schemeClr val="tx1"/>
                </a:solidFill>
                <a:effectLst/>
                <a:latin typeface="+mn-lt"/>
                <a:ea typeface="+mn-ea"/>
                <a:cs typeface="+mn-cs"/>
              </a:rPr>
              <a:t> Wildlife Fund</a:t>
            </a:r>
            <a:endParaRPr lang="en-US"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Started in Sydney, Australia in 2007, when 2 million homes mobilized to switch off their lights as a symbolic action that care about climate change  … (has developed into footprint </a:t>
            </a:r>
            <a:r>
              <a:rPr lang="en-US" sz="1200" kern="1200" dirty="0" err="1" smtClean="0">
                <a:solidFill>
                  <a:schemeClr val="tx1"/>
                </a:solidFill>
                <a:effectLst/>
                <a:latin typeface="+mn-lt"/>
                <a:ea typeface="+mn-ea"/>
                <a:cs typeface="+mn-cs"/>
              </a:rPr>
              <a:t>etc</a:t>
            </a:r>
            <a:r>
              <a:rPr lang="en-US" sz="1200" kern="1200" dirty="0" smtClean="0">
                <a:solidFill>
                  <a:schemeClr val="tx1"/>
                </a:solidFill>
                <a:effectLst/>
                <a:latin typeface="+mn-lt"/>
                <a:ea typeface="+mn-ea"/>
                <a:cs typeface="+mn-cs"/>
              </a:rPr>
              <a:t>)</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The visible, symbolic action of switching of the lights (at 8:30pm local time on the last Saturday of March each year) unites people behind the campaign, but the real message and goal of the campaign is to raise awareness of environmental issues, particularly climate change, and move people to action. It is not just about saving energy for that one hour.</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Starts in Samoa, sweeps around through to Cook Islands</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Today, Earth Hour engages a massive mainstream community on a broad range of environmental issues. The one-hour event continues to remain the key driver of the now larger movement.</a:t>
            </a:r>
          </a:p>
          <a:p>
            <a:endParaRPr lang="en-US" dirty="0"/>
          </a:p>
        </p:txBody>
      </p:sp>
      <p:sp>
        <p:nvSpPr>
          <p:cNvPr id="4" name="Slide Number Placeholder 3"/>
          <p:cNvSpPr>
            <a:spLocks noGrp="1"/>
          </p:cNvSpPr>
          <p:nvPr>
            <p:ph type="sldNum" sz="quarter" idx="10"/>
          </p:nvPr>
        </p:nvSpPr>
        <p:spPr/>
        <p:txBody>
          <a:bodyPr/>
          <a:lstStyle/>
          <a:p>
            <a:fld id="{370244B7-D2E9-4CFF-AFC2-C73C260CD07D}" type="slidenum">
              <a:rPr lang="en-US" smtClean="0"/>
              <a:t>1</a:t>
            </a:fld>
            <a:endParaRPr lang="en-US"/>
          </a:p>
        </p:txBody>
      </p:sp>
    </p:spTree>
    <p:extLst>
      <p:ext uri="{BB962C8B-B14F-4D97-AF65-F5344CB8AC3E}">
        <p14:creationId xmlns:p14="http://schemas.microsoft.com/office/powerpoint/2010/main" val="17429552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couple</a:t>
            </a:r>
            <a:r>
              <a:rPr lang="en-US" baseline="0" dirty="0" smtClean="0"/>
              <a:t> of quick</a:t>
            </a:r>
            <a:r>
              <a:rPr lang="en-US" dirty="0" smtClean="0"/>
              <a:t> points:</a:t>
            </a:r>
          </a:p>
          <a:p>
            <a:endParaRPr lang="en-US" dirty="0" smtClean="0"/>
          </a:p>
          <a:p>
            <a:r>
              <a:rPr lang="en-US" dirty="0" smtClean="0"/>
              <a:t>* </a:t>
            </a:r>
            <a:r>
              <a:rPr lang="en-US" sz="1200" kern="1200" dirty="0" smtClean="0">
                <a:solidFill>
                  <a:schemeClr val="tx1"/>
                </a:solidFill>
                <a:effectLst/>
                <a:latin typeface="+mn-lt"/>
                <a:ea typeface="+mn-ea"/>
                <a:cs typeface="+mn-cs"/>
              </a:rPr>
              <a:t>Point was made on Wednesday by Donna when talking about early warning, that sometimes as urgency of risk increases, it can become more challenging to communicate that risk and move people to act…In climate change communication, this is playing out.</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point is to make action on climate change and reducing your personal footprint possible and achievable. Individuals</a:t>
            </a:r>
            <a:r>
              <a:rPr lang="en-US" sz="1200" kern="1200" baseline="0" dirty="0" smtClean="0">
                <a:solidFill>
                  <a:schemeClr val="tx1"/>
                </a:solidFill>
                <a:effectLst/>
                <a:latin typeface="+mn-lt"/>
                <a:ea typeface="+mn-ea"/>
                <a:cs typeface="+mn-cs"/>
              </a:rPr>
              <a:t> and communities</a:t>
            </a:r>
            <a:r>
              <a:rPr lang="en-US" sz="1200" kern="1200" dirty="0" smtClean="0">
                <a:solidFill>
                  <a:schemeClr val="tx1"/>
                </a:solidFill>
                <a:effectLst/>
                <a:latin typeface="+mn-lt"/>
                <a:ea typeface="+mn-ea"/>
                <a:cs typeface="+mn-cs"/>
              </a:rPr>
              <a:t> can all take climate change action.</a:t>
            </a:r>
          </a:p>
          <a:p>
            <a:endParaRPr lang="en-US" dirty="0" smtClean="0"/>
          </a:p>
          <a:p>
            <a:r>
              <a:rPr lang="en-US" dirty="0" smtClean="0"/>
              <a:t>* Research is important – on the audiences</a:t>
            </a:r>
            <a:r>
              <a:rPr lang="en-US" baseline="0" dirty="0" smtClean="0"/>
              <a:t> (phone surveys) and also of the stakeholders post-campaign (how the campaign went, did key messages resonate with their communities, outcomes </a:t>
            </a:r>
            <a:r>
              <a:rPr lang="en-US" baseline="0" dirty="0" err="1" smtClean="0"/>
              <a:t>etc</a:t>
            </a:r>
            <a:r>
              <a:rPr lang="en-US" baseline="0" dirty="0" smtClean="0"/>
              <a:t> </a:t>
            </a:r>
            <a:r>
              <a:rPr lang="en-US" baseline="0" dirty="0" err="1" smtClean="0"/>
              <a:t>etc</a:t>
            </a:r>
            <a:r>
              <a:rPr lang="en-US" baseline="0" dirty="0" smtClean="0"/>
              <a:t>). Research is continuous throughout – before, during, after (every year)</a:t>
            </a:r>
          </a:p>
          <a:p>
            <a:endParaRPr lang="en-US" dirty="0" smtClean="0"/>
          </a:p>
          <a:p>
            <a:r>
              <a:rPr lang="en-US" baseline="0" dirty="0" smtClean="0"/>
              <a:t>Questions?</a:t>
            </a:r>
            <a:endParaRPr lang="en-US" dirty="0" smtClean="0"/>
          </a:p>
          <a:p>
            <a:endParaRPr lang="en-US" dirty="0"/>
          </a:p>
        </p:txBody>
      </p:sp>
      <p:sp>
        <p:nvSpPr>
          <p:cNvPr id="4" name="Slide Number Placeholder 3"/>
          <p:cNvSpPr>
            <a:spLocks noGrp="1"/>
          </p:cNvSpPr>
          <p:nvPr>
            <p:ph type="sldNum" sz="quarter" idx="10"/>
          </p:nvPr>
        </p:nvSpPr>
        <p:spPr/>
        <p:txBody>
          <a:bodyPr/>
          <a:lstStyle/>
          <a:p>
            <a:fld id="{370244B7-D2E9-4CFF-AFC2-C73C260CD07D}" type="slidenum">
              <a:rPr lang="en-US" smtClean="0"/>
              <a:t>10</a:t>
            </a:fld>
            <a:endParaRPr lang="en-US"/>
          </a:p>
        </p:txBody>
      </p:sp>
    </p:spTree>
    <p:extLst>
      <p:ext uri="{BB962C8B-B14F-4D97-AF65-F5344CB8AC3E}">
        <p14:creationId xmlns:p14="http://schemas.microsoft.com/office/powerpoint/2010/main" val="1627226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How</a:t>
            </a:r>
            <a:r>
              <a:rPr lang="en-US" b="1" u="sng" baseline="0" dirty="0" smtClean="0"/>
              <a:t> it works</a:t>
            </a:r>
          </a:p>
          <a:p>
            <a:endParaRPr lang="en-US" baseline="0" dirty="0" smtClean="0"/>
          </a:p>
          <a:p>
            <a:r>
              <a:rPr lang="en-US" dirty="0" smtClean="0"/>
              <a:t>Each year, a theme/concept</a:t>
            </a:r>
            <a:r>
              <a:rPr lang="en-US" baseline="0" dirty="0" smtClean="0"/>
              <a:t> plus</a:t>
            </a:r>
            <a:r>
              <a:rPr lang="en-US" dirty="0" smtClean="0"/>
              <a:t> messages and communications toolkits are developed by the global campaign team in Singapore and provided to country offices </a:t>
            </a:r>
          </a:p>
          <a:p>
            <a:endParaRPr lang="en-US" dirty="0" smtClean="0"/>
          </a:p>
          <a:p>
            <a:r>
              <a:rPr lang="en-US" dirty="0" smtClean="0"/>
              <a:t>2012: Go Beyond</a:t>
            </a:r>
            <a:r>
              <a:rPr lang="en-US" baseline="0" dirty="0" smtClean="0"/>
              <a:t> the Hour (to highlight more than just one hour)</a:t>
            </a:r>
          </a:p>
          <a:p>
            <a:r>
              <a:rPr lang="en-US" baseline="0" dirty="0" smtClean="0"/>
              <a:t>2013: I will if you will (created a game out of encouraging sustainable action)</a:t>
            </a:r>
            <a:endParaRPr lang="en-US" b="0" baseline="0" dirty="0" smtClean="0"/>
          </a:p>
          <a:p>
            <a:r>
              <a:rPr lang="en-US" b="0" baseline="0" dirty="0" smtClean="0"/>
              <a:t>2014: Earth Hour Blue (aimed </a:t>
            </a:r>
            <a:r>
              <a:rPr lang="en-US" sz="1200" b="0" i="0" u="none" strike="noStrike" kern="1200" baseline="0" dirty="0" smtClean="0">
                <a:solidFill>
                  <a:schemeClr val="tx1"/>
                </a:solidFill>
                <a:effectLst/>
                <a:latin typeface="+mn-lt"/>
                <a:ea typeface="+mn-ea"/>
                <a:cs typeface="+mn-cs"/>
              </a:rPr>
              <a:t>to </a:t>
            </a:r>
            <a:r>
              <a:rPr lang="en-US" sz="1200" b="0" i="0" u="none" strike="noStrike" kern="1200" baseline="0" dirty="0" err="1" smtClean="0">
                <a:solidFill>
                  <a:schemeClr val="tx1"/>
                </a:solidFill>
                <a:effectLst/>
                <a:latin typeface="+mn-lt"/>
                <a:ea typeface="+mn-ea"/>
                <a:cs typeface="+mn-cs"/>
              </a:rPr>
              <a:t>mobilise</a:t>
            </a:r>
            <a:r>
              <a:rPr lang="en-US" sz="1200" b="0" i="0" u="none" strike="noStrike" kern="1200" dirty="0" smtClean="0">
                <a:solidFill>
                  <a:schemeClr val="tx1"/>
                </a:solidFill>
                <a:effectLst/>
                <a:latin typeface="+mn-lt"/>
                <a:ea typeface="+mn-ea"/>
                <a:cs typeface="+mn-cs"/>
              </a:rPr>
              <a:t> crowdfunding/sourcing to support conservation sustainable development initiatives around the world)</a:t>
            </a:r>
          </a:p>
          <a:p>
            <a:endParaRPr lang="en-US" dirty="0" smtClean="0"/>
          </a:p>
          <a:p>
            <a:r>
              <a:rPr lang="en-US" dirty="0" smtClean="0"/>
              <a:t>The</a:t>
            </a:r>
            <a:r>
              <a:rPr lang="en-US" baseline="0" dirty="0" smtClean="0"/>
              <a:t> country office </a:t>
            </a:r>
            <a:r>
              <a:rPr lang="en-US" dirty="0" smtClean="0"/>
              <a:t>adapt according to their own priorities/initiatives and roll out in their communities (e.g. see </a:t>
            </a:r>
            <a:r>
              <a:rPr lang="en-US" dirty="0" smtClean="0">
                <a:hlinkClick r:id="rId3"/>
              </a:rPr>
              <a:t>http://www.earthhour.org/2014-outcomes</a:t>
            </a:r>
            <a:r>
              <a:rPr lang="en-US" dirty="0" smtClean="0"/>
              <a:t>) </a:t>
            </a:r>
          </a:p>
          <a:p>
            <a:r>
              <a:rPr lang="en-US" dirty="0" smtClean="0">
                <a:solidFill>
                  <a:prstClr val="black"/>
                </a:solidFill>
              </a:rPr>
              <a:t> </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Toolkits: Key messages, logos, suggested activities, posters, online resources (</a:t>
            </a:r>
            <a:r>
              <a:rPr lang="en-US" dirty="0" err="1" smtClean="0"/>
              <a:t>eg</a:t>
            </a:r>
            <a:r>
              <a:rPr lang="en-US" dirty="0" smtClean="0"/>
              <a:t> banners, code </a:t>
            </a:r>
            <a:r>
              <a:rPr lang="en-US" dirty="0" err="1" smtClean="0"/>
              <a:t>formwebsites</a:t>
            </a:r>
            <a:r>
              <a:rPr lang="en-US" dirty="0" smtClean="0"/>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prstClr val="black"/>
                </a:solidFill>
              </a:rPr>
              <a:t>*Earth</a:t>
            </a:r>
            <a:r>
              <a:rPr lang="en-US" baseline="0" dirty="0" smtClean="0">
                <a:solidFill>
                  <a:prstClr val="black"/>
                </a:solidFill>
              </a:rPr>
              <a:t> Hour is a multipronged campaign, targeting a range of groups at different levels…. So, </a:t>
            </a:r>
            <a:r>
              <a:rPr lang="en-US" dirty="0" smtClean="0">
                <a:solidFill>
                  <a:prstClr val="black"/>
                </a:solidFill>
              </a:rPr>
              <a:t>Messages are tailored for range of target audiences: Individuals/families, business, schools, community groups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370244B7-D2E9-4CFF-AFC2-C73C260CD07D}" type="slidenum">
              <a:rPr lang="en-US" smtClean="0"/>
              <a:t>2</a:t>
            </a:fld>
            <a:endParaRPr lang="en-US"/>
          </a:p>
        </p:txBody>
      </p:sp>
    </p:spTree>
    <p:extLst>
      <p:ext uri="{BB962C8B-B14F-4D97-AF65-F5344CB8AC3E}">
        <p14:creationId xmlns:p14="http://schemas.microsoft.com/office/powerpoint/2010/main" val="10329940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u="sng" dirty="0" smtClean="0"/>
              <a:t>Australia</a:t>
            </a:r>
          </a:p>
          <a:p>
            <a:endParaRPr lang="en-US" dirty="0" smtClean="0"/>
          </a:p>
          <a:p>
            <a:pPr marL="228600" indent="-228600">
              <a:buFont typeface="+mj-lt"/>
              <a:buAutoNum type="arabicPeriod"/>
            </a:pPr>
            <a:r>
              <a:rPr lang="en-US" dirty="0" smtClean="0"/>
              <a:t>Each year WWF-Australia receives global, top-level key messages</a:t>
            </a:r>
            <a:r>
              <a:rPr lang="en-US" baseline="0" dirty="0" smtClean="0"/>
              <a:t> </a:t>
            </a:r>
          </a:p>
          <a:p>
            <a:pPr marL="228600" indent="-228600">
              <a:buFont typeface="+mj-lt"/>
              <a:buAutoNum type="arabicPeriod"/>
            </a:pPr>
            <a:r>
              <a:rPr lang="en-US" baseline="0" dirty="0" smtClean="0"/>
              <a:t>The Australian WWF team adapts </a:t>
            </a:r>
            <a:r>
              <a:rPr lang="en-US" dirty="0" smtClean="0"/>
              <a:t>according to priority</a:t>
            </a:r>
            <a:r>
              <a:rPr lang="en-US" baseline="0" dirty="0" smtClean="0"/>
              <a:t> for that year (public support for action on climate change 2007, environmental footprint in 2012, Switch off and switch on to solar/renewable energy 2013, impact of climate on GBR 2014)</a:t>
            </a:r>
          </a:p>
          <a:p>
            <a:pPr marL="228600" indent="-228600">
              <a:buFont typeface="+mj-lt"/>
              <a:buAutoNum type="arabicPeriod"/>
            </a:pPr>
            <a:r>
              <a:rPr lang="en-US" baseline="0" dirty="0" smtClean="0"/>
              <a:t>They launch the campaign by reaching out to schools, community groups, business, local councils via a huge communications strategy (letters, meetings, email), using media partnerships and partnerships with government to promote</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Over time have built relationships with councils – share the toolkits with councils who </a:t>
            </a:r>
            <a:r>
              <a:rPr lang="en-US" dirty="0" smtClean="0"/>
              <a:t>use campaign to promote their own campaigns and initiatives</a:t>
            </a:r>
            <a:endParaRPr lang="en-US" baseline="0" dirty="0" smtClean="0"/>
          </a:p>
          <a:p>
            <a:r>
              <a:rPr lang="en-US" dirty="0" smtClean="0"/>
              <a:t>Community groups </a:t>
            </a:r>
            <a:r>
              <a:rPr lang="en-US" dirty="0" err="1" smtClean="0"/>
              <a:t>organise</a:t>
            </a:r>
            <a:r>
              <a:rPr lang="en-US" dirty="0" smtClean="0"/>
              <a:t> events, individuals </a:t>
            </a:r>
            <a:r>
              <a:rPr lang="en-US" dirty="0" err="1" smtClean="0"/>
              <a:t>organise</a:t>
            </a:r>
            <a:r>
              <a:rPr lang="en-US" dirty="0" smtClean="0"/>
              <a:t> events</a:t>
            </a:r>
          </a:p>
          <a:p>
            <a:r>
              <a:rPr lang="en-US" dirty="0" smtClean="0"/>
              <a:t>Schools really drive the initiative. Students take information home and share with their families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370244B7-D2E9-4CFF-AFC2-C73C260CD07D}" type="slidenum">
              <a:rPr lang="en-US" smtClean="0"/>
              <a:t>3</a:t>
            </a:fld>
            <a:endParaRPr lang="en-US"/>
          </a:p>
        </p:txBody>
      </p:sp>
    </p:spTree>
    <p:extLst>
      <p:ext uri="{BB962C8B-B14F-4D97-AF65-F5344CB8AC3E}">
        <p14:creationId xmlns:p14="http://schemas.microsoft.com/office/powerpoint/2010/main" val="23770017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sng" kern="1200" dirty="0" smtClean="0">
                <a:solidFill>
                  <a:schemeClr val="tx1"/>
                </a:solidFill>
                <a:effectLst/>
                <a:latin typeface="+mn-lt"/>
                <a:ea typeface="+mn-ea"/>
                <a:cs typeface="+mn-cs"/>
              </a:rPr>
              <a:t>Madagascar</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2014</a:t>
            </a:r>
          </a:p>
          <a:p>
            <a:r>
              <a:rPr lang="en-US" sz="1200" b="0" i="0" kern="1200" dirty="0" smtClean="0">
                <a:solidFill>
                  <a:schemeClr val="tx1"/>
                </a:solidFill>
                <a:effectLst/>
                <a:latin typeface="+mn-lt"/>
                <a:ea typeface="+mn-ea"/>
                <a:cs typeface="+mn-cs"/>
              </a:rPr>
              <a:t>Assistance of WWF-France, who helped with PR, social media and ambassador support</a:t>
            </a:r>
          </a:p>
          <a:p>
            <a:r>
              <a:rPr lang="en-US" sz="1200" b="0" i="0" kern="1200" dirty="0" smtClean="0">
                <a:solidFill>
                  <a:schemeClr val="tx1"/>
                </a:solidFill>
                <a:effectLst/>
                <a:latin typeface="+mn-lt"/>
                <a:ea typeface="+mn-ea"/>
                <a:cs typeface="+mn-cs"/>
              </a:rPr>
              <a:t>he project raised </a:t>
            </a:r>
            <a:r>
              <a:rPr lang="en-US" sz="1200" b="1" i="0" kern="1200" dirty="0" smtClean="0">
                <a:solidFill>
                  <a:schemeClr val="tx1"/>
                </a:solidFill>
                <a:effectLst/>
                <a:latin typeface="+mn-lt"/>
                <a:ea typeface="+mn-ea"/>
                <a:cs typeface="+mn-cs"/>
              </a:rPr>
              <a:t>US $4,419</a:t>
            </a:r>
            <a:r>
              <a:rPr lang="en-US" sz="1200" b="0" i="0" kern="1200" dirty="0" smtClean="0">
                <a:solidFill>
                  <a:schemeClr val="tx1"/>
                </a:solidFill>
                <a:effectLst/>
                <a:latin typeface="+mn-lt"/>
                <a:ea typeface="+mn-ea"/>
                <a:cs typeface="+mn-cs"/>
              </a:rPr>
              <a:t> on the Earth Hour Blue global crowdfunding platform, delivering 519 highly efﬁcient cook stoves to families in Madagascar.</a:t>
            </a:r>
          </a:p>
          <a:p>
            <a:r>
              <a:rPr lang="en-US" sz="1200" b="0" i="0" kern="1200" dirty="0" smtClean="0">
                <a:solidFill>
                  <a:schemeClr val="tx1"/>
                </a:solidFill>
                <a:effectLst/>
                <a:latin typeface="+mn-lt"/>
                <a:ea typeface="+mn-ea"/>
                <a:cs typeface="+mn-cs"/>
              </a:rPr>
              <a:t>The stoves cut a families wood reliance by half and help prevent deforestation. </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WWF and Earth Hour partners in Madagascar handed out 1000 wood saving stoves to victims of February’s cyclone </a:t>
            </a:r>
            <a:r>
              <a:rPr lang="en-US" sz="1200" b="0" i="0" kern="1200" dirty="0" err="1" smtClean="0">
                <a:solidFill>
                  <a:schemeClr val="tx1"/>
                </a:solidFill>
                <a:effectLst/>
                <a:latin typeface="+mn-lt"/>
                <a:ea typeface="+mn-ea"/>
                <a:cs typeface="+mn-cs"/>
              </a:rPr>
              <a:t>Haruna</a:t>
            </a:r>
            <a:r>
              <a:rPr lang="en-US" sz="1200" b="0" i="0" kern="1200" dirty="0" smtClean="0">
                <a:solidFill>
                  <a:schemeClr val="tx1"/>
                </a:solidFill>
                <a:effectLst/>
                <a:latin typeface="+mn-lt"/>
                <a:ea typeface="+mn-ea"/>
                <a:cs typeface="+mn-cs"/>
              </a:rPr>
              <a:t>, passing significant savings on to families while reducing charcoal producing and wood gathering impacts on forests.</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instead of asking people to switch off lights they don’t have. </a:t>
            </a:r>
            <a:endParaRPr lang="en-US" dirty="0"/>
          </a:p>
        </p:txBody>
      </p:sp>
      <p:sp>
        <p:nvSpPr>
          <p:cNvPr id="4" name="Slide Number Placeholder 3"/>
          <p:cNvSpPr>
            <a:spLocks noGrp="1"/>
          </p:cNvSpPr>
          <p:nvPr>
            <p:ph type="sldNum" sz="quarter" idx="10"/>
          </p:nvPr>
        </p:nvSpPr>
        <p:spPr/>
        <p:txBody>
          <a:bodyPr/>
          <a:lstStyle/>
          <a:p>
            <a:fld id="{370244B7-D2E9-4CFF-AFC2-C73C260CD07D}" type="slidenum">
              <a:rPr lang="en-US" smtClean="0"/>
              <a:t>4</a:t>
            </a:fld>
            <a:endParaRPr lang="en-US"/>
          </a:p>
        </p:txBody>
      </p:sp>
    </p:spTree>
    <p:extLst>
      <p:ext uri="{BB962C8B-B14F-4D97-AF65-F5344CB8AC3E}">
        <p14:creationId xmlns:p14="http://schemas.microsoft.com/office/powerpoint/2010/main" val="1531178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Indonesia</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WWF Indonesia hosts an annual Earth Hour Schools event (</a:t>
            </a:r>
            <a:r>
              <a:rPr lang="en-US" sz="1200" b="0" i="0" kern="1200" dirty="0" err="1" smtClean="0">
                <a:solidFill>
                  <a:schemeClr val="tx1"/>
                </a:solidFill>
                <a:effectLst/>
                <a:latin typeface="+mn-lt"/>
                <a:ea typeface="+mn-ea"/>
                <a:cs typeface="+mn-cs"/>
              </a:rPr>
              <a:t>Kumbang</a:t>
            </a:r>
            <a:r>
              <a:rPr lang="en-US" sz="1200" b="0" i="0" kern="1200" dirty="0" smtClean="0">
                <a:solidFill>
                  <a:schemeClr val="tx1"/>
                </a:solidFill>
                <a:effectLst/>
                <a:latin typeface="+mn-lt"/>
                <a:ea typeface="+mn-ea"/>
                <a:cs typeface="+mn-cs"/>
              </a:rPr>
              <a:t>) where the key participants from each city join to help decide the annual focus of Earth Hour.</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Very much youth led – promote public transport, reduction in paper and tissue, reduction in use of plastic, tree planting and energy saving.</a:t>
            </a:r>
          </a:p>
          <a:p>
            <a:endParaRPr lang="en-US"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Movement’s most active global participant in social media. The social media call to action  #</a:t>
            </a:r>
            <a:r>
              <a:rPr lang="en-US" sz="1200" b="0" i="0" kern="1200" dirty="0" err="1" smtClean="0">
                <a:solidFill>
                  <a:schemeClr val="tx1"/>
                </a:solidFill>
                <a:effectLst/>
                <a:latin typeface="+mn-lt"/>
                <a:ea typeface="+mn-ea"/>
                <a:cs typeface="+mn-cs"/>
              </a:rPr>
              <a:t>IniAksiku</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Mana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Aksimu</a:t>
            </a:r>
            <a:r>
              <a:rPr lang="en-US" sz="1200" b="0" i="0" kern="1200" dirty="0" smtClean="0">
                <a:solidFill>
                  <a:schemeClr val="tx1"/>
                </a:solidFill>
                <a:effectLst/>
                <a:latin typeface="+mn-lt"/>
                <a:ea typeface="+mn-ea"/>
                <a:cs typeface="+mn-cs"/>
              </a:rPr>
              <a:t>?  has helped propel the country to having one of the biggest digital footprints for Earth Hour globally.</a:t>
            </a:r>
          </a:p>
          <a:p>
            <a:endParaRPr lang="en-US" dirty="0"/>
          </a:p>
        </p:txBody>
      </p:sp>
      <p:sp>
        <p:nvSpPr>
          <p:cNvPr id="4" name="Slide Number Placeholder 3"/>
          <p:cNvSpPr>
            <a:spLocks noGrp="1"/>
          </p:cNvSpPr>
          <p:nvPr>
            <p:ph type="sldNum" sz="quarter" idx="10"/>
          </p:nvPr>
        </p:nvSpPr>
        <p:spPr/>
        <p:txBody>
          <a:bodyPr/>
          <a:lstStyle/>
          <a:p>
            <a:fld id="{370244B7-D2E9-4CFF-AFC2-C73C260CD07D}" type="slidenum">
              <a:rPr lang="en-US" smtClean="0"/>
              <a:t>5</a:t>
            </a:fld>
            <a:endParaRPr lang="en-US"/>
          </a:p>
        </p:txBody>
      </p:sp>
    </p:spTree>
    <p:extLst>
      <p:ext uri="{BB962C8B-B14F-4D97-AF65-F5344CB8AC3E}">
        <p14:creationId xmlns:p14="http://schemas.microsoft.com/office/powerpoint/2010/main" val="28172744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sng" kern="1200" dirty="0" smtClean="0">
                <a:solidFill>
                  <a:schemeClr val="tx1"/>
                </a:solidFill>
                <a:effectLst/>
                <a:latin typeface="+mn-lt"/>
                <a:ea typeface="+mn-ea"/>
                <a:cs typeface="+mn-cs"/>
              </a:rPr>
              <a:t>Russia</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In 2012, the WWF-Russia’s Earth Hour team built a petition base of more than 120,000 people to support legislative change on marine protection against oil spills. It was passed within nine months after seven years of trying.</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In 2013, WWF’s Earth Hour in Russia successfully secured more than 127,000 signatures from Russian citizens to petition for amendments to the current forest legislation with the aim of returning a ban on industrial logging in an area of land equal to twice the size of France.</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Toolkits: Key messages, logos, suggested activities, posters, online resources (</a:t>
            </a:r>
            <a:r>
              <a:rPr lang="en-US" dirty="0" err="1" smtClean="0"/>
              <a:t>eg</a:t>
            </a:r>
            <a:r>
              <a:rPr lang="en-US" dirty="0" smtClean="0"/>
              <a:t> banners, code for websites)</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2013 campaign aiming to secure more than 100,000 signatures from Russian citizens to petition for amendments to the current forest </a:t>
            </a:r>
            <a:r>
              <a:rPr lang="en-US" sz="1200" b="0" i="0" kern="1200" dirty="0" err="1" smtClean="0">
                <a:solidFill>
                  <a:schemeClr val="tx1"/>
                </a:solidFill>
                <a:effectLst/>
                <a:latin typeface="+mn-lt"/>
                <a:ea typeface="+mn-ea"/>
                <a:cs typeface="+mn-cs"/>
              </a:rPr>
              <a:t>legislation.calling</a:t>
            </a:r>
            <a:r>
              <a:rPr lang="en-US" sz="1200" b="0" i="0" kern="1200" dirty="0" smtClean="0">
                <a:solidFill>
                  <a:schemeClr val="tx1"/>
                </a:solidFill>
                <a:effectLst/>
                <a:latin typeface="+mn-lt"/>
                <a:ea typeface="+mn-ea"/>
                <a:cs typeface="+mn-cs"/>
              </a:rPr>
              <a:t> for forest protection; while </a:t>
            </a:r>
          </a:p>
          <a:p>
            <a:endParaRPr lang="en-US" dirty="0"/>
          </a:p>
        </p:txBody>
      </p:sp>
      <p:sp>
        <p:nvSpPr>
          <p:cNvPr id="4" name="Slide Number Placeholder 3"/>
          <p:cNvSpPr>
            <a:spLocks noGrp="1"/>
          </p:cNvSpPr>
          <p:nvPr>
            <p:ph type="sldNum" sz="quarter" idx="10"/>
          </p:nvPr>
        </p:nvSpPr>
        <p:spPr/>
        <p:txBody>
          <a:bodyPr/>
          <a:lstStyle/>
          <a:p>
            <a:fld id="{370244B7-D2E9-4CFF-AFC2-C73C260CD07D}" type="slidenum">
              <a:rPr lang="en-US" smtClean="0"/>
              <a:t>6</a:t>
            </a:fld>
            <a:endParaRPr lang="en-US"/>
          </a:p>
        </p:txBody>
      </p:sp>
    </p:spTree>
    <p:extLst>
      <p:ext uri="{BB962C8B-B14F-4D97-AF65-F5344CB8AC3E}">
        <p14:creationId xmlns:p14="http://schemas.microsoft.com/office/powerpoint/2010/main" val="35195610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Philippines</a:t>
            </a:r>
          </a:p>
          <a:p>
            <a:endParaRPr lang="en-US" dirty="0" smtClean="0"/>
          </a:p>
          <a:p>
            <a:r>
              <a:rPr lang="en-US" dirty="0" smtClean="0"/>
              <a:t>In 2014, 18 ﬁshermen affected by Typhoon Haiyan received climate-smart ﬁberglass boats </a:t>
            </a:r>
            <a:r>
              <a:rPr lang="en-US" dirty="0" err="1" smtClean="0"/>
              <a:t>crowdfunded</a:t>
            </a:r>
            <a:r>
              <a:rPr lang="en-US" dirty="0" smtClean="0"/>
              <a:t> by Earth Hour Blue backers</a:t>
            </a:r>
          </a:p>
          <a:p>
            <a:endParaRPr lang="en-US" dirty="0"/>
          </a:p>
        </p:txBody>
      </p:sp>
      <p:sp>
        <p:nvSpPr>
          <p:cNvPr id="4" name="Slide Number Placeholder 3"/>
          <p:cNvSpPr>
            <a:spLocks noGrp="1"/>
          </p:cNvSpPr>
          <p:nvPr>
            <p:ph type="sldNum" sz="quarter" idx="10"/>
          </p:nvPr>
        </p:nvSpPr>
        <p:spPr/>
        <p:txBody>
          <a:bodyPr/>
          <a:lstStyle/>
          <a:p>
            <a:fld id="{370244B7-D2E9-4CFF-AFC2-C73C260CD07D}" type="slidenum">
              <a:rPr lang="en-US" smtClean="0"/>
              <a:t>7</a:t>
            </a:fld>
            <a:endParaRPr lang="en-US"/>
          </a:p>
        </p:txBody>
      </p:sp>
    </p:spTree>
    <p:extLst>
      <p:ext uri="{BB962C8B-B14F-4D97-AF65-F5344CB8AC3E}">
        <p14:creationId xmlns:p14="http://schemas.microsoft.com/office/powerpoint/2010/main" val="19737640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Finland</a:t>
            </a:r>
          </a:p>
          <a:p>
            <a:endParaRPr lang="en-US" dirty="0" smtClean="0"/>
          </a:p>
          <a:p>
            <a:r>
              <a:rPr lang="en-US" sz="1200" b="0" i="0" kern="1200" dirty="0" smtClean="0">
                <a:solidFill>
                  <a:schemeClr val="tx1"/>
                </a:solidFill>
                <a:effectLst/>
                <a:latin typeface="+mn-lt"/>
                <a:ea typeface="+mn-ea"/>
                <a:cs typeface="+mn-cs"/>
              </a:rPr>
              <a:t>A stand to protect the Arctic with 20,000 signatures for the solar pledge </a:t>
            </a:r>
          </a:p>
          <a:p>
            <a:r>
              <a:rPr lang="en-US" sz="1200" b="0" i="0" kern="1200" dirty="0" smtClean="0">
                <a:solidFill>
                  <a:schemeClr val="tx1"/>
                </a:solidFill>
                <a:effectLst/>
                <a:latin typeface="+mn-lt"/>
                <a:ea typeface="+mn-ea"/>
                <a:cs typeface="+mn-cs"/>
              </a:rPr>
              <a:t>The place on Earth most affected by climate change is the Arctic.</a:t>
            </a:r>
          </a:p>
          <a:p>
            <a:r>
              <a:rPr lang="en-US" sz="1200" b="0" i="0" kern="1200" dirty="0" smtClean="0">
                <a:solidFill>
                  <a:schemeClr val="tx1"/>
                </a:solidFill>
                <a:effectLst/>
                <a:latin typeface="+mn-lt"/>
                <a:ea typeface="+mn-ea"/>
                <a:cs typeface="+mn-cs"/>
              </a:rPr>
              <a:t>The Arctic focused Earth Hour 2014 campaign collected more than 20,000 signatures for a Solar Arctic Pledge.</a:t>
            </a:r>
          </a:p>
          <a:p>
            <a:endParaRPr lang="en-US" dirty="0"/>
          </a:p>
        </p:txBody>
      </p:sp>
      <p:sp>
        <p:nvSpPr>
          <p:cNvPr id="4" name="Slide Number Placeholder 3"/>
          <p:cNvSpPr>
            <a:spLocks noGrp="1"/>
          </p:cNvSpPr>
          <p:nvPr>
            <p:ph type="sldNum" sz="quarter" idx="10"/>
          </p:nvPr>
        </p:nvSpPr>
        <p:spPr/>
        <p:txBody>
          <a:bodyPr/>
          <a:lstStyle/>
          <a:p>
            <a:fld id="{370244B7-D2E9-4CFF-AFC2-C73C260CD07D}" type="slidenum">
              <a:rPr lang="en-US" smtClean="0"/>
              <a:t>8</a:t>
            </a:fld>
            <a:endParaRPr lang="en-US"/>
          </a:p>
        </p:txBody>
      </p:sp>
    </p:spTree>
    <p:extLst>
      <p:ext uri="{BB962C8B-B14F-4D97-AF65-F5344CB8AC3E}">
        <p14:creationId xmlns:p14="http://schemas.microsoft.com/office/powerpoint/2010/main" val="21962016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Iran</a:t>
            </a:r>
          </a:p>
          <a:p>
            <a:endParaRPr lang="en-US" dirty="0" smtClean="0"/>
          </a:p>
          <a:p>
            <a:r>
              <a:rPr lang="en-US" sz="1200" b="0" i="0" kern="1200" dirty="0" smtClean="0">
                <a:solidFill>
                  <a:schemeClr val="tx1"/>
                </a:solidFill>
                <a:effectLst/>
                <a:latin typeface="+mn-lt"/>
                <a:ea typeface="+mn-ea"/>
                <a:cs typeface="+mn-cs"/>
              </a:rPr>
              <a:t>Earth Hour has been </a:t>
            </a:r>
            <a:r>
              <a:rPr lang="en-US" sz="1200" b="0" i="0" kern="1200" dirty="0" err="1" smtClean="0">
                <a:solidFill>
                  <a:schemeClr val="tx1"/>
                </a:solidFill>
                <a:effectLst/>
                <a:latin typeface="+mn-lt"/>
                <a:ea typeface="+mn-ea"/>
                <a:cs typeface="+mn-cs"/>
              </a:rPr>
              <a:t>organised</a:t>
            </a:r>
            <a:r>
              <a:rPr lang="en-US" sz="1200" b="0" i="0" kern="1200" dirty="0" smtClean="0">
                <a:solidFill>
                  <a:schemeClr val="tx1"/>
                </a:solidFill>
                <a:effectLst/>
                <a:latin typeface="+mn-lt"/>
                <a:ea typeface="+mn-ea"/>
                <a:cs typeface="+mn-cs"/>
              </a:rPr>
              <a:t> in Iran since 2012 through the Municipality of Tehran.</a:t>
            </a:r>
          </a:p>
          <a:p>
            <a:r>
              <a:rPr lang="en-US" sz="1200" b="0" i="0" kern="1200" dirty="0" smtClean="0">
                <a:solidFill>
                  <a:schemeClr val="tx1"/>
                </a:solidFill>
                <a:effectLst/>
                <a:latin typeface="+mn-lt"/>
                <a:ea typeface="+mn-ea"/>
                <a:cs typeface="+mn-cs"/>
              </a:rPr>
              <a:t>A major focus in 2014 was in the city of Isfahan, where an Earth Hour celebration was held in front of </a:t>
            </a:r>
            <a:r>
              <a:rPr lang="en-US" sz="1200" b="0" i="0" kern="1200" dirty="0" err="1" smtClean="0">
                <a:solidFill>
                  <a:schemeClr val="tx1"/>
                </a:solidFill>
                <a:effectLst/>
                <a:latin typeface="+mn-lt"/>
                <a:ea typeface="+mn-ea"/>
                <a:cs typeface="+mn-cs"/>
              </a:rPr>
              <a:t>Khaju</a:t>
            </a:r>
            <a:r>
              <a:rPr lang="en-US" sz="1200" b="0" i="0" kern="1200" dirty="0" smtClean="0">
                <a:solidFill>
                  <a:schemeClr val="tx1"/>
                </a:solidFill>
                <a:effectLst/>
                <a:latin typeface="+mn-lt"/>
                <a:ea typeface="+mn-ea"/>
                <a:cs typeface="+mn-cs"/>
              </a:rPr>
              <a:t> Bridge to raise awareness about the plight of the famous</a:t>
            </a:r>
            <a:r>
              <a:rPr lang="en-US" sz="1200" b="1" i="0" kern="1200" dirty="0" smtClean="0">
                <a:solidFill>
                  <a:schemeClr val="tx1"/>
                </a:solidFill>
                <a:effectLst/>
                <a:latin typeface="+mn-lt"/>
                <a:ea typeface="+mn-ea"/>
                <a:cs typeface="+mn-cs"/>
              </a:rPr>
              <a:t> </a:t>
            </a:r>
            <a:r>
              <a:rPr lang="en-US" sz="1200" b="1" i="0" kern="1200" dirty="0" err="1" smtClean="0">
                <a:solidFill>
                  <a:schemeClr val="tx1"/>
                </a:solidFill>
                <a:effectLst/>
                <a:latin typeface="+mn-lt"/>
                <a:ea typeface="+mn-ea"/>
                <a:cs typeface="+mn-cs"/>
              </a:rPr>
              <a:t>Zayanderud</a:t>
            </a:r>
            <a:r>
              <a:rPr lang="en-US" sz="1200" b="1" i="0" kern="1200" dirty="0" smtClean="0">
                <a:solidFill>
                  <a:schemeClr val="tx1"/>
                </a:solidFill>
                <a:effectLst/>
                <a:latin typeface="+mn-lt"/>
                <a:ea typeface="+mn-ea"/>
                <a:cs typeface="+mn-cs"/>
              </a:rPr>
              <a:t> River</a:t>
            </a:r>
            <a:r>
              <a:rPr lang="en-US" sz="1200" b="0" i="0" kern="1200" dirty="0" smtClean="0">
                <a:solidFill>
                  <a:schemeClr val="tx1"/>
                </a:solidFill>
                <a:effectLst/>
                <a:latin typeface="+mn-lt"/>
                <a:ea typeface="+mn-ea"/>
                <a:cs typeface="+mn-cs"/>
              </a:rPr>
              <a:t>. The river has had no continuous water ﬂow for the past few years, due to climate change and other factors, including poor water management. A petition was launched for Earth Hour in Isfahan about the river.</a:t>
            </a:r>
          </a:p>
          <a:p>
            <a:r>
              <a:rPr lang="en-US" sz="1200" b="0" i="0" kern="1200" dirty="0" smtClean="0">
                <a:solidFill>
                  <a:schemeClr val="tx1"/>
                </a:solidFill>
                <a:effectLst/>
                <a:latin typeface="+mn-lt"/>
                <a:ea typeface="+mn-ea"/>
                <a:cs typeface="+mn-cs"/>
              </a:rPr>
              <a:t>The people of Isfahan also made a </a:t>
            </a:r>
            <a:r>
              <a:rPr lang="en-US" sz="1200" b="1" i="0" kern="1200" dirty="0" smtClean="0">
                <a:solidFill>
                  <a:schemeClr val="tx1"/>
                </a:solidFill>
                <a:effectLst/>
                <a:latin typeface="+mn-lt"/>
                <a:ea typeface="+mn-ea"/>
                <a:cs typeface="+mn-cs"/>
              </a:rPr>
              <a:t>2800 square meter Earth Hour logo</a:t>
            </a:r>
            <a:r>
              <a:rPr lang="en-US" sz="1200" b="0" i="0" kern="1200" dirty="0" smtClean="0">
                <a:solidFill>
                  <a:schemeClr val="tx1"/>
                </a:solidFill>
                <a:effectLst/>
                <a:latin typeface="+mn-lt"/>
                <a:ea typeface="+mn-ea"/>
                <a:cs typeface="+mn-cs"/>
              </a:rPr>
              <a:t> in the dried out river bed.</a:t>
            </a:r>
          </a:p>
          <a:p>
            <a:r>
              <a:rPr lang="en-US" sz="1200" b="0" i="0" kern="1200" dirty="0" smtClean="0">
                <a:solidFill>
                  <a:schemeClr val="tx1"/>
                </a:solidFill>
                <a:effectLst/>
                <a:latin typeface="+mn-lt"/>
                <a:ea typeface="+mn-ea"/>
                <a:cs typeface="+mn-cs"/>
              </a:rPr>
              <a:t>Another gathering took place close to the only large scale wind turbine in Iran, organized by the Isfahan Municipality Climbing Team.</a:t>
            </a:r>
          </a:p>
          <a:p>
            <a:r>
              <a:rPr lang="en-US" sz="1200" b="0" i="0" kern="1200" dirty="0" smtClean="0">
                <a:solidFill>
                  <a:schemeClr val="tx1"/>
                </a:solidFill>
                <a:effectLst/>
                <a:latin typeface="+mn-lt"/>
                <a:ea typeface="+mn-ea"/>
                <a:cs typeface="+mn-cs"/>
              </a:rPr>
              <a:t>An educational campaign was launched  in kindergartens and schools in Isfahan regarding environmental protection.</a:t>
            </a:r>
          </a:p>
          <a:p>
            <a:r>
              <a:rPr lang="en-US" sz="1200" b="0" i="0" kern="1200" dirty="0" smtClean="0">
                <a:solidFill>
                  <a:schemeClr val="tx1"/>
                </a:solidFill>
                <a:effectLst/>
                <a:latin typeface="+mn-lt"/>
                <a:ea typeface="+mn-ea"/>
                <a:cs typeface="+mn-cs"/>
              </a:rPr>
              <a:t>In Tehran, awareness about Earth Hour was created via city billboards, advertisements on TV, Metro </a:t>
            </a:r>
            <a:r>
              <a:rPr lang="en-US" sz="1200" b="0" i="0" kern="1200" dirty="0" err="1" smtClean="0">
                <a:solidFill>
                  <a:schemeClr val="tx1"/>
                </a:solidFill>
                <a:effectLst/>
                <a:latin typeface="+mn-lt"/>
                <a:ea typeface="+mn-ea"/>
                <a:cs typeface="+mn-cs"/>
              </a:rPr>
              <a:t>mobitors</a:t>
            </a:r>
            <a:r>
              <a:rPr lang="en-US" sz="1200" b="0" i="0" kern="1200" dirty="0" smtClean="0">
                <a:solidFill>
                  <a:schemeClr val="tx1"/>
                </a:solidFill>
                <a:effectLst/>
                <a:latin typeface="+mn-lt"/>
                <a:ea typeface="+mn-ea"/>
                <a:cs typeface="+mn-cs"/>
              </a:rPr>
              <a:t>, and through SMS messages sent to phone subscribers.</a:t>
            </a:r>
          </a:p>
          <a:p>
            <a:endParaRPr lang="en-US" dirty="0"/>
          </a:p>
        </p:txBody>
      </p:sp>
      <p:sp>
        <p:nvSpPr>
          <p:cNvPr id="4" name="Slide Number Placeholder 3"/>
          <p:cNvSpPr>
            <a:spLocks noGrp="1"/>
          </p:cNvSpPr>
          <p:nvPr>
            <p:ph type="sldNum" sz="quarter" idx="10"/>
          </p:nvPr>
        </p:nvSpPr>
        <p:spPr/>
        <p:txBody>
          <a:bodyPr/>
          <a:lstStyle/>
          <a:p>
            <a:fld id="{370244B7-D2E9-4CFF-AFC2-C73C260CD07D}" type="slidenum">
              <a:rPr lang="en-US" smtClean="0"/>
              <a:t>9</a:t>
            </a:fld>
            <a:endParaRPr lang="en-US"/>
          </a:p>
        </p:txBody>
      </p:sp>
    </p:spTree>
    <p:extLst>
      <p:ext uri="{BB962C8B-B14F-4D97-AF65-F5344CB8AC3E}">
        <p14:creationId xmlns:p14="http://schemas.microsoft.com/office/powerpoint/2010/main" val="26854600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A163621-60C4-48D1-81EE-2175ECD4A502}" type="datetimeFigureOut">
              <a:rPr lang="en-US" smtClean="0"/>
              <a:t>9/5/2014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2D0E17-F0C6-478A-A717-CD7D9CFA7B0F}" type="slidenum">
              <a:rPr lang="en-US" smtClean="0"/>
              <a:t>‹#›</a:t>
            </a:fld>
            <a:endParaRPr lang="en-US"/>
          </a:p>
        </p:txBody>
      </p:sp>
    </p:spTree>
    <p:extLst>
      <p:ext uri="{BB962C8B-B14F-4D97-AF65-F5344CB8AC3E}">
        <p14:creationId xmlns:p14="http://schemas.microsoft.com/office/powerpoint/2010/main" val="9252955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163621-60C4-48D1-81EE-2175ECD4A502}" type="datetimeFigureOut">
              <a:rPr lang="en-US" smtClean="0"/>
              <a:t>9/5/2014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2D0E17-F0C6-478A-A717-CD7D9CFA7B0F}" type="slidenum">
              <a:rPr lang="en-US" smtClean="0"/>
              <a:t>‹#›</a:t>
            </a:fld>
            <a:endParaRPr lang="en-US"/>
          </a:p>
        </p:txBody>
      </p:sp>
    </p:spTree>
    <p:extLst>
      <p:ext uri="{BB962C8B-B14F-4D97-AF65-F5344CB8AC3E}">
        <p14:creationId xmlns:p14="http://schemas.microsoft.com/office/powerpoint/2010/main" val="3003725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163621-60C4-48D1-81EE-2175ECD4A502}" type="datetimeFigureOut">
              <a:rPr lang="en-US" smtClean="0"/>
              <a:t>9/5/2014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2D0E17-F0C6-478A-A717-CD7D9CFA7B0F}" type="slidenum">
              <a:rPr lang="en-US" smtClean="0"/>
              <a:t>‹#›</a:t>
            </a:fld>
            <a:endParaRPr lang="en-US"/>
          </a:p>
        </p:txBody>
      </p:sp>
    </p:spTree>
    <p:extLst>
      <p:ext uri="{BB962C8B-B14F-4D97-AF65-F5344CB8AC3E}">
        <p14:creationId xmlns:p14="http://schemas.microsoft.com/office/powerpoint/2010/main" val="27221184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163621-60C4-48D1-81EE-2175ECD4A502}" type="datetimeFigureOut">
              <a:rPr lang="en-US" smtClean="0"/>
              <a:t>9/5/2014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2D0E17-F0C6-478A-A717-CD7D9CFA7B0F}" type="slidenum">
              <a:rPr lang="en-US" smtClean="0"/>
              <a:t>‹#›</a:t>
            </a:fld>
            <a:endParaRPr lang="en-US"/>
          </a:p>
        </p:txBody>
      </p:sp>
    </p:spTree>
    <p:extLst>
      <p:ext uri="{BB962C8B-B14F-4D97-AF65-F5344CB8AC3E}">
        <p14:creationId xmlns:p14="http://schemas.microsoft.com/office/powerpoint/2010/main" val="3352472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A163621-60C4-48D1-81EE-2175ECD4A502}" type="datetimeFigureOut">
              <a:rPr lang="en-US" smtClean="0"/>
              <a:t>9/5/2014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2D0E17-F0C6-478A-A717-CD7D9CFA7B0F}" type="slidenum">
              <a:rPr lang="en-US" smtClean="0"/>
              <a:t>‹#›</a:t>
            </a:fld>
            <a:endParaRPr lang="en-US"/>
          </a:p>
        </p:txBody>
      </p:sp>
    </p:spTree>
    <p:extLst>
      <p:ext uri="{BB962C8B-B14F-4D97-AF65-F5344CB8AC3E}">
        <p14:creationId xmlns:p14="http://schemas.microsoft.com/office/powerpoint/2010/main" val="22760398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A163621-60C4-48D1-81EE-2175ECD4A502}" type="datetimeFigureOut">
              <a:rPr lang="en-US" smtClean="0"/>
              <a:t>9/5/2014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2D0E17-F0C6-478A-A717-CD7D9CFA7B0F}" type="slidenum">
              <a:rPr lang="en-US" smtClean="0"/>
              <a:t>‹#›</a:t>
            </a:fld>
            <a:endParaRPr lang="en-US"/>
          </a:p>
        </p:txBody>
      </p:sp>
    </p:spTree>
    <p:extLst>
      <p:ext uri="{BB962C8B-B14F-4D97-AF65-F5344CB8AC3E}">
        <p14:creationId xmlns:p14="http://schemas.microsoft.com/office/powerpoint/2010/main" val="19083155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A163621-60C4-48D1-81EE-2175ECD4A502}" type="datetimeFigureOut">
              <a:rPr lang="en-US" smtClean="0"/>
              <a:t>9/5/2014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E2D0E17-F0C6-478A-A717-CD7D9CFA7B0F}" type="slidenum">
              <a:rPr lang="en-US" smtClean="0"/>
              <a:t>‹#›</a:t>
            </a:fld>
            <a:endParaRPr lang="en-US"/>
          </a:p>
        </p:txBody>
      </p:sp>
    </p:spTree>
    <p:extLst>
      <p:ext uri="{BB962C8B-B14F-4D97-AF65-F5344CB8AC3E}">
        <p14:creationId xmlns:p14="http://schemas.microsoft.com/office/powerpoint/2010/main" val="10108538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A163621-60C4-48D1-81EE-2175ECD4A502}" type="datetimeFigureOut">
              <a:rPr lang="en-US" smtClean="0"/>
              <a:t>9/5/2014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E2D0E17-F0C6-478A-A717-CD7D9CFA7B0F}" type="slidenum">
              <a:rPr lang="en-US" smtClean="0"/>
              <a:t>‹#›</a:t>
            </a:fld>
            <a:endParaRPr lang="en-US"/>
          </a:p>
        </p:txBody>
      </p:sp>
    </p:spTree>
    <p:extLst>
      <p:ext uri="{BB962C8B-B14F-4D97-AF65-F5344CB8AC3E}">
        <p14:creationId xmlns:p14="http://schemas.microsoft.com/office/powerpoint/2010/main" val="34156928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163621-60C4-48D1-81EE-2175ECD4A502}" type="datetimeFigureOut">
              <a:rPr lang="en-US" smtClean="0"/>
              <a:t>9/5/2014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E2D0E17-F0C6-478A-A717-CD7D9CFA7B0F}" type="slidenum">
              <a:rPr lang="en-US" smtClean="0"/>
              <a:t>‹#›</a:t>
            </a:fld>
            <a:endParaRPr lang="en-US"/>
          </a:p>
        </p:txBody>
      </p:sp>
    </p:spTree>
    <p:extLst>
      <p:ext uri="{BB962C8B-B14F-4D97-AF65-F5344CB8AC3E}">
        <p14:creationId xmlns:p14="http://schemas.microsoft.com/office/powerpoint/2010/main" val="15908989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163621-60C4-48D1-81EE-2175ECD4A502}" type="datetimeFigureOut">
              <a:rPr lang="en-US" smtClean="0"/>
              <a:t>9/5/2014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2D0E17-F0C6-478A-A717-CD7D9CFA7B0F}" type="slidenum">
              <a:rPr lang="en-US" smtClean="0"/>
              <a:t>‹#›</a:t>
            </a:fld>
            <a:endParaRPr lang="en-US"/>
          </a:p>
        </p:txBody>
      </p:sp>
    </p:spTree>
    <p:extLst>
      <p:ext uri="{BB962C8B-B14F-4D97-AF65-F5344CB8AC3E}">
        <p14:creationId xmlns:p14="http://schemas.microsoft.com/office/powerpoint/2010/main" val="8532307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163621-60C4-48D1-81EE-2175ECD4A502}" type="datetimeFigureOut">
              <a:rPr lang="en-US" smtClean="0"/>
              <a:t>9/5/2014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2D0E17-F0C6-478A-A717-CD7D9CFA7B0F}" type="slidenum">
              <a:rPr lang="en-US" smtClean="0"/>
              <a:t>‹#›</a:t>
            </a:fld>
            <a:endParaRPr lang="en-US"/>
          </a:p>
        </p:txBody>
      </p:sp>
    </p:spTree>
    <p:extLst>
      <p:ext uri="{BB962C8B-B14F-4D97-AF65-F5344CB8AC3E}">
        <p14:creationId xmlns:p14="http://schemas.microsoft.com/office/powerpoint/2010/main" val="3488168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163621-60C4-48D1-81EE-2175ECD4A502}" type="datetimeFigureOut">
              <a:rPr lang="en-US" smtClean="0"/>
              <a:t>9/5/2014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2D0E17-F0C6-478A-A717-CD7D9CFA7B0F}" type="slidenum">
              <a:rPr lang="en-US" smtClean="0"/>
              <a:t>‹#›</a:t>
            </a:fld>
            <a:endParaRPr lang="en-US"/>
          </a:p>
        </p:txBody>
      </p:sp>
    </p:spTree>
    <p:extLst>
      <p:ext uri="{BB962C8B-B14F-4D97-AF65-F5344CB8AC3E}">
        <p14:creationId xmlns:p14="http://schemas.microsoft.com/office/powerpoint/2010/main" val="41768767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6200" y="-152400"/>
            <a:ext cx="9369425" cy="745966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utoShape 2" descr="data:image/jpeg;base64,/9j/4AAQSkZJRgABAQAAAQABAAD/2wCEAAkGBxMTEhUUExQWFhUXFxYaGRgYFx8fGBcYGx8YGBoYGB0gHCggHB0lHBUXIjEkJSkrLi4uFx8zODMsNygtLisBCgoKDg0OGxAQGywiICQsLzQ0NTQsNzQvLy8sLywsLS8sNCwsLCwsLCw0Nyw0LC80LCwsNCwsLCwsLCwsLCwsLP/AABEIALkBEAMBIgACEQEDEQH/xAAcAAEAAwEBAQEBAAAAAAAAAAAABQYHBAMIAgH/xAA/EAABAwIEAwUFBwIEBwEAAAABAAIRAwQFEiExBkFRByJhcYETMpGhwRQjUnKx0fBCkmKC4fEVFiQzU6KyQ//EABoBAQADAQEBAAAAAAAAAAAAAAADBAUCAQb/xAArEQACAgIBAwIFBAMAAAAAAAAAAQIDBBESITFRE0EiMjNh8SNxweGBkaH/2gAMAwEAAhEDEQA/AMNREQBERAEREAREQBERAEREAREQBERAEREAREQBERAEREAREQBERAEREAREQBERAEREAREQBduHYXVruy02z4kgD4lWHgTg83ri6oS2k3mN3HoPDqVf6F3StqrabGDKABLSwnSRyAA+K6hCU5cYnFk41rlIpFl2fPImpVAH+ET8zH6KctezWgRJfUI6yB9Fc23bXjMxo2BcToQPE7aKBxTiZlD/ALYNQ66bNnx/3SyqcTmNql2OUdllu4S2pUHqJ/Rcl52QPj7mvJ6Pb9R+ykbXj0EAOaGk/h2n4q6YHjFWowPLZB6cwFx6ctb5L9j3n11pmEY/wZe2gzVaJyfjb3mep5esKvr7Cp3bH0yC3lqCOXOQse7WezVlKmb2zbFOJq0wNGj8bByA5j1XkW2tsk2t6MeREXQC/TGEmAJK6cMsHVqgY3c/ILVcB4ZoUQ0FoqSBJ1mfhquJ2KJ1GLZnVlw49+rnBo6QSfXkpiy4Vt3EB1V+vSFqNbhCm8l1PuzEsPTz5fBRmOcO07cDNUgfhiXHxJ5KJXbDrkisU+AbR3/7VZ8Muh5clyXXZo8yaFUO8HNj5hWRvEVtTp5MhJHPnPn0XfgWMANFQd4E6tnbw/gXnOaOZJoyDF8BuLYxWpuaPxbtPqoxfTNG3pXDDmyFpmWHceYWV9onZ8bYe3oCaZkuaP6BpqPDfTkpq5OXsc8vJnSIi7OgiIgCIiAIiIAiIgCIiAIiIAv3RplzgBzK/C78EpZqzR6oDVez22yRTBLieQPdE+MwT+60+1wWkAG+zb/aJ69FUuzm2l2bSA0xtM7K7vJaTHzO6pWzk5dWTwjFLSIriXBXBgNMd3KcxG4A8Om6wPjK89nWNIake8T8gvp+rUIpiRy1nn4L5X7RHA4jcloyjONOndbordd248PBBKrT5EXbXhzCVrPZPiT3PNJzjkcCQNNCOaxy199v5h+q2Ds7axtdjzDBPMwIheW9YntfSRplPDzObOc39J6t/CQpyrSmiWvAcCDI3BB5Lju7puUOBaRIza+6OoXZSqgsABB8jy6qKKlGGvY7fFy+58jcT4b9mu61ETDHkNnfKdW/+pCi1fu2uyFPES4bVKbXHzktPyAVBU0XtHD7mpdmFlkp5zRa4vdOZ0SOkTrHPRbXZWALAXa6aDkFjfCVwQ2mwOmANjAHhErUm35Y5jWz/iJOmUdPiopvro7j22SD6lKmTmIkDTMIkkwIPmVjXaLfeycXEkknTXn0+Ct3E2OVQ2syfcc0A6b6nXrrAWScdYq+s9mflOnLkuIRfMOa00Q78Tc46qRwS8eKrRJgkA9IVeCmrLdvgQVcUVLoVrHxRq9jRcIqgklmx5jxPUeatFzdivQzOjKWlp8HdIVMYXx3dDv108uRUvQpkWrzqRIIJ5nYrRjXHaUFpefyZ3qS4tye2YlxBY+xrvYPdmW+R5emyjlZONGfeNd1kKtqlkQULHFF/GsdlUZMIiKEnCIiAIiIAiIgCIiAIiIApPh10VgfAqMXVh7iH6Lxg+gezZ4yvd4R9YH85q7F+mmpWG8C8QupOeBBlupPLyV8ocZHM0Fh2g666+ao2bTZNGcTQr5hyAjfLpO2y+TuNy439xm39oZ+AX1TZ3zatIPDhlAAPn/IWDdoHAN2+8qVqDRVp1TmnMAWmACHAkfJSwlFS2+nQ8fVaM2ouhwPQgqwWGOhkyXHpzhdtHgZzQTXrMYQYLW6kc9SYA+atGGdk1Ou1lRlZ+SYeDlzN00PTeNOhU8bYt6TI5Ra6nHh3aBSYzK4VDIgkR8dTupOh2nW9MN9n7ZpA1kNObXnr9FG8R9kNWi0utqwrgT3C3K/TpqQ4/BZtcUHMcWPaWuBggiCD4qRJx66ONqT7lq7ROJmX9SlUbILWuaZEc5HMqqUh3h5hfhfqnuPMLw6NT4ep5n0yxsgkefSZVp4iFfQAOg6iSSNNwddd/qqpwRcfeM7waJgCd/Eq8YuHOqNDXNAhwBOkS0if/bl+y9dEpRckRStSaRTqFPNRq5nEkZYJPIB0BZ/xR/3B66/BafRw9/2esYmCyRG+rgQPFUDtAtPZVmtykaEj8piPXqoKk5NvwdctNLyVYKbsBq30UIFOYfu30VynuRZHymn0axa0Aaaanmu63qvdRqjXKGjymf1KjqDCQPILutnxTrN193bkDI181stGQmzMeNG+7P4j+iqyt/HNHKGd4Ok8p6eKqCysz6rNTBWqUgiIqpbPe0tjUdA0U5T4OruMAE+Q/1X54No56j28yGx5yFpt/g1SjJe1wGuzQ3WdBJ31/RXsamuyPxdyhlX2Vy+HsZ47gWuKdaoSAKLS4yImATAnnAVUWz3LIsbvn3Dtt7r1jCgyK1CWkWMexzhthERQE4REQBERAF0WTJcuddeGiXQvYrbOZ/Ky28MUwC4xOg3VkqsHeLXHNB1Pzn0lcnDOA1XAua2GkDUkb/HQLqvbRwBA2MgEbFaSoqnV2W/+mTO22Nu9vR+cGx+rbuIaTkcdWnYxzlfrGOIH1joSFw/8PApl7pGUnNPM8gPGFWMTxZwPc7oWIoRkzUaLfZ4U+4BEwfe+G/88Vf+EJo0y12zdAwnQnbvcpMbLE8J4hrsqBzXaDccucjyOq0+y4kFdgNIBlRoBeSNnH8M/wC+vhqWPOUlGP4JVbCuLlL8l7uOIKYc2iQ1pME6aSdmzyOs+oVc7R+CqN5bl7Q1tw0S12xP+EnmFCmkfenO4ySSdI6nnup6vfuFoxzu9EtOsEkc4IWxHGUYqO9+fuZryOUnJrX8HzfVplri1wggkEdCNCv5T3HmFMcXtH2p5aIDoMeOx/RQ9PceYVKceMnHwXoT5xUvJf8AA6Xfpw5u42Gp6fMrWLMk0oAYBEExPxjf4rG8HuCypT7ustOp5T0WiVcaqd3IBDf6Mvx1nc/VXq4tw6FCc4xn1J+tbH2dU0obBbmfpA0cYHrHXmsV7RLoPqU4Grc4J66giBy5rb7auypaPe0w05SR+EiZHosO4/s3U30y7+sOMdJymJ5mHD4qqq4cJTX2X9lhSl6kY+3UqatFjZPIDspgAGeXJVdXDArwUagJYHwBAJ02/wBV5T3O79a6l6pA5RG2nPwXVZxkrfk+oX8e5rmyNCYIaNh1C9KNItbVG/3YOnKSDqtjZj6M143aQGzGruW2x2VSVr4zmGz+L6FVRZeZ9Vmpg/RR7UrWo4S1jnDwaSv2bCr/AON/9h/Zan2W2TatMscJmmDMTlOcQY8pVxxHDqLGOBEvcJHdjKddxGg2+a8hj8l3PbMng30MP4ep1KdSS17T3Y0I58lqVz7WsW/eOeejzAaQeUmOZ1MblddLDQ0TlYdwDGg9fU/wrzuGU2scIdmeNNZgDcnrtELRor9Na7mZkW+q99jlFN77K8DRMMOjectdsPFY0LOpMZHz0ymf0WuWVw5mYCoWBwg6SD0ELtsa1lRy1BNSoT3vuw0NB3iTrz1/RRZOM5y2T42UowUTGxhdc7Uav9jv2XNVplpLXAtI3BEEeYX0jh2MWTngZXF0xGQZdTpMaD5rFO08zidwYAks2/I1Z1lbh3NGu1T7FWREUZKEREAXdhIGfXpp5rhXdhDgHydoXUe5zP5WbLwfdUnMyF4kbxIZoCJkbGSNJXva2ZfWDC3TNvzy8yZ00323KqfA4aa2WAefkRqeevqrpb4lNXWGsORr410zD19f91pwTjDa8GZNqUuvk5uJsFNGiIqA6umeZ5geIAbusWxh/wB4QOX11X0PxJhrqjGQQ4loJAjVzgQDvpqY9V8747RyXFVh3a8j4LFrkpNs2Jw46R42VWHidpWl8B16ZJFRmaflPOdtPostpnUK7cLZi8EvaAC3und3PQfVW6WlLbeircm1pLZr4weR3SABIzRrGsjU6enyXpVtKYtnkOzw7WCNgBIIKgLPiNwYWu05COmonw6+vhr4XOlCp3sw9poZncLQhGUtPZQsshHaSM17Q6dMV2Op7OaZE7EH9iFVqe48wrBxo+arTp7saCBpAVfpnUeaoZC1ay/jPdUWaBgtvkfSzAkucNTEAkiPEq8W9KlUqQ8vZzJJEGOWwI+ay/BKpFam6TIc0zzBlaDWf4nrr4+Kv48dxM++S5Eiy2PsbhtMuNMuZEnSYdPgD9D4LL+0Bzw+kxwHca4Ah+adp8th/tC0em4m3qiXalmxM/1LMeNT3qY5gOk/26bclBkU8IPxvf8Av+CTHsUrV50VpXm3s2lrCM2dzR3REGIjNJGio4Viw14lhOY7c406TCq1dy7c+nU1ksY1rQKuukMLTmnTw6HnHNW5tsPZGKbZy/1AA6cjvrp5KjNtKVXJEte0DoNOpjcjQ6qVwC4rg1GGo4nLIc4btJGwkiVabt5akv8AJUg69bRmHaHTADDzLjO28Hly+cqkLQu0+2Y0DI4HvtOhmczXHeBtA+Kz1QZL3YWcVar0bb2RXjKNIFzg3NSIk7TmB6eCtd9WoOcXm5Y508pkfLkNfivna0xivTblZVc1o5A6Beo4iuv/ADO+X7LyFzh2FlCn3N4GJ0PcFRrmiAASZJ8J8/kuWlWbUDy4SAI269Fj2D4jVqVPvHl0RE8tVpDqwFMgE5iRPSB6/wAlaWO/Ujsy8lelLRx4oGsJIPd5np4KIde0/wAYU1cUg6yuid2iQehDXELJvtj/AMRXmRk+m+J1j4nqR57NHwzE6TarCagAzglUzjOoHXlVzTIJbB/yhRZu3/iK8nvJMkyVn33qxGlRS6z8oiKuWAiIgC7cJZmfHgY81xLrwt0VBz8F1Hucz+Vl64ctqjMz9tN/Dr5KWJhePCty3I5jx3XAx+LzC7HU3DWJaOf82W1jv4DDyY/HtGkXNP2lKketFh8+6Cvm3i0/9ZX/ADn6Le24kG21MdKYAPMaafzwXz7j7puKpme8dV83GDhfOJ9Hz50wkcdv7zfMfqtAwbD5qsLTB00HLTc66bLPqJ7w8wrtgl24Op5dCXkkjc/6aq7VDn8Pkp22cPi8GjYrVpOa0iBUGXNLe84RAOvhBXI63cLappoHjbyXHbu1OmpBjw8VKU3FlqXNJkv3HPQb9d1sJcdJGQ3z22ZFxePvG+RUEzcKw8b1C6sC4zoTPmVXmHUeaycj6rNbFWqY/sWjBabjUZAJkjktCNrU07p8NFScGvqntWQ/IARAHLwGivJfULi7M6Z1MmStDGb4mdkJcj0dTIt6sgjVu4/Mst4w95n+b6LVjVJt6uYl0OZufzLLeNGiaZE65/Qd2PqmU/0XvyMWP68deGVpWTD7clzQOcKuBWrAD32A7EifDx9FjTekbUY7ZqVvhDy1xmIEx1iDov5h9yWGo86nId/MBW4Uw0DNs4DXppEqMxK2Y6jWyRmDSIA3M/ropsLOdk+NnvpFfKwlXDcPbbMY44uM7RO+f6FU9WnjF2jfNVZTZn1WR4W/RWwiIqpbJXh898+n6rR6jllthd+zcTEqVdxK/q/4rSxMiFcNSMzMxZ2z3E0Jx/6G7/Kf/lyx5WD/AJoq5HsBdle0ggnTUET81X1WyrI2T3EtYtcq6+MgiIqxZCIiAIiIAu3B3xVHquJfqm6CCvV3PGtovnDAL6jo2DT8ldLN7TSqTMhhGuvL91m2CYqaZB+MbkcwrxQuQ8As91w2568j8FrY8uUdeDHvjwly8kve2pqUqXL7qPgCP1WK42yK7x4/QL6H4RDLhjqbjD2kkeRMz5AmPgqrxx2SVKjvbW7xP9TXbHpBUOTqS4+6ZPi7i+Xs0YxQHeHmrfw9Sc6o2BMfovej2f3NInO0EjodPT/VWXhzhqqwOe8ZYmBuZ2/QnRcUVuL2zvInz6I6KLY33HLmV1VSfs7WgwS9x36QF2UsNcNCNRGswOuu+3oq9xVdQ4Bh7jRoQdDzLp85V/mmyhwaRn3Fp+/gGYaPqoULpxK49pUc7xXKsa2XKbZtUx41pfYsGHXMFp8lpjbnM0GdwD5rJsNM6StAwC6BYGE95o+I0/dX8SafQzsqDXVFhoiaNYfkP/0sv4zb3mf5votcwFrC803GM7Y8juFxcTdmv2lvceG1B7sjQ+B6SpMjUoOPuR46cbIz9uqZhoV4wCxLnU3tExEjy6Li/wCSq1N5FSO7rDfgN/GFcOArUiqabgWwZ1BEHp66fFZ7xZtdehpLKhyXHqagLplRsnbKT/PgqjjmI5ab2tBHea3xO7j8NF7Pvn06lQNbJO2vIjX1Vexa/YWFsd+CDGvencGduXoquPiTjYuS7MnvyoSrai/YoXGzhmZvJzE+arK7sYuc9Q9BoFwqxfLlY2Q0Q41pBERREwREQBERAEREAREQBERAEREB02lcjSYCsvD2JupVGuBkAzB5xqqivWjXLdlJCxxIrKlI2jBeIrdjswc6m48tCJ9P0Vxo8VUHtDTVafDb5FfOH2+dwu5uLN7oiAFO7uXchVTj2Ru9W/phwiq3Lzkyf3X7fjtADcOPgsXpcSMA1leNXigD3Q4+Z0+C8dqOlBmoYxjudpa3utO/j5rLeJsYn7tjg6BqR+kqLv8AHKtXQuIHQKMXErm1pHapW9sIiKAmPShVLTIVnscQ0Bae91VUXpRrFuxXcZuJxOCkaPYcTgaVQZHNvVWyz45blymoDpuZBWLsxE811W2JsBE8lbWVv5upTeK0+nQ0i7vab3u++bLhB1+Ctdpd21NjAamYs2j+fyFiRxGnMyf5r1XSeJwBABK9syuSPKsbg2aNxDiZfn9mQ3N/VOpHTTlosyxjFS3NTY4ydHEHRcl/j9WoInKOgUUPFV53N9izGhb2z+IpXEsMpU6edlwyocxbkAh0AvBcRmOkNYR1z+GsUoCcIiIAiIgCIiAIiIAiIgCIiAIis/ZvhNG7xCjbV2l1OpnBhxDhlY94II8WjcFAVhFO8TW7GZA20q2xmpOcvIqNGXKW5wNu9MdQpDs64Xp31Z7az8jA3I0zvcVQ5tBv9wc7/IgKki9Lmg6m9zHgtcxxa4HcOBgg+RCv2F4LZGhhbqtu9776tWpPLKrmlmSpTptcwEOBP3kkHQxynQDPUUnf29KheVKcmtRpV3NkGDVpseRII2zNG46q1U7SwOGvvvsbszbptDJ9odEFhfmmJmdEBQkXVd1qRql1OnlpzIpucTA/CXCCfPRXPjXg11C/NO1s677dopa5Kjw/M1rnd4DkXEadEBQkVn7ScIo2mIVrag0tp0/ZgS4lxzMY8yT4uO0bKsIAiueD8ONr4TWuKdB9S5ZcMpNyZ3dxzcxcWCdRtO2o0S64aFLCDc1repTuPtYojPnbNM0zUzZTucwInbwQFMRT3B2AC8rPD3FlGjRqXFZzRLxSpAFwYNi4kgCdpnWIMpwzTw+8uGWr7d1v7ZwZSrMque5jzowVGu7rwXQDlDd+SApqKUq4aaF4besA406xpPEkA5XZDBEHxB8lN8XYNQtsXda02fcsq02QXElwcGkkumZ7x26D1AqCKW4stGUb25o0m5WUq1Wm0SSYY5zQSTzMK4YTgNi6jhXtLeo518+tTe6nVINPJUFJr2Agj+rMZ6HZAZyi68Xtm0q9Wmx2djKj2tf+NrXEB3qBPquRAEREAREQBERAEREAREQBERAFaezLFKNriVC4rvyUqftC4w4nvMewABoJJlwVWRATeP5coIvBcHO/K0CpDGGNSajWwSeQnZSbOIBaWttTtX0n1PaOr1iaQdkqghtIN9ozQtYJzN5vdroqiiAtXaLe21zdfarZ4Pt2sfVp5XA06xA9oNWgOBImQTqSpux41FrY4c2jUa99B9ybi3c12V7KrhDZLYPcz6g6FyzpEBNcUW9oKueyql9F/eDHtcKlGdTTfIh0bZgTKlbbE6H/AAWpamqBXddtrBmV2rGsye9lyzPKVUEQH6ptkgSBJ3Ow8Srr2g47TuMSNa3uCaL/AGInvtDcrGMdLSAd2k6BUhEBau07E6N1iNe4t6gqUqns8phwPdYxhkOAI1aVVURAXHDcXpMwatb+2y3DrplVrAHSWNblPeAygzynkn/F6TsFdbPrTcG9FcMcHk+zFM0/ejLOY7TsqciAsvAPEFOzuHmuwvoV6NS3rBvveyqRJb4gtHzXXg9vZ2d3TuTeMr0qLxVYymyoKtRzCHMa5rmBtPvASS46TEqnogO/EcUfWualy6M9Sq6qegc5xfA8JKuXEN5ZXWIDEPtTWU3upVKlEsf7drmBodTYA3I6SzR2YDva7a58iA7cbv8A7RcV68Zfa1alSOmdxdHpKvVlxq21ssNZSqNqGibkXNAtdD2VnyGyWxOQuEg6E81nCICZ4otrRtYusqxqUHata5rhUpTrkfIgxtmBMqGREAREQBERAEREAREQBERAEREAREQBERAEREAREQBERAEREAREQBERAEREAREQBERAEREAREQBERAEREAREQH/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data:image/jpeg;base64,/9j/4AAQSkZJRgABAQAAAQABAAD/2wCEAAkGBxMTEhUUExQWFhUXFxYaGRgYFx8fGBcYGx8YGBoYGB0gHCggHB0lHBUXIjEkJSkrLi4uFx8zODMsNygtLisBCgoKDg0OGxAQGywiICQsLzQ0NTQsNzQvLy8sLywsLS8sNCwsLCwsLCw0Nyw0LC80LCwsNCwsLCwsLCwsLCwsLP/AABEIALkBEAMBIgACEQEDEQH/xAAcAAEAAwEBAQEBAAAAAAAAAAAABQYHBAMIAgH/xAA/EAABAwIEAwUFBwIEBwEAAAABAAIRAwQFEiExBkFRByJhcYETMpGhwRQjUnKx0fBCkmKC4fEVFiQzU6KyQ//EABoBAQADAQEBAAAAAAAAAAAAAAADBAUCAQb/xAArEQACAgIBAwIFBAMAAAAAAAAAAQIDBBESITFRE0EiMjNh8SNxweGBkaH/2gAMAwEAAhEDEQA/AMNREQBERAEREAREQBERAEREAREQBERAEREAREQBERAEREAREQBERAEREAREQBERAEREAREQBduHYXVruy02z4kgD4lWHgTg83ri6oS2k3mN3HoPDqVf6F3StqrabGDKABLSwnSRyAA+K6hCU5cYnFk41rlIpFl2fPImpVAH+ET8zH6KctezWgRJfUI6yB9Fc23bXjMxo2BcToQPE7aKBxTiZlD/ALYNQ66bNnx/3SyqcTmNql2OUdllu4S2pUHqJ/Rcl52QPj7mvJ6Pb9R+ykbXj0EAOaGk/h2n4q6YHjFWowPLZB6cwFx6ctb5L9j3n11pmEY/wZe2gzVaJyfjb3mep5esKvr7Cp3bH0yC3lqCOXOQse7WezVlKmb2zbFOJq0wNGj8bByA5j1XkW2tsk2t6MeREXQC/TGEmAJK6cMsHVqgY3c/ILVcB4ZoUQ0FoqSBJ1mfhquJ2KJ1GLZnVlw49+rnBo6QSfXkpiy4Vt3EB1V+vSFqNbhCm8l1PuzEsPTz5fBRmOcO07cDNUgfhiXHxJ5KJXbDrkisU+AbR3/7VZ8Muh5clyXXZo8yaFUO8HNj5hWRvEVtTp5MhJHPnPn0XfgWMANFQd4E6tnbw/gXnOaOZJoyDF8BuLYxWpuaPxbtPqoxfTNG3pXDDmyFpmWHceYWV9onZ8bYe3oCaZkuaP6BpqPDfTkpq5OXsc8vJnSIi7OgiIgCIiAIiIAiIgCIiAIiIAv3RplzgBzK/C78EpZqzR6oDVez22yRTBLieQPdE+MwT+60+1wWkAG+zb/aJ69FUuzm2l2bSA0xtM7K7vJaTHzO6pWzk5dWTwjFLSIriXBXBgNMd3KcxG4A8Om6wPjK89nWNIake8T8gvp+rUIpiRy1nn4L5X7RHA4jcloyjONOndbordd248PBBKrT5EXbXhzCVrPZPiT3PNJzjkcCQNNCOaxy199v5h+q2Ds7axtdjzDBPMwIheW9YntfSRplPDzObOc39J6t/CQpyrSmiWvAcCDI3BB5Lju7puUOBaRIza+6OoXZSqgsABB8jy6qKKlGGvY7fFy+58jcT4b9mu61ETDHkNnfKdW/+pCi1fu2uyFPES4bVKbXHzktPyAVBU0XtHD7mpdmFlkp5zRa4vdOZ0SOkTrHPRbXZWALAXa6aDkFjfCVwQ2mwOmANjAHhErUm35Y5jWz/iJOmUdPiopvro7j22SD6lKmTmIkDTMIkkwIPmVjXaLfeycXEkknTXn0+Ct3E2OVQ2syfcc0A6b6nXrrAWScdYq+s9mflOnLkuIRfMOa00Q78Tc46qRwS8eKrRJgkA9IVeCmrLdvgQVcUVLoVrHxRq9jRcIqgklmx5jxPUeatFzdivQzOjKWlp8HdIVMYXx3dDv108uRUvQpkWrzqRIIJ5nYrRjXHaUFpefyZ3qS4tye2YlxBY+xrvYPdmW+R5emyjlZONGfeNd1kKtqlkQULHFF/GsdlUZMIiKEnCIiAIiIAiIgCIiAIiIApPh10VgfAqMXVh7iH6Lxg+gezZ4yvd4R9YH85q7F+mmpWG8C8QupOeBBlupPLyV8ocZHM0Fh2g666+ao2bTZNGcTQr5hyAjfLpO2y+TuNy439xm39oZ+AX1TZ3zatIPDhlAAPn/IWDdoHAN2+8qVqDRVp1TmnMAWmACHAkfJSwlFS2+nQ8fVaM2ouhwPQgqwWGOhkyXHpzhdtHgZzQTXrMYQYLW6kc9SYA+atGGdk1Ou1lRlZ+SYeDlzN00PTeNOhU8bYt6TI5Ra6nHh3aBSYzK4VDIgkR8dTupOh2nW9MN9n7ZpA1kNObXnr9FG8R9kNWi0utqwrgT3C3K/TpqQ4/BZtcUHMcWPaWuBggiCD4qRJx66ONqT7lq7ROJmX9SlUbILWuaZEc5HMqqUh3h5hfhfqnuPMLw6NT4ep5n0yxsgkefSZVp4iFfQAOg6iSSNNwddd/qqpwRcfeM7waJgCd/Eq8YuHOqNDXNAhwBOkS0if/bl+y9dEpRckRStSaRTqFPNRq5nEkZYJPIB0BZ/xR/3B66/BafRw9/2esYmCyRG+rgQPFUDtAtPZVmtykaEj8piPXqoKk5NvwdctNLyVYKbsBq30UIFOYfu30VynuRZHymn0axa0Aaaanmu63qvdRqjXKGjymf1KjqDCQPILutnxTrN193bkDI181stGQmzMeNG+7P4j+iqyt/HNHKGd4Ok8p6eKqCysz6rNTBWqUgiIqpbPe0tjUdA0U5T4OruMAE+Q/1X54No56j28yGx5yFpt/g1SjJe1wGuzQ3WdBJ31/RXsamuyPxdyhlX2Vy+HsZ47gWuKdaoSAKLS4yImATAnnAVUWz3LIsbvn3Dtt7r1jCgyK1CWkWMexzhthERQE4REQBERAF0WTJcuddeGiXQvYrbOZ/Ky28MUwC4xOg3VkqsHeLXHNB1Pzn0lcnDOA1XAua2GkDUkb/HQLqvbRwBA2MgEbFaSoqnV2W/+mTO22Nu9vR+cGx+rbuIaTkcdWnYxzlfrGOIH1joSFw/8PApl7pGUnNPM8gPGFWMTxZwPc7oWIoRkzUaLfZ4U+4BEwfe+G/88Vf+EJo0y12zdAwnQnbvcpMbLE8J4hrsqBzXaDccucjyOq0+y4kFdgNIBlRoBeSNnH8M/wC+vhqWPOUlGP4JVbCuLlL8l7uOIKYc2iQ1pME6aSdmzyOs+oVc7R+CqN5bl7Q1tw0S12xP+EnmFCmkfenO4ySSdI6nnup6vfuFoxzu9EtOsEkc4IWxHGUYqO9+fuZryOUnJrX8HzfVplri1wggkEdCNCv5T3HmFMcXtH2p5aIDoMeOx/RQ9PceYVKceMnHwXoT5xUvJf8AA6Xfpw5u42Gp6fMrWLMk0oAYBEExPxjf4rG8HuCypT7ustOp5T0WiVcaqd3IBDf6Mvx1nc/VXq4tw6FCc4xn1J+tbH2dU0obBbmfpA0cYHrHXmsV7RLoPqU4Grc4J66giBy5rb7auypaPe0w05SR+EiZHosO4/s3U30y7+sOMdJymJ5mHD4qqq4cJTX2X9lhSl6kY+3UqatFjZPIDspgAGeXJVdXDArwUagJYHwBAJ02/wBV5T3O79a6l6pA5RG2nPwXVZxkrfk+oX8e5rmyNCYIaNh1C9KNItbVG/3YOnKSDqtjZj6M143aQGzGruW2x2VSVr4zmGz+L6FVRZeZ9Vmpg/RR7UrWo4S1jnDwaSv2bCr/AON/9h/Zan2W2TatMscJmmDMTlOcQY8pVxxHDqLGOBEvcJHdjKddxGg2+a8hj8l3PbMng30MP4ep1KdSS17T3Y0I58lqVz7WsW/eOeejzAaQeUmOZ1MblddLDQ0TlYdwDGg9fU/wrzuGU2scIdmeNNZgDcnrtELRor9Na7mZkW+q99jlFN77K8DRMMOjectdsPFY0LOpMZHz0ymf0WuWVw5mYCoWBwg6SD0ELtsa1lRy1BNSoT3vuw0NB3iTrz1/RRZOM5y2T42UowUTGxhdc7Uav9jv2XNVplpLXAtI3BEEeYX0jh2MWTngZXF0xGQZdTpMaD5rFO08zidwYAks2/I1Z1lbh3NGu1T7FWREUZKEREAXdhIGfXpp5rhXdhDgHydoXUe5zP5WbLwfdUnMyF4kbxIZoCJkbGSNJXva2ZfWDC3TNvzy8yZ00323KqfA4aa2WAefkRqeevqrpb4lNXWGsORr410zD19f91pwTjDa8GZNqUuvk5uJsFNGiIqA6umeZ5geIAbusWxh/wB4QOX11X0PxJhrqjGQQ4loJAjVzgQDvpqY9V8747RyXFVh3a8j4LFrkpNs2Jw46R42VWHidpWl8B16ZJFRmaflPOdtPostpnUK7cLZi8EvaAC3und3PQfVW6WlLbeircm1pLZr4weR3SABIzRrGsjU6enyXpVtKYtnkOzw7WCNgBIIKgLPiNwYWu05COmonw6+vhr4XOlCp3sw9poZncLQhGUtPZQsshHaSM17Q6dMV2Op7OaZE7EH9iFVqe48wrBxo+arTp7saCBpAVfpnUeaoZC1ay/jPdUWaBgtvkfSzAkucNTEAkiPEq8W9KlUqQ8vZzJJEGOWwI+ay/BKpFam6TIc0zzBlaDWf4nrr4+Kv48dxM++S5Eiy2PsbhtMuNMuZEnSYdPgD9D4LL+0Bzw+kxwHca4Ah+adp8th/tC0em4m3qiXalmxM/1LMeNT3qY5gOk/26bclBkU8IPxvf8Av+CTHsUrV50VpXm3s2lrCM2dzR3REGIjNJGio4Viw14lhOY7c406TCq1dy7c+nU1ksY1rQKuukMLTmnTw6HnHNW5tsPZGKbZy/1AA6cjvrp5KjNtKVXJEte0DoNOpjcjQ6qVwC4rg1GGo4nLIc4btJGwkiVabt5akv8AJUg69bRmHaHTADDzLjO28Hly+cqkLQu0+2Y0DI4HvtOhmczXHeBtA+Kz1QZL3YWcVar0bb2RXjKNIFzg3NSIk7TmB6eCtd9WoOcXm5Y508pkfLkNfivna0xivTblZVc1o5A6Beo4iuv/ADO+X7LyFzh2FlCn3N4GJ0PcFRrmiAASZJ8J8/kuWlWbUDy4SAI269Fj2D4jVqVPvHl0RE8tVpDqwFMgE5iRPSB6/wAlaWO/Ujsy8lelLRx4oGsJIPd5np4KIde0/wAYU1cUg6yuid2iQehDXELJvtj/AMRXmRk+m+J1j4nqR57NHwzE6TarCagAzglUzjOoHXlVzTIJbB/yhRZu3/iK8nvJMkyVn33qxGlRS6z8oiKuWAiIgC7cJZmfHgY81xLrwt0VBz8F1Hucz+Vl64ctqjMz9tN/Dr5KWJhePCty3I5jx3XAx+LzC7HU3DWJaOf82W1jv4DDyY/HtGkXNP2lKketFh8+6Cvm3i0/9ZX/ADn6Le24kG21MdKYAPMaafzwXz7j7puKpme8dV83GDhfOJ9Hz50wkcdv7zfMfqtAwbD5qsLTB00HLTc66bLPqJ7w8wrtgl24Op5dCXkkjc/6aq7VDn8Pkp22cPi8GjYrVpOa0iBUGXNLe84RAOvhBXI63cLappoHjbyXHbu1OmpBjw8VKU3FlqXNJkv3HPQb9d1sJcdJGQ3z22ZFxePvG+RUEzcKw8b1C6sC4zoTPmVXmHUeaycj6rNbFWqY/sWjBabjUZAJkjktCNrU07p8NFScGvqntWQ/IARAHLwGivJfULi7M6Z1MmStDGb4mdkJcj0dTIt6sgjVu4/Mst4w95n+b6LVjVJt6uYl0OZufzLLeNGiaZE65/Qd2PqmU/0XvyMWP68deGVpWTD7clzQOcKuBWrAD32A7EifDx9FjTekbUY7ZqVvhDy1xmIEx1iDov5h9yWGo86nId/MBW4Uw0DNs4DXppEqMxK2Y6jWyRmDSIA3M/ropsLOdk+NnvpFfKwlXDcPbbMY44uM7RO+f6FU9WnjF2jfNVZTZn1WR4W/RWwiIqpbJXh898+n6rR6jllthd+zcTEqVdxK/q/4rSxMiFcNSMzMxZ2z3E0Jx/6G7/Kf/lyx5WD/AJoq5HsBdle0ggnTUET81X1WyrI2T3EtYtcq6+MgiIqxZCIiAIiIAu3B3xVHquJfqm6CCvV3PGtovnDAL6jo2DT8ldLN7TSqTMhhGuvL91m2CYqaZB+MbkcwrxQuQ8As91w2568j8FrY8uUdeDHvjwly8kve2pqUqXL7qPgCP1WK42yK7x4/QL6H4RDLhjqbjD2kkeRMz5AmPgqrxx2SVKjvbW7xP9TXbHpBUOTqS4+6ZPi7i+Xs0YxQHeHmrfw9Sc6o2BMfovej2f3NInO0EjodPT/VWXhzhqqwOe8ZYmBuZ2/QnRcUVuL2zvInz6I6KLY33HLmV1VSfs7WgwS9x36QF2UsNcNCNRGswOuu+3oq9xVdQ4Bh7jRoQdDzLp85V/mmyhwaRn3Fp+/gGYaPqoULpxK49pUc7xXKsa2XKbZtUx41pfYsGHXMFp8lpjbnM0GdwD5rJsNM6StAwC6BYGE95o+I0/dX8SafQzsqDXVFhoiaNYfkP/0sv4zb3mf5votcwFrC803GM7Y8juFxcTdmv2lvceG1B7sjQ+B6SpMjUoOPuR46cbIz9uqZhoV4wCxLnU3tExEjy6Li/wCSq1N5FSO7rDfgN/GFcOArUiqabgWwZ1BEHp66fFZ7xZtdehpLKhyXHqagLplRsnbKT/PgqjjmI5ab2tBHea3xO7j8NF7Pvn06lQNbJO2vIjX1Vexa/YWFsd+CDGvencGduXoquPiTjYuS7MnvyoSrai/YoXGzhmZvJzE+arK7sYuc9Q9BoFwqxfLlY2Q0Q41pBERREwREQBERAEREAREQBERAEREB02lcjSYCsvD2JupVGuBkAzB5xqqivWjXLdlJCxxIrKlI2jBeIrdjswc6m48tCJ9P0Vxo8VUHtDTVafDb5FfOH2+dwu5uLN7oiAFO7uXchVTj2Ru9W/phwiq3Lzkyf3X7fjtADcOPgsXpcSMA1leNXigD3Q4+Z0+C8dqOlBmoYxjudpa3utO/j5rLeJsYn7tjg6BqR+kqLv8AHKtXQuIHQKMXErm1pHapW9sIiKAmPShVLTIVnscQ0Bae91VUXpRrFuxXcZuJxOCkaPYcTgaVQZHNvVWyz45blymoDpuZBWLsxE811W2JsBE8lbWVv5upTeK0+nQ0i7vab3u++bLhB1+Ctdpd21NjAamYs2j+fyFiRxGnMyf5r1XSeJwBABK9syuSPKsbg2aNxDiZfn9mQ3N/VOpHTTlosyxjFS3NTY4ydHEHRcl/j9WoInKOgUUPFV53N9izGhb2z+IpXEsMpU6edlwyocxbkAh0AvBcRmOkNYR1z+GsUoCcIiIAiIgCIiAIiIAiIgCIiAIis/ZvhNG7xCjbV2l1OpnBhxDhlY94II8WjcFAVhFO8TW7GZA20q2xmpOcvIqNGXKW5wNu9MdQpDs64Xp31Z7az8jA3I0zvcVQ5tBv9wc7/IgKki9Lmg6m9zHgtcxxa4HcOBgg+RCv2F4LZGhhbqtu9776tWpPLKrmlmSpTptcwEOBP3kkHQxynQDPUUnf29KheVKcmtRpV3NkGDVpseRII2zNG46q1U7SwOGvvvsbszbptDJ9odEFhfmmJmdEBQkXVd1qRql1OnlpzIpucTA/CXCCfPRXPjXg11C/NO1s677dopa5Kjw/M1rnd4DkXEadEBQkVn7ScIo2mIVrag0tp0/ZgS4lxzMY8yT4uO0bKsIAiueD8ONr4TWuKdB9S5ZcMpNyZ3dxzcxcWCdRtO2o0S64aFLCDc1repTuPtYojPnbNM0zUzZTucwInbwQFMRT3B2AC8rPD3FlGjRqXFZzRLxSpAFwYNi4kgCdpnWIMpwzTw+8uGWr7d1v7ZwZSrMque5jzowVGu7rwXQDlDd+SApqKUq4aaF4besA406xpPEkA5XZDBEHxB8lN8XYNQtsXda02fcsq02QXElwcGkkumZ7x26D1AqCKW4stGUb25o0m5WUq1Wm0SSYY5zQSTzMK4YTgNi6jhXtLeo518+tTe6nVINPJUFJr2Agj+rMZ6HZAZyi68Xtm0q9Wmx2djKj2tf+NrXEB3qBPquRAEREAREQBERAEREAREQBERAFaezLFKNriVC4rvyUqftC4w4nvMewABoJJlwVWRATeP5coIvBcHO/K0CpDGGNSajWwSeQnZSbOIBaWttTtX0n1PaOr1iaQdkqghtIN9ozQtYJzN5vdroqiiAtXaLe21zdfarZ4Pt2sfVp5XA06xA9oNWgOBImQTqSpux41FrY4c2jUa99B9ybi3c12V7KrhDZLYPcz6g6FyzpEBNcUW9oKueyql9F/eDHtcKlGdTTfIh0bZgTKlbbE6H/AAWpamqBXddtrBmV2rGsye9lyzPKVUEQH6ptkgSBJ3Ow8Srr2g47TuMSNa3uCaL/AGInvtDcrGMdLSAd2k6BUhEBau07E6N1iNe4t6gqUqns8phwPdYxhkOAI1aVVURAXHDcXpMwatb+2y3DrplVrAHSWNblPeAygzynkn/F6TsFdbPrTcG9FcMcHk+zFM0/ejLOY7TsqciAsvAPEFOzuHmuwvoV6NS3rBvveyqRJb4gtHzXXg9vZ2d3TuTeMr0qLxVYymyoKtRzCHMa5rmBtPvASS46TEqnogO/EcUfWualy6M9Sq6qegc5xfA8JKuXEN5ZXWIDEPtTWU3upVKlEsf7drmBodTYA3I6SzR2YDva7a58iA7cbv8A7RcV68Zfa1alSOmdxdHpKvVlxq21ssNZSqNqGibkXNAtdD2VnyGyWxOQuEg6E81nCICZ4otrRtYusqxqUHata5rhUpTrkfIgxtmBMqGREAREQBERAEREAREQBERAEREAREQBERAEREAREQBERAEREAREQBERAEREAREQBERAEREAREQBERAEREAREQH/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48" name="Picture 8" descr="http://upload.wikimedia.org/wikipedia/en/f/fd/Earth_Hour_60%2B_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219200"/>
            <a:ext cx="6369240" cy="434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61690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4" name="AutoShape 2" descr="http://static.squarespace.com/static/5306d31de4b057d1df6762ea/t/532fa0a9e4b04d947b0b1a92/1395630275119/Earth%20Hour%20-%20use%20your%20power%20crowdfundi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100" name="Picture 4" descr="http://static.squarespace.com/static/5306d31de4b057d1df6762ea/t/532fa0a9e4b04d947b0b1a92/1395630275119/Earth%20Hour%20-%20use%20your%20power%20crowdfund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414693"/>
            <a:ext cx="8995051" cy="59861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46792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6200" y="-152400"/>
            <a:ext cx="9369425" cy="745966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p:txBody>
          <a:bodyPr/>
          <a:lstStyle/>
          <a:p>
            <a:endParaRPr lang="en-US" dirty="0"/>
          </a:p>
        </p:txBody>
      </p:sp>
      <p:pic>
        <p:nvPicPr>
          <p:cNvPr id="1028" name="Picture 4" descr="http://umngeniriverwalk.files.wordpress.com/2013/03/earth-hour-poster_3-2_201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1" y="1066800"/>
            <a:ext cx="5715000" cy="807346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osocio.org/images/uploads/EARTHHOU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5068" y="-76200"/>
            <a:ext cx="7284532" cy="510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81200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76200" y="-152400"/>
            <a:ext cx="9369425" cy="745966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utoShape 2" descr="data:image/jpeg;base64,/9j/4AAQSkZJRgABAQAAAQABAAD/2wCEAAkGBxQSEBUUEBIUFBQUEBQVFRQUFBUQEA8UFBQWFhQVFBQYHCggGBolHRQUITEhJikrLi4uFx8zODMsNygtLisBCgoKDg0OGxAQGywkHyQsLCwsLCwsLCwsLCwsLCwsLywsLCwsLCwsLCwsLCwsLCwsLCwsLCwsLCwsLCwsLCwsLP/AABEIAOAA4QMBIgACEQEDEQH/xAAbAAACAgMBAAAAAAAAAAAAAAADBAIFAAEGB//EAD8QAAICAQMCAwYEBAMHBAMAAAECABEDBBIhMUEFIlEGE2FxgZEUMqGxI0JS8BXB0QdicqLC4fFTgpKyJDND/8QAGgEAAwEBAQEAAAAAAAAAAAAAAQIDBAAFBv/EACcRAAICAgEEAgICAwAAAAAAAAABAhEDEiEEMUFRE2EFInGBMtHw/9oADAMBAAIRAxEAPwDzMCTAmASYE9o8Vs0BJATAJICMI2YBJqs2okwIUhGzQWTCySrCKsaiTkQCzYWECyapDQjkQCyYSEVIQJOom5gQk2Vhtkls4hoTcUKTWyM7Jnu4KG3FGWQZY2yQTJOoeMhUrIFYyVkCsWiqkLFZEpGCsgVgodSAESJEMRIFYKHTAkTVQpEgRAUTBkSMIRIkRRkyEySqZOGsKJMCRWEAjIi2YBJqJgEtvZ/ArZMgYAgaXUML5plwsVPzBEPYS7KxRCKJaez2mVzmDAGtLkIJ52t5ab5i5drhH4htMmLT7EISshCZcxIrcuU87iTYrjpxOc6dC62jlVEIqzoc3hKf/jefGhOKnVidzkanKpJpaPAA+kdx5AmbVIMeIriTKyXiRipDrXJHTk8Q/IvBJx9nKqsKqTptCUZUoYBkckumXHsGa2IHu8lUooVxXIMT8L0IbUhHUgBntL58gJ2X9KjKXe/BCS7U+5UqkIuOX2jcZw4fHjXYm9SihNtOo2t6ggkc83UNh0i/jMq7RtAzUK4FBiK/SHb2iTV1T7nPe7khj4nQtqT+GB2YrOUoT7pL27Aetdeesh4HiG3MTstcIKnIAyqfe4xdEHmiR9YdqTdE+G0kznvdzRxzpMhC4zm24nc5RjFIPdoAm69lAWbqyP5THNNplOP3oXErNgY04UYlZcgXcA3AsGB5KV0PGNukzi3xwLJOk8cwALiNJvZXLNir3bDcAtVxY5v6SWm1J/C5G2YiyPhVScSE0wybrJHP5RA5cWh4/wCVNnKskGUnXHwxDn03mxKGTTlkNgsSRusAVzJ6xBjxps/Dpb5795jDMduUhaO08AcRHkXo0Ri/LOKZYMrL/wBnMIfVoGCEH3hpgNljGxBIPFWBLrQ6RXOA5l07k6xFBwhCgWiWXJtFG+K+s6c9XRXHHZWcERIETsvDP4mpwq7aV1/imseJQAVwZCC/kFiwD9IPw9t+cB20jAYc7ApiUIrLiYguNgsXz3iuf0VUfs45hIES38ZylmW2wtQ64UCLz2NKLMq2EZc8nWBIkTCkSBEA6ZCZJVMgGsmIRZBYQCEmyaxzw7Wthfem29rKQyh1KuCrAqeDYJighVEZckm6LH/FHs7VxJuxtjb3eJMYZWq7AHXjrGtP47mXaQU3pQXIcaNlUDoN5FypUQ6CHSPolLJL2N5dY7lCxsoKXgChvbJ9fM7Q661y+R782VWD8DkMQT8ugiiLGMaSiijLPIx7SeI5EVVG07fylkV2x835WIsc8yOJ2D7wTu3bt3e+tzWNIZUjqCM08r9jGbWu6lTtAYgttRU3kcjcQOYZtfkYEHbZFFgijIw9C9Wegi6JCqk7SPohLPL2aDHZs/lDbvrVdZrG5UMB0ddrfEBg37qIZUmHHGpEfldgNPqGSwtENVqyh1NdLB+c3m1uQ3Z4ZApAAChQbAAHTmSOKRbFBqruiqzPtYtkyMUVT0QsV45G6r579BILkYIyD8rFSRXUre3n/wBxjLYoNknaodZWAyal96PfmxhApocBPy8d5tvFcm0BlxOAWI34kcje25qJHqZrIkWyJElBPwaMeWS8i+HUNjfelBvN2FDcCDx8iZmi8RyYa92QKyLkFqG8yXtPPz6TbpF3WK4pmmGRrsML41kV1dEwIyE0VwY1vcpUg0ORTHiAyeLPdqmFDtdbx4Uxkq6lWBoc8EwDLBMsTSPo0rJL2LkSJEMywbCFjJgWgyIZhBMIjRWLIzJkyAcksMsAphkhQkgghVEGsMkZEZBcYjGMQKRrGI6M02FxrGcaweJY1jWURjySCIkYRZrGsOixjFORpUh8aSSJLDw3QlyCQdtkfMj/ALXFlJRVsGLFPNLWIrh05PQE/IRg+GZP6DzOu0emUCgvz4APIsftGvdUb6c/3z9pil1lPhHt4fwOy/aT/o4DPomT8ykXfbjiB9zPTG0asCCBXQjpfJ/fiVHivs6Hs4/Ka6dQ1H07d4YddFupcE+p/A5YK8Ur+n/s4XJjgGSP6jAykhhRHUekWdZtu+x4i2i9ZdxHIkWyLH8ixbIsJphIQyLFnSP5FiuRYjNkJCjiBcRl1gHEU0xYu0E0O0C0VmiINoJoVoJojLRIVNzJkUcisKkCIVDOBIOsOkXUw+Mx0QkhnHG8QimON4o6MmQcxLG8SxTDHMcojBkGsaxjEsXxmN4jGMORjug0vvHC9hyRXB9B+07DQ6UIpJqc17Mr/EYnpur5XVfv+k6nCTyOwPHT7Tzuqk3Kj6j8RhjHGpNDOmcbiQR6fKOIAwIPP+UROmJ44HPUeg+EP7tt4p1AN/P14mGSR9Kpf0GXGO3HX6/3cg+UA13r9ILKG3cdO/PH/mL6hyWoA8g+bjihOUbFyTWrKv2k8MD+dPzAGwO4FTjHE6vVeKkbuCQvkJ28FiDwPWcmMm4E13P6cT1elUlGmfGfmI43NTj38gHEXyCMvAZJqPMgKZRFcgjmWKZIrNeNimSLZI1ki7xGbYC7wLQzwDmKzTEG0E5k2ME0mXijVzJq5kBSjSwiwCmFUwHSQdYbGYuphlMZMhJDmMxvEYhjaN4mlEZMiLHCY5ilfhMewtKI8/Kh3GIzjiuMxnGYxhmWnhjENQJokXzV8951ODIaKhqrIeet9TXynG4MlEV6idDpdRZP/Ef2P+sy9RC3Z6P43qHFa2dBiYkkk8BenzrmV2r8RIK162P97naPr5v0k01HUfAD9BKH2u1wT3JBs+9Aq6sdKv05PHymKMLdM9vP1MtLi/8ArOr0/OMsTe7p1sDt17xbVISEVSL3Alu555FfKQTUjZS3XlHPUUOhi+p1PnBHYf8ATcEYux8uf9KbKfxvU2KHA3uOKBrjv1E59gAKAoCWniB8oHxb/plXknq4opRPleoyyyZG5MC0DkhmEBkMcERfLFcsYytFMrQM140L5IrkMNlaK5DJtm7GgTmAeEcwTGIzXFA2MGTJMYMmIy8UamTUyCxiCmFUwIMIpgGaDKYZTF1MKpjJkZIaxmM4miSNGMbR0zNOJZYWj2FpU4njuLLKJmHLAt8LRtGlThyxzHkjnnZMZYY2lgmqK3X9RP3qVWJ4Y5L+/wC05pMz3KL4LzFrOp+I+srPabErPjZCCHbdVkguOqj49JmBvOo7HIB69/TvJ+L7W1Sil/OgF0o+V/Tt8JCUdZcG3FleSFS98F2+byr2JFmI59byfl+4kfGnrKaFcDiVmV/7+kOPGmrFz9VNScF44My5L6/GKZIV24+/+UXyNLmSCYNzFsjyWbJFMmSA144EcrRPK8nlyRTI8Rs3Y4A8jxdzJ5GgHMVm2ESDGCYyTGCYybZoiiLGDJkiYJjFbLJG7mpG5kA9GLJqYDG99ITePWCwtBgYRTAI4PQwimEnJDKmGRoojQytHTIyiOo8YxZJXq0NiyR0zNOBbY8lRvFllPjyQ6ZYyZjniLzBn5jeLJ+9yjw56/f7R3Dn4+3+comYcmEutFj944Xdt5JvrVegEl4jmX3iOBYTIEykHby3Acnp9Pj1ldotXTfmryn5kE9Ph0hvFMy5MJpiG8rMKsMBfIH35+Mjkuzd0HTwcXsuSy8TxMrDcxO4WCeG69xEcj/5wWbxM5ETceR26lQK4J/vpEzqP2lIN1yYM/TqOWSj2sZbLx9YtmyxfLniuTPDY+PCFy5YrkyQb5YB8kVs2wxksjxZ3mO8A7RbNUIGO0Cxm2aCZpNs0RiRYwbGbYwZMUukaYwbGbYyBgKpGXMmpkFjFerkdDNiRmxIGsMjkdJNshMDc3caybiM6fLtPwlij3KcGN6XOAKMeEiGXHfJZK0KrRVWhFaWTMcojavDI8Q98B1Mi+r9IdibxNlzhyWYwNQPWc/+KIFX1+9Rvw/G2QnbXAqz0uMpkZdK2XWPLbevp8QO8jq0Ylg1LRUKW77iCbHYUP1jLYxh0gCEM+Tl8nQJX8oJ5qz2lbg8QQkq97d3lZyTQv8Alr6wb7GnF0kMX7SdstM6MqK/VW4BvcARXlLesTbPHtD4nhKMuW1xnJQLAg/P4HzCVfiWkfF5gQ2ItQdeaHbdXSFS8Mz5ukW20OzMyZoBssRyawXIHVj0g2QI4H6HGyQTPFV1NmSLTtiqx0TZ4NmkS0GzRWyiibZoMtNFpAtFssomEyDGYTIXAUSNEzRMwyJisdIy5k1MgGEpsCamSRoJVNTAJuoTjYMmrQc2JyFaHMGorgxk6kdJWqZPfHUiMsSbDnJNq33gQZvdDYNQ4eMpq2ThGI45rvcSQ9/T95q4bF1ssV8Uf+ZtwAoXztv0hG1mNjZxvxVeccevVeZVbuJtW4+onbMDxpltn8XNbUUKN26zbMTyB14AHwExfGcg4BAFcgKAG70fhKctJFv2h2YPiiHfPZv9pA5Ivumri2OoIaXJUIdSYgXmw87Y54kxz8RJe8ER3zN8Ox3xIdJkGcRVspgyZzkFYho5RN3EyZgyEd4uw/x+hoyMX/EH0EGcpudsgrGxu5uJ+9MyC0H42Rm5lTBEKmTc1JAQgMEbxeG5mxHMuJziU02QKSi11s/URSp6B4J43pV8PXC+YAjTarG4K5ffq+dgQMQUe7KHatlrI5oiLJ12ORxmDw3M+NsqYnbGn53CkonzMnqfC8uJVbLidFcWrMpUN34udj7OeIabS4mV9YMie61CNjCZgQci0G0/Gw7vKDv6V2nQaDxzTZfxVZ0yHKmbUoMuJ3TRLj0hWmR1o01cLdhYrm14O1T8nkhaTriehJ7Q6RAp3YHzb9IM+QaYDHlCnJ79kRkoeUoCQATzU5z2u8Uw58eH3Xu965NSrbMYxAYvefwAdoAPl6d40ZtvsI4Fbl8LzrhGVsOQYjVZCpCHd0N/GK4cLPu2qTtUs1C9qirY+g5HPxnoWXx3SZNPty6gMfdadFKJmx5z7tk3JqcX/wCp1UBue9Co3qPaPRrvGHNjVn0eqxFxioFi+NsAasQ42h+1DpZg+R+jtF7PLyYXTad8hCY1LMbIA5JAFn9AZ6D4b4r4eoxO+TGSU8OV090+5DgWtQSdtGz6dZrwP2n09B8mTDhcPqRkUacA5MbYyumGIonlC9OoPNm4Xkfo5RXs86uYTf8AfM9T8I8S0RTHixjHncnTKqDCA+0hl1PHuwAQGv8AMxNXOO9p8uNfEUx6d1THpmxYVzbQQGxEb8zADzebce91CptuqO0Xeytb2f1W9UOmy72Usq7DbKOpHysfeJJpMjZRiCMchbYErzlrrbXrPSsvtDplY4Rq1yYHx5d2Vm1AzvlyPjdnZwn8O9nCqK4PrOayeOYW8cXVA7cI1WN9xB4VNoLV17X6xVOT7obVHPt4TnAyk4XrAQMp2msJPAD+kRnrWf2v0WTDkQ5Np1YxZNTeNmvKuTEjCqpqTGzV0NxbxT2g0SYnbE2B86484xk4QwsviOHg4lXgByAQQPjAsj9B1XhnmmmwNkYJjUs7GlUcsx7ACCYV1npGl8f0i5dPkXLhXGmTTP7oaas2J151DtkCjqSe5v6TlvanxDHqBp2TZ7z3LLm2IMQ3DK+ywoAvYV5EZSbfYDSo5+ZNutSMcUwiRqSuagGQMzUkRNQDGpkJ7s/0t9jMgCRm6jKaU/AfEmGTw8n8pU81wek60Sc0hECSjWPTjdtJ2n48V94d/DeCUYNXp1+0GyFeReSvmCMDw/J/Q3MDlQqaYEEdjwY1jJp9iJaYrHmuO3HcHqJozFMISSkUbkbkrmpwCWMWYzh0r5GIxIzn/dBMWAntHsp4RjTwZsq8ZPcZH3qebHqO8nlyrGl9jQxubf0eS6rwrNiF5cORB6spC/eJ1PUf9nntRpzgyYvEs4YOa25PMpQiiCT95U/7PtLp11mdsijLjx7/AHZ68BuGHzFRPnaTbXYPxq1T7nIJ4dnA3rjyUP5gDx9onO61vtFkPie3F/CxbwPdgKB+3MqPb7Go1W5FVd+NWYKKUt3IHxj4pTmtmqQk9VLVM5kzUZwaV3BKKWA6kDp3gKlQWaVqMllyX2kSJqoDuDJsD0jvh+i3csDVdB1+fyjeJbAChQSaHND6/wCsWU0g2U4Uk9CTIy7zoyGjQPXmjY9brnmKaxywsFb78ftE+RHLkriYxpdG2RtqdT9h8zN438oOQWC1UKDV3+UJ4ZkN2BwSAevHpA8noauC3T2WFUc9N/w8D9ZPS+DLp33ZGw5LHl3khQaP8osk/GqHWJfiUHmbKfKxsKSGIHRa7cxDxLxksTtClGogMOeOe3x6c8CpN5GNFNnVf4839P8AzrMnCfij6/r/AN5knsP8bLvHltiGQFVAFAc36CGL4+y7SG462efTuIuRkReF3Gz5gKsXz8YE6htwG0b75vt6V6SlmbWyz1GZGsZMZ8q3YJKr6dfWaV8aHcn5il1dKSfUQ2m90F/iG2PHQ1x0+l3zxFfEcO/rk3NfcbSnxodv7qGySiroe02cEjz9uhs7TXJBv17TfiePGoLMN4Lflv8AKxH3qUv+CZr4a+98gGvQ95a4ND/D2OzBmYANsBVTx1N2RzU5MZwiuzKjXYkI3Y+nFqeav07xKp0K+H7VKstmjbXtXjoAT8v1lNl05BPTrVXyJaErHjLgAIUYeLsSBWusy5QP8GXPRvAffYdB73FktRidnXqKJooyngzzi56N7LuTosoxAux02VNgNliSpJA9eOknkhvFr6O21a/ksPY/V4tXpHx5MGIqCfeB9tjjylDXl7dJzvsE/utVlHBXzrRagQD9jDew6smPJvxlVBtiylTwD69JWeymVfxbX/MXr4cxseJRikTnlbb+hrVIreMNVV7wUOFrp94b2v0AbW6dMrgI6oC98KpbzEn4Tem8PY+MD3iMFOTdZBAK9bB7xT/aTlU6vahtUWhzdc2anKVSeNB12Uch0WHw3Bp8ORcOYZUJO6irMoKleo+BuvhOE8d0+BDj/DMzAqd+4qSGB4rb8IPw7xZsKMigEPd38QR/nK6Uk00gQhJSbb4JY8ZY0oJJ6AcmWei8ByOpJpOaG4GzX+UB4SSMm4FRtUklgTx04A7yzza8+8oZAy9D6EHnct9D6/KQnOuCnPgtNB4Yqq3mTeU2sxJ8vrx/Z4lQfDwjuhrgGyDusHkUR07c+tSz0bHILUgUwDMCBvPAoAC6r1/8YfdYywcvuJAbbTMbFcX8z6/CZ7sXsKvoSuNQBjyHbQJAKgDrRIsdSPrK86FRRUUd3eq/4a6V0PMd1eRMdKgc7rs+UKP6aAuyOfTrK9idu5mU3xuCkLx0v/x6ThldC+XC6udqg7ias/8A2HSAQUx99woPKg8njiq7Q3DE9AO3FfQ+v/eK/hiDyoI5NMfK1Dp84GVj9k9F4cNQzMGGMXSgc2fU2ekNk8DdQB/DZgOivbcX2/0kcSOpVAxRjbHaLCi6QKQeO/yhMefzsLJIoe8C+fcOBYJFdx17cX1ilORH8AfT/lM3HP8AEs3/AKg+zf6zJweTMuvAokFgOAb6/P4wunzfzIpUn8zX+glBfbpCgrR56Di+59I2wnxIstR4iS3PIXoa83A9YbwvW3nG42AebA8w7gqTzKvTqW6A/boY54dqijHctbTd1VV6jvDYjgkmkdG2oZcjXlBN+UMAqgAdB9DVyv0OsyjMSSVQMNwPmBo9ibrrfEqtXr1YkirYntQUf6/GRbxZziChjYb7jjm+/QQWKsTo6/LhXMAQTTHd+ajYFtXbpzKXxDw8p5lJZAepG0hboWL6c9YjoPFGC1ywu7APlurH6RlPGFdDjby7gaJ5Ck+sZSFeOSBtjHNij6QebT+XcOxo+kBg1fFEj68/aOeHub7EHqPUfKWjMRxcWIy78I1Gq0z3g3K38McV/wD05x/Dn1+Mqs2HaxHx/TtCjWZO2R+gH5iOlV9tq/Yekr3Hs6LxX2h12ZDjfoWZWA27iyi2HEoNLo8wdgitvxsQ1dUIu7/+Jgcmpc9XY/U9xR/QATS6pwWIdgWNsdxtjzyT36n7zqOs6TF49rkFksaQi22ttWwK9Ryw+85/X4sm68v5mAbnk03IP6yJ1WT/ANRj5dv5j044+XA+wg8udmrczNQoWSaHoLncgpeAUyZUtvANOttkdQwWlAYWpdgav4CoJSUVYbN7mxaQWB5su/aRRK9Bf9Q46Sr8R1S5GvGgRaAoc2e5M6rLrEyArmp7/qNVx1HYH/Scl4ppGw5GQqRz0Pb06TFKVuymPkYxal8YFeUhr6WCe138Jctl3YfeGw/cg8kDrz2PXm5y+1iLN12+Ndo1m8WBxsgSt1d/y/G+/SCxnC+xYYMiMp93YKtzZLGj/T0DfuK7wLq1nay0edp9eLFfWU+j1RxtY+RHqI7/AIsL/J5fgefmL4hTC8bT4D596gkVR4Pbgdq/zieRjV9u3evhIajWKzWAVroT5jfx9YJNUf5uflQM60FRdDIz7FYIx6Dknk7gAQK9JDPnJsDoeDRO1wDYYX8R+8VNM3WueTXT4w7bexHNirJquCL7A9YpSge0+h+5mTPwzfD7ibnBs//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data:image/jpeg;base64,/9j/4AAQSkZJRgABAQAAAQABAAD/2wCEAAkGBxQSEBUUEBIUFBQUEBQVFRQUFBUQEA8UFBQWFhQVFBQYHCggGBolHRQUITEhJikrLi4uFx8zODMsNygtLisBCgoKDg0OGxAQGywkHyQsLCwsLCwsLCwsLCwsLCwsLywsLCwsLCwsLCwsLCwsLCwsLCwsLCwsLCwsLCwsLCwsLP/AABEIAOAA4QMBIgACEQEDEQH/xAAbAAACAgMBAAAAAAAAAAAAAAADBAIFAAEGB//EAD8QAAICAQMCAwYEBAMHBAMAAAECABEDBBIhMUEFIlEGE2FxgZEUMqGxI0JS8BXB0QdicqLC4fFTgpKyJDND/8QAGgEAAwEBAQEAAAAAAAAAAAAAAQIDBAAFBv/EACcRAAICAgEEAgICAwAAAAAAAAABAhEDEiEEMUFRE2EFInGBMtHw/9oADAMBAAIRAxEAPwDzMCTAmASYE9o8Vs0BJATAJICMI2YBJqs2okwIUhGzQWTCySrCKsaiTkQCzYWECyapDQjkQCyYSEVIQJOom5gQk2Vhtkls4hoTcUKTWyM7Jnu4KG3FGWQZY2yQTJOoeMhUrIFYyVkCsWiqkLFZEpGCsgVgodSAESJEMRIFYKHTAkTVQpEgRAUTBkSMIRIkRRkyEySqZOGsKJMCRWEAjIi2YBJqJgEtvZ/ArZMgYAgaXUML5plwsVPzBEPYS7KxRCKJaez2mVzmDAGtLkIJ52t5ab5i5drhH4htMmLT7EISshCZcxIrcuU87iTYrjpxOc6dC62jlVEIqzoc3hKf/jefGhOKnVidzkanKpJpaPAA+kdx5AmbVIMeIriTKyXiRipDrXJHTk8Q/IvBJx9nKqsKqTptCUZUoYBkckumXHsGa2IHu8lUooVxXIMT8L0IbUhHUgBntL58gJ2X9KjKXe/BCS7U+5UqkIuOX2jcZw4fHjXYm9SihNtOo2t6ggkc83UNh0i/jMq7RtAzUK4FBiK/SHb2iTV1T7nPe7khj4nQtqT+GB2YrOUoT7pL27Aetdeesh4HiG3MTstcIKnIAyqfe4xdEHmiR9YdqTdE+G0kznvdzRxzpMhC4zm24nc5RjFIPdoAm69lAWbqyP5THNNplOP3oXErNgY04UYlZcgXcA3AsGB5KV0PGNukzi3xwLJOk8cwALiNJvZXLNir3bDcAtVxY5v6SWm1J/C5G2YiyPhVScSE0wybrJHP5RA5cWh4/wCVNnKskGUnXHwxDn03mxKGTTlkNgsSRusAVzJ6xBjxps/Dpb5795jDMduUhaO08AcRHkXo0Ri/LOKZYMrL/wBnMIfVoGCEH3hpgNljGxBIPFWBLrQ6RXOA5l07k6xFBwhCgWiWXJtFG+K+s6c9XRXHHZWcERIETsvDP4mpwq7aV1/imseJQAVwZCC/kFiwD9IPw9t+cB20jAYc7ApiUIrLiYguNgsXz3iuf0VUfs45hIES38ZylmW2wtQ64UCLz2NKLMq2EZc8nWBIkTCkSBEA6ZCZJVMgGsmIRZBYQCEmyaxzw7Wthfem29rKQyh1KuCrAqeDYJighVEZckm6LH/FHs7VxJuxtjb3eJMYZWq7AHXjrGtP47mXaQU3pQXIcaNlUDoN5FypUQ6CHSPolLJL2N5dY7lCxsoKXgChvbJ9fM7Q661y+R782VWD8DkMQT8ugiiLGMaSiijLPIx7SeI5EVVG07fylkV2x835WIsc8yOJ2D7wTu3bt3e+tzWNIZUjqCM08r9jGbWu6lTtAYgttRU3kcjcQOYZtfkYEHbZFFgijIw9C9Wegi6JCqk7SPohLPL2aDHZs/lDbvrVdZrG5UMB0ddrfEBg37qIZUmHHGpEfldgNPqGSwtENVqyh1NdLB+c3m1uQ3Z4ZApAAChQbAAHTmSOKRbFBqruiqzPtYtkyMUVT0QsV45G6r579BILkYIyD8rFSRXUre3n/wBxjLYoNknaodZWAyal96PfmxhApocBPy8d5tvFcm0BlxOAWI34kcje25qJHqZrIkWyJElBPwaMeWS8i+HUNjfelBvN2FDcCDx8iZmi8RyYa92QKyLkFqG8yXtPPz6TbpF3WK4pmmGRrsML41kV1dEwIyE0VwY1vcpUg0ORTHiAyeLPdqmFDtdbx4Uxkq6lWBoc8EwDLBMsTSPo0rJL2LkSJEMywbCFjJgWgyIZhBMIjRWLIzJkyAcksMsAphkhQkgghVEGsMkZEZBcYjGMQKRrGI6M02FxrGcaweJY1jWURjySCIkYRZrGsOixjFORpUh8aSSJLDw3QlyCQdtkfMj/ALXFlJRVsGLFPNLWIrh05PQE/IRg+GZP6DzOu0emUCgvz4APIsftGvdUb6c/3z9pil1lPhHt4fwOy/aT/o4DPomT8ykXfbjiB9zPTG0asCCBXQjpfJ/fiVHivs6Hs4/Ka6dQ1H07d4YddFupcE+p/A5YK8Ur+n/s4XJjgGSP6jAykhhRHUekWdZtu+x4i2i9ZdxHIkWyLH8ixbIsJphIQyLFnSP5FiuRYjNkJCjiBcRl1gHEU0xYu0E0O0C0VmiINoJoVoJojLRIVNzJkUcisKkCIVDOBIOsOkXUw+Mx0QkhnHG8QimON4o6MmQcxLG8SxTDHMcojBkGsaxjEsXxmN4jGMORjug0vvHC9hyRXB9B+07DQ6UIpJqc17Mr/EYnpur5XVfv+k6nCTyOwPHT7Tzuqk3Kj6j8RhjHGpNDOmcbiQR6fKOIAwIPP+UROmJ44HPUeg+EP7tt4p1AN/P14mGSR9Kpf0GXGO3HX6/3cg+UA13r9ILKG3cdO/PH/mL6hyWoA8g+bjihOUbFyTWrKv2k8MD+dPzAGwO4FTjHE6vVeKkbuCQvkJ28FiDwPWcmMm4E13P6cT1elUlGmfGfmI43NTj38gHEXyCMvAZJqPMgKZRFcgjmWKZIrNeNimSLZI1ki7xGbYC7wLQzwDmKzTEG0E5k2ME0mXijVzJq5kBSjSwiwCmFUwHSQdYbGYuphlMZMhJDmMxvEYhjaN4mlEZMiLHCY5ilfhMewtKI8/Kh3GIzjiuMxnGYxhmWnhjENQJokXzV8951ODIaKhqrIeet9TXynG4MlEV6idDpdRZP/Ef2P+sy9RC3Z6P43qHFa2dBiYkkk8BenzrmV2r8RIK162P97naPr5v0k01HUfAD9BKH2u1wT3JBs+9Aq6sdKv05PHymKMLdM9vP1MtLi/8ArOr0/OMsTe7p1sDt17xbVISEVSL3Alu555FfKQTUjZS3XlHPUUOhi+p1PnBHYf8ATcEYux8uf9KbKfxvU2KHA3uOKBrjv1E59gAKAoCWniB8oHxb/plXknq4opRPleoyyyZG5MC0DkhmEBkMcERfLFcsYytFMrQM140L5IrkMNlaK5DJtm7GgTmAeEcwTGIzXFA2MGTJMYMmIy8UamTUyCxiCmFUwIMIpgGaDKYZTF1MKpjJkZIaxmM4miSNGMbR0zNOJZYWj2FpU4njuLLKJmHLAt8LRtGlThyxzHkjnnZMZYY2lgmqK3X9RP3qVWJ4Y5L+/wC05pMz3KL4LzFrOp+I+srPabErPjZCCHbdVkguOqj49JmBvOo7HIB69/TvJ+L7W1Sil/OgF0o+V/Tt8JCUdZcG3FleSFS98F2+byr2JFmI59byfl+4kfGnrKaFcDiVmV/7+kOPGmrFz9VNScF44My5L6/GKZIV24+/+UXyNLmSCYNzFsjyWbJFMmSA144EcrRPK8nlyRTI8Rs3Y4A8jxdzJ5GgHMVm2ESDGCYyTGCYybZoiiLGDJkiYJjFbLJG7mpG5kA9GLJqYDG99ITePWCwtBgYRTAI4PQwimEnJDKmGRoojQytHTIyiOo8YxZJXq0NiyR0zNOBbY8lRvFllPjyQ6ZYyZjniLzBn5jeLJ+9yjw56/f7R3Dn4+3+comYcmEutFj944Xdt5JvrVegEl4jmX3iOBYTIEykHby3Acnp9Pj1ldotXTfmryn5kE9Ph0hvFMy5MJpiG8rMKsMBfIH35+Mjkuzd0HTwcXsuSy8TxMrDcxO4WCeG69xEcj/5wWbxM5ETceR26lQK4J/vpEzqP2lIN1yYM/TqOWSj2sZbLx9YtmyxfLniuTPDY+PCFy5YrkyQb5YB8kVs2wxksjxZ3mO8A7RbNUIGO0Cxm2aCZpNs0RiRYwbGbYwZMUukaYwbGbYyBgKpGXMmpkFjFerkdDNiRmxIGsMjkdJNshMDc3caybiM6fLtPwlij3KcGN6XOAKMeEiGXHfJZK0KrRVWhFaWTMcojavDI8Q98B1Mi+r9IdibxNlzhyWYwNQPWc/+KIFX1+9Rvw/G2QnbXAqz0uMpkZdK2XWPLbevp8QO8jq0Ylg1LRUKW77iCbHYUP1jLYxh0gCEM+Tl8nQJX8oJ5qz2lbg8QQkq97d3lZyTQv8Alr6wb7GnF0kMX7SdstM6MqK/VW4BvcARXlLesTbPHtD4nhKMuW1xnJQLAg/P4HzCVfiWkfF5gQ2ItQdeaHbdXSFS8Mz5ukW20OzMyZoBssRyawXIHVj0g2QI4H6HGyQTPFV1NmSLTtiqx0TZ4NmkS0GzRWyiibZoMtNFpAtFssomEyDGYTIXAUSNEzRMwyJisdIy5k1MgGEpsCamSRoJVNTAJuoTjYMmrQc2JyFaHMGorgxk6kdJWqZPfHUiMsSbDnJNq33gQZvdDYNQ4eMpq2ThGI45rvcSQ9/T95q4bF1ssV8Uf+ZtwAoXztv0hG1mNjZxvxVeccevVeZVbuJtW4+onbMDxpltn8XNbUUKN26zbMTyB14AHwExfGcg4BAFcgKAG70fhKctJFv2h2YPiiHfPZv9pA5Ivumri2OoIaXJUIdSYgXmw87Y54kxz8RJe8ER3zN8Ox3xIdJkGcRVspgyZzkFYho5RN3EyZgyEd4uw/x+hoyMX/EH0EGcpudsgrGxu5uJ+9MyC0H42Rm5lTBEKmTc1JAQgMEbxeG5mxHMuJziU02QKSi11s/URSp6B4J43pV8PXC+YAjTarG4K5ffq+dgQMQUe7KHatlrI5oiLJ12ORxmDw3M+NsqYnbGn53CkonzMnqfC8uJVbLidFcWrMpUN34udj7OeIabS4mV9YMie61CNjCZgQci0G0/Gw7vKDv6V2nQaDxzTZfxVZ0yHKmbUoMuJ3TRLj0hWmR1o01cLdhYrm14O1T8nkhaTriehJ7Q6RAp3YHzb9IM+QaYDHlCnJ79kRkoeUoCQATzU5z2u8Uw58eH3Xu965NSrbMYxAYvefwAdoAPl6d40ZtvsI4Fbl8LzrhGVsOQYjVZCpCHd0N/GK4cLPu2qTtUs1C9qirY+g5HPxnoWXx3SZNPty6gMfdadFKJmx5z7tk3JqcX/wCp1UBue9Co3qPaPRrvGHNjVn0eqxFxioFi+NsAasQ42h+1DpZg+R+jtF7PLyYXTad8hCY1LMbIA5JAFn9AZ6D4b4r4eoxO+TGSU8OV090+5DgWtQSdtGz6dZrwP2n09B8mTDhcPqRkUacA5MbYyumGIonlC9OoPNm4Xkfo5RXs86uYTf8AfM9T8I8S0RTHixjHncnTKqDCA+0hl1PHuwAQGv8AMxNXOO9p8uNfEUx6d1THpmxYVzbQQGxEb8zADzebce91CptuqO0Xeytb2f1W9UOmy72Usq7DbKOpHysfeJJpMjZRiCMchbYErzlrrbXrPSsvtDplY4Rq1yYHx5d2Vm1AzvlyPjdnZwn8O9nCqK4PrOayeOYW8cXVA7cI1WN9xB4VNoLV17X6xVOT7obVHPt4TnAyk4XrAQMp2msJPAD+kRnrWf2v0WTDkQ5Np1YxZNTeNmvKuTEjCqpqTGzV0NxbxT2g0SYnbE2B86484xk4QwsviOHg4lXgByAQQPjAsj9B1XhnmmmwNkYJjUs7GlUcsx7ACCYV1npGl8f0i5dPkXLhXGmTTP7oaas2J151DtkCjqSe5v6TlvanxDHqBp2TZ7z3LLm2IMQ3DK+ywoAvYV5EZSbfYDSo5+ZNutSMcUwiRqSuagGQMzUkRNQDGpkJ7s/0t9jMgCRm6jKaU/AfEmGTw8n8pU81wek60Sc0hECSjWPTjdtJ2n48V94d/DeCUYNXp1+0GyFeReSvmCMDw/J/Q3MDlQqaYEEdjwY1jJp9iJaYrHmuO3HcHqJozFMISSkUbkbkrmpwCWMWYzh0r5GIxIzn/dBMWAntHsp4RjTwZsq8ZPcZH3qebHqO8nlyrGl9jQxubf0eS6rwrNiF5cORB6spC/eJ1PUf9nntRpzgyYvEs4YOa25PMpQiiCT95U/7PtLp11mdsijLjx7/AHZ68BuGHzFRPnaTbXYPxq1T7nIJ4dnA3rjyUP5gDx9onO61vtFkPie3F/CxbwPdgKB+3MqPb7Go1W5FVd+NWYKKUt3IHxj4pTmtmqQk9VLVM5kzUZwaV3BKKWA6kDp3gKlQWaVqMllyX2kSJqoDuDJsD0jvh+i3csDVdB1+fyjeJbAChQSaHND6/wCsWU0g2U4Uk9CTIy7zoyGjQPXmjY9brnmKaxywsFb78ftE+RHLkriYxpdG2RtqdT9h8zN438oOQWC1UKDV3+UJ4ZkN2BwSAevHpA8noauC3T2WFUc9N/w8D9ZPS+DLp33ZGw5LHl3khQaP8osk/GqHWJfiUHmbKfKxsKSGIHRa7cxDxLxksTtClGogMOeOe3x6c8CpN5GNFNnVf4839P8AzrMnCfij6/r/AN5knsP8bLvHltiGQFVAFAc36CGL4+y7SG462efTuIuRkReF3Gz5gKsXz8YE6htwG0b75vt6V6SlmbWyz1GZGsZMZ8q3YJKr6dfWaV8aHcn5il1dKSfUQ2m90F/iG2PHQ1x0+l3zxFfEcO/rk3NfcbSnxodv7qGySiroe02cEjz9uhs7TXJBv17TfiePGoLMN4Lflv8AKxH3qUv+CZr4a+98gGvQ95a4ND/D2OzBmYANsBVTx1N2RzU5MZwiuzKjXYkI3Y+nFqeav07xKp0K+H7VKstmjbXtXjoAT8v1lNl05BPTrVXyJaErHjLgAIUYeLsSBWusy5QP8GXPRvAffYdB73FktRidnXqKJooyngzzi56N7LuTosoxAux02VNgNliSpJA9eOknkhvFr6O21a/ksPY/V4tXpHx5MGIqCfeB9tjjylDXl7dJzvsE/utVlHBXzrRagQD9jDew6smPJvxlVBtiylTwD69JWeymVfxbX/MXr4cxseJRikTnlbb+hrVIreMNVV7wUOFrp94b2v0AbW6dMrgI6oC98KpbzEn4Tem8PY+MD3iMFOTdZBAK9bB7xT/aTlU6vahtUWhzdc2anKVSeNB12Uch0WHw3Bp8ORcOYZUJO6irMoKleo+BuvhOE8d0+BDj/DMzAqd+4qSGB4rb8IPw7xZsKMigEPd38QR/nK6Uk00gQhJSbb4JY8ZY0oJJ6AcmWei8ByOpJpOaG4GzX+UB4SSMm4FRtUklgTx04A7yzza8+8oZAy9D6EHnct9D6/KQnOuCnPgtNB4Yqq3mTeU2sxJ8vrx/Z4lQfDwjuhrgGyDusHkUR07c+tSz0bHILUgUwDMCBvPAoAC6r1/8YfdYywcvuJAbbTMbFcX8z6/CZ7sXsKvoSuNQBjyHbQJAKgDrRIsdSPrK86FRRUUd3eq/4a6V0PMd1eRMdKgc7rs+UKP6aAuyOfTrK9idu5mU3xuCkLx0v/x6ThldC+XC6udqg7ias/8A2HSAQUx99woPKg8njiq7Q3DE9AO3FfQ+v/eK/hiDyoI5NMfK1Dp84GVj9k9F4cNQzMGGMXSgc2fU2ekNk8DdQB/DZgOivbcX2/0kcSOpVAxRjbHaLCi6QKQeO/yhMefzsLJIoe8C+fcOBYJFdx17cX1ilORH8AfT/lM3HP8AEs3/AKg+zf6zJweTMuvAokFgOAb6/P4wunzfzIpUn8zX+glBfbpCgrR56Di+59I2wnxIstR4iS3PIXoa83A9YbwvW3nG42AebA8w7gqTzKvTqW6A/boY54dqijHctbTd1VV6jvDYjgkmkdG2oZcjXlBN+UMAqgAdB9DVyv0OsyjMSSVQMNwPmBo9ibrrfEqtXr1YkirYntQUf6/GRbxZziChjYb7jjm+/QQWKsTo6/LhXMAQTTHd+ajYFtXbpzKXxDw8p5lJZAepG0hboWL6c9YjoPFGC1ywu7APlurH6RlPGFdDjby7gaJ5Ck+sZSFeOSBtjHNij6QebT+XcOxo+kBg1fFEj68/aOeHub7EHqPUfKWjMRxcWIy78I1Gq0z3g3K38McV/wD05x/Dn1+Mqs2HaxHx/TtCjWZO2R+gH5iOlV9tq/Yekr3Hs6LxX2h12ZDjfoWZWA27iyi2HEoNLo8wdgitvxsQ1dUIu7/+Jgcmpc9XY/U9xR/QATS6pwWIdgWNsdxtjzyT36n7zqOs6TF49rkFksaQi22ttWwK9Ryw+85/X4sm68v5mAbnk03IP6yJ1WT/ANRj5dv5j044+XA+wg8udmrczNQoWSaHoLncgpeAUyZUtvANOttkdQwWlAYWpdgav4CoJSUVYbN7mxaQWB5su/aRRK9Bf9Q46Sr8R1S5GvGgRaAoc2e5M6rLrEyArmp7/qNVx1HYH/Scl4ppGw5GQqRz0Pb06TFKVuymPkYxal8YFeUhr6WCe138Jctl3YfeGw/cg8kDrz2PXm5y+1iLN12+Ndo1m8WBxsgSt1d/y/G+/SCxnC+xYYMiMp93YKtzZLGj/T0DfuK7wLq1nay0edp9eLFfWU+j1RxtY+RHqI7/AIsL/J5fgefmL4hTC8bT4D596gkVR4Pbgdq/zieRjV9u3evhIajWKzWAVroT5jfx9YJNUf5uflQM60FRdDIz7FYIx6Dknk7gAQK9JDPnJsDoeDRO1wDYYX8R+8VNM3WueTXT4w7bexHNirJquCL7A9YpSge0+h+5mTPwzfD7ibnBs//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229" name="Picture 13" descr="http://indymedia.org.au/files/earth_hour_balloon_sydne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1" y="-144463"/>
            <a:ext cx="8171767" cy="5066497"/>
          </a:xfrm>
          <a:prstGeom prst="rect">
            <a:avLst/>
          </a:prstGeom>
          <a:noFill/>
          <a:extLst>
            <a:ext uri="{909E8E84-426E-40DD-AFC4-6F175D3DCCD1}">
              <a14:hiddenFill xmlns:a14="http://schemas.microsoft.com/office/drawing/2010/main">
                <a:solidFill>
                  <a:srgbClr val="FFFFFF"/>
                </a:solidFill>
              </a14:hiddenFill>
            </a:ext>
          </a:extLst>
        </p:spPr>
      </p:pic>
      <p:pic>
        <p:nvPicPr>
          <p:cNvPr id="9227" name="Picture 11" descr="http://1.bp.blogspot.com/_l12AZTUxIx4/S6xYah18PGI/AAAAAAAAGmI/5zOa50yxwpg/s800/earth+hour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1" y="4648200"/>
            <a:ext cx="3829061" cy="2706030"/>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http://live1mw.republicofeveryo.netdna-cdn.com/wp-content/uploads/2014/03/Screen%20Shot%202014-03-18%20at%205.48.16%20pm.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8859" y="3048000"/>
            <a:ext cx="4274365" cy="4259263"/>
          </a:xfrm>
          <a:prstGeom prst="rect">
            <a:avLst/>
          </a:prstGeom>
          <a:noFill/>
          <a:extLst>
            <a:ext uri="{909E8E84-426E-40DD-AFC4-6F175D3DCCD1}">
              <a14:hiddenFill xmlns:a14="http://schemas.microsoft.com/office/drawing/2010/main">
                <a:solidFill>
                  <a:srgbClr val="FFFFFF"/>
                </a:solidFill>
              </a14:hiddenFill>
            </a:ext>
          </a:extLst>
        </p:spPr>
      </p:pic>
      <p:pic>
        <p:nvPicPr>
          <p:cNvPr id="9224" name="Picture 8" descr="https://encrypted-tbn3.gstatic.com/images?q=tbn:ANd9GcT8TaDA1Vn16qjsgd8NBNoIwYSi99LZ2bjSi_28MO2l-PvWr9N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55366" y="1295400"/>
            <a:ext cx="3129643" cy="1752600"/>
          </a:xfrm>
          <a:prstGeom prst="rect">
            <a:avLst/>
          </a:prstGeom>
          <a:noFill/>
          <a:extLst>
            <a:ext uri="{909E8E84-426E-40DD-AFC4-6F175D3DCCD1}">
              <a14:hiddenFill xmlns:a14="http://schemas.microsoft.com/office/drawing/2010/main">
                <a:solidFill>
                  <a:srgbClr val="FFFFFF"/>
                </a:solidFill>
              </a14:hiddenFill>
            </a:ext>
          </a:extLst>
        </p:spPr>
      </p:pic>
      <p:pic>
        <p:nvPicPr>
          <p:cNvPr id="9231" name="Picture 15" descr="http://1.bp.blogspot.com/-uPAi_ppe4rM/UTHstlir6gI/AAAAAAAAFyE/FPX-lYmv5OM/s1600/pledge.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10100" y="0"/>
            <a:ext cx="4762500" cy="130492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http://img.youtube.com/vi/RiBJC9x_ChQ/0.jpg"/>
          <p:cNvPicPr/>
          <p:nvPr/>
        </p:nvPicPr>
        <p:blipFill>
          <a:blip r:embed="rId8">
            <a:extLst>
              <a:ext uri="{28A0092B-C50C-407E-A947-70E740481C1C}">
                <a14:useLocalDpi xmlns:a14="http://schemas.microsoft.com/office/drawing/2010/main" val="0"/>
              </a:ext>
            </a:extLst>
          </a:blip>
          <a:srcRect/>
          <a:stretch>
            <a:fillRect/>
          </a:stretch>
        </p:blipFill>
        <p:spPr bwMode="auto">
          <a:xfrm>
            <a:off x="3514725" y="5410200"/>
            <a:ext cx="1895475" cy="1524000"/>
          </a:xfrm>
          <a:prstGeom prst="rect">
            <a:avLst/>
          </a:prstGeom>
          <a:noFill/>
          <a:ln>
            <a:noFill/>
          </a:ln>
        </p:spPr>
      </p:pic>
    </p:spTree>
    <p:extLst>
      <p:ext uri="{BB962C8B-B14F-4D97-AF65-F5344CB8AC3E}">
        <p14:creationId xmlns:p14="http://schemas.microsoft.com/office/powerpoint/2010/main" val="16038821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4" name="Picture 6" descr="http://www.earthhour.org/sites/default/files/Outcomes%20-%20Madagascar%20and%20Franc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7130" cy="7420366"/>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www.greenafricadirectory.org/wp-content/uploads/2014/03/Light-Up-a-Village-for-EArth-Hour-201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199" y="1981200"/>
            <a:ext cx="4876800" cy="294894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ecological.blogs.panda.org/wp-content/uploads/sites/6/2014/02/Martina4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225" y="0"/>
            <a:ext cx="1752600" cy="19720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89351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122" name="Picture 2" descr="http://www.earthhour.org/sites/default/files/outcomes-indonesi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149" y="-228600"/>
            <a:ext cx="8468051" cy="7391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30956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descr="http://www.earthhour.org/sites/default/files/Screen-shot-2013-03-23-at-11.47.31-PM.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52400"/>
            <a:ext cx="9156511" cy="65185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87485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146" name="Picture 2" descr="http://www.earthhour.org/sites/default/files/Outcomes-Philippin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0"/>
            <a:ext cx="8988425" cy="70623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82606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7170" name="Picture 2" descr="http://www.earthhour.org/sites/default/files/Outcomes-Finlan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0"/>
            <a:ext cx="8890000" cy="762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91808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www.earthhour.org/sites/default/files/Outcomes-Iran%20%28Horizontal%2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07820"/>
            <a:ext cx="9144000" cy="36499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48057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Black Tie</Template>
  <TotalTime>506</TotalTime>
  <Words>820</Words>
  <Application>Microsoft Office PowerPoint</Application>
  <PresentationFormat>On-screen Show (4:3)</PresentationFormat>
  <Paragraphs>89</Paragraphs>
  <Slides>10</Slides>
  <Notes>10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IFRC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KateJean Smith</dc:creator>
  <cp:lastModifiedBy>Bevita Dwi Medityawati</cp:lastModifiedBy>
  <cp:revision>66</cp:revision>
  <dcterms:created xsi:type="dcterms:W3CDTF">2014-09-05T01:44:54Z</dcterms:created>
  <dcterms:modified xsi:type="dcterms:W3CDTF">2014-09-05T11:51:57Z</dcterms:modified>
</cp:coreProperties>
</file>