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4" r:id="rId2"/>
    <p:sldMasterId id="2147483743" r:id="rId3"/>
  </p:sldMasterIdLst>
  <p:notesMasterIdLst>
    <p:notesMasterId r:id="rId59"/>
  </p:notesMasterIdLst>
  <p:handoutMasterIdLst>
    <p:handoutMasterId r:id="rId60"/>
  </p:handoutMasterIdLst>
  <p:sldIdLst>
    <p:sldId id="283" r:id="rId4"/>
    <p:sldId id="401" r:id="rId5"/>
    <p:sldId id="301" r:id="rId6"/>
    <p:sldId id="320" r:id="rId7"/>
    <p:sldId id="304" r:id="rId8"/>
    <p:sldId id="402" r:id="rId9"/>
    <p:sldId id="386" r:id="rId10"/>
    <p:sldId id="323" r:id="rId11"/>
    <p:sldId id="325" r:id="rId12"/>
    <p:sldId id="324" r:id="rId13"/>
    <p:sldId id="387" r:id="rId14"/>
    <p:sldId id="303" r:id="rId15"/>
    <p:sldId id="305" r:id="rId16"/>
    <p:sldId id="306" r:id="rId17"/>
    <p:sldId id="307" r:id="rId18"/>
    <p:sldId id="310" r:id="rId19"/>
    <p:sldId id="346" r:id="rId20"/>
    <p:sldId id="312" r:id="rId21"/>
    <p:sldId id="404" r:id="rId22"/>
    <p:sldId id="406" r:id="rId23"/>
    <p:sldId id="348" r:id="rId24"/>
    <p:sldId id="308" r:id="rId25"/>
    <p:sldId id="337" r:id="rId26"/>
    <p:sldId id="330" r:id="rId27"/>
    <p:sldId id="383" r:id="rId28"/>
    <p:sldId id="313" r:id="rId29"/>
    <p:sldId id="314" r:id="rId30"/>
    <p:sldId id="315" r:id="rId31"/>
    <p:sldId id="316" r:id="rId32"/>
    <p:sldId id="317" r:id="rId33"/>
    <p:sldId id="385" r:id="rId34"/>
    <p:sldId id="326" r:id="rId35"/>
    <p:sldId id="319" r:id="rId36"/>
    <p:sldId id="328" r:id="rId37"/>
    <p:sldId id="354" r:id="rId38"/>
    <p:sldId id="368" r:id="rId39"/>
    <p:sldId id="369" r:id="rId40"/>
    <p:sldId id="370" r:id="rId41"/>
    <p:sldId id="338" r:id="rId42"/>
    <p:sldId id="394" r:id="rId43"/>
    <p:sldId id="379" r:id="rId44"/>
    <p:sldId id="380" r:id="rId45"/>
    <p:sldId id="381" r:id="rId46"/>
    <p:sldId id="410" r:id="rId47"/>
    <p:sldId id="411" r:id="rId48"/>
    <p:sldId id="398" r:id="rId49"/>
    <p:sldId id="399" r:id="rId50"/>
    <p:sldId id="400" r:id="rId51"/>
    <p:sldId id="395" r:id="rId52"/>
    <p:sldId id="396" r:id="rId53"/>
    <p:sldId id="391" r:id="rId54"/>
    <p:sldId id="393" r:id="rId55"/>
    <p:sldId id="377" r:id="rId56"/>
    <p:sldId id="375" r:id="rId57"/>
    <p:sldId id="376" r:id="rId58"/>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58982"/>
    <a:srgbClr val="B4ACA6"/>
    <a:srgbClr val="541818"/>
    <a:srgbClr val="CF1C21"/>
    <a:srgbClr val="8B4907"/>
    <a:srgbClr val="5C4F46"/>
    <a:srgbClr val="66584E"/>
    <a:srgbClr val="E8C7B0"/>
    <a:srgbClr val="F4D1B9"/>
    <a:srgbClr val="B9B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08" autoAdjust="0"/>
    <p:restoredTop sz="69272" autoAdjust="0"/>
  </p:normalViewPr>
  <p:slideViewPr>
    <p:cSldViewPr>
      <p:cViewPr varScale="1">
        <p:scale>
          <a:sx n="41" d="100"/>
          <a:sy n="41" d="100"/>
        </p:scale>
        <p:origin x="-56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D17A2E-01AE-8744-8BF2-0E8BF9AF35EB}" type="datetimeFigureOut">
              <a:rPr lang="fr-FR" smtClean="0"/>
              <a:t>23/03/2016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EF196B-4847-304B-B661-79EE4B71ED2C}" type="slidenum">
              <a:rPr lang="fr-FR" smtClean="0"/>
              <a:t>‹#›</a:t>
            </a:fld>
            <a:endParaRPr lang="fr-FR"/>
          </a:p>
        </p:txBody>
      </p:sp>
    </p:spTree>
    <p:extLst>
      <p:ext uri="{BB962C8B-B14F-4D97-AF65-F5344CB8AC3E}">
        <p14:creationId xmlns:p14="http://schemas.microsoft.com/office/powerpoint/2010/main" val="2148939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17C51A-95D9-449E-A803-5B07E6298BF1}" type="datetimeFigureOut">
              <a:rPr lang="en-GB" smtClean="0"/>
              <a:t>23/03/2016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5796BE-0BBA-4542-A612-0BBAC6A83059}" type="slidenum">
              <a:rPr lang="en-GB" smtClean="0"/>
              <a:t>‹#›</a:t>
            </a:fld>
            <a:endParaRPr lang="en-GB"/>
          </a:p>
        </p:txBody>
      </p:sp>
    </p:spTree>
    <p:extLst>
      <p:ext uri="{BB962C8B-B14F-4D97-AF65-F5344CB8AC3E}">
        <p14:creationId xmlns:p14="http://schemas.microsoft.com/office/powerpoint/2010/main" val="3754739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results?search_query=inside+disaster+haiti"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youtube.com/watch?v=3d-Yu8Dh1LY"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pseataskforce.org/"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Overgeneralisation of the characteristics</a:t>
            </a:r>
            <a:r>
              <a:rPr lang="en-GB" baseline="0" dirty="0" smtClean="0"/>
              <a:t> of one group of people. Often polarising in that it attributes +</a:t>
            </a:r>
            <a:r>
              <a:rPr lang="en-GB" baseline="0" dirty="0" err="1" smtClean="0"/>
              <a:t>ve</a:t>
            </a:r>
            <a:r>
              <a:rPr lang="en-GB" baseline="0" dirty="0" smtClean="0"/>
              <a:t> characteristics to one group and –</a:t>
            </a:r>
            <a:r>
              <a:rPr lang="en-GB" baseline="0" dirty="0" err="1" smtClean="0"/>
              <a:t>ve</a:t>
            </a:r>
            <a:r>
              <a:rPr lang="en-GB" baseline="0" dirty="0" smtClean="0"/>
              <a:t> attributes to another.</a:t>
            </a:r>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213589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•1893 New Zealand gave women the vote</a:t>
            </a:r>
          </a:p>
          <a:p>
            <a:r>
              <a:rPr lang="en-GB" dirty="0" smtClean="0"/>
              <a:t>•1902 Australia</a:t>
            </a:r>
            <a:r>
              <a:rPr lang="en-GB" baseline="0" dirty="0" smtClean="0"/>
              <a:t> - Australian women, with the exception of aboriginal women. Aborigines, male and female, did not have the right to vote until 1962.</a:t>
            </a:r>
          </a:p>
          <a:p>
            <a:r>
              <a:rPr lang="en-GB" dirty="0" smtClean="0"/>
              <a:t>•1906 Finland</a:t>
            </a:r>
          </a:p>
          <a:p>
            <a:r>
              <a:rPr lang="en-GB" dirty="0" smtClean="0"/>
              <a:t>•1913 Norway</a:t>
            </a:r>
          </a:p>
          <a:p>
            <a:r>
              <a:rPr lang="en-GB" dirty="0" smtClean="0"/>
              <a:t>•1915 Denmark</a:t>
            </a:r>
          </a:p>
          <a:p>
            <a:r>
              <a:rPr lang="en-GB" dirty="0" smtClean="0"/>
              <a:t>•1917 Canada</a:t>
            </a:r>
            <a:r>
              <a:rPr lang="en-GB" baseline="0" dirty="0" smtClean="0"/>
              <a:t> - Canadian women, except Canadian Indian women, won the vote in 1917. Canadian Indians, male and female, did not win the vote until 1960.</a:t>
            </a:r>
            <a:endParaRPr lang="en-GB" dirty="0" smtClean="0"/>
          </a:p>
          <a:p>
            <a:r>
              <a:rPr lang="en-GB" dirty="0" smtClean="0"/>
              <a:t>•1918 Austria, Germany, Poland, Russia</a:t>
            </a:r>
          </a:p>
          <a:p>
            <a:r>
              <a:rPr lang="en-GB" dirty="0" smtClean="0"/>
              <a:t>•1919 Netherlands</a:t>
            </a:r>
          </a:p>
          <a:p>
            <a:r>
              <a:rPr lang="en-GB" dirty="0" smtClean="0"/>
              <a:t>•1920 United States</a:t>
            </a:r>
          </a:p>
          <a:p>
            <a:r>
              <a:rPr lang="en-GB" dirty="0" smtClean="0"/>
              <a:t>•1921 Sweden</a:t>
            </a:r>
          </a:p>
          <a:p>
            <a:r>
              <a:rPr lang="en-GB" dirty="0" smtClean="0"/>
              <a:t>•1928 Britain, Ireland</a:t>
            </a:r>
          </a:p>
          <a:p>
            <a:r>
              <a:rPr lang="en-GB" dirty="0" smtClean="0"/>
              <a:t>•1931 Spain</a:t>
            </a:r>
          </a:p>
          <a:p>
            <a:r>
              <a:rPr lang="en-GB" dirty="0" smtClean="0"/>
              <a:t>•1934 Turkey</a:t>
            </a:r>
          </a:p>
          <a:p>
            <a:r>
              <a:rPr lang="en-GB" dirty="0" smtClean="0"/>
              <a:t>•1944 France</a:t>
            </a:r>
          </a:p>
          <a:p>
            <a:r>
              <a:rPr lang="en-GB" dirty="0" smtClean="0"/>
              <a:t>•1945 Italy</a:t>
            </a:r>
          </a:p>
          <a:p>
            <a:r>
              <a:rPr lang="en-GB" dirty="0" smtClean="0"/>
              <a:t>•1947 Argentina, Japan, Mexico, Pakistan</a:t>
            </a:r>
          </a:p>
          <a:p>
            <a:r>
              <a:rPr lang="en-GB" dirty="0" smtClean="0"/>
              <a:t>•1949 China</a:t>
            </a:r>
          </a:p>
          <a:p>
            <a:r>
              <a:rPr lang="en-GB" dirty="0" smtClean="0"/>
              <a:t>•1950 India</a:t>
            </a:r>
          </a:p>
          <a:p>
            <a:r>
              <a:rPr lang="en-GB" dirty="0" smtClean="0"/>
              <a:t>•1954 Colombia</a:t>
            </a:r>
          </a:p>
          <a:p>
            <a:r>
              <a:rPr lang="en-GB" dirty="0" smtClean="0"/>
              <a:t>•1957 Malaysia, Zimbabwe</a:t>
            </a:r>
          </a:p>
          <a:p>
            <a:r>
              <a:rPr lang="en-GB" dirty="0" smtClean="0"/>
              <a:t>•1962 Algeria</a:t>
            </a:r>
          </a:p>
          <a:p>
            <a:r>
              <a:rPr lang="en-GB" dirty="0" smtClean="0"/>
              <a:t>•1963 Iran, Morocco</a:t>
            </a:r>
          </a:p>
          <a:p>
            <a:r>
              <a:rPr lang="en-GB" dirty="0" smtClean="0"/>
              <a:t>•1964 Libya</a:t>
            </a:r>
          </a:p>
          <a:p>
            <a:r>
              <a:rPr lang="en-GB" dirty="0" smtClean="0"/>
              <a:t>•1967 Ecuador</a:t>
            </a:r>
          </a:p>
          <a:p>
            <a:r>
              <a:rPr lang="en-GB" dirty="0" smtClean="0"/>
              <a:t>•1971 Switzerland</a:t>
            </a:r>
          </a:p>
          <a:p>
            <a:r>
              <a:rPr lang="en-GB" dirty="0" smtClean="0"/>
              <a:t>•1972 Bangladesh</a:t>
            </a:r>
          </a:p>
          <a:p>
            <a:r>
              <a:rPr lang="en-GB" dirty="0" smtClean="0"/>
              <a:t>•1974 Jordan</a:t>
            </a:r>
          </a:p>
          <a:p>
            <a:r>
              <a:rPr lang="en-GB" dirty="0" smtClean="0"/>
              <a:t>•1976 Portugal</a:t>
            </a:r>
          </a:p>
          <a:p>
            <a:r>
              <a:rPr lang="en-GB" dirty="0" smtClean="0"/>
              <a:t>•1989 Namibia</a:t>
            </a:r>
          </a:p>
          <a:p>
            <a:r>
              <a:rPr lang="en-GB" dirty="0" smtClean="0"/>
              <a:t>•1990 Western Samoa</a:t>
            </a:r>
          </a:p>
          <a:p>
            <a:r>
              <a:rPr lang="en-GB" dirty="0" smtClean="0"/>
              <a:t>•1993 Kazakhstan, Moldova</a:t>
            </a:r>
          </a:p>
          <a:p>
            <a:r>
              <a:rPr lang="en-GB" dirty="0" smtClean="0"/>
              <a:t>•1994 South Africa</a:t>
            </a:r>
          </a:p>
          <a:p>
            <a:r>
              <a:rPr lang="en-GB" dirty="0" smtClean="0"/>
              <a:t>•2005 Kuwait</a:t>
            </a:r>
          </a:p>
          <a:p>
            <a:r>
              <a:rPr lang="en-GB" dirty="0" smtClean="0"/>
              <a:t>•2006 United Arab Emirates</a:t>
            </a:r>
          </a:p>
          <a:p>
            <a:r>
              <a:rPr lang="en-GB" dirty="0" smtClean="0"/>
              <a:t>•2011 Saudi Arabia – but can’t vote until 2015</a:t>
            </a:r>
          </a:p>
        </p:txBody>
      </p:sp>
      <p:sp>
        <p:nvSpPr>
          <p:cNvPr id="4" name="Slide Number Placeholder 3"/>
          <p:cNvSpPr>
            <a:spLocks noGrp="1"/>
          </p:cNvSpPr>
          <p:nvPr>
            <p:ph type="sldNum" sz="quarter" idx="10"/>
          </p:nvPr>
        </p:nvSpPr>
        <p:spPr/>
        <p:txBody>
          <a:bodyPr/>
          <a:lstStyle/>
          <a:p>
            <a:fld id="{CD5796BE-0BBA-4542-A612-0BBAC6A83059}" type="slidenum">
              <a:rPr lang="en-GB" smtClean="0"/>
              <a:t>13</a:t>
            </a:fld>
            <a:endParaRPr lang="en-GB"/>
          </a:p>
        </p:txBody>
      </p:sp>
    </p:spTree>
    <p:extLst>
      <p:ext uri="{BB962C8B-B14F-4D97-AF65-F5344CB8AC3E}">
        <p14:creationId xmlns:p14="http://schemas.microsoft.com/office/powerpoint/2010/main" val="3370502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dimensional – there’s a bit more to us</a:t>
            </a:r>
            <a:r>
              <a:rPr lang="en-GB" baseline="0" dirty="0" smtClean="0"/>
              <a:t> than whether we are male or female, isn’t there?</a:t>
            </a:r>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14</a:t>
            </a:fld>
            <a:endParaRPr lang="en-GB"/>
          </a:p>
        </p:txBody>
      </p:sp>
    </p:spTree>
    <p:extLst>
      <p:ext uri="{BB962C8B-B14F-4D97-AF65-F5344CB8AC3E}">
        <p14:creationId xmlns:p14="http://schemas.microsoft.com/office/powerpoint/2010/main" val="1959586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Diversity is so important</a:t>
            </a:r>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15</a:t>
            </a:fld>
            <a:endParaRPr lang="en-GB"/>
          </a:p>
        </p:txBody>
      </p:sp>
    </p:spTree>
    <p:extLst>
      <p:ext uri="{BB962C8B-B14F-4D97-AF65-F5344CB8AC3E}">
        <p14:creationId xmlns:p14="http://schemas.microsoft.com/office/powerpoint/2010/main" val="1459815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796BE-0BBA-4542-A612-0BBAC6A83059}" type="slidenum">
              <a:rPr lang="en-GB" smtClean="0"/>
              <a:t>16</a:t>
            </a:fld>
            <a:endParaRPr lang="en-GB"/>
          </a:p>
        </p:txBody>
      </p:sp>
    </p:spTree>
    <p:extLst>
      <p:ext uri="{BB962C8B-B14F-4D97-AF65-F5344CB8AC3E}">
        <p14:creationId xmlns:p14="http://schemas.microsoft.com/office/powerpoint/2010/main" val="3691365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some examples of WHY it</a:t>
            </a:r>
            <a:r>
              <a:rPr lang="en-GB" baseline="0" dirty="0" smtClean="0"/>
              <a:t> matters to analyse WHAT ALREADY EXISTS</a:t>
            </a:r>
          </a:p>
          <a:p>
            <a:endParaRPr lang="en-GB" baseline="0" dirty="0" smtClean="0"/>
          </a:p>
          <a:p>
            <a:r>
              <a:rPr lang="en-GB" baseline="0" dirty="0" smtClean="0"/>
              <a:t>Evidence:</a:t>
            </a:r>
          </a:p>
          <a:p>
            <a:endParaRPr lang="en-GB" baseline="0" dirty="0" smtClean="0"/>
          </a:p>
          <a:p>
            <a:r>
              <a:rPr lang="en-US" sz="1200" dirty="0" smtClean="0">
                <a:solidFill>
                  <a:prstClr val="black"/>
                </a:solidFill>
                <a:latin typeface="Arial" panose="020B0604020202020204" pitchFamily="34" charset="0"/>
                <a:cs typeface="Arial" panose="020B0604020202020204" pitchFamily="34" charset="0"/>
              </a:rPr>
              <a:t>More than 70% of those that died in the 2004  Asia Tsunami were women</a:t>
            </a:r>
            <a:r>
              <a:rPr lang="en-US" sz="1200" baseline="0" dirty="0" smtClean="0">
                <a:solidFill>
                  <a:prstClr val="black"/>
                </a:solidFill>
                <a:latin typeface="Arial" panose="020B0604020202020204" pitchFamily="34" charset="0"/>
                <a:cs typeface="Arial" panose="020B0604020202020204" pitchFamily="34" charset="0"/>
              </a:rPr>
              <a:t> (it was 80+% females in some areas affected by the Tsunami)</a:t>
            </a:r>
          </a:p>
          <a:p>
            <a:pPr marL="171450" indent="-171450">
              <a:buFont typeface="Arial" panose="020B0604020202020204" pitchFamily="34" charset="0"/>
              <a:buChar char="•"/>
            </a:pPr>
            <a:r>
              <a:rPr lang="en-US" sz="1200" dirty="0" smtClean="0">
                <a:solidFill>
                  <a:prstClr val="black"/>
                </a:solidFill>
                <a:latin typeface="Arial" panose="020B0604020202020204" pitchFamily="34" charset="0"/>
                <a:cs typeface="Arial" panose="020B0604020202020204" pitchFamily="34" charset="0"/>
              </a:rPr>
              <a:t>News Article:</a:t>
            </a:r>
            <a:r>
              <a:rPr lang="en-US" sz="1200" baseline="0" dirty="0" smtClean="0">
                <a:solidFill>
                  <a:prstClr val="black"/>
                </a:solidFill>
                <a:latin typeface="Arial" panose="020B0604020202020204" pitchFamily="34" charset="0"/>
                <a:cs typeface="Arial" panose="020B0604020202020204" pitchFamily="34" charset="0"/>
              </a:rPr>
              <a:t> </a:t>
            </a:r>
            <a:r>
              <a:rPr lang="en-US" sz="1200" dirty="0" smtClean="0">
                <a:solidFill>
                  <a:prstClr val="black"/>
                </a:solidFill>
                <a:latin typeface="Arial" panose="020B0604020202020204" pitchFamily="34" charset="0"/>
                <a:cs typeface="Arial" panose="020B0604020202020204" pitchFamily="34" charset="0"/>
              </a:rPr>
              <a:t>http://www.theguardian.com/society/2005/mar/26/internationalaidanddevelopment.indianoceantsunamidecember2004</a:t>
            </a:r>
          </a:p>
          <a:p>
            <a:pPr marL="171450" indent="-171450">
              <a:buFont typeface="Arial" panose="020B0604020202020204" pitchFamily="34" charset="0"/>
              <a:buChar char="•"/>
            </a:pPr>
            <a:r>
              <a:rPr lang="en-US" sz="1200" dirty="0" smtClean="0">
                <a:solidFill>
                  <a:prstClr val="black"/>
                </a:solidFill>
                <a:latin typeface="Arial" panose="020B0604020202020204" pitchFamily="34" charset="0"/>
                <a:cs typeface="Arial" panose="020B0604020202020204" pitchFamily="34" charset="0"/>
              </a:rPr>
              <a:t>Oxfam Report: Women and the Tsunami</a:t>
            </a:r>
            <a:r>
              <a:rPr lang="en-US" sz="1200" baseline="0" dirty="0" smtClean="0">
                <a:solidFill>
                  <a:prstClr val="black"/>
                </a:solidFill>
                <a:latin typeface="Arial" panose="020B0604020202020204" pitchFamily="34" charset="0"/>
                <a:cs typeface="Arial" panose="020B0604020202020204" pitchFamily="34" charset="0"/>
              </a:rPr>
              <a:t> </a:t>
            </a:r>
            <a:r>
              <a:rPr lang="en-US" sz="1200" dirty="0" smtClean="0">
                <a:solidFill>
                  <a:prstClr val="black"/>
                </a:solidFill>
                <a:latin typeface="Arial" panose="020B0604020202020204" pitchFamily="34" charset="0"/>
                <a:cs typeface="Arial" panose="020B0604020202020204" pitchFamily="34" charset="0"/>
              </a:rPr>
              <a:t>http://www.preventionweb.net/files/1502_bn050326tsunamiwomen.pdf</a:t>
            </a:r>
          </a:p>
          <a:p>
            <a:endParaRPr lang="en-GB" sz="1200" dirty="0" smtClean="0">
              <a:solidFill>
                <a:prstClr val="black"/>
              </a:solidFill>
              <a:latin typeface="Arial" panose="020B0604020202020204" pitchFamily="34" charset="0"/>
              <a:cs typeface="Arial" panose="020B0604020202020204" pitchFamily="34" charset="0"/>
            </a:endParaRPr>
          </a:p>
          <a:p>
            <a:r>
              <a:rPr lang="en-GB" sz="1200" dirty="0" smtClean="0">
                <a:solidFill>
                  <a:prstClr val="black"/>
                </a:solidFill>
                <a:latin typeface="Arial" panose="020B0604020202020204" pitchFamily="34" charset="0"/>
                <a:cs typeface="Arial" panose="020B0604020202020204" pitchFamily="34" charset="0"/>
              </a:rPr>
              <a:t>In three of the affected areas</a:t>
            </a:r>
            <a:r>
              <a:rPr lang="en-GB" sz="1200" dirty="0" smtClean="0">
                <a:solidFill>
                  <a:srgbClr val="FF0000"/>
                </a:solidFill>
                <a:latin typeface="Arial" panose="020B0604020202020204" pitchFamily="34" charset="0"/>
                <a:cs typeface="Arial" panose="020B0604020202020204" pitchFamily="34" charset="0"/>
              </a:rPr>
              <a:t> </a:t>
            </a:r>
            <a:r>
              <a:rPr lang="en-GB" sz="1200" dirty="0" smtClean="0">
                <a:solidFill>
                  <a:prstClr val="black"/>
                </a:solidFill>
                <a:latin typeface="Arial" panose="020B0604020202020204" pitchFamily="34" charset="0"/>
                <a:cs typeface="Arial" panose="020B0604020202020204" pitchFamily="34" charset="0"/>
              </a:rPr>
              <a:t>of the 2011 Japan earthquake/ tsunami, 65% of casualties were over the age of 60 </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17</a:t>
            </a:fld>
            <a:endParaRPr lang="en-GB"/>
          </a:p>
        </p:txBody>
      </p:sp>
    </p:spTree>
    <p:extLst>
      <p:ext uri="{BB962C8B-B14F-4D97-AF65-F5344CB8AC3E}">
        <p14:creationId xmlns:p14="http://schemas.microsoft.com/office/powerpoint/2010/main" val="2845754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18</a:t>
            </a:fld>
            <a:endParaRPr lang="en-GB"/>
          </a:p>
        </p:txBody>
      </p:sp>
    </p:spTree>
    <p:extLst>
      <p:ext uri="{BB962C8B-B14F-4D97-AF65-F5344CB8AC3E}">
        <p14:creationId xmlns:p14="http://schemas.microsoft.com/office/powerpoint/2010/main" val="593561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SGBV resolution?</a:t>
            </a:r>
            <a:endParaRPr lang="en-US" dirty="0"/>
          </a:p>
        </p:txBody>
      </p:sp>
      <p:sp>
        <p:nvSpPr>
          <p:cNvPr id="4" name="Slide Number Placeholder 3"/>
          <p:cNvSpPr>
            <a:spLocks noGrp="1"/>
          </p:cNvSpPr>
          <p:nvPr>
            <p:ph type="sldNum" sz="quarter" idx="10"/>
          </p:nvPr>
        </p:nvSpPr>
        <p:spPr/>
        <p:txBody>
          <a:bodyPr/>
          <a:lstStyle/>
          <a:p>
            <a:fld id="{CD5796BE-0BBA-4542-A612-0BBAC6A83059}" type="slidenum">
              <a:rPr lang="en-GB" smtClean="0"/>
              <a:t>19</a:t>
            </a:fld>
            <a:endParaRPr lang="en-GB"/>
          </a:p>
        </p:txBody>
      </p:sp>
    </p:spTree>
    <p:extLst>
      <p:ext uri="{BB962C8B-B14F-4D97-AF65-F5344CB8AC3E}">
        <p14:creationId xmlns:p14="http://schemas.microsoft.com/office/powerpoint/2010/main" val="2146940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1182EA-398D-4570-BCB1-3DA6D2A32D7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205499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Take</a:t>
            </a:r>
            <a:r>
              <a:rPr lang="en-GB" baseline="0" dirty="0" smtClean="0"/>
              <a:t> out framework?</a:t>
            </a:r>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21</a:t>
            </a:fld>
            <a:endParaRPr lang="en-GB"/>
          </a:p>
        </p:txBody>
      </p:sp>
    </p:spTree>
    <p:extLst>
      <p:ext uri="{BB962C8B-B14F-4D97-AF65-F5344CB8AC3E}">
        <p14:creationId xmlns:p14="http://schemas.microsoft.com/office/powerpoint/2010/main" val="3852794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Have a short discussion about Access – what it means</a:t>
            </a:r>
          </a:p>
          <a:p>
            <a:endParaRPr lang="en-GB" dirty="0" smtClean="0"/>
          </a:p>
          <a:p>
            <a:r>
              <a:rPr lang="en-GB" dirty="0" smtClean="0"/>
              <a:t>Key points:</a:t>
            </a:r>
          </a:p>
          <a:p>
            <a:r>
              <a:rPr lang="en-GB" dirty="0" smtClean="0"/>
              <a:t>-</a:t>
            </a:r>
            <a:r>
              <a:rPr lang="en-GB" baseline="0" dirty="0" smtClean="0"/>
              <a:t> Emphasise that is it not about making the person the problem, but rather about making the service the problem (if people are absent)</a:t>
            </a:r>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22</a:t>
            </a:fld>
            <a:endParaRPr lang="en-GB"/>
          </a:p>
        </p:txBody>
      </p:sp>
    </p:spTree>
    <p:extLst>
      <p:ext uri="{BB962C8B-B14F-4D97-AF65-F5344CB8AC3E}">
        <p14:creationId xmlns:p14="http://schemas.microsoft.com/office/powerpoint/2010/main" val="2345192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3</a:t>
            </a:fld>
            <a:endParaRPr lang="en-GB"/>
          </a:p>
        </p:txBody>
      </p:sp>
    </p:spTree>
    <p:extLst>
      <p:ext uri="{BB962C8B-B14F-4D97-AF65-F5344CB8AC3E}">
        <p14:creationId xmlns:p14="http://schemas.microsoft.com/office/powerpoint/2010/main" val="3645933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participants if they can describe this crowd?</a:t>
            </a:r>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23</a:t>
            </a:fld>
            <a:endParaRPr lang="en-GB"/>
          </a:p>
        </p:txBody>
      </p:sp>
    </p:spTree>
    <p:extLst>
      <p:ext uri="{BB962C8B-B14F-4D97-AF65-F5344CB8AC3E}">
        <p14:creationId xmlns:p14="http://schemas.microsoft.com/office/powerpoint/2010/main" val="3419242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is another slideshow</a:t>
            </a:r>
            <a:r>
              <a:rPr lang="en-GB" baseline="0" dirty="0" smtClean="0"/>
              <a:t> that contains answers to the Quiz questions. </a:t>
            </a:r>
          </a:p>
        </p:txBody>
      </p:sp>
      <p:sp>
        <p:nvSpPr>
          <p:cNvPr id="4" name="Slide Number Placeholder 3"/>
          <p:cNvSpPr>
            <a:spLocks noGrp="1"/>
          </p:cNvSpPr>
          <p:nvPr>
            <p:ph type="sldNum" sz="quarter" idx="10"/>
          </p:nvPr>
        </p:nvSpPr>
        <p:spPr/>
        <p:txBody>
          <a:bodyPr/>
          <a:lstStyle/>
          <a:p>
            <a:fld id="{CD5796BE-0BBA-4542-A612-0BBAC6A83059}" type="slidenum">
              <a:rPr lang="en-GB" smtClean="0"/>
              <a:t>24</a:t>
            </a:fld>
            <a:endParaRPr lang="en-GB"/>
          </a:p>
        </p:txBody>
      </p:sp>
    </p:spTree>
    <p:extLst>
      <p:ext uri="{BB962C8B-B14F-4D97-AF65-F5344CB8AC3E}">
        <p14:creationId xmlns:p14="http://schemas.microsoft.com/office/powerpoint/2010/main" val="2446162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again:</a:t>
            </a:r>
            <a:r>
              <a:rPr lang="en-GB" baseline="0" dirty="0" smtClean="0"/>
              <a:t> knowing what you now know about general characteristics, and general population data, what can you say about this crowd of people?</a:t>
            </a:r>
          </a:p>
          <a:p>
            <a:endParaRPr lang="en-GB" baseline="0" dirty="0" smtClean="0"/>
          </a:p>
          <a:p>
            <a:r>
              <a:rPr lang="en-GB" baseline="0" dirty="0" smtClean="0"/>
              <a:t>Talk about rapid gender analysis in emergencies:</a:t>
            </a:r>
          </a:p>
          <a:p>
            <a:pPr marL="171450" indent="-171450">
              <a:buFontTx/>
              <a:buChar char="-"/>
            </a:pPr>
            <a:r>
              <a:rPr lang="en-GB" baseline="0" dirty="0" smtClean="0"/>
              <a:t>You can do it before you get on the plane (a Google search of relevant secondary data)</a:t>
            </a:r>
          </a:p>
          <a:p>
            <a:pPr marL="171450" indent="-171450">
              <a:buFontTx/>
              <a:buChar char="-"/>
            </a:pPr>
            <a:r>
              <a:rPr lang="en-GB" baseline="0" dirty="0" smtClean="0"/>
              <a:t>You can have the gender and diversity analysis already ready to go</a:t>
            </a:r>
          </a:p>
        </p:txBody>
      </p:sp>
      <p:sp>
        <p:nvSpPr>
          <p:cNvPr id="4" name="Slide Number Placeholder 3"/>
          <p:cNvSpPr>
            <a:spLocks noGrp="1"/>
          </p:cNvSpPr>
          <p:nvPr>
            <p:ph type="sldNum" sz="quarter" idx="10"/>
          </p:nvPr>
        </p:nvSpPr>
        <p:spPr/>
        <p:txBody>
          <a:bodyPr/>
          <a:lstStyle/>
          <a:p>
            <a:fld id="{CD5796BE-0BBA-4542-A612-0BBAC6A83059}" type="slidenum">
              <a:rPr lang="en-GB" smtClean="0"/>
              <a:t>25</a:t>
            </a:fld>
            <a:endParaRPr lang="en-GB"/>
          </a:p>
        </p:txBody>
      </p:sp>
    </p:spTree>
    <p:extLst>
      <p:ext uri="{BB962C8B-B14F-4D97-AF65-F5344CB8AC3E}">
        <p14:creationId xmlns:p14="http://schemas.microsoft.com/office/powerpoint/2010/main" val="951719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 next section we</a:t>
            </a:r>
            <a:r>
              <a:rPr lang="en-GB" baseline="0" dirty="0" smtClean="0"/>
              <a:t> are going to look at relevant skills: both internal and external, for doing a good and rapid vulnerability analysis</a:t>
            </a:r>
          </a:p>
          <a:p>
            <a:endParaRPr lang="en-GB" baseline="0" dirty="0" smtClean="0"/>
          </a:p>
          <a:p>
            <a:r>
              <a:rPr lang="en-GB" baseline="0" dirty="0" smtClean="0"/>
              <a:t>Show films:</a:t>
            </a:r>
          </a:p>
          <a:p>
            <a:pPr marL="228600" indent="-228600">
              <a:buAutoNum type="arabicPeriod"/>
            </a:pPr>
            <a:r>
              <a:rPr lang="en-GB" baseline="0" dirty="0" smtClean="0"/>
              <a:t>Trailer of Inside Disaster: </a:t>
            </a:r>
            <a:r>
              <a:rPr lang="fi-FI" sz="1200" u="sng" kern="1200" dirty="0" smtClean="0">
                <a:solidFill>
                  <a:schemeClr val="tx1"/>
                </a:solidFill>
                <a:effectLst/>
                <a:latin typeface="+mn-lt"/>
                <a:ea typeface="+mn-ea"/>
                <a:cs typeface="+mn-cs"/>
                <a:hlinkClick r:id="rId3"/>
              </a:rPr>
              <a:t>https://www.youtube.com/results?search_query=inside+disaster+haiti</a:t>
            </a:r>
            <a:r>
              <a:rPr lang="fi-FI" sz="1200" kern="1200" dirty="0" smtClean="0">
                <a:solidFill>
                  <a:schemeClr val="tx1"/>
                </a:solidFill>
                <a:effectLst/>
                <a:latin typeface="+mn-lt"/>
                <a:ea typeface="+mn-ea"/>
                <a:cs typeface="+mn-cs"/>
              </a:rPr>
              <a:t> </a:t>
            </a:r>
          </a:p>
          <a:p>
            <a:pPr marL="228600" indent="-228600">
              <a:buAutoNum type="arabicPeriod"/>
            </a:pPr>
            <a:r>
              <a:rPr lang="fi-FI" sz="1200" kern="1200" dirty="0" smtClean="0">
                <a:solidFill>
                  <a:schemeClr val="tx1"/>
                </a:solidFill>
                <a:effectLst/>
                <a:latin typeface="+mn-lt"/>
                <a:ea typeface="+mn-ea"/>
                <a:cs typeface="+mn-cs"/>
              </a:rPr>
              <a:t>Show the film about how difficult</a:t>
            </a:r>
            <a:r>
              <a:rPr lang="fi-FI" sz="1200" kern="1200" baseline="0" dirty="0" smtClean="0">
                <a:solidFill>
                  <a:schemeClr val="tx1"/>
                </a:solidFill>
                <a:effectLst/>
                <a:latin typeface="+mn-lt"/>
                <a:ea typeface="+mn-ea"/>
                <a:cs typeface="+mn-cs"/>
              </a:rPr>
              <a:t> it is to given aid quickly based on vulnerability critera</a:t>
            </a:r>
          </a:p>
          <a:p>
            <a:pPr marL="0" indent="0">
              <a:buNone/>
            </a:pP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CD5796BE-0BBA-4542-A612-0BBAC6A83059}" type="slidenum">
              <a:rPr lang="en-GB" smtClean="0"/>
              <a:t>26</a:t>
            </a:fld>
            <a:endParaRPr lang="en-GB"/>
          </a:p>
        </p:txBody>
      </p:sp>
    </p:spTree>
    <p:extLst>
      <p:ext uri="{BB962C8B-B14F-4D97-AF65-F5344CB8AC3E}">
        <p14:creationId xmlns:p14="http://schemas.microsoft.com/office/powerpoint/2010/main" val="440793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27</a:t>
            </a:fld>
            <a:endParaRPr lang="en-GB"/>
          </a:p>
        </p:txBody>
      </p:sp>
    </p:spTree>
    <p:extLst>
      <p:ext uri="{BB962C8B-B14F-4D97-AF65-F5344CB8AC3E}">
        <p14:creationId xmlns:p14="http://schemas.microsoft.com/office/powerpoint/2010/main" val="3975810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31</a:t>
            </a:fld>
            <a:endParaRPr lang="en-GB"/>
          </a:p>
        </p:txBody>
      </p:sp>
    </p:spTree>
    <p:extLst>
      <p:ext uri="{BB962C8B-B14F-4D97-AF65-F5344CB8AC3E}">
        <p14:creationId xmlns:p14="http://schemas.microsoft.com/office/powerpoint/2010/main" val="623440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the end of this, show the film about</a:t>
            </a:r>
            <a:r>
              <a:rPr lang="en-GB" baseline="0" dirty="0" smtClean="0"/>
              <a:t> Tabasco floods:</a:t>
            </a:r>
          </a:p>
          <a:p>
            <a:r>
              <a:rPr lang="en-GB" sz="1200" u="sng" kern="1200" dirty="0" smtClean="0">
                <a:solidFill>
                  <a:schemeClr val="tx1"/>
                </a:solidFill>
                <a:effectLst/>
                <a:latin typeface="+mn-lt"/>
                <a:ea typeface="+mn-ea"/>
                <a:cs typeface="+mn-cs"/>
                <a:hlinkClick r:id="rId3"/>
              </a:rPr>
              <a:t>https://www.youtube.com/watch?v=3d-Yu8Dh1LY</a:t>
            </a:r>
            <a:endParaRPr lang="en-GB" sz="1200" u="sng" kern="1200" dirty="0" smtClean="0">
              <a:solidFill>
                <a:schemeClr val="tx1"/>
              </a:solidFill>
              <a:effectLst/>
              <a:latin typeface="+mn-lt"/>
              <a:ea typeface="+mn-ea"/>
              <a:cs typeface="+mn-cs"/>
            </a:endParaRPr>
          </a:p>
          <a:p>
            <a:endParaRPr lang="en-GB" sz="1200" u="sng" kern="1200" dirty="0" smtClean="0">
              <a:solidFill>
                <a:schemeClr val="tx1"/>
              </a:solidFill>
              <a:effectLst/>
              <a:latin typeface="+mn-lt"/>
              <a:ea typeface="+mn-ea"/>
              <a:cs typeface="+mn-cs"/>
            </a:endParaRPr>
          </a:p>
          <a:p>
            <a:r>
              <a:rPr lang="en-GB" sz="1200" u="none" kern="1200" dirty="0" smtClean="0">
                <a:solidFill>
                  <a:schemeClr val="tx1"/>
                </a:solidFill>
                <a:effectLst/>
                <a:latin typeface="+mn-lt"/>
                <a:ea typeface="+mn-ea"/>
                <a:cs typeface="+mn-cs"/>
              </a:rPr>
              <a:t>This film shows how important it is to be:</a:t>
            </a:r>
          </a:p>
          <a:p>
            <a:pPr marL="171450" indent="-171450">
              <a:buFontTx/>
              <a:buChar char="-"/>
            </a:pPr>
            <a:r>
              <a:rPr lang="en-GB" sz="1200" u="none" kern="1200" baseline="0" dirty="0" smtClean="0">
                <a:solidFill>
                  <a:schemeClr val="tx1"/>
                </a:solidFill>
                <a:effectLst/>
                <a:latin typeface="+mn-lt"/>
                <a:ea typeface="+mn-ea"/>
                <a:cs typeface="+mn-cs"/>
              </a:rPr>
              <a:t>Inclusive in our teams</a:t>
            </a:r>
          </a:p>
          <a:p>
            <a:pPr marL="171450" indent="-171450">
              <a:buFontTx/>
              <a:buChar char="-"/>
            </a:pPr>
            <a:r>
              <a:rPr lang="en-GB" sz="1200" u="none" kern="1200" baseline="0" dirty="0" smtClean="0">
                <a:solidFill>
                  <a:schemeClr val="tx1"/>
                </a:solidFill>
                <a:effectLst/>
                <a:latin typeface="+mn-lt"/>
                <a:ea typeface="+mn-ea"/>
                <a:cs typeface="+mn-cs"/>
              </a:rPr>
              <a:t>Consider local knowledge, vulnerability and who is missing out</a:t>
            </a:r>
          </a:p>
          <a:p>
            <a:pPr marL="171450" indent="-171450">
              <a:buFontTx/>
              <a:buChar char="-"/>
            </a:pPr>
            <a:r>
              <a:rPr lang="en-GB" sz="1200" u="none" kern="1200" baseline="0" dirty="0" smtClean="0">
                <a:solidFill>
                  <a:schemeClr val="tx1"/>
                </a:solidFill>
                <a:effectLst/>
                <a:latin typeface="+mn-lt"/>
                <a:ea typeface="+mn-ea"/>
                <a:cs typeface="+mn-cs"/>
              </a:rPr>
              <a:t>Use simple measures such as wrist bands, and outreach to deliver aid to the most vulnerable</a:t>
            </a:r>
            <a:endParaRPr lang="en-GB" u="none" dirty="0"/>
          </a:p>
        </p:txBody>
      </p:sp>
      <p:sp>
        <p:nvSpPr>
          <p:cNvPr id="4" name="Slide Number Placeholder 3"/>
          <p:cNvSpPr>
            <a:spLocks noGrp="1"/>
          </p:cNvSpPr>
          <p:nvPr>
            <p:ph type="sldNum" sz="quarter" idx="10"/>
          </p:nvPr>
        </p:nvSpPr>
        <p:spPr/>
        <p:txBody>
          <a:bodyPr/>
          <a:lstStyle/>
          <a:p>
            <a:fld id="{CD5796BE-0BBA-4542-A612-0BBAC6A83059}" type="slidenum">
              <a:rPr lang="en-GB" smtClean="0"/>
              <a:t>33</a:t>
            </a:fld>
            <a:endParaRPr lang="en-GB"/>
          </a:p>
        </p:txBody>
      </p:sp>
    </p:spTree>
    <p:extLst>
      <p:ext uri="{BB962C8B-B14F-4D97-AF65-F5344CB8AC3E}">
        <p14:creationId xmlns:p14="http://schemas.microsoft.com/office/powerpoint/2010/main" val="15217061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an exercise</a:t>
            </a:r>
            <a:r>
              <a:rPr lang="en-GB" baseline="0" dirty="0" smtClean="0"/>
              <a:t> that the teams will do, using the templates and guides.</a:t>
            </a:r>
          </a:p>
          <a:p>
            <a:endParaRPr lang="en-GB" baseline="0" dirty="0" smtClean="0"/>
          </a:p>
          <a:p>
            <a:r>
              <a:rPr lang="en-GB" baseline="0" dirty="0" smtClean="0">
                <a:solidFill>
                  <a:srgbClr val="FF0000"/>
                </a:solidFill>
              </a:rPr>
              <a:t>DO WE HAVE THESE GUIDES?</a:t>
            </a:r>
          </a:p>
          <a:p>
            <a:r>
              <a:rPr lang="en-GB" baseline="0" dirty="0" smtClean="0">
                <a:solidFill>
                  <a:srgbClr val="FF0000"/>
                </a:solidFill>
              </a:rPr>
              <a:t>What handouts are needed? </a:t>
            </a:r>
            <a:endParaRPr lang="en-GB" dirty="0">
              <a:solidFill>
                <a:srgbClr val="FF0000"/>
              </a:solidFill>
            </a:endParaRPr>
          </a:p>
        </p:txBody>
      </p:sp>
      <p:sp>
        <p:nvSpPr>
          <p:cNvPr id="4" name="Slide Number Placeholder 3"/>
          <p:cNvSpPr>
            <a:spLocks noGrp="1"/>
          </p:cNvSpPr>
          <p:nvPr>
            <p:ph type="sldNum" sz="quarter" idx="10"/>
          </p:nvPr>
        </p:nvSpPr>
        <p:spPr/>
        <p:txBody>
          <a:bodyPr/>
          <a:lstStyle/>
          <a:p>
            <a:fld id="{CD5796BE-0BBA-4542-A612-0BBAC6A83059}" type="slidenum">
              <a:rPr lang="en-GB" smtClean="0"/>
              <a:t>34</a:t>
            </a:fld>
            <a:endParaRPr lang="en-GB"/>
          </a:p>
        </p:txBody>
      </p:sp>
    </p:spTree>
    <p:extLst>
      <p:ext uri="{BB962C8B-B14F-4D97-AF65-F5344CB8AC3E}">
        <p14:creationId xmlns:p14="http://schemas.microsoft.com/office/powerpoint/2010/main" val="1979994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questions about what Participation</a:t>
            </a:r>
            <a:r>
              <a:rPr lang="en-GB" baseline="0" dirty="0" smtClean="0"/>
              <a:t> is, and WHY it matters</a:t>
            </a:r>
          </a:p>
          <a:p>
            <a:r>
              <a:rPr lang="en-GB" baseline="0" dirty="0" smtClean="0"/>
              <a:t>Show that we don’t just do PARTICIPATION for the sake of it, we actually do it for an outcome (which is to get information that will help us to assess: needs, quality of what we are doing, anything that we need to approve, our relationships with the community</a:t>
            </a:r>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35</a:t>
            </a:fld>
            <a:endParaRPr lang="en-GB"/>
          </a:p>
        </p:txBody>
      </p:sp>
    </p:spTree>
    <p:extLst>
      <p:ext uri="{BB962C8B-B14F-4D97-AF65-F5344CB8AC3E}">
        <p14:creationId xmlns:p14="http://schemas.microsoft.com/office/powerpoint/2010/main" val="34854566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This is an exercise about people’s individual or specific needs (based on their situation)</a:t>
            </a:r>
          </a:p>
          <a:p>
            <a:endParaRPr lang="en-GB" baseline="0" dirty="0" smtClean="0"/>
          </a:p>
          <a:p>
            <a:r>
              <a:rPr lang="en-GB" baseline="0" dirty="0" smtClean="0"/>
              <a:t>How can we ensure we best prepare people for disasters</a:t>
            </a:r>
          </a:p>
          <a:p>
            <a:endParaRPr lang="en-GB" baseline="0" dirty="0" smtClean="0"/>
          </a:p>
          <a:p>
            <a:r>
              <a:rPr lang="en-GB" baseline="0" dirty="0" smtClean="0"/>
              <a:t>What are each of their needs/risks/priorities – one group rotating looking at this. The other group what can we do in our DRR activities to mitigate these risks</a:t>
            </a:r>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36</a:t>
            </a:fld>
            <a:endParaRPr lang="en-GB"/>
          </a:p>
        </p:txBody>
      </p:sp>
    </p:spTree>
    <p:extLst>
      <p:ext uri="{BB962C8B-B14F-4D97-AF65-F5344CB8AC3E}">
        <p14:creationId xmlns:p14="http://schemas.microsoft.com/office/powerpoint/2010/main" val="2026608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training is structured around the following resources, and is based on the following priorities:</a:t>
            </a:r>
          </a:p>
          <a:p>
            <a:pPr marL="171450" indent="-171450">
              <a:buFontTx/>
              <a:buChar char="-"/>
            </a:pPr>
            <a:r>
              <a:rPr lang="en-GB" baseline="0" dirty="0" smtClean="0"/>
              <a:t>The IFRC Strategic Framework</a:t>
            </a:r>
          </a:p>
          <a:p>
            <a:pPr marL="171450" indent="-171450">
              <a:buFontTx/>
              <a:buChar char="-"/>
            </a:pPr>
            <a:r>
              <a:rPr lang="en-GB" baseline="0" dirty="0" smtClean="0"/>
              <a:t>The Fundamental Principles of the Red Cross Red Crescent</a:t>
            </a:r>
          </a:p>
          <a:p>
            <a:pPr marL="0" indent="0">
              <a:buFontTx/>
              <a:buNone/>
            </a:pPr>
            <a:endParaRPr lang="en-GB" baseline="0" dirty="0" smtClean="0"/>
          </a:p>
          <a:p>
            <a:pPr marL="0" indent="0">
              <a:buFontTx/>
              <a:buNone/>
            </a:pPr>
            <a:r>
              <a:rPr lang="en-GB" baseline="0" dirty="0" smtClean="0"/>
              <a:t>Case studies will include:</a:t>
            </a:r>
          </a:p>
          <a:p>
            <a:pPr marL="171450" indent="-171450">
              <a:buFontTx/>
              <a:buChar char="-"/>
            </a:pPr>
            <a:r>
              <a:rPr lang="en-GB" baseline="0" dirty="0" smtClean="0"/>
              <a:t>Mexican red cross and Haiti examples (because there is a great resource that is called Inside Disasters, which follows a Red Cross FACT Team)</a:t>
            </a:r>
          </a:p>
          <a:p>
            <a:pPr marL="171450" indent="-171450">
              <a:buFontTx/>
              <a:buChar char="-"/>
            </a:pPr>
            <a:r>
              <a:rPr lang="en-GB" baseline="0" dirty="0" smtClean="0"/>
              <a:t>The experiences of the group</a:t>
            </a:r>
          </a:p>
          <a:p>
            <a:pPr marL="171450" indent="-171450">
              <a:buFontTx/>
              <a:buChar char="-"/>
            </a:pPr>
            <a:endParaRPr lang="en-GB" baseline="0" dirty="0" smtClean="0"/>
          </a:p>
          <a:p>
            <a:pPr marL="0" indent="0">
              <a:buFontTx/>
              <a:buNone/>
            </a:pPr>
            <a:r>
              <a:rPr lang="en-GB" baseline="0" dirty="0" smtClean="0"/>
              <a:t>You will learn to use this key PRACTICAL resource:</a:t>
            </a:r>
          </a:p>
          <a:p>
            <a:pPr marL="171450" indent="-171450">
              <a:buFontTx/>
              <a:buChar char="-"/>
            </a:pPr>
            <a:r>
              <a:rPr lang="en-GB" baseline="0" dirty="0" smtClean="0"/>
              <a:t>The IFRC Minimum Standard Commitments to Gender and Diversity in Emergency Programming</a:t>
            </a:r>
          </a:p>
        </p:txBody>
      </p:sp>
      <p:sp>
        <p:nvSpPr>
          <p:cNvPr id="4" name="Slide Number Placeholder 3"/>
          <p:cNvSpPr>
            <a:spLocks noGrp="1"/>
          </p:cNvSpPr>
          <p:nvPr>
            <p:ph type="sldNum" sz="quarter" idx="10"/>
          </p:nvPr>
        </p:nvSpPr>
        <p:spPr/>
        <p:txBody>
          <a:bodyPr/>
          <a:lstStyle/>
          <a:p>
            <a:fld id="{CD5796BE-0BBA-4542-A612-0BBAC6A83059}" type="slidenum">
              <a:rPr lang="en-GB" smtClean="0"/>
              <a:t>4</a:t>
            </a:fld>
            <a:endParaRPr lang="en-GB"/>
          </a:p>
        </p:txBody>
      </p:sp>
    </p:spTree>
    <p:extLst>
      <p:ext uri="{BB962C8B-B14F-4D97-AF65-F5344CB8AC3E}">
        <p14:creationId xmlns:p14="http://schemas.microsoft.com/office/powerpoint/2010/main" val="1962764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37</a:t>
            </a:fld>
            <a:endParaRPr lang="en-GB"/>
          </a:p>
        </p:txBody>
      </p:sp>
    </p:spTree>
    <p:extLst>
      <p:ext uri="{BB962C8B-B14F-4D97-AF65-F5344CB8AC3E}">
        <p14:creationId xmlns:p14="http://schemas.microsoft.com/office/powerpoint/2010/main" val="1143168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Place the survivors profiles</a:t>
            </a:r>
            <a:r>
              <a:rPr lang="en-GB" baseline="0" dirty="0" smtClean="0"/>
              <a:t> on a sheet of paper and place them around the room as a gallery. Now split the group into teams of 2. they can either be sector teams doing a rapid needs assessment with beneficiaries, or they can be doing a </a:t>
            </a:r>
            <a:r>
              <a:rPr lang="en-GB" baseline="0" dirty="0" err="1" smtClean="0"/>
              <a:t>multisectoral</a:t>
            </a:r>
            <a:r>
              <a:rPr lang="en-GB" baseline="0" dirty="0" smtClean="0"/>
              <a:t> analysis of the person’s individual needs. </a:t>
            </a:r>
          </a:p>
          <a:p>
            <a:endParaRPr lang="en-GB" baseline="0" dirty="0" smtClean="0"/>
          </a:p>
          <a:p>
            <a:r>
              <a:rPr lang="en-GB" baseline="0" dirty="0" smtClean="0"/>
              <a:t>Ask them to refer to the </a:t>
            </a:r>
            <a:r>
              <a:rPr lang="en-GB" baseline="0" dirty="0" err="1" smtClean="0"/>
              <a:t>MSCs</a:t>
            </a:r>
            <a:r>
              <a:rPr lang="en-GB" baseline="0" dirty="0" smtClean="0"/>
              <a:t> and have it in hand. </a:t>
            </a:r>
          </a:p>
          <a:p>
            <a:endParaRPr lang="en-GB" baseline="0" dirty="0" smtClean="0"/>
          </a:p>
          <a:p>
            <a:r>
              <a:rPr lang="en-GB" baseline="0" dirty="0" smtClean="0"/>
              <a:t>Remind then that you do not want to hear that they have WASH needs. All of the survivors have WASH needs – you want to know the SPECIFIC needs and SPECIFIC adaptations that would need to take place. </a:t>
            </a:r>
          </a:p>
          <a:p>
            <a:endParaRPr lang="en-GB" baseline="0" dirty="0" smtClean="0"/>
          </a:p>
          <a:p>
            <a:r>
              <a:rPr lang="en-GB" baseline="0" dirty="0" smtClean="0"/>
              <a:t>Place emphasis on: the person’s strengths, their protection risks and the fact that the humanitarian system is just that – a system, so you can partner and refer people to other agencies if you and your team cannot meet their needs, but to do this, you need to understand that other agencies are in the area and they are asking similar questions.</a:t>
            </a:r>
          </a:p>
          <a:p>
            <a:endParaRPr lang="en-GB" baseline="0" dirty="0" smtClean="0"/>
          </a:p>
          <a:p>
            <a:r>
              <a:rPr lang="en-GB" baseline="0" dirty="0" smtClean="0"/>
              <a:t>If you wish to add complexity to this exercise, you can have a team from ‘another agency’ arrive to assess the needs of the same individuals mid way through the RC team doing their assessments.</a:t>
            </a:r>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38</a:t>
            </a:fld>
            <a:endParaRPr lang="en-GB"/>
          </a:p>
        </p:txBody>
      </p:sp>
    </p:spTree>
    <p:extLst>
      <p:ext uri="{BB962C8B-B14F-4D97-AF65-F5344CB8AC3E}">
        <p14:creationId xmlns:p14="http://schemas.microsoft.com/office/powerpoint/2010/main" val="2200883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safety commitments are about:</a:t>
            </a:r>
          </a:p>
          <a:p>
            <a:pPr marL="228600" indent="-228600">
              <a:buAutoNum type="arabicPeriod"/>
            </a:pPr>
            <a:r>
              <a:rPr lang="en-GB" baseline="0" dirty="0" smtClean="0"/>
              <a:t>Sector specific safety </a:t>
            </a:r>
          </a:p>
          <a:p>
            <a:pPr marL="228600" indent="-228600">
              <a:buAutoNum type="arabicPeriod"/>
            </a:pPr>
            <a:r>
              <a:rPr lang="en-GB" baseline="0" dirty="0" smtClean="0"/>
              <a:t>Gender based violence response</a:t>
            </a:r>
          </a:p>
          <a:p>
            <a:pPr marL="228600" indent="-228600">
              <a:buAutoNum type="arabicPeriod"/>
            </a:pPr>
            <a:r>
              <a:rPr lang="en-GB" baseline="0" dirty="0" smtClean="0"/>
              <a:t>Internal protection systems</a:t>
            </a:r>
          </a:p>
          <a:p>
            <a:pPr marL="0" indent="0">
              <a:buNone/>
            </a:pPr>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39</a:t>
            </a:fld>
            <a:endParaRPr lang="en-GB"/>
          </a:p>
        </p:txBody>
      </p:sp>
    </p:spTree>
    <p:extLst>
      <p:ext uri="{BB962C8B-B14F-4D97-AF65-F5344CB8AC3E}">
        <p14:creationId xmlns:p14="http://schemas.microsoft.com/office/powerpoint/2010/main" val="29267665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0188" indent="-230188" eaLnBrk="1" hangingPunct="1"/>
            <a:endParaRPr lang="en-US" b="1"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CC85908-1144-4343-98F2-F98E6ABC6FD9}" type="slidenum">
              <a:rPr lang="en-GB" smtClean="0">
                <a:solidFill>
                  <a:prstClr val="black"/>
                </a:solidFill>
              </a:rPr>
              <a:pPr eaLnBrk="1" hangingPunct="1"/>
              <a:t>40</a:t>
            </a:fld>
            <a:endParaRPr lang="en-GB" dirty="0" smtClean="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are going to start by talking about our Internal Processes for Safety</a:t>
            </a:r>
          </a:p>
          <a:p>
            <a:r>
              <a:rPr lang="en-GB" dirty="0" smtClean="0"/>
              <a:t>This is about out staff</a:t>
            </a:r>
            <a:r>
              <a:rPr lang="en-GB" baseline="0" dirty="0" smtClean="0"/>
              <a:t> code of conduct which dictates our behaviours</a:t>
            </a:r>
          </a:p>
          <a:p>
            <a:endParaRPr lang="en-GB" baseline="0" dirty="0" smtClean="0"/>
          </a:p>
          <a:p>
            <a:r>
              <a:rPr lang="en-GB" baseline="0" dirty="0" smtClean="0"/>
              <a:t>Here is the film link for To Serve With Pride:</a:t>
            </a:r>
          </a:p>
          <a:p>
            <a:r>
              <a:rPr lang="en-GB" sz="1200" u="sng" kern="1200" dirty="0" smtClean="0">
                <a:solidFill>
                  <a:schemeClr val="tx1"/>
                </a:solidFill>
                <a:effectLst/>
                <a:latin typeface="+mn-lt"/>
                <a:ea typeface="+mn-ea"/>
                <a:cs typeface="+mn-cs"/>
                <a:hlinkClick r:id="rId3"/>
              </a:rPr>
              <a:t>http://www.pseataskforce.org/</a:t>
            </a:r>
            <a:r>
              <a:rPr lang="en-GB" sz="1200" kern="1200" dirty="0" smtClean="0">
                <a:solidFill>
                  <a:schemeClr val="tx1"/>
                </a:solidFill>
                <a:effectLst/>
                <a:latin typeface="+mn-lt"/>
                <a:ea typeface="+mn-ea"/>
                <a:cs typeface="+mn-cs"/>
              </a:rPr>
              <a:t>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Please warn people prior to viewing this, that it may be distressing, that they can come and talk to the facilitators afterwards about any issues or that they can leave the room at any point</a:t>
            </a: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41</a:t>
            </a:fld>
            <a:endParaRPr lang="en-GB"/>
          </a:p>
        </p:txBody>
      </p:sp>
    </p:spTree>
    <p:extLst>
      <p:ext uri="{BB962C8B-B14F-4D97-AF65-F5344CB8AC3E}">
        <p14:creationId xmlns:p14="http://schemas.microsoft.com/office/powerpoint/2010/main" val="31284237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796BE-0BBA-4542-A612-0BBAC6A83059}" type="slidenum">
              <a:rPr lang="en-GB" smtClean="0"/>
              <a:t>46</a:t>
            </a:fld>
            <a:endParaRPr lang="en-GB"/>
          </a:p>
        </p:txBody>
      </p:sp>
    </p:spTree>
    <p:extLst>
      <p:ext uri="{BB962C8B-B14F-4D97-AF65-F5344CB8AC3E}">
        <p14:creationId xmlns:p14="http://schemas.microsoft.com/office/powerpoint/2010/main" val="19312513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we need this printed??</a:t>
            </a:r>
            <a:endParaRPr lang="en-US" dirty="0"/>
          </a:p>
        </p:txBody>
      </p:sp>
      <p:sp>
        <p:nvSpPr>
          <p:cNvPr id="4" name="Slide Number Placeholder 3"/>
          <p:cNvSpPr>
            <a:spLocks noGrp="1"/>
          </p:cNvSpPr>
          <p:nvPr>
            <p:ph type="sldNum" sz="quarter" idx="10"/>
          </p:nvPr>
        </p:nvSpPr>
        <p:spPr/>
        <p:txBody>
          <a:bodyPr/>
          <a:lstStyle/>
          <a:p>
            <a:fld id="{CD5796BE-0BBA-4542-A612-0BBAC6A83059}" type="slidenum">
              <a:rPr lang="en-GB" smtClean="0"/>
              <a:t>48</a:t>
            </a:fld>
            <a:endParaRPr lang="en-GB"/>
          </a:p>
        </p:txBody>
      </p:sp>
    </p:spTree>
    <p:extLst>
      <p:ext uri="{BB962C8B-B14F-4D97-AF65-F5344CB8AC3E}">
        <p14:creationId xmlns:p14="http://schemas.microsoft.com/office/powerpoint/2010/main" val="662274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0188" indent="-230188" eaLnBrk="1" hangingPunct="1"/>
            <a:endParaRPr lang="en-US" b="1"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CC85908-1144-4343-98F2-F98E6ABC6FD9}" type="slidenum">
              <a:rPr lang="en-GB" smtClean="0"/>
              <a:pPr eaLnBrk="1" hangingPunct="1"/>
              <a:t>50</a:t>
            </a:fld>
            <a:endParaRPr lang="en-GB"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0188" indent="-230188" eaLnBrk="1" hangingPunct="1"/>
            <a:endParaRPr lang="en-US" b="1"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CC85908-1144-4343-98F2-F98E6ABC6FD9}" type="slidenum">
              <a:rPr lang="en-GB" smtClean="0"/>
              <a:pPr eaLnBrk="1" hangingPunct="1"/>
              <a:t>51</a:t>
            </a:fld>
            <a:endParaRPr lang="en-GB"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30188" indent="-230188" eaLnBrk="1" hangingPunct="1"/>
            <a:endParaRPr lang="en-US" b="1"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CC85908-1144-4343-98F2-F98E6ABC6FD9}" type="slidenum">
              <a:rPr lang="en-GB" smtClean="0"/>
              <a:pPr eaLnBrk="1" hangingPunct="1"/>
              <a:t>52</a:t>
            </a:fld>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At the beginning of each session, you will</a:t>
            </a:r>
            <a:r>
              <a:rPr lang="en-GB" baseline="0" dirty="0" smtClean="0"/>
              <a:t> ask the group to brainstorm the meaning of the word for that session (Dignity, Access, Participation and Safety). </a:t>
            </a:r>
          </a:p>
          <a:p>
            <a:endParaRPr lang="en-GB" baseline="0" dirty="0" smtClean="0"/>
          </a:p>
          <a:p>
            <a:r>
              <a:rPr lang="en-GB" baseline="0" dirty="0" smtClean="0"/>
              <a:t>Ensure that you discuss: what is means; what it means to you as a Red Cross workers; what obligations you have to do this; a practical place they can find out more (the MSC guide) and also why it is about the workplace obligation not the personal interpretation.</a:t>
            </a:r>
            <a:endParaRPr lang="en-GB" dirty="0" smtClean="0"/>
          </a:p>
          <a:p>
            <a:endParaRPr lang="en-GB" dirty="0" smtClean="0"/>
          </a:p>
          <a:p>
            <a:r>
              <a:rPr lang="en-GB" dirty="0" smtClean="0"/>
              <a:t>Ideas</a:t>
            </a:r>
            <a:r>
              <a:rPr lang="en-GB" baseline="0" dirty="0" smtClean="0"/>
              <a:t> to draw out about DIGNITY:</a:t>
            </a:r>
            <a:endParaRPr lang="en-GB" dirty="0" smtClean="0"/>
          </a:p>
          <a:p>
            <a:pPr marL="171450" indent="-171450">
              <a:buFont typeface="Arial" panose="020B0604020202020204" pitchFamily="34" charset="0"/>
              <a:buChar char="•"/>
            </a:pPr>
            <a:r>
              <a:rPr lang="en-GB" dirty="0" smtClean="0"/>
              <a:t>Respect, promote and safeguard human dignity in extreme situations of vulnerability</a:t>
            </a:r>
          </a:p>
          <a:p>
            <a:pPr marL="171450" indent="-171450">
              <a:buFont typeface="Arial" panose="020B0604020202020204" pitchFamily="34" charset="0"/>
              <a:buChar char="•"/>
            </a:pPr>
            <a:r>
              <a:rPr lang="en-GB" dirty="0" smtClean="0"/>
              <a:t>Not limited to personally engaging an individual in a respectful matter</a:t>
            </a:r>
          </a:p>
          <a:p>
            <a:pPr marL="171450" indent="-171450">
              <a:buFont typeface="Arial" panose="020B0604020202020204" pitchFamily="34" charset="0"/>
              <a:buChar char="•"/>
            </a:pPr>
            <a:r>
              <a:rPr lang="en-GB" dirty="0" smtClean="0"/>
              <a:t>Planning, asking, understanding needs</a:t>
            </a:r>
          </a:p>
          <a:p>
            <a:pPr marL="171450" indent="-171450">
              <a:buFont typeface="Arial" panose="020B0604020202020204" pitchFamily="34" charset="0"/>
              <a:buChar char="•"/>
            </a:pPr>
            <a:r>
              <a:rPr lang="en-GB" dirty="0" smtClean="0"/>
              <a:t>Protecting people’s psychosocial wellbeing</a:t>
            </a:r>
          </a:p>
          <a:p>
            <a:pPr marL="171450" indent="-171450">
              <a:buFont typeface="Arial" panose="020B0604020202020204" pitchFamily="34" charset="0"/>
              <a:buChar char="•"/>
            </a:pPr>
            <a:r>
              <a:rPr lang="en-GB" dirty="0" smtClean="0"/>
              <a:t>Ensuring privacy, and specific cultural needs are met</a:t>
            </a:r>
          </a:p>
          <a:p>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5</a:t>
            </a:fld>
            <a:endParaRPr lang="en-GB"/>
          </a:p>
        </p:txBody>
      </p:sp>
    </p:spTree>
    <p:extLst>
      <p:ext uri="{BB962C8B-B14F-4D97-AF65-F5344CB8AC3E}">
        <p14:creationId xmlns:p14="http://schemas.microsoft.com/office/powerpoint/2010/main" val="18589197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safety commitments are about:</a:t>
            </a:r>
          </a:p>
          <a:p>
            <a:pPr marL="228600" indent="-228600">
              <a:buAutoNum type="arabicPeriod"/>
            </a:pPr>
            <a:r>
              <a:rPr lang="en-GB" baseline="0" dirty="0" smtClean="0"/>
              <a:t>Sector specific safety </a:t>
            </a:r>
          </a:p>
          <a:p>
            <a:pPr marL="228600" indent="-228600">
              <a:buAutoNum type="arabicPeriod"/>
            </a:pPr>
            <a:r>
              <a:rPr lang="en-GB" baseline="0" dirty="0" smtClean="0"/>
              <a:t>Gender based violence response</a:t>
            </a:r>
          </a:p>
          <a:p>
            <a:pPr marL="228600" indent="-228600">
              <a:buAutoNum type="arabicPeriod"/>
            </a:pPr>
            <a:r>
              <a:rPr lang="en-GB" baseline="0" dirty="0" smtClean="0"/>
              <a:t>Internal protection systems</a:t>
            </a:r>
          </a:p>
          <a:p>
            <a:pPr marL="0" indent="0">
              <a:buNone/>
            </a:pPr>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53</a:t>
            </a:fld>
            <a:endParaRPr lang="en-GB"/>
          </a:p>
        </p:txBody>
      </p:sp>
    </p:spTree>
    <p:extLst>
      <p:ext uri="{BB962C8B-B14F-4D97-AF65-F5344CB8AC3E}">
        <p14:creationId xmlns:p14="http://schemas.microsoft.com/office/powerpoint/2010/main" val="29267665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that it is a principles of film making</a:t>
            </a:r>
          </a:p>
          <a:p>
            <a:r>
              <a:rPr lang="en-GB" dirty="0" smtClean="0"/>
              <a:t>Easily adapted to any context</a:t>
            </a:r>
          </a:p>
          <a:p>
            <a:r>
              <a:rPr lang="en-GB" dirty="0" smtClean="0"/>
              <a:t>Have worked with people of</a:t>
            </a:r>
            <a:r>
              <a:rPr lang="en-GB" baseline="0" dirty="0" smtClean="0"/>
              <a:t> all levels of education – and it about seeing the change</a:t>
            </a:r>
          </a:p>
          <a:p>
            <a:r>
              <a:rPr lang="en-GB" baseline="0" dirty="0" smtClean="0"/>
              <a:t>Examples: Iraqi doctors (pen is mightier than the sword, and a picture tells a thousand words); illiterate women in Ethiopia who have never held a pencil;</a:t>
            </a:r>
          </a:p>
          <a:p>
            <a:endParaRPr lang="en-GB" baseline="0" dirty="0" smtClean="0"/>
          </a:p>
          <a:p>
            <a:r>
              <a:rPr lang="en-GB" baseline="0" dirty="0" smtClean="0"/>
              <a:t>it gets us away from the log frame for a moment to think about how our behaviour and the challenges we face has an impact </a:t>
            </a:r>
            <a:r>
              <a:rPr lang="en-GB" baseline="0" smtClean="0"/>
              <a:t>on individuals and what we can do to change it.</a:t>
            </a:r>
            <a:endParaRPr lang="en-GB" dirty="0"/>
          </a:p>
        </p:txBody>
      </p:sp>
      <p:sp>
        <p:nvSpPr>
          <p:cNvPr id="4" name="Slide Number Placeholder 3"/>
          <p:cNvSpPr>
            <a:spLocks noGrp="1"/>
          </p:cNvSpPr>
          <p:nvPr>
            <p:ph type="sldNum" sz="quarter" idx="10"/>
          </p:nvPr>
        </p:nvSpPr>
        <p:spPr/>
        <p:txBody>
          <a:bodyPr/>
          <a:lstStyle/>
          <a:p>
            <a:fld id="{A49F9F90-6A0D-485A-8640-78825A7D08E7}" type="slidenum">
              <a:rPr lang="en-GB" smtClean="0"/>
              <a:t>54</a:t>
            </a:fld>
            <a:endParaRPr lang="en-GB" dirty="0"/>
          </a:p>
        </p:txBody>
      </p:sp>
    </p:spTree>
    <p:extLst>
      <p:ext uri="{BB962C8B-B14F-4D97-AF65-F5344CB8AC3E}">
        <p14:creationId xmlns:p14="http://schemas.microsoft.com/office/powerpoint/2010/main" val="27417668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9F9F90-6A0D-485A-8640-78825A7D08E7}" type="slidenum">
              <a:rPr lang="en-GB" smtClean="0"/>
              <a:t>55</a:t>
            </a:fld>
            <a:endParaRPr lang="en-GB" dirty="0"/>
          </a:p>
        </p:txBody>
      </p:sp>
    </p:spTree>
    <p:extLst>
      <p:ext uri="{BB962C8B-B14F-4D97-AF65-F5344CB8AC3E}">
        <p14:creationId xmlns:p14="http://schemas.microsoft.com/office/powerpoint/2010/main" val="3872805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1182EA-398D-4570-BCB1-3DA6D2A32D7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205499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exercise if called</a:t>
            </a:r>
            <a:r>
              <a:rPr lang="en-GB" baseline="0" dirty="0" smtClean="0"/>
              <a:t> SPEED DEBATING:</a:t>
            </a:r>
          </a:p>
          <a:p>
            <a:pPr marL="171450" indent="-171450">
              <a:buFontTx/>
              <a:buChar char="-"/>
            </a:pPr>
            <a:r>
              <a:rPr lang="en-GB" baseline="0" dirty="0" smtClean="0"/>
              <a:t>On this slide and the following slides you will find a series of ‘Black and White’ or ‘Blanket’ statements</a:t>
            </a:r>
          </a:p>
          <a:p>
            <a:pPr marL="171450" indent="-171450">
              <a:buFontTx/>
              <a:buChar char="-"/>
            </a:pPr>
            <a:r>
              <a:rPr lang="en-GB" baseline="0" dirty="0" smtClean="0"/>
              <a:t>You ask the group to stand in two lines facing each other, ensure that each person has a ‘partner’ in front of them (even numbers of people facing each other)</a:t>
            </a:r>
          </a:p>
          <a:p>
            <a:pPr marL="171450" indent="-171450">
              <a:buFontTx/>
              <a:buChar char="-"/>
            </a:pPr>
            <a:r>
              <a:rPr lang="en-GB" baseline="0" dirty="0" smtClean="0"/>
              <a:t>Then you will ask one side to take the ‘affirmative’ side of the statement; the other side argues that the statement is not true. </a:t>
            </a:r>
          </a:p>
          <a:p>
            <a:pPr marL="171450" indent="-171450">
              <a:buFontTx/>
              <a:buChar char="-"/>
            </a:pPr>
            <a:r>
              <a:rPr lang="en-GB" baseline="0" dirty="0" smtClean="0"/>
              <a:t>Give 3 minutes to debate each slide</a:t>
            </a:r>
          </a:p>
          <a:p>
            <a:pPr marL="171450" indent="-171450">
              <a:buFontTx/>
              <a:buChar char="-"/>
            </a:pPr>
            <a:r>
              <a:rPr lang="en-GB" baseline="0" dirty="0" smtClean="0"/>
              <a:t>Between slides, have a short debrief about the topic</a:t>
            </a:r>
          </a:p>
          <a:p>
            <a:pPr marL="171450" indent="-171450">
              <a:buFontTx/>
              <a:buChar char="-"/>
            </a:pPr>
            <a:endParaRPr lang="en-GB" baseline="0" dirty="0" smtClean="0"/>
          </a:p>
          <a:p>
            <a:pPr marL="0" indent="0">
              <a:buFontTx/>
              <a:buNone/>
            </a:pPr>
            <a:r>
              <a:rPr lang="en-GB" baseline="0" dirty="0" smtClean="0"/>
              <a:t>KEY THEMES TO DRAW OUT:</a:t>
            </a:r>
          </a:p>
          <a:p>
            <a:pPr marL="171450" indent="-171450">
              <a:buFontTx/>
              <a:buChar char="-"/>
            </a:pPr>
            <a:r>
              <a:rPr lang="en-GB" baseline="0" dirty="0" smtClean="0"/>
              <a:t>It is not as simple as any of these statements</a:t>
            </a:r>
          </a:p>
          <a:p>
            <a:pPr marL="171450" indent="-171450">
              <a:buFontTx/>
              <a:buChar char="-"/>
            </a:pPr>
            <a:r>
              <a:rPr lang="en-GB" baseline="0" dirty="0" smtClean="0"/>
              <a:t>You often cannot view vulnerability only in terms of ‘gender’ or ‘diversity’ – you need to overlay them with each other</a:t>
            </a:r>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7</a:t>
            </a:fld>
            <a:endParaRPr lang="en-GB"/>
          </a:p>
        </p:txBody>
      </p:sp>
    </p:spTree>
    <p:extLst>
      <p:ext uri="{BB962C8B-B14F-4D97-AF65-F5344CB8AC3E}">
        <p14:creationId xmlns:p14="http://schemas.microsoft.com/office/powerpoint/2010/main" val="180376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8</a:t>
            </a:fld>
            <a:endParaRPr lang="en-GB"/>
          </a:p>
        </p:txBody>
      </p:sp>
    </p:spTree>
    <p:extLst>
      <p:ext uri="{BB962C8B-B14F-4D97-AF65-F5344CB8AC3E}">
        <p14:creationId xmlns:p14="http://schemas.microsoft.com/office/powerpoint/2010/main" val="1973975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11</a:t>
            </a:fld>
            <a:endParaRPr lang="en-GB"/>
          </a:p>
        </p:txBody>
      </p:sp>
    </p:spTree>
    <p:extLst>
      <p:ext uri="{BB962C8B-B14F-4D97-AF65-F5344CB8AC3E}">
        <p14:creationId xmlns:p14="http://schemas.microsoft.com/office/powerpoint/2010/main" val="88324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Male and female – binary opposites</a:t>
            </a:r>
          </a:p>
          <a:p>
            <a:r>
              <a:rPr lang="en-GB" dirty="0" smtClean="0"/>
              <a:t>Masculine and feminine – degrees of masculinity and femininity</a:t>
            </a:r>
            <a:r>
              <a:rPr lang="en-GB" baseline="0" dirty="0" smtClean="0"/>
              <a:t> set against a bar set by society. </a:t>
            </a:r>
          </a:p>
          <a:p>
            <a:r>
              <a:rPr lang="en-GB" baseline="0" dirty="0" smtClean="0"/>
              <a:t>Feminine – girly-girl, princess, tomboy, butch, androgynous, bitch, whore, </a:t>
            </a:r>
            <a:r>
              <a:rPr lang="en-GB" baseline="0" dirty="0" err="1" smtClean="0"/>
              <a:t>madonna</a:t>
            </a:r>
            <a:endParaRPr lang="en-GB" baseline="0" dirty="0" smtClean="0"/>
          </a:p>
          <a:p>
            <a:r>
              <a:rPr lang="en-GB" baseline="0" dirty="0" smtClean="0"/>
              <a:t>Masculine – hyper masculine, ‘a bit of a woman’, ‘a girl’s blouse’, ‘feminine’</a:t>
            </a:r>
          </a:p>
          <a:p>
            <a:endParaRPr lang="en-GB" dirty="0"/>
          </a:p>
        </p:txBody>
      </p:sp>
      <p:sp>
        <p:nvSpPr>
          <p:cNvPr id="4" name="Slide Number Placeholder 3"/>
          <p:cNvSpPr>
            <a:spLocks noGrp="1"/>
          </p:cNvSpPr>
          <p:nvPr>
            <p:ph type="sldNum" sz="quarter" idx="10"/>
          </p:nvPr>
        </p:nvSpPr>
        <p:spPr/>
        <p:txBody>
          <a:bodyPr/>
          <a:lstStyle/>
          <a:p>
            <a:fld id="{CD5796BE-0BBA-4542-A612-0BBAC6A83059}" type="slidenum">
              <a:rPr lang="en-GB" smtClean="0"/>
              <a:t>12</a:t>
            </a:fld>
            <a:endParaRPr lang="en-GB"/>
          </a:p>
        </p:txBody>
      </p:sp>
    </p:spTree>
    <p:extLst>
      <p:ext uri="{BB962C8B-B14F-4D97-AF65-F5344CB8AC3E}">
        <p14:creationId xmlns:p14="http://schemas.microsoft.com/office/powerpoint/2010/main" val="316384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124744"/>
            <a:ext cx="8839200" cy="5616624"/>
          </a:xfrm>
          <a:prstGeom prst="rect">
            <a:avLst/>
          </a:prstGeom>
          <a:solidFill>
            <a:srgbClr val="9589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90600" y="2819400"/>
            <a:ext cx="7239000" cy="647591"/>
          </a:xfrm>
          <a:prstGeom prst="rect">
            <a:avLst/>
          </a:prstGeo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2135088"/>
          </a:xfrm>
          <a:prstGeom prst="rect">
            <a:avLst/>
          </a:prstGeo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9" name="Rectangle 8"/>
          <p:cNvSpPr/>
          <p:nvPr userDrawn="1"/>
        </p:nvSpPr>
        <p:spPr>
          <a:xfrm>
            <a:off x="152400" y="188640"/>
            <a:ext cx="8812088"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Image 9" descr="IFRC-Logo-RGB-Tagline-EN.jpg"/>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222334" y="0"/>
            <a:ext cx="3845610" cy="107041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4" name="Picture Placeholder 3"/>
          <p:cNvSpPr>
            <a:spLocks noGrp="1"/>
          </p:cNvSpPr>
          <p:nvPr>
            <p:ph type="pic" sz="quarter" idx="10"/>
          </p:nvPr>
        </p:nvSpPr>
        <p:spPr>
          <a:xfrm>
            <a:off x="1828800" y="2895600"/>
            <a:ext cx="6858000" cy="2971800"/>
          </a:xfrm>
        </p:spPr>
        <p:txBody>
          <a:bodyPr rtlCol="0">
            <a:normAutofit/>
          </a:bodyPr>
          <a:lstStyle/>
          <a:p>
            <a:pPr lvl="0"/>
            <a:r>
              <a:rPr lang="en-US" noProof="0" dirty="0" smtClean="0"/>
              <a:t>Click icon to add picture</a:t>
            </a:r>
            <a:endParaRPr lang="en-GB" noProof="0" dirty="0"/>
          </a:p>
        </p:txBody>
      </p:sp>
      <p:sp>
        <p:nvSpPr>
          <p:cNvPr id="6" name="Text Placeholder 5"/>
          <p:cNvSpPr>
            <a:spLocks noGrp="1"/>
          </p:cNvSpPr>
          <p:nvPr>
            <p:ph type="body" sz="quarter" idx="11"/>
          </p:nvPr>
        </p:nvSpPr>
        <p:spPr>
          <a:xfrm>
            <a:off x="1828800" y="1631732"/>
            <a:ext cx="6858000" cy="1143000"/>
          </a:xfrm>
        </p:spPr>
        <p:txBody>
          <a:bodyPr/>
          <a:lstStyle/>
          <a:p>
            <a:pPr lvl="0"/>
            <a:r>
              <a:rPr lang="en-US" smtClean="0"/>
              <a:t>Click to edit Master text styles</a:t>
            </a:r>
          </a:p>
        </p:txBody>
      </p:sp>
    </p:spTree>
    <p:extLst>
      <p:ext uri="{BB962C8B-B14F-4D97-AF65-F5344CB8AC3E}">
        <p14:creationId xmlns:p14="http://schemas.microsoft.com/office/powerpoint/2010/main" val="1075145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820234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76399"/>
            <a:ext cx="4040188"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51075"/>
            <a:ext cx="4040188"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676399"/>
            <a:ext cx="4041775" cy="574675"/>
          </a:xfrm>
        </p:spPr>
        <p:txBody>
          <a:bodyPr anchor="ct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51075"/>
            <a:ext cx="4041775" cy="3616325"/>
          </a:xfrm>
        </p:spPr>
        <p:txBody>
          <a:bodyPr/>
          <a:lstStyle>
            <a:lvl1pPr>
              <a:defRPr sz="22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955557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Rectangle 3"/>
            <p:cNvSpPr/>
            <p:nvPr/>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TextBox 4"/>
            <p:cNvSpPr txBox="1"/>
            <p:nvPr/>
          </p:nvSpPr>
          <p:spPr>
            <a:xfrm>
              <a:off x="539552" y="400472"/>
              <a:ext cx="6336704" cy="4411464"/>
            </a:xfrm>
            <a:prstGeom prst="rect">
              <a:avLst/>
            </a:prstGeom>
            <a:noFill/>
          </p:spPr>
          <p:txBody>
            <a:bodyPr wrap="square" lIns="0" tIns="0" rIns="0" bIns="0">
              <a:spAutoFit/>
            </a:bodyPr>
            <a:lstStyle/>
            <a:p>
              <a:pPr fontAlgn="auto">
                <a:spcBef>
                  <a:spcPts val="0"/>
                </a:spcBef>
                <a:spcAft>
                  <a:spcPts val="0"/>
                </a:spcAft>
                <a:defRPr/>
              </a:pPr>
              <a:r>
                <a:rPr lang="en-US" sz="2000" b="1" baseline="30000" dirty="0">
                  <a:solidFill>
                    <a:srgbClr val="E8C7B0"/>
                  </a:solidFill>
                  <a:latin typeface="Arial" pitchFamily="34" charset="0"/>
                  <a:cs typeface="Arial" pitchFamily="34" charset="0"/>
                </a:rPr>
                <a:t>FOR FURTHER INFORMATION ON </a:t>
              </a:r>
              <a:r>
                <a:rPr lang="en-US" sz="2000" b="1" baseline="30000" dirty="0" smtClean="0">
                  <a:solidFill>
                    <a:srgbClr val="E8C7B0"/>
                  </a:solidFill>
                  <a:latin typeface="Arial" pitchFamily="34" charset="0"/>
                  <a:cs typeface="Arial" pitchFamily="34" charset="0"/>
                </a:rPr>
                <a:t>NCDs  </a:t>
              </a:r>
              <a:r>
                <a:rPr lang="en-US" sz="2000" b="1" baseline="30000" dirty="0">
                  <a:solidFill>
                    <a:srgbClr val="E8C7B0"/>
                  </a:solidFill>
                  <a:latin typeface="Arial" pitchFamily="34" charset="0"/>
                  <a:cs typeface="Arial" pitchFamily="34" charset="0"/>
                </a:rPr>
                <a:t>PLEASE CONTACT:</a:t>
              </a:r>
            </a:p>
            <a:p>
              <a:pPr fontAlgn="auto">
                <a:spcBef>
                  <a:spcPts val="0"/>
                </a:spcBef>
                <a:spcAft>
                  <a:spcPts val="0"/>
                </a:spcAft>
                <a:defRPr/>
              </a:pPr>
              <a:endParaRPr lang="en-US" sz="2000" b="1" baseline="30000" dirty="0">
                <a:solidFill>
                  <a:prstClr val="white"/>
                </a:solidFill>
                <a:latin typeface="Arial" pitchFamily="34" charset="0"/>
                <a:cs typeface="Arial" pitchFamily="34" charset="0"/>
              </a:endParaRPr>
            </a:p>
            <a:p>
              <a:pPr fontAlgn="auto">
                <a:spcBef>
                  <a:spcPts val="0"/>
                </a:spcBef>
                <a:spcAft>
                  <a:spcPts val="0"/>
                </a:spcAft>
                <a:defRPr/>
              </a:pPr>
              <a:r>
                <a:rPr lang="en-US" sz="2000" b="1" baseline="30000" dirty="0" smtClean="0">
                  <a:solidFill>
                    <a:srgbClr val="E8C7B0"/>
                  </a:solidFill>
                  <a:latin typeface="Arial" pitchFamily="34" charset="0"/>
                  <a:cs typeface="Arial" pitchFamily="34" charset="0"/>
                </a:rPr>
                <a:t>IFRC HEALTH</a:t>
              </a:r>
              <a:r>
                <a:rPr lang="en-US" sz="2000" b="1" dirty="0" smtClean="0">
                  <a:solidFill>
                    <a:srgbClr val="E8C7B0"/>
                  </a:solidFill>
                  <a:latin typeface="Arial" pitchFamily="34" charset="0"/>
                  <a:cs typeface="Arial" pitchFamily="34" charset="0"/>
                </a:rPr>
                <a:t> </a:t>
              </a:r>
              <a:r>
                <a:rPr lang="en-US" sz="2000" b="1" baseline="30000" dirty="0" smtClean="0">
                  <a:solidFill>
                    <a:srgbClr val="E8C7B0"/>
                  </a:solidFill>
                  <a:latin typeface="Arial" pitchFamily="34" charset="0"/>
                  <a:cs typeface="Arial" pitchFamily="34" charset="0"/>
                </a:rPr>
                <a:t>DEPARTMENT</a:t>
              </a:r>
              <a:endParaRPr lang="en-US" sz="2000" b="1" baseline="30000" dirty="0">
                <a:solidFill>
                  <a:srgbClr val="E8C7B0"/>
                </a:solidFill>
                <a:latin typeface="Arial" pitchFamily="34" charset="0"/>
                <a:cs typeface="Arial" pitchFamily="34" charset="0"/>
              </a:endParaRPr>
            </a:p>
            <a:p>
              <a:pPr fontAlgn="auto">
                <a:spcBef>
                  <a:spcPts val="0"/>
                </a:spcBef>
                <a:spcAft>
                  <a:spcPts val="0"/>
                </a:spcAft>
                <a:defRPr/>
              </a:pPr>
              <a:r>
                <a:rPr lang="en-US" sz="2800" b="1" baseline="30000" dirty="0" smtClean="0">
                  <a:solidFill>
                    <a:prstClr val="white"/>
                  </a:solidFill>
                  <a:latin typeface="Arial" pitchFamily="34" charset="0"/>
                  <a:cs typeface="Arial" pitchFamily="34" charset="0"/>
                </a:rPr>
                <a:t>Dr</a:t>
              </a:r>
              <a:r>
                <a:rPr lang="en-US" sz="2800" b="1" dirty="0" smtClean="0">
                  <a:solidFill>
                    <a:prstClr val="white"/>
                  </a:solidFill>
                  <a:latin typeface="Arial" pitchFamily="34" charset="0"/>
                  <a:cs typeface="Arial" pitchFamily="34" charset="0"/>
                </a:rPr>
                <a:t> </a:t>
              </a:r>
              <a:r>
                <a:rPr lang="en-US" sz="2800" b="1" baseline="30000" dirty="0" smtClean="0">
                  <a:solidFill>
                    <a:prstClr val="white"/>
                  </a:solidFill>
                  <a:latin typeface="Arial" pitchFamily="34" charset="0"/>
                  <a:cs typeface="Arial" pitchFamily="34" charset="0"/>
                </a:rPr>
                <a:t>Ayham Alomari,</a:t>
              </a:r>
              <a:r>
                <a:rPr lang="en-US" sz="2800" b="1" dirty="0" smtClean="0">
                  <a:solidFill>
                    <a:prstClr val="white"/>
                  </a:solidFill>
                  <a:latin typeface="Arial" pitchFamily="34" charset="0"/>
                  <a:cs typeface="Arial" pitchFamily="34" charset="0"/>
                </a:rPr>
                <a:t> </a:t>
              </a:r>
            </a:p>
            <a:p>
              <a:pPr fontAlgn="auto">
                <a:spcBef>
                  <a:spcPts val="0"/>
                </a:spcBef>
                <a:spcAft>
                  <a:spcPts val="0"/>
                </a:spcAft>
                <a:defRPr/>
              </a:pPr>
              <a:r>
                <a:rPr lang="en-US" sz="2400" b="1" baseline="30000" dirty="0" smtClean="0">
                  <a:solidFill>
                    <a:prstClr val="white"/>
                  </a:solidFill>
                  <a:latin typeface="Arial" pitchFamily="34" charset="0"/>
                  <a:cs typeface="Arial" pitchFamily="34" charset="0"/>
                </a:rPr>
                <a:t>Senior Health Officer  </a:t>
              </a:r>
            </a:p>
            <a:p>
              <a:pPr fontAlgn="auto">
                <a:spcBef>
                  <a:spcPts val="0"/>
                </a:spcBef>
                <a:spcAft>
                  <a:spcPts val="0"/>
                </a:spcAft>
                <a:defRPr/>
              </a:pPr>
              <a:r>
                <a:rPr lang="en-US" sz="2400" b="1" i="1" baseline="30000" dirty="0" smtClean="0">
                  <a:solidFill>
                    <a:prstClr val="white"/>
                  </a:solidFill>
                  <a:latin typeface="Arial" pitchFamily="34" charset="0"/>
                  <a:cs typeface="Arial" pitchFamily="34" charset="0"/>
                </a:rPr>
                <a:t>Community-Based</a:t>
              </a:r>
              <a:r>
                <a:rPr lang="en-US" sz="2400" b="1" i="1" dirty="0" smtClean="0">
                  <a:solidFill>
                    <a:prstClr val="white"/>
                  </a:solidFill>
                  <a:latin typeface="Arial" pitchFamily="34" charset="0"/>
                  <a:cs typeface="Arial" pitchFamily="34" charset="0"/>
                </a:rPr>
                <a:t> </a:t>
              </a:r>
              <a:r>
                <a:rPr lang="en-US" sz="2400" b="1" i="1" baseline="30000" dirty="0" smtClean="0">
                  <a:solidFill>
                    <a:prstClr val="white"/>
                  </a:solidFill>
                  <a:latin typeface="Arial" pitchFamily="34" charset="0"/>
                  <a:cs typeface="Arial" pitchFamily="34" charset="0"/>
                </a:rPr>
                <a:t>Health and First Aid, </a:t>
              </a:r>
            </a:p>
            <a:p>
              <a:pPr fontAlgn="auto">
                <a:spcBef>
                  <a:spcPts val="0"/>
                </a:spcBef>
                <a:spcAft>
                  <a:spcPts val="0"/>
                </a:spcAft>
                <a:defRPr/>
              </a:pPr>
              <a:r>
                <a:rPr lang="en-US" sz="2400" b="1" i="1" baseline="30000" dirty="0" smtClean="0">
                  <a:solidFill>
                    <a:prstClr val="white"/>
                  </a:solidFill>
                  <a:latin typeface="Arial" pitchFamily="34" charset="0"/>
                  <a:cs typeface="Arial" pitchFamily="34" charset="0"/>
                </a:rPr>
                <a:t>Noncommunicable diseases</a:t>
              </a:r>
            </a:p>
            <a:p>
              <a:pPr fontAlgn="auto">
                <a:spcBef>
                  <a:spcPts val="0"/>
                </a:spcBef>
                <a:spcAft>
                  <a:spcPts val="0"/>
                </a:spcAft>
                <a:defRPr/>
              </a:pPr>
              <a:r>
                <a:rPr lang="en-US" sz="2400" b="1" u="sng" baseline="30000" dirty="0" smtClean="0">
                  <a:solidFill>
                    <a:prstClr val="white"/>
                  </a:solidFill>
                  <a:latin typeface="Arial" pitchFamily="34" charset="0"/>
                  <a:cs typeface="Arial" pitchFamily="34" charset="0"/>
                </a:rPr>
                <a:t>ayham.alomari@ifrc.org</a:t>
              </a:r>
              <a:endParaRPr lang="en-US" sz="2000" b="1" baseline="30000" dirty="0" smtClean="0">
                <a:solidFill>
                  <a:prstClr val="white"/>
                </a:solidFill>
                <a:latin typeface="Arial" pitchFamily="34" charset="0"/>
                <a:cs typeface="Arial" pitchFamily="34" charset="0"/>
              </a:endParaRPr>
            </a:p>
            <a:p>
              <a:pPr fontAlgn="auto">
                <a:spcBef>
                  <a:spcPts val="0"/>
                </a:spcBef>
                <a:spcAft>
                  <a:spcPts val="0"/>
                </a:spcAft>
                <a:defRPr/>
              </a:pPr>
              <a:endParaRPr lang="en-US" sz="2000" b="1" baseline="30000" dirty="0">
                <a:solidFill>
                  <a:prstClr val="white"/>
                </a:solidFill>
                <a:latin typeface="Arial" pitchFamily="34" charset="0"/>
                <a:cs typeface="Arial" pitchFamily="34" charset="0"/>
              </a:endParaRPr>
            </a:p>
            <a:p>
              <a:pPr fontAlgn="auto">
                <a:spcBef>
                  <a:spcPts val="0"/>
                </a:spcBef>
                <a:spcAft>
                  <a:spcPts val="0"/>
                </a:spcAft>
                <a:defRPr/>
              </a:pPr>
              <a:r>
                <a:rPr lang="en-US" sz="2000" b="1" baseline="30000" dirty="0">
                  <a:solidFill>
                    <a:srgbClr val="E8C7B0"/>
                  </a:solidFill>
                  <a:latin typeface="Arial" pitchFamily="34" charset="0"/>
                  <a:cs typeface="Arial" pitchFamily="34" charset="0"/>
                </a:rPr>
                <a:t>THIS PRESENTATION IS PUBLISHED BY</a:t>
              </a:r>
            </a:p>
            <a:p>
              <a:pPr fontAlgn="auto">
                <a:spcBef>
                  <a:spcPts val="0"/>
                </a:spcBef>
                <a:spcAft>
                  <a:spcPts val="0"/>
                </a:spcAft>
                <a:defRPr/>
              </a:pPr>
              <a:r>
                <a:rPr lang="en-US" sz="2000" baseline="30000" dirty="0">
                  <a:solidFill>
                    <a:prstClr val="white"/>
                  </a:solidFill>
                  <a:latin typeface="Arial" pitchFamily="34" charset="0"/>
                  <a:cs typeface="Arial" pitchFamily="34" charset="0"/>
                </a:rPr>
                <a:t>INTERNATIONAL FEDERATION OF </a:t>
              </a:r>
              <a:br>
                <a:rPr lang="en-US" sz="2000" baseline="30000" dirty="0">
                  <a:solidFill>
                    <a:prstClr val="white"/>
                  </a:solidFill>
                  <a:latin typeface="Arial" pitchFamily="34" charset="0"/>
                  <a:cs typeface="Arial" pitchFamily="34" charset="0"/>
                </a:rPr>
              </a:br>
              <a:r>
                <a:rPr lang="en-US" sz="2000" baseline="30000" dirty="0">
                  <a:solidFill>
                    <a:prstClr val="white"/>
                  </a:solidFill>
                  <a:latin typeface="Arial" pitchFamily="34" charset="0"/>
                  <a:cs typeface="Arial" pitchFamily="34" charset="0"/>
                </a:rPr>
                <a:t>RED CROSS AND RED CRESCENT SOCIETIES</a:t>
              </a:r>
            </a:p>
            <a:p>
              <a:pPr fontAlgn="auto">
                <a:spcBef>
                  <a:spcPts val="0"/>
                </a:spcBef>
                <a:spcAft>
                  <a:spcPts val="0"/>
                </a:spcAft>
                <a:defRPr/>
              </a:pPr>
              <a:r>
                <a:rPr lang="en-US" sz="2000" baseline="30000" dirty="0">
                  <a:solidFill>
                    <a:prstClr val="white"/>
                  </a:solidFill>
                  <a:latin typeface="Arial" pitchFamily="34" charset="0"/>
                  <a:cs typeface="Arial" pitchFamily="34" charset="0"/>
                </a:rPr>
                <a:t>P.O. BOX 372</a:t>
              </a:r>
            </a:p>
            <a:p>
              <a:pPr fontAlgn="auto">
                <a:spcBef>
                  <a:spcPts val="0"/>
                </a:spcBef>
                <a:spcAft>
                  <a:spcPts val="0"/>
                </a:spcAft>
                <a:defRPr/>
              </a:pPr>
              <a:r>
                <a:rPr lang="en-US" sz="2000" baseline="30000" dirty="0">
                  <a:solidFill>
                    <a:prstClr val="white"/>
                  </a:solidFill>
                  <a:latin typeface="Arial" pitchFamily="34" charset="0"/>
                  <a:cs typeface="Arial" pitchFamily="34" charset="0"/>
                </a:rPr>
                <a:t>CH-1211 GENEVA 19</a:t>
              </a:r>
            </a:p>
            <a:p>
              <a:pPr fontAlgn="auto">
                <a:spcBef>
                  <a:spcPts val="0"/>
                </a:spcBef>
                <a:spcAft>
                  <a:spcPts val="0"/>
                </a:spcAft>
                <a:defRPr/>
              </a:pPr>
              <a:r>
                <a:rPr lang="en-US" sz="2000" baseline="30000" dirty="0">
                  <a:solidFill>
                    <a:prstClr val="white"/>
                  </a:solidFill>
                  <a:latin typeface="Arial" pitchFamily="34" charset="0"/>
                  <a:cs typeface="Arial" pitchFamily="34" charset="0"/>
                </a:rPr>
                <a:t>SWITZERLAND</a:t>
              </a:r>
            </a:p>
            <a:p>
              <a:pPr fontAlgn="auto">
                <a:spcBef>
                  <a:spcPts val="0"/>
                </a:spcBef>
                <a:spcAft>
                  <a:spcPts val="0"/>
                </a:spcAft>
                <a:defRPr/>
              </a:pPr>
              <a:endParaRPr lang="en-US" sz="2000" baseline="30000" dirty="0">
                <a:solidFill>
                  <a:prstClr val="white"/>
                </a:solidFill>
                <a:latin typeface="Arial" pitchFamily="34" charset="0"/>
                <a:cs typeface="Arial" pitchFamily="34" charset="0"/>
              </a:endParaRPr>
            </a:p>
            <a:p>
              <a:pPr fontAlgn="auto">
                <a:spcBef>
                  <a:spcPts val="0"/>
                </a:spcBef>
                <a:spcAft>
                  <a:spcPts val="0"/>
                </a:spcAft>
                <a:defRPr/>
              </a:pPr>
              <a:r>
                <a:rPr lang="en-US" sz="2000" baseline="30000" dirty="0">
                  <a:solidFill>
                    <a:prstClr val="white"/>
                  </a:solidFill>
                  <a:latin typeface="Arial" pitchFamily="34" charset="0"/>
                  <a:cs typeface="Arial" pitchFamily="34" charset="0"/>
                </a:rPr>
                <a:t>TEL.: +</a:t>
              </a:r>
              <a:r>
                <a:rPr lang="en-US" sz="2000" baseline="30000" dirty="0" smtClean="0">
                  <a:solidFill>
                    <a:prstClr val="white"/>
                  </a:solidFill>
                  <a:latin typeface="Arial" pitchFamily="34" charset="0"/>
                  <a:cs typeface="Arial" pitchFamily="34" charset="0"/>
                </a:rPr>
                <a:t>41 </a:t>
              </a:r>
              <a:r>
                <a:rPr lang="en-US" sz="2000" baseline="30000" dirty="0">
                  <a:solidFill>
                    <a:prstClr val="white"/>
                  </a:solidFill>
                  <a:latin typeface="Arial" pitchFamily="34" charset="0"/>
                  <a:cs typeface="Arial" pitchFamily="34" charset="0"/>
                </a:rPr>
                <a:t>22 730 </a:t>
              </a:r>
              <a:r>
                <a:rPr lang="en-US" sz="2000" baseline="30000" dirty="0" smtClean="0">
                  <a:solidFill>
                    <a:prstClr val="white"/>
                  </a:solidFill>
                  <a:latin typeface="Arial" pitchFamily="34" charset="0"/>
                  <a:cs typeface="Arial" pitchFamily="34" charset="0"/>
                </a:rPr>
                <a:t>4407</a:t>
              </a:r>
              <a:endParaRPr lang="en-US" sz="2000" baseline="30000" dirty="0">
                <a:solidFill>
                  <a:prstClr val="white"/>
                </a:solidFill>
                <a:latin typeface="Arial" pitchFamily="34" charset="0"/>
                <a:cs typeface="Arial" pitchFamily="34" charset="0"/>
              </a:endParaRPr>
            </a:p>
            <a:p>
              <a:pPr fontAlgn="auto">
                <a:spcBef>
                  <a:spcPts val="0"/>
                </a:spcBef>
                <a:spcAft>
                  <a:spcPts val="0"/>
                </a:spcAft>
                <a:defRPr/>
              </a:pPr>
              <a:r>
                <a:rPr lang="en-US" sz="2000" baseline="30000" dirty="0" smtClean="0">
                  <a:solidFill>
                    <a:prstClr val="white"/>
                  </a:solidFill>
                  <a:latin typeface="Arial" pitchFamily="34" charset="0"/>
                  <a:cs typeface="Arial" pitchFamily="34" charset="0"/>
                </a:rPr>
                <a:t>MOB.: </a:t>
              </a:r>
              <a:r>
                <a:rPr lang="en-US" sz="2000" baseline="30000" dirty="0">
                  <a:solidFill>
                    <a:prstClr val="white"/>
                  </a:solidFill>
                  <a:latin typeface="Arial" pitchFamily="34" charset="0"/>
                  <a:cs typeface="Arial" pitchFamily="34" charset="0"/>
                </a:rPr>
                <a:t>+41 </a:t>
              </a:r>
              <a:r>
                <a:rPr lang="en-US" sz="2000" baseline="30000" dirty="0" smtClean="0">
                  <a:solidFill>
                    <a:prstClr val="white"/>
                  </a:solidFill>
                  <a:latin typeface="Arial" pitchFamily="34" charset="0"/>
                  <a:cs typeface="Arial" pitchFamily="34" charset="0"/>
                </a:rPr>
                <a:t>79 634 0597</a:t>
              </a:r>
              <a:endParaRPr lang="en-US" sz="2000" dirty="0">
                <a:solidFill>
                  <a:prstClr val="white"/>
                </a:solidFill>
                <a:latin typeface="Arial" pitchFamily="34" charset="0"/>
                <a:cs typeface="Arial" pitchFamily="34" charset="0"/>
              </a:endParaRPr>
            </a:p>
          </p:txBody>
        </p:sp>
        <p:pic>
          <p:nvPicPr>
            <p:cNvPr id="6" name="Picture 15" descr="SLCM-icons logo-EN.jpg"/>
            <p:cNvPicPr>
              <a:picLocks noChangeAspect="1"/>
            </p:cNvPicPr>
            <p:nvPr/>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Tree>
    <p:extLst>
      <p:ext uri="{BB962C8B-B14F-4D97-AF65-F5344CB8AC3E}">
        <p14:creationId xmlns:p14="http://schemas.microsoft.com/office/powerpoint/2010/main" val="2549395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Highlight on Burgundy Background">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84232" y="457200"/>
            <a:ext cx="7902567" cy="5143499"/>
          </a:xfrm>
        </p:spPr>
        <p:txBody>
          <a:bodyPr lIns="118872" tIns="0" bIns="0" anchor="ctr" anchorCtr="0"/>
          <a:lstStyle>
            <a:lvl1pPr marL="0" indent="0">
              <a:spcBef>
                <a:spcPts val="1200"/>
              </a:spcBef>
              <a:spcAft>
                <a:spcPts val="1200"/>
              </a:spcAft>
              <a:buNone/>
              <a:defRPr sz="2800" b="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noProof="0" smtClean="0"/>
              <a:t>CLICK TO EDIT MASTER TEXT STYLES</a:t>
            </a:r>
          </a:p>
        </p:txBody>
      </p:sp>
      <p:sp>
        <p:nvSpPr>
          <p:cNvPr id="4" name="Date Placeholder 3"/>
          <p:cNvSpPr>
            <a:spLocks noGrp="1"/>
          </p:cNvSpPr>
          <p:nvPr>
            <p:ph type="dt" sz="half" idx="10"/>
          </p:nvPr>
        </p:nvSpPr>
        <p:spPr>
          <a:xfrm>
            <a:off x="911225" y="6635750"/>
            <a:ext cx="1485900" cy="155575"/>
          </a:xfrm>
          <a:prstGeom prst="rect">
            <a:avLst/>
          </a:prstGeom>
        </p:spPr>
        <p:txBody>
          <a:bodyPr/>
          <a:lstStyle>
            <a:lvl1pPr>
              <a:defRPr>
                <a:solidFill>
                  <a:schemeClr val="accent6"/>
                </a:solidFill>
              </a:defRPr>
            </a:lvl1pPr>
          </a:lstStyle>
          <a:p>
            <a:r>
              <a:rPr lang="en-CA" dirty="0" smtClean="0">
                <a:solidFill>
                  <a:srgbClr val="F79646"/>
                </a:solidFill>
              </a:rPr>
              <a:t>MONTH DAY, YEAR</a:t>
            </a:r>
            <a:endParaRPr lang="en-CA" dirty="0">
              <a:solidFill>
                <a:srgbClr val="F79646"/>
              </a:solidFill>
            </a:endParaRPr>
          </a:p>
        </p:txBody>
      </p:sp>
      <p:sp>
        <p:nvSpPr>
          <p:cNvPr id="5" name="Footer Placeholder 4"/>
          <p:cNvSpPr>
            <a:spLocks noGrp="1"/>
          </p:cNvSpPr>
          <p:nvPr>
            <p:ph type="ftr" sz="quarter" idx="11"/>
          </p:nvPr>
        </p:nvSpPr>
        <p:spPr>
          <a:xfrm>
            <a:off x="2400300" y="6635750"/>
            <a:ext cx="4343400" cy="155575"/>
          </a:xfrm>
          <a:prstGeom prst="rect">
            <a:avLst/>
          </a:prstGeom>
        </p:spPr>
        <p:txBody>
          <a:bodyPr/>
          <a:lstStyle>
            <a:lvl1pPr>
              <a:defRPr>
                <a:solidFill>
                  <a:schemeClr val="accent6"/>
                </a:solidFill>
              </a:defRPr>
            </a:lvl1pPr>
          </a:lstStyle>
          <a:p>
            <a:r>
              <a:rPr lang="en-CA" dirty="0" smtClean="0">
                <a:solidFill>
                  <a:srgbClr val="F79646"/>
                </a:solidFill>
              </a:rPr>
              <a:t>TITLE OF THE PRESENTATION</a:t>
            </a:r>
            <a:endParaRPr lang="en-CA" dirty="0">
              <a:solidFill>
                <a:srgbClr val="F79646"/>
              </a:solidFill>
            </a:endParaRPr>
          </a:p>
        </p:txBody>
      </p:sp>
      <p:sp>
        <p:nvSpPr>
          <p:cNvPr id="6" name="Slide Number Placeholder 5"/>
          <p:cNvSpPr>
            <a:spLocks noGrp="1"/>
          </p:cNvSpPr>
          <p:nvPr>
            <p:ph type="sldNum" sz="quarter" idx="12"/>
          </p:nvPr>
        </p:nvSpPr>
        <p:spPr>
          <a:xfrm>
            <a:off x="8343900" y="6635750"/>
            <a:ext cx="346075" cy="155575"/>
          </a:xfrm>
          <a:prstGeom prst="rect">
            <a:avLst/>
          </a:prstGeom>
        </p:spPr>
        <p:txBody>
          <a:bodyPr/>
          <a:lstStyle>
            <a:lvl1pPr>
              <a:defRPr>
                <a:solidFill>
                  <a:schemeClr val="accent6"/>
                </a:solidFill>
              </a:defRPr>
            </a:lvl1pPr>
          </a:lstStyle>
          <a:p>
            <a:fld id="{307D6EF1-694E-4B19-B3AC-2BB0E935DEBD}" type="slidenum">
              <a:rPr lang="en-CA" smtClean="0">
                <a:solidFill>
                  <a:srgbClr val="F79646"/>
                </a:solidFill>
              </a:rPr>
              <a:pPr/>
              <a:t>‹#›</a:t>
            </a:fld>
            <a:endParaRPr lang="en-CA" dirty="0">
              <a:solidFill>
                <a:srgbClr val="F79646"/>
              </a:solidFill>
            </a:endParaRPr>
          </a:p>
        </p:txBody>
      </p:sp>
    </p:spTree>
    <p:extLst>
      <p:ext uri="{BB962C8B-B14F-4D97-AF65-F5344CB8AC3E}">
        <p14:creationId xmlns:p14="http://schemas.microsoft.com/office/powerpoint/2010/main" val="3531155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124744"/>
            <a:ext cx="8839200" cy="5616624"/>
          </a:xfrm>
          <a:prstGeom prst="rect">
            <a:avLst/>
          </a:prstGeom>
          <a:solidFill>
            <a:srgbClr val="9589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Title 1"/>
          <p:cNvSpPr>
            <a:spLocks noGrp="1"/>
          </p:cNvSpPr>
          <p:nvPr>
            <p:ph type="ctrTitle"/>
          </p:nvPr>
        </p:nvSpPr>
        <p:spPr>
          <a:xfrm>
            <a:off x="990600" y="2819400"/>
            <a:ext cx="7239000" cy="647591"/>
          </a:xfrm>
          <a:prstGeom prst="rect">
            <a:avLst/>
          </a:prstGeo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2135088"/>
          </a:xfrm>
          <a:prstGeom prst="rect">
            <a:avLst/>
          </a:prstGeo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9" name="Rectangle 8"/>
          <p:cNvSpPr/>
          <p:nvPr userDrawn="1"/>
        </p:nvSpPr>
        <p:spPr>
          <a:xfrm>
            <a:off x="152400" y="188640"/>
            <a:ext cx="8812088"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0" name="Image 9" descr="IFRC-Logo-RGB-Tagline-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6126" t="1905" b="-2"/>
          <a:stretch/>
        </p:blipFill>
        <p:spPr>
          <a:xfrm>
            <a:off x="222334" y="0"/>
            <a:ext cx="3845610" cy="1070411"/>
          </a:xfrm>
          <a:prstGeom prst="rect">
            <a:avLst/>
          </a:prstGeom>
        </p:spPr>
      </p:pic>
    </p:spTree>
    <p:extLst>
      <p:ext uri="{BB962C8B-B14F-4D97-AF65-F5344CB8AC3E}">
        <p14:creationId xmlns:p14="http://schemas.microsoft.com/office/powerpoint/2010/main" val="306727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8" name="Text Placeholder 2"/>
          <p:cNvSpPr>
            <a:spLocks noGrp="1"/>
          </p:cNvSpPr>
          <p:nvPr>
            <p:ph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extLst>
      <p:ext uri="{BB962C8B-B14F-4D97-AF65-F5344CB8AC3E}">
        <p14:creationId xmlns:p14="http://schemas.microsoft.com/office/powerpoint/2010/main" val="19776355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395536" y="2204864"/>
            <a:ext cx="3414464" cy="3960440"/>
          </a:xfrm>
          <a:prstGeom prst="rect">
            <a:avLst/>
          </a:prstGeom>
        </p:spPr>
        <p:txBody>
          <a:bodyPr rtlCol="0">
            <a:normAutofit/>
          </a:bodyPr>
          <a:lstStyle/>
          <a:p>
            <a:pPr lvl="0"/>
            <a:r>
              <a:rPr lang="en-US" noProof="0" smtClean="0"/>
              <a:t>Click icon to add chart</a:t>
            </a:r>
            <a:endParaRPr lang="en-GB" noProof="0" dirty="0"/>
          </a:p>
        </p:txBody>
      </p:sp>
      <p:sp>
        <p:nvSpPr>
          <p:cNvPr id="7" name="Text Placeholder 6"/>
          <p:cNvSpPr>
            <a:spLocks noGrp="1"/>
          </p:cNvSpPr>
          <p:nvPr>
            <p:ph type="body" sz="quarter" idx="11"/>
          </p:nvPr>
        </p:nvSpPr>
        <p:spPr>
          <a:xfrm>
            <a:off x="3959770" y="2204864"/>
            <a:ext cx="4724400" cy="396044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8"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Tree>
    <p:extLst>
      <p:ext uri="{BB962C8B-B14F-4D97-AF65-F5344CB8AC3E}">
        <p14:creationId xmlns:p14="http://schemas.microsoft.com/office/powerpoint/2010/main" val="239517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828800" y="3468732"/>
            <a:ext cx="6858000" cy="2755776"/>
          </a:xfrm>
          <a:prstGeom prst="rect">
            <a:avLst/>
          </a:prstGeom>
        </p:spPr>
        <p:txBody>
          <a:bodyPr rtlCol="0">
            <a:normAutofit/>
          </a:bodyPr>
          <a:lstStyle/>
          <a:p>
            <a:pPr lvl="0"/>
            <a:r>
              <a:rPr lang="en-US" noProof="0" dirty="0" smtClean="0"/>
              <a:t>Click icon to add picture</a:t>
            </a:r>
            <a:endParaRPr lang="en-GB" noProof="0" dirty="0"/>
          </a:p>
        </p:txBody>
      </p:sp>
      <p:sp>
        <p:nvSpPr>
          <p:cNvPr id="6" name="Text Placeholder 5"/>
          <p:cNvSpPr>
            <a:spLocks noGrp="1"/>
          </p:cNvSpPr>
          <p:nvPr>
            <p:ph type="body" sz="quarter" idx="11"/>
          </p:nvPr>
        </p:nvSpPr>
        <p:spPr>
          <a:xfrm>
            <a:off x="1828800" y="2204864"/>
            <a:ext cx="6858000" cy="1143000"/>
          </a:xfrm>
          <a:prstGeom prst="rect">
            <a:avLst/>
          </a:prstGeom>
        </p:spPr>
        <p:txBody>
          <a:bodyPr/>
          <a:lstStyle/>
          <a:p>
            <a:pPr lvl="0"/>
            <a:r>
              <a:rPr lang="en-US" smtClean="0"/>
              <a:t>Click to edit Master text styles</a:t>
            </a:r>
          </a:p>
        </p:txBody>
      </p: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cxnSp>
        <p:nvCxnSpPr>
          <p:cNvPr id="12"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6169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Rectangle 3"/>
            <p:cNvSpPr/>
            <p:nvPr userDrawn="1"/>
          </p:nvSpPr>
          <p:spPr>
            <a:xfrm>
              <a:off x="152400" y="76200"/>
              <a:ext cx="8839200" cy="57600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TextBox 4"/>
            <p:cNvSpPr txBox="1"/>
            <p:nvPr/>
          </p:nvSpPr>
          <p:spPr>
            <a:xfrm>
              <a:off x="533400" y="498475"/>
              <a:ext cx="4724400" cy="4431983"/>
            </a:xfrm>
            <a:prstGeom prst="rect">
              <a:avLst/>
            </a:prstGeom>
            <a:noFill/>
          </p:spPr>
          <p:txBody>
            <a:bodyPr lIns="0" tIns="0" rIns="0" bIns="0">
              <a:spAutoFit/>
            </a:bodyPr>
            <a:lstStyle/>
            <a:p>
              <a:pPr fontAlgn="auto">
                <a:spcBef>
                  <a:spcPts val="0"/>
                </a:spcBef>
                <a:spcAft>
                  <a:spcPts val="0"/>
                </a:spcAft>
                <a:defRPr/>
              </a:pPr>
              <a:r>
                <a:rPr lang="en-US" sz="1600" b="1" dirty="0">
                  <a:solidFill>
                    <a:prstClr val="white"/>
                  </a:solidFill>
                  <a:latin typeface="Arial" pitchFamily="34" charset="0"/>
                  <a:cs typeface="Arial" pitchFamily="34" charset="0"/>
                </a:rPr>
                <a:t>FOR FURTHER INFORMATION ON </a:t>
              </a:r>
              <a:r>
                <a:rPr lang="en-US" sz="1600" b="1" dirty="0" smtClean="0">
                  <a:solidFill>
                    <a:prstClr val="white"/>
                  </a:solidFill>
                  <a:latin typeface="Arial" pitchFamily="34" charset="0"/>
                  <a:cs typeface="Arial" pitchFamily="34" charset="0"/>
                </a:rPr>
                <a:t>GENDER, DIVERSITY AND GBV IN EMERGENCIES, </a:t>
              </a:r>
              <a:r>
                <a:rPr lang="en-US" sz="1600" b="1" dirty="0">
                  <a:solidFill>
                    <a:prstClr val="white"/>
                  </a:solidFill>
                  <a:latin typeface="Arial" pitchFamily="34" charset="0"/>
                  <a:cs typeface="Arial" pitchFamily="34" charset="0"/>
                </a:rPr>
                <a:t>PLEASE CONTACT:</a:t>
              </a:r>
            </a:p>
            <a:p>
              <a:pPr fontAlgn="auto">
                <a:spcBef>
                  <a:spcPts val="0"/>
                </a:spcBef>
                <a:spcAft>
                  <a:spcPts val="0"/>
                </a:spcAft>
                <a:defRPr/>
              </a:pPr>
              <a:endParaRPr lang="en-US" sz="1600" b="1" dirty="0">
                <a:solidFill>
                  <a:prstClr val="white"/>
                </a:solidFill>
                <a:latin typeface="Arial" pitchFamily="34" charset="0"/>
                <a:cs typeface="Arial" pitchFamily="34" charset="0"/>
              </a:endParaRPr>
            </a:p>
            <a:p>
              <a:pPr fontAlgn="auto">
                <a:spcBef>
                  <a:spcPts val="0"/>
                </a:spcBef>
                <a:spcAft>
                  <a:spcPts val="0"/>
                </a:spcAft>
                <a:defRPr/>
              </a:pPr>
              <a:r>
                <a:rPr lang="en-US" sz="1600" b="1" dirty="0">
                  <a:solidFill>
                    <a:prstClr val="white"/>
                  </a:solidFill>
                  <a:latin typeface="Arial" pitchFamily="34" charset="0"/>
                  <a:cs typeface="Arial" pitchFamily="34" charset="0"/>
                </a:rPr>
                <a:t>IFRC </a:t>
              </a:r>
              <a:r>
                <a:rPr lang="en-US" sz="1600" b="1" dirty="0" smtClean="0">
                  <a:solidFill>
                    <a:prstClr val="white"/>
                  </a:solidFill>
                  <a:latin typeface="Arial" pitchFamily="34" charset="0"/>
                  <a:cs typeface="Arial" pitchFamily="34" charset="0"/>
                </a:rPr>
                <a:t>Programme and Policy Support</a:t>
              </a:r>
              <a:endParaRPr lang="en-US" sz="1600" b="1" dirty="0">
                <a:solidFill>
                  <a:prstClr val="white"/>
                </a:solidFill>
                <a:latin typeface="Arial" pitchFamily="34" charset="0"/>
                <a:cs typeface="Arial" pitchFamily="34" charset="0"/>
              </a:endParaRPr>
            </a:p>
            <a:p>
              <a:pPr fontAlgn="auto">
                <a:spcBef>
                  <a:spcPts val="0"/>
                </a:spcBef>
                <a:spcAft>
                  <a:spcPts val="0"/>
                </a:spcAft>
                <a:defRPr/>
              </a:pPr>
              <a:r>
                <a:rPr lang="en-US" sz="1600" dirty="0" smtClean="0">
                  <a:solidFill>
                    <a:prstClr val="white"/>
                  </a:solidFill>
                  <a:latin typeface="Arial" pitchFamily="34" charset="0"/>
                  <a:cs typeface="Arial" pitchFamily="34" charset="0"/>
                </a:rPr>
                <a:t>Siobhán Foran, Senior Officer, Gender &amp; Diversity</a:t>
              </a:r>
              <a:r>
                <a:rPr lang="en-US" sz="1600" dirty="0">
                  <a:solidFill>
                    <a:prstClr val="white"/>
                  </a:solidFill>
                  <a:latin typeface="Arial" pitchFamily="34" charset="0"/>
                  <a:cs typeface="Arial" pitchFamily="34" charset="0"/>
                </a:rPr>
                <a:t/>
              </a:r>
              <a:br>
                <a:rPr lang="en-US" sz="1600" dirty="0">
                  <a:solidFill>
                    <a:prstClr val="white"/>
                  </a:solidFill>
                  <a:latin typeface="Arial" pitchFamily="34" charset="0"/>
                  <a:cs typeface="Arial" pitchFamily="34" charset="0"/>
                </a:rPr>
              </a:br>
              <a:r>
                <a:rPr lang="en-US" sz="1600" b="1" dirty="0">
                  <a:solidFill>
                    <a:prstClr val="white"/>
                  </a:solidFill>
                  <a:latin typeface="Arial" pitchFamily="34" charset="0"/>
                  <a:cs typeface="Arial" pitchFamily="34" charset="0"/>
                </a:rPr>
                <a:t>TEL. : +41 022 730 </a:t>
              </a:r>
              <a:r>
                <a:rPr lang="en-US" sz="1600" b="1" dirty="0" smtClean="0">
                  <a:solidFill>
                    <a:prstClr val="white"/>
                  </a:solidFill>
                  <a:latin typeface="Arial" pitchFamily="34" charset="0"/>
                  <a:cs typeface="Arial" pitchFamily="34" charset="0"/>
                </a:rPr>
                <a:t>4687</a:t>
              </a:r>
              <a:endParaRPr lang="en-US" sz="1600" b="1" dirty="0">
                <a:solidFill>
                  <a:prstClr val="white"/>
                </a:solidFill>
                <a:latin typeface="Arial" pitchFamily="34" charset="0"/>
                <a:cs typeface="Arial" pitchFamily="34" charset="0"/>
              </a:endParaRPr>
            </a:p>
            <a:p>
              <a:pPr fontAlgn="auto">
                <a:spcBef>
                  <a:spcPts val="0"/>
                </a:spcBef>
                <a:spcAft>
                  <a:spcPts val="0"/>
                </a:spcAft>
                <a:defRPr/>
              </a:pPr>
              <a:r>
                <a:rPr lang="en-US" sz="1600" b="1" dirty="0">
                  <a:solidFill>
                    <a:prstClr val="white"/>
                  </a:solidFill>
                  <a:latin typeface="Arial" pitchFamily="34" charset="0"/>
                  <a:cs typeface="Arial" pitchFamily="34" charset="0"/>
                </a:rPr>
                <a:t>EMAIL: </a:t>
              </a:r>
              <a:r>
                <a:rPr lang="en-US" sz="1600" b="1" dirty="0" smtClean="0">
                  <a:solidFill>
                    <a:prstClr val="white"/>
                  </a:solidFill>
                  <a:latin typeface="Arial" pitchFamily="34" charset="0"/>
                  <a:cs typeface="Arial" pitchFamily="34" charset="0"/>
                </a:rPr>
                <a:t>siobhan.foran@ifrc.org</a:t>
              </a:r>
              <a:endParaRPr lang="en-US" sz="1600" b="1" dirty="0">
                <a:solidFill>
                  <a:prstClr val="white"/>
                </a:solidFill>
                <a:latin typeface="Arial" pitchFamily="34" charset="0"/>
                <a:cs typeface="Arial" pitchFamily="34" charset="0"/>
              </a:endParaRPr>
            </a:p>
            <a:p>
              <a:pPr fontAlgn="auto">
                <a:spcBef>
                  <a:spcPts val="0"/>
                </a:spcBef>
                <a:spcAft>
                  <a:spcPts val="0"/>
                </a:spcAft>
                <a:defRPr/>
              </a:pPr>
              <a:endParaRPr lang="en-US" sz="1600" b="1" dirty="0">
                <a:solidFill>
                  <a:prstClr val="white"/>
                </a:solidFill>
                <a:latin typeface="Arial" pitchFamily="34" charset="0"/>
                <a:cs typeface="Arial" pitchFamily="34" charset="0"/>
              </a:endParaRPr>
            </a:p>
            <a:p>
              <a:pPr fontAlgn="auto">
                <a:spcBef>
                  <a:spcPts val="0"/>
                </a:spcBef>
                <a:spcAft>
                  <a:spcPts val="0"/>
                </a:spcAft>
                <a:defRPr/>
              </a:pPr>
              <a:r>
                <a:rPr lang="en-US" sz="1600" b="1" dirty="0">
                  <a:solidFill>
                    <a:prstClr val="white"/>
                  </a:solidFill>
                  <a:latin typeface="Arial" pitchFamily="34" charset="0"/>
                  <a:cs typeface="Arial" pitchFamily="34" charset="0"/>
                </a:rPr>
                <a:t>THIS PRESENTATION IS PUBLISHED BY</a:t>
              </a:r>
            </a:p>
            <a:p>
              <a:pPr fontAlgn="auto">
                <a:spcBef>
                  <a:spcPts val="0"/>
                </a:spcBef>
                <a:spcAft>
                  <a:spcPts val="0"/>
                </a:spcAft>
                <a:defRPr/>
              </a:pPr>
              <a:r>
                <a:rPr lang="en-US" sz="1600" b="1" dirty="0">
                  <a:solidFill>
                    <a:prstClr val="white"/>
                  </a:solidFill>
                  <a:latin typeface="Arial" pitchFamily="34" charset="0"/>
                  <a:cs typeface="Arial" pitchFamily="34" charset="0"/>
                </a:rPr>
                <a:t>INTERNATIONAL FEDERATION OF </a:t>
              </a:r>
              <a:br>
                <a:rPr lang="en-US" sz="1600" b="1" dirty="0">
                  <a:solidFill>
                    <a:prstClr val="white"/>
                  </a:solidFill>
                  <a:latin typeface="Arial" pitchFamily="34" charset="0"/>
                  <a:cs typeface="Arial" pitchFamily="34" charset="0"/>
                </a:rPr>
              </a:br>
              <a:r>
                <a:rPr lang="en-US" sz="1600" b="1" dirty="0">
                  <a:solidFill>
                    <a:prstClr val="white"/>
                  </a:solidFill>
                  <a:latin typeface="Arial" pitchFamily="34" charset="0"/>
                  <a:cs typeface="Arial" pitchFamily="34" charset="0"/>
                </a:rPr>
                <a:t>RED CROSS AND RED CRESCENT SOCIETIES</a:t>
              </a:r>
            </a:p>
            <a:p>
              <a:pPr fontAlgn="auto">
                <a:spcBef>
                  <a:spcPts val="0"/>
                </a:spcBef>
                <a:spcAft>
                  <a:spcPts val="0"/>
                </a:spcAft>
                <a:defRPr/>
              </a:pPr>
              <a:r>
                <a:rPr lang="en-US" sz="1600" b="1" dirty="0">
                  <a:solidFill>
                    <a:prstClr val="white"/>
                  </a:solidFill>
                  <a:latin typeface="Arial" pitchFamily="34" charset="0"/>
                  <a:cs typeface="Arial" pitchFamily="34" charset="0"/>
                </a:rPr>
                <a:t>P.O. BOX </a:t>
              </a:r>
              <a:r>
                <a:rPr lang="en-US" sz="1600" b="1" dirty="0" smtClean="0">
                  <a:solidFill>
                    <a:prstClr val="white"/>
                  </a:solidFill>
                  <a:latin typeface="Arial" pitchFamily="34" charset="0"/>
                  <a:cs typeface="Arial" pitchFamily="34" charset="0"/>
                </a:rPr>
                <a:t>303</a:t>
              </a:r>
              <a:endParaRPr lang="en-US" sz="1600" b="1" dirty="0">
                <a:solidFill>
                  <a:prstClr val="white"/>
                </a:solidFill>
                <a:latin typeface="Arial" pitchFamily="34" charset="0"/>
                <a:cs typeface="Arial" pitchFamily="34" charset="0"/>
              </a:endParaRPr>
            </a:p>
            <a:p>
              <a:pPr fontAlgn="auto">
                <a:spcBef>
                  <a:spcPts val="0"/>
                </a:spcBef>
                <a:spcAft>
                  <a:spcPts val="0"/>
                </a:spcAft>
                <a:defRPr/>
              </a:pPr>
              <a:r>
                <a:rPr lang="en-US" sz="1600" b="1" dirty="0">
                  <a:solidFill>
                    <a:prstClr val="white"/>
                  </a:solidFill>
                  <a:latin typeface="Arial" pitchFamily="34" charset="0"/>
                  <a:cs typeface="Arial" pitchFamily="34" charset="0"/>
                </a:rPr>
                <a:t>CH-1211 GENEVA 19</a:t>
              </a:r>
            </a:p>
            <a:p>
              <a:pPr fontAlgn="auto">
                <a:spcBef>
                  <a:spcPts val="0"/>
                </a:spcBef>
                <a:spcAft>
                  <a:spcPts val="0"/>
                </a:spcAft>
                <a:defRPr/>
              </a:pPr>
              <a:r>
                <a:rPr lang="en-US" sz="1600" b="1" dirty="0">
                  <a:solidFill>
                    <a:prstClr val="white"/>
                  </a:solidFill>
                  <a:latin typeface="Arial" pitchFamily="34" charset="0"/>
                  <a:cs typeface="Arial" pitchFamily="34" charset="0"/>
                </a:rPr>
                <a:t>SWITZERLAND</a:t>
              </a:r>
            </a:p>
            <a:p>
              <a:pPr fontAlgn="auto">
                <a:spcBef>
                  <a:spcPts val="0"/>
                </a:spcBef>
                <a:spcAft>
                  <a:spcPts val="0"/>
                </a:spcAft>
                <a:defRPr/>
              </a:pPr>
              <a:endParaRPr lang="en-US" sz="1600" b="1" dirty="0">
                <a:solidFill>
                  <a:prstClr val="white"/>
                </a:solidFill>
                <a:latin typeface="Arial" pitchFamily="34" charset="0"/>
                <a:cs typeface="Arial" pitchFamily="34" charset="0"/>
              </a:endParaRPr>
            </a:p>
            <a:p>
              <a:pPr fontAlgn="auto">
                <a:spcBef>
                  <a:spcPts val="0"/>
                </a:spcBef>
                <a:spcAft>
                  <a:spcPts val="0"/>
                </a:spcAft>
                <a:defRPr/>
              </a:pPr>
              <a:r>
                <a:rPr lang="en-US" sz="1600" b="1" dirty="0">
                  <a:solidFill>
                    <a:prstClr val="white"/>
                  </a:solidFill>
                  <a:latin typeface="Arial" pitchFamily="34" charset="0"/>
                  <a:cs typeface="Arial" pitchFamily="34" charset="0"/>
                </a:rPr>
                <a:t>TEL.: +41 22 730 42 22</a:t>
              </a:r>
            </a:p>
            <a:p>
              <a:pPr fontAlgn="auto">
                <a:spcBef>
                  <a:spcPts val="0"/>
                </a:spcBef>
                <a:spcAft>
                  <a:spcPts val="0"/>
                </a:spcAft>
                <a:defRPr/>
              </a:pPr>
              <a:r>
                <a:rPr lang="en-US" sz="1600" b="1" dirty="0">
                  <a:solidFill>
                    <a:prstClr val="white"/>
                  </a:solidFill>
                  <a:latin typeface="Arial" pitchFamily="34" charset="0"/>
                  <a:cs typeface="Arial" pitchFamily="34" charset="0"/>
                </a:rPr>
                <a:t>FAX.: +41 22 733 03 95</a:t>
              </a:r>
              <a:endParaRPr lang="en-US" sz="1600" dirty="0">
                <a:solidFill>
                  <a:prstClr val="white"/>
                </a:solidFill>
                <a:latin typeface="Arial" pitchFamily="34" charset="0"/>
                <a:cs typeface="Arial" pitchFamily="34" charset="0"/>
              </a:endParaRPr>
            </a:p>
          </p:txBody>
        </p:sp>
      </p:grpSp>
      <p:pic>
        <p:nvPicPr>
          <p:cNvPr id="11" name="Image 10" descr="IFRC-tagline-logo-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r="67805"/>
          <a:stretch/>
        </p:blipFill>
        <p:spPr>
          <a:xfrm>
            <a:off x="179512" y="5949280"/>
            <a:ext cx="2433619" cy="789432"/>
          </a:xfrm>
          <a:prstGeom prst="rect">
            <a:avLst/>
          </a:prstGeom>
        </p:spPr>
      </p:pic>
      <p:pic>
        <p:nvPicPr>
          <p:cNvPr id="12" name="Image 11" descr="IFRC-tagline-logo-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6391"/>
          <a:stretch/>
        </p:blipFill>
        <p:spPr>
          <a:xfrm>
            <a:off x="5004048" y="5949280"/>
            <a:ext cx="4052320" cy="789432"/>
          </a:xfrm>
          <a:prstGeom prst="rect">
            <a:avLst/>
          </a:prstGeom>
        </p:spPr>
      </p:pic>
    </p:spTree>
    <p:extLst>
      <p:ext uri="{BB962C8B-B14F-4D97-AF65-F5344CB8AC3E}">
        <p14:creationId xmlns:p14="http://schemas.microsoft.com/office/powerpoint/2010/main" val="38421201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8" name="Text Placeholder 2"/>
          <p:cNvSpPr>
            <a:spLocks noGrp="1"/>
          </p:cNvSpPr>
          <p:nvPr>
            <p:ph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0743835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395536" y="2204864"/>
            <a:ext cx="3414464" cy="3960440"/>
          </a:xfrm>
          <a:prstGeom prst="rect">
            <a:avLst/>
          </a:prstGeom>
        </p:spPr>
        <p:txBody>
          <a:bodyPr rtlCol="0">
            <a:normAutofit/>
          </a:bodyPr>
          <a:lstStyle/>
          <a:p>
            <a:pPr lvl="0"/>
            <a:r>
              <a:rPr lang="en-US" noProof="0" smtClean="0"/>
              <a:t>Click icon to add chart</a:t>
            </a:r>
            <a:endParaRPr lang="en-GB" noProof="0" dirty="0"/>
          </a:p>
        </p:txBody>
      </p:sp>
      <p:sp>
        <p:nvSpPr>
          <p:cNvPr id="7" name="Text Placeholder 6"/>
          <p:cNvSpPr>
            <a:spLocks noGrp="1"/>
          </p:cNvSpPr>
          <p:nvPr>
            <p:ph type="body" sz="quarter" idx="11"/>
          </p:nvPr>
        </p:nvSpPr>
        <p:spPr>
          <a:xfrm>
            <a:off x="3959770" y="2204864"/>
            <a:ext cx="4724400" cy="396044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8"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828800" y="3468732"/>
            <a:ext cx="6858000" cy="2755776"/>
          </a:xfrm>
          <a:prstGeom prst="rect">
            <a:avLst/>
          </a:prstGeom>
        </p:spPr>
        <p:txBody>
          <a:bodyPr rtlCol="0">
            <a:normAutofit/>
          </a:bodyPr>
          <a:lstStyle/>
          <a:p>
            <a:pPr lvl="0"/>
            <a:r>
              <a:rPr lang="en-US" noProof="0" dirty="0" smtClean="0"/>
              <a:t>Click icon to add picture</a:t>
            </a:r>
            <a:endParaRPr lang="en-GB" noProof="0" dirty="0"/>
          </a:p>
        </p:txBody>
      </p:sp>
      <p:sp>
        <p:nvSpPr>
          <p:cNvPr id="6" name="Text Placeholder 5"/>
          <p:cNvSpPr>
            <a:spLocks noGrp="1"/>
          </p:cNvSpPr>
          <p:nvPr>
            <p:ph type="body" sz="quarter" idx="11"/>
          </p:nvPr>
        </p:nvSpPr>
        <p:spPr>
          <a:xfrm>
            <a:off x="1828800" y="2204864"/>
            <a:ext cx="6858000" cy="1143000"/>
          </a:xfrm>
          <a:prstGeom prst="rect">
            <a:avLst/>
          </a:prstGeom>
        </p:spPr>
        <p:txBody>
          <a:bodyPr/>
          <a:lstStyle/>
          <a:p>
            <a:pPr lvl="0"/>
            <a:r>
              <a:rPr lang="en-US" smtClean="0"/>
              <a:t>Click to edit Master text styles</a:t>
            </a:r>
          </a:p>
        </p:txBody>
      </p: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cxnSp>
        <p:nvCxnSpPr>
          <p:cNvPr id="12"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152400" y="76200"/>
              <a:ext cx="8839200" cy="57600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533400" y="498475"/>
              <a:ext cx="4724400" cy="4431983"/>
            </a:xfrm>
            <a:prstGeom prst="rect">
              <a:avLst/>
            </a:prstGeom>
            <a:noFill/>
          </p:spPr>
          <p:txBody>
            <a:bodyPr lIns="0" tIns="0" rIns="0" bIns="0">
              <a:spAutoFit/>
            </a:bodyPr>
            <a:lstStyle/>
            <a:p>
              <a:pPr fontAlgn="auto">
                <a:spcBef>
                  <a:spcPts val="0"/>
                </a:spcBef>
                <a:spcAft>
                  <a:spcPts val="0"/>
                </a:spcAft>
                <a:defRPr/>
              </a:pPr>
              <a:r>
                <a:rPr lang="en-US" sz="1600" b="1" baseline="0" dirty="0">
                  <a:solidFill>
                    <a:schemeClr val="bg1"/>
                  </a:solidFill>
                  <a:latin typeface="Arial" pitchFamily="34" charset="0"/>
                  <a:cs typeface="Arial" pitchFamily="34" charset="0"/>
                </a:rPr>
                <a:t>FOR FURTHER INFORMATION ON </a:t>
              </a:r>
              <a:r>
                <a:rPr lang="en-US" sz="1600" b="1" baseline="0" dirty="0" smtClean="0">
                  <a:solidFill>
                    <a:schemeClr val="bg1"/>
                  </a:solidFill>
                  <a:latin typeface="Arial" pitchFamily="34" charset="0"/>
                  <a:cs typeface="Arial" pitchFamily="34" charset="0"/>
                </a:rPr>
                <a:t>GENDER, DIVERSITY AND GBV IN EMERGENCIES, </a:t>
              </a:r>
              <a:r>
                <a:rPr lang="en-US" sz="1600" b="1" baseline="0" dirty="0">
                  <a:solidFill>
                    <a:schemeClr val="bg1"/>
                  </a:solidFill>
                  <a:latin typeface="Arial" pitchFamily="34" charset="0"/>
                  <a:cs typeface="Arial" pitchFamily="34" charset="0"/>
                </a:rPr>
                <a:t>PLEASE CONTACT:</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IFRC </a:t>
              </a:r>
              <a:r>
                <a:rPr lang="en-US" sz="1600" b="1" baseline="0" dirty="0" smtClean="0">
                  <a:solidFill>
                    <a:schemeClr val="bg1"/>
                  </a:solidFill>
                  <a:latin typeface="Arial" pitchFamily="34" charset="0"/>
                  <a:cs typeface="Arial" pitchFamily="34" charset="0"/>
                </a:rPr>
                <a:t>Programme and Policy Support</a:t>
              </a: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aseline="0" dirty="0" smtClean="0">
                  <a:solidFill>
                    <a:schemeClr val="bg1"/>
                  </a:solidFill>
                  <a:latin typeface="Arial" pitchFamily="34" charset="0"/>
                  <a:cs typeface="Arial" pitchFamily="34" charset="0"/>
                </a:rPr>
                <a:t>Siobhán Foran, Senior Officer, Gender &amp; Diversity</a:t>
              </a:r>
              <a:r>
                <a:rPr lang="en-US" sz="1600" baseline="0" dirty="0">
                  <a:solidFill>
                    <a:schemeClr val="bg1"/>
                  </a:solidFill>
                  <a:latin typeface="Arial" pitchFamily="34" charset="0"/>
                  <a:cs typeface="Arial" pitchFamily="34" charset="0"/>
                </a:rPr>
                <a:t/>
              </a:r>
              <a:br>
                <a:rPr lang="en-US" sz="1600" baseline="0" dirty="0">
                  <a:solidFill>
                    <a:schemeClr val="bg1"/>
                  </a:solidFill>
                  <a:latin typeface="Arial" pitchFamily="34" charset="0"/>
                  <a:cs typeface="Arial" pitchFamily="34" charset="0"/>
                </a:rPr>
              </a:br>
              <a:r>
                <a:rPr lang="en-US" sz="1600" b="1" baseline="0" dirty="0">
                  <a:solidFill>
                    <a:schemeClr val="bg1"/>
                  </a:solidFill>
                  <a:latin typeface="Arial" pitchFamily="34" charset="0"/>
                  <a:cs typeface="Arial" pitchFamily="34" charset="0"/>
                </a:rPr>
                <a:t>TEL. : +41 022 730 </a:t>
              </a:r>
              <a:r>
                <a:rPr lang="en-US" sz="1600" b="1" baseline="0" dirty="0" smtClean="0">
                  <a:solidFill>
                    <a:schemeClr val="bg1"/>
                  </a:solidFill>
                  <a:latin typeface="Arial" pitchFamily="34" charset="0"/>
                  <a:cs typeface="Arial" pitchFamily="34" charset="0"/>
                </a:rPr>
                <a:t>4687</a:t>
              </a: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EMAIL: </a:t>
              </a:r>
              <a:r>
                <a:rPr lang="en-US" sz="1600" b="1" baseline="0" dirty="0" smtClean="0">
                  <a:solidFill>
                    <a:schemeClr val="bg1"/>
                  </a:solidFill>
                  <a:latin typeface="Arial" pitchFamily="34" charset="0"/>
                  <a:cs typeface="Arial" pitchFamily="34" charset="0"/>
                </a:rPr>
                <a:t>siobhan.foran@ifrc.org</a:t>
              </a: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THIS PRESENTATION IS PUBLISHED BY</a:t>
              </a:r>
            </a:p>
            <a:p>
              <a:pPr fontAlgn="auto">
                <a:spcBef>
                  <a:spcPts val="0"/>
                </a:spcBef>
                <a:spcAft>
                  <a:spcPts val="0"/>
                </a:spcAft>
                <a:defRPr/>
              </a:pPr>
              <a:r>
                <a:rPr lang="en-US" sz="1600" b="1" baseline="0" dirty="0">
                  <a:solidFill>
                    <a:schemeClr val="bg1"/>
                  </a:solidFill>
                  <a:latin typeface="Arial" pitchFamily="34" charset="0"/>
                  <a:cs typeface="Arial" pitchFamily="34" charset="0"/>
                </a:rPr>
                <a:t>INTERNATIONAL FEDERATION OF </a:t>
              </a:r>
              <a:br>
                <a:rPr lang="en-US" sz="1600" b="1" baseline="0" dirty="0">
                  <a:solidFill>
                    <a:schemeClr val="bg1"/>
                  </a:solidFill>
                  <a:latin typeface="Arial" pitchFamily="34" charset="0"/>
                  <a:cs typeface="Arial" pitchFamily="34" charset="0"/>
                </a:rPr>
              </a:br>
              <a:r>
                <a:rPr lang="en-US" sz="1600" b="1" baseline="0" dirty="0">
                  <a:solidFill>
                    <a:schemeClr val="bg1"/>
                  </a:solidFill>
                  <a:latin typeface="Arial" pitchFamily="34" charset="0"/>
                  <a:cs typeface="Arial" pitchFamily="34" charset="0"/>
                </a:rPr>
                <a:t>RED CROSS AND RED CRESCENT SOCIETIES</a:t>
              </a:r>
            </a:p>
            <a:p>
              <a:pPr fontAlgn="auto">
                <a:spcBef>
                  <a:spcPts val="0"/>
                </a:spcBef>
                <a:spcAft>
                  <a:spcPts val="0"/>
                </a:spcAft>
                <a:defRPr/>
              </a:pPr>
              <a:r>
                <a:rPr lang="en-US" sz="1600" b="1" baseline="0" dirty="0">
                  <a:solidFill>
                    <a:schemeClr val="bg1"/>
                  </a:solidFill>
                  <a:latin typeface="Arial" pitchFamily="34" charset="0"/>
                  <a:cs typeface="Arial" pitchFamily="34" charset="0"/>
                </a:rPr>
                <a:t>P.O. BOX </a:t>
              </a:r>
              <a:r>
                <a:rPr lang="en-US" sz="1600" b="1" baseline="0" dirty="0" smtClean="0">
                  <a:solidFill>
                    <a:schemeClr val="bg1"/>
                  </a:solidFill>
                  <a:latin typeface="Arial" pitchFamily="34" charset="0"/>
                  <a:cs typeface="Arial" pitchFamily="34" charset="0"/>
                </a:rPr>
                <a:t>303</a:t>
              </a: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CH-1211 GENEVA 19</a:t>
              </a:r>
            </a:p>
            <a:p>
              <a:pPr fontAlgn="auto">
                <a:spcBef>
                  <a:spcPts val="0"/>
                </a:spcBef>
                <a:spcAft>
                  <a:spcPts val="0"/>
                </a:spcAft>
                <a:defRPr/>
              </a:pPr>
              <a:r>
                <a:rPr lang="en-US" sz="1600" b="1" baseline="0" dirty="0">
                  <a:solidFill>
                    <a:schemeClr val="bg1"/>
                  </a:solidFill>
                  <a:latin typeface="Arial" pitchFamily="34" charset="0"/>
                  <a:cs typeface="Arial" pitchFamily="34" charset="0"/>
                </a:rPr>
                <a:t>SWITZERLAND</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TEL.: +41 22 730 42 22</a:t>
              </a:r>
            </a:p>
            <a:p>
              <a:pPr fontAlgn="auto">
                <a:spcBef>
                  <a:spcPts val="0"/>
                </a:spcBef>
                <a:spcAft>
                  <a:spcPts val="0"/>
                </a:spcAft>
                <a:defRPr/>
              </a:pPr>
              <a:r>
                <a:rPr lang="en-US" sz="1600" b="1" baseline="0" dirty="0">
                  <a:solidFill>
                    <a:schemeClr val="bg1"/>
                  </a:solidFill>
                  <a:latin typeface="Arial" pitchFamily="34" charset="0"/>
                  <a:cs typeface="Arial" pitchFamily="34" charset="0"/>
                </a:rPr>
                <a:t>FAX.: +41 22 733 03 95</a:t>
              </a:r>
              <a:endParaRPr lang="en-US" sz="1600" baseline="0" dirty="0">
                <a:solidFill>
                  <a:schemeClr val="bg1"/>
                </a:solidFill>
                <a:latin typeface="Arial" pitchFamily="34" charset="0"/>
                <a:cs typeface="Arial" pitchFamily="34" charset="0"/>
              </a:endParaRPr>
            </a:p>
          </p:txBody>
        </p:sp>
      </p:grpSp>
      <p:pic>
        <p:nvPicPr>
          <p:cNvPr id="11" name="Image 10" descr="IFRC-tagline-logo-EN.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79512" y="5949280"/>
            <a:ext cx="2433619" cy="789432"/>
          </a:xfrm>
          <a:prstGeom prst="rect">
            <a:avLst/>
          </a:prstGeom>
        </p:spPr>
      </p:pic>
      <p:pic>
        <p:nvPicPr>
          <p:cNvPr id="12" name="Image 11" descr="IFRC-tagline-logo-EN.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004048" y="5949280"/>
            <a:ext cx="4052320" cy="789432"/>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76400"/>
            <a:ext cx="4038600" cy="4191000"/>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99812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52400"/>
            <a:ext cx="8839200" cy="5753100"/>
          </a:xfrm>
          <a:prstGeom prst="rect">
            <a:avLst/>
          </a:prstGeom>
          <a:solidFill>
            <a:srgbClr val="66584E">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Oval 5"/>
          <p:cNvSpPr/>
          <p:nvPr/>
        </p:nvSpPr>
        <p:spPr bwMode="auto">
          <a:xfrm>
            <a:off x="339725" y="339725"/>
            <a:ext cx="1260475" cy="1260475"/>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ctrTitle"/>
          </p:nvPr>
        </p:nvSpPr>
        <p:spPr>
          <a:xfrm>
            <a:off x="990600" y="2819400"/>
            <a:ext cx="7239000" cy="647591"/>
          </a:xfr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1752600"/>
          </a:xfr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TextBox 7"/>
          <p:cNvSpPr txBox="1"/>
          <p:nvPr userDrawn="1"/>
        </p:nvSpPr>
        <p:spPr bwMode="auto">
          <a:xfrm>
            <a:off x="395536" y="476672"/>
            <a:ext cx="1144588" cy="646331"/>
          </a:xfrm>
          <a:prstGeom prst="rect">
            <a:avLst/>
          </a:prstGeom>
          <a:noFill/>
        </p:spPr>
        <p:txBody>
          <a:bodyPr lIns="0" tIns="0" rIns="0" bIns="0">
            <a:spAutoFit/>
          </a:bodyPr>
          <a:lstStyle/>
          <a:p>
            <a:pPr algn="ctr" fontAlgn="auto">
              <a:spcBef>
                <a:spcPts val="0"/>
              </a:spcBef>
              <a:spcAft>
                <a:spcPts val="0"/>
              </a:spcAft>
              <a:defRPr/>
            </a:pPr>
            <a:endParaRPr lang="en-US" b="1" dirty="0" smtClean="0">
              <a:solidFill>
                <a:prstClr val="white"/>
              </a:solidFill>
              <a:latin typeface="Arial" pitchFamily="34" charset="0"/>
              <a:cs typeface="Arial" pitchFamily="34" charset="0"/>
            </a:endParaRPr>
          </a:p>
          <a:p>
            <a:pPr algn="ctr" fontAlgn="auto">
              <a:spcBef>
                <a:spcPts val="0"/>
              </a:spcBef>
              <a:spcAft>
                <a:spcPts val="0"/>
              </a:spcAft>
              <a:defRPr/>
            </a:pPr>
            <a:r>
              <a:rPr lang="en-US" sz="2400" b="1" dirty="0" smtClean="0">
                <a:solidFill>
                  <a:prstClr val="white"/>
                </a:solidFill>
                <a:latin typeface="Arial" pitchFamily="34" charset="0"/>
                <a:cs typeface="Arial" pitchFamily="34" charset="0"/>
              </a:rPr>
              <a:t>VP&amp;R</a:t>
            </a:r>
            <a:endParaRPr lang="en-US" b="1" dirty="0" smtClean="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1616708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99604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cxnSp>
        <p:nvCxnSpPr>
          <p:cNvPr id="6" name="Straight Connector 5"/>
          <p:cNvCxnSpPr/>
          <p:nvPr/>
        </p:nvCxnSpPr>
        <p:spPr>
          <a:xfrm>
            <a:off x="1828800" y="354013"/>
            <a:ext cx="6858000" cy="1587"/>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1495425"/>
            <a:ext cx="6858000" cy="1588"/>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hart Placeholder 3"/>
          <p:cNvSpPr>
            <a:spLocks noGrp="1"/>
          </p:cNvSpPr>
          <p:nvPr>
            <p:ph type="chart" sz="quarter" idx="10"/>
          </p:nvPr>
        </p:nvSpPr>
        <p:spPr>
          <a:xfrm>
            <a:off x="457200" y="1676400"/>
            <a:ext cx="3352800" cy="4191000"/>
          </a:xfrm>
        </p:spPr>
        <p:txBody>
          <a:bodyPr rtlCol="0">
            <a:normAutofit/>
          </a:bodyPr>
          <a:lstStyle/>
          <a:p>
            <a:pPr lvl="0"/>
            <a:r>
              <a:rPr lang="en-US" noProof="0" dirty="0" smtClean="0"/>
              <a:t>Click icon to add chart</a:t>
            </a:r>
            <a:endParaRPr lang="en-GB" noProof="0" dirty="0"/>
          </a:p>
        </p:txBody>
      </p:sp>
      <p:sp>
        <p:nvSpPr>
          <p:cNvPr id="5" name="Title 4"/>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1"/>
          </p:nvPr>
        </p:nvSpPr>
        <p:spPr>
          <a:xfrm>
            <a:off x="3959770" y="1676400"/>
            <a:ext cx="47244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907259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5.png"/><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004048" y="260648"/>
            <a:ext cx="3737926" cy="553245"/>
          </a:xfrm>
          <a:prstGeom prst="rect">
            <a:avLst/>
          </a:prstGeom>
        </p:spPr>
      </p:pic>
      <p:sp>
        <p:nvSpPr>
          <p:cNvPr id="16"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8" name="Text Placeholder 2"/>
          <p:cNvSpPr>
            <a:spLocks noGrp="1"/>
          </p:cNvSpPr>
          <p:nvPr>
            <p:ph type="body"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30" r:id="rId5"/>
    <p:sldLayoutId id="2147483733" r:id="rId6"/>
  </p:sldLayoutIdLst>
  <p:timing>
    <p:tnLst>
      <p:par>
        <p:cTn id="1" dur="indefinite" restart="never" nodeType="tmRoot"/>
      </p:par>
    </p:tnLst>
  </p:timing>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p:nvGrpSpPr>
        <p:grpSpPr bwMode="auto">
          <a:xfrm>
            <a:off x="152400" y="5943600"/>
            <a:ext cx="8839200" cy="787400"/>
            <a:chOff x="152400" y="5918015"/>
            <a:chExt cx="8839200" cy="787585"/>
          </a:xfrm>
        </p:grpSpPr>
        <p:sp>
          <p:nvSpPr>
            <p:cNvPr id="9" name="Rectangle 8"/>
            <p:cNvSpPr/>
            <p:nvPr/>
          </p:nvSpPr>
          <p:spPr bwMode="auto">
            <a:xfrm>
              <a:off x="152400" y="5918015"/>
              <a:ext cx="8839200" cy="787585"/>
            </a:xfrm>
            <a:prstGeom prst="rect">
              <a:avLst/>
            </a:prstGeom>
            <a:solidFill>
              <a:srgbClr val="DB0000"/>
            </a:solidFill>
            <a:ln w="9525" cap="flat" cmpd="sng" algn="ctr">
              <a:solidFill>
                <a:schemeClr val="bg1"/>
              </a:solidFill>
              <a:prstDash val="solid"/>
              <a:round/>
              <a:headEnd type="none" w="med" len="med"/>
              <a:tailEnd type="none" w="med" len="med"/>
            </a:ln>
            <a:effectLst/>
          </p:spPr>
          <p:txBody>
            <a:bodyPr/>
            <a:lstStyle/>
            <a:p>
              <a:pPr marL="342900" indent="-342900" fontAlgn="auto">
                <a:spcBef>
                  <a:spcPct val="20000"/>
                </a:spcBef>
                <a:spcAft>
                  <a:spcPts val="0"/>
                </a:spcAft>
                <a:buFontTx/>
                <a:buChar char="•"/>
                <a:defRPr/>
              </a:pPr>
              <a:endParaRPr lang="en-US" sz="3200" dirty="0">
                <a:solidFill>
                  <a:prstClr val="black"/>
                </a:solidFill>
              </a:endParaRPr>
            </a:p>
          </p:txBody>
        </p:sp>
        <p:sp>
          <p:nvSpPr>
            <p:cNvPr id="10" name="TextBox 9"/>
            <p:cNvSpPr txBox="1"/>
            <p:nvPr/>
          </p:nvSpPr>
          <p:spPr bwMode="auto">
            <a:xfrm>
              <a:off x="304800" y="6106972"/>
              <a:ext cx="3124200" cy="369974"/>
            </a:xfrm>
            <a:prstGeom prst="rect">
              <a:avLst/>
            </a:prstGeom>
            <a:noFill/>
          </p:spPr>
          <p:txBody>
            <a:bodyPr lIns="0" tIns="0" rIns="0" bIns="0">
              <a:spAutoFit/>
            </a:bodyPr>
            <a:lstStyle/>
            <a:p>
              <a:pPr fontAlgn="auto">
                <a:spcBef>
                  <a:spcPts val="0"/>
                </a:spcBef>
                <a:spcAft>
                  <a:spcPts val="0"/>
                </a:spcAft>
                <a:defRPr/>
              </a:pPr>
              <a:r>
                <a:rPr lang="en-US" sz="1200" b="1" dirty="0">
                  <a:solidFill>
                    <a:srgbClr val="551C15"/>
                  </a:solidFill>
                  <a:latin typeface="Arial Rounded MT Bold" pitchFamily="-110" charset="0"/>
                  <a:ea typeface="Arial Rounded MT Bold" pitchFamily="-110" charset="0"/>
                  <a:cs typeface="Arial Rounded MT Bold" pitchFamily="-110" charset="0"/>
                </a:rPr>
                <a:t>www.ifrc.org</a:t>
              </a:r>
            </a:p>
            <a:p>
              <a:pPr fontAlgn="auto">
                <a:spcBef>
                  <a:spcPts val="0"/>
                </a:spcBef>
                <a:spcAft>
                  <a:spcPts val="0"/>
                </a:spcAft>
                <a:defRPr/>
              </a:pPr>
              <a:r>
                <a:rPr lang="en-US" sz="1200" b="1" dirty="0">
                  <a:solidFill>
                    <a:prstClr val="white"/>
                  </a:solidFill>
                  <a:latin typeface="Arial Rounded MT Bold" pitchFamily="-110" charset="0"/>
                  <a:ea typeface="Arial Rounded MT Bold" pitchFamily="-110" charset="0"/>
                  <a:cs typeface="Arial Rounded MT Bold" pitchFamily="-110" charset="0"/>
                </a:rPr>
                <a:t>Saving lives, changing minds.</a:t>
              </a:r>
              <a:endParaRPr lang="en-US" sz="1200" dirty="0">
                <a:solidFill>
                  <a:prstClr val="white"/>
                </a:solidFill>
                <a:latin typeface="Arial Rounded MT Bold" pitchFamily="-110" charset="0"/>
                <a:ea typeface="Arial Rounded MT Bold" pitchFamily="-110" charset="0"/>
                <a:cs typeface="Arial Rounded MT Bold" pitchFamily="-110" charset="0"/>
              </a:endParaRPr>
            </a:p>
          </p:txBody>
        </p:sp>
        <p:pic>
          <p:nvPicPr>
            <p:cNvPr id="1034" name="Picture 14" descr="IFRC_logo_EN.gif"/>
            <p:cNvPicPr>
              <a:picLocks noChangeAspect="1"/>
            </p:cNvPicPr>
            <p:nvPr/>
          </p:nvPicPr>
          <p:blipFill>
            <a:blip r:embed="rId10" cstate="print"/>
            <a:srcRect/>
            <a:stretch>
              <a:fillRect/>
            </a:stretch>
          </p:blipFill>
          <p:spPr bwMode="auto">
            <a:xfrm>
              <a:off x="5613869" y="6172201"/>
              <a:ext cx="3225331" cy="304800"/>
            </a:xfrm>
            <a:prstGeom prst="rect">
              <a:avLst/>
            </a:prstGeom>
            <a:noFill/>
            <a:ln w="9525">
              <a:noFill/>
              <a:miter lim="800000"/>
              <a:headEnd/>
              <a:tailEnd/>
            </a:ln>
          </p:spPr>
        </p:pic>
      </p:grpSp>
      <p:sp>
        <p:nvSpPr>
          <p:cNvPr id="1027" name="Title Placeholder 1"/>
          <p:cNvSpPr>
            <a:spLocks noGrp="1"/>
          </p:cNvSpPr>
          <p:nvPr>
            <p:ph type="title"/>
          </p:nvPr>
        </p:nvSpPr>
        <p:spPr bwMode="auto">
          <a:xfrm>
            <a:off x="1835696" y="260648"/>
            <a:ext cx="6858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Text Placeholder 2"/>
          <p:cNvSpPr>
            <a:spLocks noGrp="1"/>
          </p:cNvSpPr>
          <p:nvPr>
            <p:ph type="body" idx="1"/>
          </p:nvPr>
        </p:nvSpPr>
        <p:spPr bwMode="auto">
          <a:xfrm>
            <a:off x="1828800" y="1676400"/>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grpSp>
        <p:nvGrpSpPr>
          <p:cNvPr id="1029" name="Group 16"/>
          <p:cNvGrpSpPr>
            <a:grpSpLocks/>
          </p:cNvGrpSpPr>
          <p:nvPr/>
        </p:nvGrpSpPr>
        <p:grpSpPr bwMode="auto">
          <a:xfrm>
            <a:off x="323528" y="332656"/>
            <a:ext cx="1260475" cy="1260475"/>
            <a:chOff x="228600" y="228600"/>
            <a:chExt cx="1260000" cy="1260000"/>
          </a:xfrm>
        </p:grpSpPr>
        <p:sp>
          <p:nvSpPr>
            <p:cNvPr id="18" name="Oval 17"/>
            <p:cNvSpPr/>
            <p:nvPr/>
          </p:nvSpPr>
          <p:spPr>
            <a:xfrm>
              <a:off x="228600" y="228600"/>
              <a:ext cx="1260000" cy="1260000"/>
            </a:xfrm>
            <a:prstGeom prst="ellipse">
              <a:avLst/>
            </a:prstGeom>
            <a:solidFill>
              <a:srgbClr val="CF1C21"/>
            </a:solidFill>
            <a:ln w="31750">
              <a:solidFill>
                <a:schemeClr val="bg1"/>
              </a:solidFill>
              <a:roun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9" name="TextBox 18"/>
            <p:cNvSpPr txBox="1"/>
            <p:nvPr/>
          </p:nvSpPr>
          <p:spPr>
            <a:xfrm>
              <a:off x="300581" y="372562"/>
              <a:ext cx="1144157" cy="646087"/>
            </a:xfrm>
            <a:prstGeom prst="rect">
              <a:avLst/>
            </a:prstGeom>
            <a:noFill/>
          </p:spPr>
          <p:txBody>
            <a:bodyPr lIns="0" tIns="0" rIns="0" bIns="0">
              <a:spAutoFit/>
            </a:bodyPr>
            <a:lstStyle/>
            <a:p>
              <a:pPr algn="ctr" fontAlgn="auto">
                <a:spcBef>
                  <a:spcPts val="0"/>
                </a:spcBef>
                <a:spcAft>
                  <a:spcPts val="0"/>
                </a:spcAft>
                <a:defRPr/>
              </a:pPr>
              <a:endParaRPr lang="en-US" b="1" dirty="0" smtClean="0">
                <a:solidFill>
                  <a:prstClr val="white"/>
                </a:solidFill>
                <a:latin typeface="Arial" pitchFamily="34" charset="0"/>
                <a:cs typeface="Arial" pitchFamily="34" charset="0"/>
              </a:endParaRPr>
            </a:p>
            <a:p>
              <a:pPr algn="ctr" fontAlgn="auto">
                <a:spcBef>
                  <a:spcPts val="0"/>
                </a:spcBef>
                <a:spcAft>
                  <a:spcPts val="0"/>
                </a:spcAft>
                <a:defRPr/>
              </a:pPr>
              <a:r>
                <a:rPr lang="en-US" sz="2400" b="1" dirty="0" smtClean="0">
                  <a:solidFill>
                    <a:prstClr val="white"/>
                  </a:solidFill>
                  <a:latin typeface="Arial" pitchFamily="34" charset="0"/>
                  <a:cs typeface="Arial" pitchFamily="34" charset="0"/>
                </a:rPr>
                <a:t>VP&amp;R</a:t>
              </a:r>
              <a:endParaRPr lang="en-US" b="1" dirty="0" smtClean="0">
                <a:solidFill>
                  <a:prstClr val="white"/>
                </a:solidFill>
                <a:latin typeface="Arial" pitchFamily="34" charset="0"/>
                <a:cs typeface="Arial" pitchFamily="34" charset="0"/>
              </a:endParaRPr>
            </a:p>
          </p:txBody>
        </p:sp>
      </p:grpSp>
    </p:spTree>
    <p:extLst>
      <p:ext uri="{BB962C8B-B14F-4D97-AF65-F5344CB8AC3E}">
        <p14:creationId xmlns:p14="http://schemas.microsoft.com/office/powerpoint/2010/main" val="75339144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Lst>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04048" y="260648"/>
            <a:ext cx="3737926" cy="553245"/>
          </a:xfrm>
          <a:prstGeom prst="rect">
            <a:avLst/>
          </a:prstGeom>
        </p:spPr>
      </p:pic>
      <p:sp>
        <p:nvSpPr>
          <p:cNvPr id="16"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8" name="Text Placeholder 2"/>
          <p:cNvSpPr>
            <a:spLocks noGrp="1"/>
          </p:cNvSpPr>
          <p:nvPr>
            <p:ph type="body"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Tree>
    <p:extLst>
      <p:ext uri="{BB962C8B-B14F-4D97-AF65-F5344CB8AC3E}">
        <p14:creationId xmlns:p14="http://schemas.microsoft.com/office/powerpoint/2010/main" val="406579317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Lst>
  <p:timing>
    <p:tnLst>
      <p:par>
        <p:cTn id="1" dur="indefinite" restart="never" nodeType="tmRoot"/>
      </p:par>
    </p:tnLst>
  </p:timing>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47.jp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990600" y="3894956"/>
            <a:ext cx="7239000" cy="110108"/>
          </a:xfrm>
        </p:spPr>
        <p:txBody>
          <a:bodyPr/>
          <a:lstStyle/>
          <a:p>
            <a:r>
              <a:rPr lang="en-GB" sz="3200" i="0" dirty="0" smtClean="0">
                <a:solidFill>
                  <a:srgbClr val="FF0000"/>
                </a:solidFill>
              </a:rPr>
              <a:t>Dignity, Access, Participation and Safety</a:t>
            </a:r>
            <a:br>
              <a:rPr lang="en-GB" sz="3200" i="0" dirty="0" smtClean="0">
                <a:solidFill>
                  <a:srgbClr val="FF0000"/>
                </a:solidFill>
              </a:rPr>
            </a:br>
            <a:r>
              <a:rPr lang="en-GB" sz="3200" i="0" dirty="0" smtClean="0"/>
              <a:t>Operationalising Gender and Diversity in disasters</a:t>
            </a:r>
            <a:r>
              <a:rPr lang="en-GB" sz="3200" i="0" dirty="0"/>
              <a:t/>
            </a:r>
            <a:br>
              <a:rPr lang="en-GB" sz="3200" i="0" dirty="0"/>
            </a:br>
            <a:endParaRPr lang="en-GB" sz="3200" i="0" dirty="0" smtClean="0">
              <a:latin typeface="Arial" charset="0"/>
              <a:cs typeface="Arial" charset="0"/>
            </a:endParaRPr>
          </a:p>
        </p:txBody>
      </p:sp>
      <p:sp>
        <p:nvSpPr>
          <p:cNvPr id="10243" name="Subtitle 2"/>
          <p:cNvSpPr>
            <a:spLocks noGrp="1"/>
          </p:cNvSpPr>
          <p:nvPr>
            <p:ph type="subTitle" idx="1"/>
          </p:nvPr>
        </p:nvSpPr>
        <p:spPr>
          <a:xfrm>
            <a:off x="971600" y="5445224"/>
            <a:ext cx="7239000" cy="1008112"/>
          </a:xfrm>
        </p:spPr>
        <p:txBody>
          <a:bodyPr>
            <a:normAutofit/>
          </a:bodyPr>
          <a:lstStyle/>
          <a:p>
            <a:r>
              <a:rPr lang="en-GB" sz="1600" dirty="0" smtClean="0">
                <a:solidFill>
                  <a:schemeClr val="bg1"/>
                </a:solidFill>
              </a:rPr>
              <a:t>IFRC, 28 January 2016 </a:t>
            </a:r>
          </a:p>
          <a:p>
            <a:r>
              <a:rPr lang="en-GB" sz="1600" dirty="0" smtClean="0">
                <a:solidFill>
                  <a:schemeClr val="bg1"/>
                </a:solidFill>
              </a:rPr>
              <a:t>May Maloney and Christina Haneef</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5536" y="907132"/>
            <a:ext cx="8291264" cy="1153716"/>
          </a:xfrm>
        </p:spPr>
        <p:txBody>
          <a:bodyPr/>
          <a:lstStyle/>
          <a:p>
            <a:r>
              <a:rPr lang="en-GB" sz="3200" i="0" dirty="0" smtClean="0">
                <a:latin typeface="+mn-lt"/>
                <a:cs typeface="Arial" charset="0"/>
              </a:rPr>
              <a:t>Discuss…</a:t>
            </a:r>
          </a:p>
        </p:txBody>
      </p:sp>
      <p:sp>
        <p:nvSpPr>
          <p:cNvPr id="11267" name="Content Placeholder 2"/>
          <p:cNvSpPr>
            <a:spLocks noGrp="1"/>
          </p:cNvSpPr>
          <p:nvPr>
            <p:ph idx="4294967295"/>
          </p:nvPr>
        </p:nvSpPr>
        <p:spPr>
          <a:xfrm>
            <a:off x="395536" y="2924944"/>
            <a:ext cx="8291264" cy="3240360"/>
          </a:xfrm>
        </p:spPr>
        <p:txBody>
          <a:bodyPr/>
          <a:lstStyle/>
          <a:p>
            <a:pPr marL="0" indent="0">
              <a:buNone/>
            </a:pPr>
            <a:r>
              <a:rPr lang="en-GB" sz="3200" b="1" dirty="0" smtClean="0">
                <a:latin typeface="+mj-lt"/>
              </a:rPr>
              <a:t>As Red Cross Red Crescent we do not pay enough attention to the needs of older people during disasters</a:t>
            </a:r>
            <a:endParaRPr lang="en-US" sz="3200" b="1" dirty="0">
              <a:latin typeface="+mj-lt"/>
            </a:endParaRPr>
          </a:p>
          <a:p>
            <a:pPr marL="0" indent="0">
              <a:buNone/>
            </a:pPr>
            <a:endParaRPr lang="en-GB" sz="3200" b="1" dirty="0">
              <a:latin typeface="+mj-lt"/>
            </a:endParaRPr>
          </a:p>
        </p:txBody>
      </p:sp>
    </p:spTree>
    <p:extLst>
      <p:ext uri="{BB962C8B-B14F-4D97-AF65-F5344CB8AC3E}">
        <p14:creationId xmlns:p14="http://schemas.microsoft.com/office/powerpoint/2010/main" val="3325006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we hear about gender and diversity?</a:t>
            </a:r>
            <a:endParaRPr lang="en-GB" dirty="0"/>
          </a:p>
        </p:txBody>
      </p:sp>
      <p:sp>
        <p:nvSpPr>
          <p:cNvPr id="3" name="Content Placeholder 2"/>
          <p:cNvSpPr>
            <a:spLocks noGrp="1"/>
          </p:cNvSpPr>
          <p:nvPr>
            <p:ph idx="1"/>
          </p:nvPr>
        </p:nvSpPr>
        <p:spPr>
          <a:xfrm>
            <a:off x="4427984" y="2492896"/>
            <a:ext cx="4258816" cy="2580109"/>
          </a:xfrm>
        </p:spPr>
        <p:txBody>
          <a:bodyPr/>
          <a:lstStyle/>
          <a:p>
            <a:pPr marL="0" indent="0">
              <a:buNone/>
            </a:pPr>
            <a:r>
              <a:rPr lang="en-GB" b="1" dirty="0" smtClean="0"/>
              <a:t>COMMON CHALLENGES</a:t>
            </a:r>
          </a:p>
          <a:p>
            <a:r>
              <a:rPr lang="en-GB" dirty="0" smtClean="0"/>
              <a:t>Too busy</a:t>
            </a:r>
          </a:p>
          <a:p>
            <a:r>
              <a:rPr lang="en-GB" dirty="0" smtClean="0"/>
              <a:t>No resources</a:t>
            </a:r>
          </a:p>
          <a:p>
            <a:r>
              <a:rPr lang="en-GB" dirty="0" smtClean="0"/>
              <a:t>Not a priority</a:t>
            </a:r>
          </a:p>
          <a:p>
            <a:r>
              <a:rPr lang="en-GB" dirty="0" smtClean="0"/>
              <a:t>I do not know how to do it</a:t>
            </a:r>
          </a:p>
          <a:p>
            <a:r>
              <a:rPr lang="en-GB" dirty="0" smtClean="0"/>
              <a:t>It is for someone else to do</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1520" y="2708920"/>
            <a:ext cx="3829116" cy="2868141"/>
          </a:xfrm>
          <a:prstGeom prst="rect">
            <a:avLst/>
          </a:prstGeom>
        </p:spPr>
      </p:pic>
    </p:spTree>
    <p:extLst>
      <p:ext uri="{BB962C8B-B14F-4D97-AF65-F5344CB8AC3E}">
        <p14:creationId xmlns:p14="http://schemas.microsoft.com/office/powerpoint/2010/main" val="3583861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dirty="0" smtClean="0">
                <a:latin typeface="+mn-lt"/>
              </a:rPr>
              <a:t>Core Concepts</a:t>
            </a:r>
            <a:endParaRPr lang="en-GB" sz="3200" i="0"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7762907"/>
              </p:ext>
            </p:extLst>
          </p:nvPr>
        </p:nvGraphicFramePr>
        <p:xfrm>
          <a:off x="179512" y="2204864"/>
          <a:ext cx="8784976" cy="4907280"/>
        </p:xfrm>
        <a:graphic>
          <a:graphicData uri="http://schemas.openxmlformats.org/drawingml/2006/table">
            <a:tbl>
              <a:tblPr firstRow="1" bandRow="1">
                <a:tableStyleId>{5C22544A-7EE6-4342-B048-85BDC9FD1C3A}</a:tableStyleId>
              </a:tblPr>
              <a:tblGrid>
                <a:gridCol w="4392488"/>
                <a:gridCol w="4392488"/>
              </a:tblGrid>
              <a:tr h="463356">
                <a:tc>
                  <a:txBody>
                    <a:bodyPr/>
                    <a:lstStyle/>
                    <a:p>
                      <a:pPr algn="ctr"/>
                      <a:r>
                        <a:rPr lang="en-GB" sz="3200" dirty="0" smtClean="0">
                          <a:solidFill>
                            <a:schemeClr val="tx1"/>
                          </a:solidFill>
                        </a:rPr>
                        <a:t>Sex</a:t>
                      </a:r>
                      <a:endParaRPr lang="en-GB" sz="3200" dirty="0">
                        <a:solidFill>
                          <a:schemeClr val="tx1"/>
                        </a:solidFill>
                      </a:endParaRPr>
                    </a:p>
                  </a:txBody>
                  <a:tcPr/>
                </a:tc>
                <a:tc>
                  <a:txBody>
                    <a:bodyPr/>
                    <a:lstStyle/>
                    <a:p>
                      <a:pPr algn="ctr"/>
                      <a:r>
                        <a:rPr lang="en-GB" sz="3200" dirty="0" smtClean="0">
                          <a:solidFill>
                            <a:schemeClr val="tx1"/>
                          </a:solidFill>
                        </a:rPr>
                        <a:t>Gender</a:t>
                      </a:r>
                      <a:endParaRPr lang="en-GB" sz="3200" dirty="0">
                        <a:solidFill>
                          <a:schemeClr val="tx1"/>
                        </a:solidFill>
                      </a:endParaRPr>
                    </a:p>
                  </a:txBody>
                  <a:tcPr/>
                </a:tc>
              </a:tr>
              <a:tr h="436100">
                <a:tc>
                  <a:txBody>
                    <a:bodyPr/>
                    <a:lstStyle/>
                    <a:p>
                      <a:r>
                        <a:rPr lang="en-GB" sz="2600" dirty="0" smtClean="0"/>
                        <a:t>Biological</a:t>
                      </a:r>
                      <a:r>
                        <a:rPr lang="en-GB" sz="2600" baseline="0" dirty="0" smtClean="0"/>
                        <a:t> differences</a:t>
                      </a:r>
                      <a:endParaRPr lang="en-GB" sz="2600" dirty="0"/>
                    </a:p>
                  </a:txBody>
                  <a:tcPr/>
                </a:tc>
                <a:tc>
                  <a:txBody>
                    <a:bodyPr/>
                    <a:lstStyle/>
                    <a:p>
                      <a:r>
                        <a:rPr lang="en-GB" sz="2600" dirty="0" smtClean="0"/>
                        <a:t>Social differences</a:t>
                      </a:r>
                      <a:endParaRPr lang="en-GB" sz="2600" dirty="0"/>
                    </a:p>
                  </a:txBody>
                  <a:tcPr/>
                </a:tc>
              </a:tr>
              <a:tr h="436100">
                <a:tc>
                  <a:txBody>
                    <a:bodyPr/>
                    <a:lstStyle/>
                    <a:p>
                      <a:r>
                        <a:rPr lang="en-GB" sz="2600" dirty="0" smtClean="0"/>
                        <a:t>Male, female</a:t>
                      </a:r>
                      <a:endParaRPr lang="en-GB" sz="2600" dirty="0"/>
                    </a:p>
                  </a:txBody>
                  <a:tcPr/>
                </a:tc>
                <a:tc>
                  <a:txBody>
                    <a:bodyPr/>
                    <a:lstStyle/>
                    <a:p>
                      <a:r>
                        <a:rPr lang="en-GB" sz="2600" dirty="0" smtClean="0"/>
                        <a:t>Masculine,</a:t>
                      </a:r>
                      <a:r>
                        <a:rPr lang="en-GB" sz="2600" baseline="0" dirty="0" smtClean="0"/>
                        <a:t> feminine</a:t>
                      </a:r>
                      <a:endParaRPr lang="en-GB" sz="2600" dirty="0"/>
                    </a:p>
                  </a:txBody>
                  <a:tcPr/>
                </a:tc>
              </a:tr>
              <a:tr h="1499093">
                <a:tc>
                  <a:txBody>
                    <a:bodyPr/>
                    <a:lstStyle/>
                    <a:p>
                      <a:r>
                        <a:rPr lang="en-GB" sz="2600" dirty="0" smtClean="0"/>
                        <a:t>Born</a:t>
                      </a:r>
                      <a:r>
                        <a:rPr lang="en-GB" sz="2600" baseline="0" dirty="0" smtClean="0"/>
                        <a:t> male or female; difficult to change</a:t>
                      </a:r>
                      <a:endParaRPr lang="en-GB" sz="2600" dirty="0"/>
                    </a:p>
                  </a:txBody>
                  <a:tcPr/>
                </a:tc>
                <a:tc>
                  <a:txBody>
                    <a:bodyPr/>
                    <a:lstStyle/>
                    <a:p>
                      <a:r>
                        <a:rPr lang="en-GB" sz="2600" dirty="0" smtClean="0"/>
                        <a:t>We become masculine or feminine.</a:t>
                      </a:r>
                      <a:r>
                        <a:rPr lang="en-GB" sz="2600" baseline="0" dirty="0" smtClean="0"/>
                        <a:t> </a:t>
                      </a:r>
                      <a:r>
                        <a:rPr lang="en-GB" sz="2600" dirty="0" smtClean="0"/>
                        <a:t>Changes across the life-cycle,</a:t>
                      </a:r>
                      <a:r>
                        <a:rPr lang="en-GB" sz="2600" baseline="0" dirty="0" smtClean="0"/>
                        <a:t> within and between cultures, traditions, beliefs</a:t>
                      </a:r>
                      <a:endParaRPr lang="en-GB" sz="2600" dirty="0"/>
                    </a:p>
                  </a:txBody>
                  <a:tcPr/>
                </a:tc>
              </a:tr>
              <a:tr h="1125791">
                <a:tc>
                  <a:txBody>
                    <a:bodyPr/>
                    <a:lstStyle/>
                    <a:p>
                      <a:r>
                        <a:rPr lang="en-GB" sz="2600" dirty="0" smtClean="0"/>
                        <a:t>Binary opposites</a:t>
                      </a:r>
                      <a:endParaRPr lang="en-GB" sz="2600" dirty="0"/>
                    </a:p>
                  </a:txBody>
                  <a:tcPr/>
                </a:tc>
                <a:tc>
                  <a:txBody>
                    <a:bodyPr/>
                    <a:lstStyle/>
                    <a:p>
                      <a:r>
                        <a:rPr lang="en-GB" sz="2600" dirty="0" smtClean="0"/>
                        <a:t>Degrees of masculinity and femininity – society sets the bar, on attitudes, behaviours etc.</a:t>
                      </a:r>
                      <a:endParaRPr lang="en-GB" sz="2600" dirty="0"/>
                    </a:p>
                  </a:txBody>
                  <a:tcPr/>
                </a:tc>
              </a:tr>
            </a:tbl>
          </a:graphicData>
        </a:graphic>
      </p:graphicFrame>
    </p:spTree>
    <p:extLst>
      <p:ext uri="{BB962C8B-B14F-4D97-AF65-F5344CB8AC3E}">
        <p14:creationId xmlns:p14="http://schemas.microsoft.com/office/powerpoint/2010/main" val="1239460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dirty="0" smtClean="0">
                <a:latin typeface="+mj-lt"/>
              </a:rPr>
              <a:t>Sex or Gender?</a:t>
            </a:r>
            <a:endParaRPr lang="en-GB" sz="3200" i="0" dirty="0">
              <a:latin typeface="+mj-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16739896"/>
              </p:ext>
            </p:extLst>
          </p:nvPr>
        </p:nvGraphicFramePr>
        <p:xfrm>
          <a:off x="0" y="2091516"/>
          <a:ext cx="9036496" cy="4766484"/>
        </p:xfrm>
        <a:graphic>
          <a:graphicData uri="http://schemas.openxmlformats.org/drawingml/2006/table">
            <a:tbl>
              <a:tblPr firstRow="1" bandRow="1">
                <a:tableStyleId>{0E3FDE45-AF77-4B5C-9715-49D594BDF05E}</a:tableStyleId>
              </a:tblPr>
              <a:tblGrid>
                <a:gridCol w="4518248"/>
                <a:gridCol w="4518248"/>
              </a:tblGrid>
              <a:tr h="4766484">
                <a:tc>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300" b="0" dirty="0" smtClean="0"/>
                        <a:t>Females can get pregnant</a:t>
                      </a:r>
                    </a:p>
                    <a:p>
                      <a:pPr marL="457200" indent="-457200">
                        <a:buFont typeface="Arial" panose="020B0604020202020204" pitchFamily="34" charset="0"/>
                        <a:buChar char="•"/>
                      </a:pPr>
                      <a:r>
                        <a:rPr lang="en-GB" sz="2300" b="0" dirty="0" smtClean="0"/>
                        <a:t>A higher percentage of American doctors are women, compared to Egypt</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300" b="0" dirty="0" smtClean="0"/>
                        <a:t>Males have testicles,</a:t>
                      </a:r>
                      <a:r>
                        <a:rPr lang="en-GB" sz="2300" b="0" baseline="0" dirty="0" smtClean="0"/>
                        <a:t> f</a:t>
                      </a:r>
                      <a:r>
                        <a:rPr lang="en-GB" sz="2300" b="0" dirty="0" smtClean="0"/>
                        <a:t>emales have ovaries</a:t>
                      </a:r>
                    </a:p>
                    <a:p>
                      <a:pPr marL="457200" indent="-457200">
                        <a:buFont typeface="Arial" panose="020B0604020202020204" pitchFamily="34" charset="0"/>
                        <a:buChar char="•"/>
                      </a:pPr>
                      <a:r>
                        <a:rPr lang="en-GB" sz="2300" b="0" dirty="0" smtClean="0"/>
                        <a:t>In some countries, women have to cover their heads when they go outside the house</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300" b="0" dirty="0" smtClean="0"/>
                        <a:t>New Zealand was the first country in the world to give women the vote.</a:t>
                      </a:r>
                    </a:p>
                  </a:txBody>
                  <a:tcPr/>
                </a:tc>
                <a:tc>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300" b="0" dirty="0" smtClean="0"/>
                        <a:t>Males have deeper voices after puberty</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300" b="0" dirty="0" smtClean="0"/>
                        <a:t>Women tend to do more of the housework than men</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300" b="0" dirty="0" smtClean="0"/>
                        <a:t>Male new-borns tend to weigh more than female new-borns </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300" b="0" dirty="0" smtClean="0"/>
                        <a:t>Nursing is often seen as a woman's job, although many men enter the profession</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300" b="0" dirty="0" smtClean="0"/>
                        <a:t>Females breastfeed </a:t>
                      </a:r>
                    </a:p>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300" b="0" dirty="0" smtClean="0"/>
                        <a:t>Women are the main care-givers (for children, aging</a:t>
                      </a:r>
                      <a:r>
                        <a:rPr lang="en-GB" sz="2300" b="0" baseline="0" dirty="0" smtClean="0"/>
                        <a:t> parents, sick and disabled)</a:t>
                      </a:r>
                      <a:endParaRPr lang="en-GB" sz="2300" b="0" dirty="0" smtClean="0"/>
                    </a:p>
                  </a:txBody>
                  <a:tcPr/>
                </a:tc>
              </a:tr>
            </a:tbl>
          </a:graphicData>
        </a:graphic>
      </p:graphicFrame>
    </p:spTree>
    <p:extLst>
      <p:ext uri="{BB962C8B-B14F-4D97-AF65-F5344CB8AC3E}">
        <p14:creationId xmlns:p14="http://schemas.microsoft.com/office/powerpoint/2010/main" val="805035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dirty="0" smtClean="0">
                <a:latin typeface="+mn-lt"/>
              </a:rPr>
              <a:t>Male and female/masculine and feminine?</a:t>
            </a:r>
            <a:endParaRPr lang="en-GB" sz="3200" i="0" dirty="0">
              <a:latin typeface="+mn-lt"/>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4716016" y="2564904"/>
            <a:ext cx="1643124" cy="3542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55776" y="2564904"/>
            <a:ext cx="1603301" cy="3542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49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dirty="0" smtClean="0">
                <a:latin typeface="+mn-lt"/>
              </a:rPr>
              <a:t>Diversity</a:t>
            </a:r>
            <a:endParaRPr lang="en-GB" sz="3200" i="0" dirty="0">
              <a:latin typeface="+mn-lt"/>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611560" y="2276872"/>
            <a:ext cx="5976664" cy="4148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19672" y="5517232"/>
            <a:ext cx="12858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725344" y="2977212"/>
            <a:ext cx="2016224" cy="2785378"/>
          </a:xfrm>
          <a:prstGeom prst="rect">
            <a:avLst/>
          </a:prstGeom>
          <a:noFill/>
        </p:spPr>
        <p:txBody>
          <a:bodyPr wrap="square" rtlCol="0">
            <a:spAutoFit/>
          </a:bodyPr>
          <a:lstStyle/>
          <a:p>
            <a:pPr algn="ctr"/>
            <a:r>
              <a:rPr lang="en-US" sz="2500" b="1" dirty="0" smtClean="0">
                <a:solidFill>
                  <a:srgbClr val="FF0000"/>
                </a:solidFill>
              </a:rPr>
              <a:t>…The respect and acceptance of the differences between people </a:t>
            </a:r>
            <a:endParaRPr lang="en-US" sz="2500" b="1" dirty="0">
              <a:solidFill>
                <a:srgbClr val="FF0000"/>
              </a:solidFill>
            </a:endParaRPr>
          </a:p>
        </p:txBody>
      </p:sp>
    </p:spTree>
    <p:extLst>
      <p:ext uri="{BB962C8B-B14F-4D97-AF65-F5344CB8AC3E}">
        <p14:creationId xmlns:p14="http://schemas.microsoft.com/office/powerpoint/2010/main" val="15888921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908720"/>
            <a:ext cx="6264696" cy="1143000"/>
          </a:xfrm>
        </p:spPr>
        <p:txBody>
          <a:bodyPr/>
          <a:lstStyle/>
          <a:p>
            <a:pPr algn="ctr"/>
            <a:r>
              <a:rPr lang="en-GB" sz="3200" i="0" dirty="0" smtClean="0">
                <a:latin typeface="+mn-lt"/>
              </a:rPr>
              <a:t>Gender and Diversity</a:t>
            </a:r>
            <a:endParaRPr lang="en-GB" sz="3200" i="0" dirty="0">
              <a:latin typeface="+mn-lt"/>
            </a:endParaRP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6884" y="2906092"/>
            <a:ext cx="841769" cy="18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112461" y="3601119"/>
            <a:ext cx="864095" cy="191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12881" y="4159071"/>
            <a:ext cx="1018093"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59357" y="2564904"/>
            <a:ext cx="828355"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58143" y="3429000"/>
            <a:ext cx="665862" cy="114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57541" y="4416841"/>
            <a:ext cx="669925"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572000" y="4986754"/>
            <a:ext cx="803906" cy="1801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228814" y="3151282"/>
            <a:ext cx="996495" cy="1801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288256" y="2351930"/>
            <a:ext cx="911058" cy="1784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164288" y="3753176"/>
            <a:ext cx="1126781" cy="1120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11"/>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992742" y="2674216"/>
            <a:ext cx="1145782" cy="113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8" name="Picture 12"/>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87986" y="116632"/>
            <a:ext cx="2840336"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366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101"/>
                                        </p:tgtEl>
                                        <p:attrNameLst>
                                          <p:attrName>style.visibility</p:attrName>
                                        </p:attrNameLst>
                                      </p:cBhvr>
                                      <p:to>
                                        <p:strVal val="visible"/>
                                      </p:to>
                                    </p:set>
                                    <p:animEffect transition="in" filter="fade">
                                      <p:cBhvr>
                                        <p:cTn id="24" dur="1000"/>
                                        <p:tgtEl>
                                          <p:spTgt spid="4101"/>
                                        </p:tgtEl>
                                      </p:cBhvr>
                                    </p:animEffect>
                                    <p:anim calcmode="lin" valueType="num">
                                      <p:cBhvr>
                                        <p:cTn id="25" dur="1000" fill="hold"/>
                                        <p:tgtEl>
                                          <p:spTgt spid="4101"/>
                                        </p:tgtEl>
                                        <p:attrNameLst>
                                          <p:attrName>ppt_x</p:attrName>
                                        </p:attrNameLst>
                                      </p:cBhvr>
                                      <p:tavLst>
                                        <p:tav tm="0">
                                          <p:val>
                                            <p:strVal val="#ppt_x"/>
                                          </p:val>
                                        </p:tav>
                                        <p:tav tm="100000">
                                          <p:val>
                                            <p:strVal val="#ppt_x"/>
                                          </p:val>
                                        </p:tav>
                                      </p:tavLst>
                                    </p:anim>
                                    <p:anim calcmode="lin" valueType="num">
                                      <p:cBhvr>
                                        <p:cTn id="26"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102"/>
                                        </p:tgtEl>
                                        <p:attrNameLst>
                                          <p:attrName>style.visibility</p:attrName>
                                        </p:attrNameLst>
                                      </p:cBhvr>
                                      <p:to>
                                        <p:strVal val="visible"/>
                                      </p:to>
                                    </p:set>
                                    <p:anim calcmode="lin" valueType="num">
                                      <p:cBhvr additive="base">
                                        <p:cTn id="31" dur="500" fill="hold"/>
                                        <p:tgtEl>
                                          <p:spTgt spid="4102"/>
                                        </p:tgtEl>
                                        <p:attrNameLst>
                                          <p:attrName>ppt_x</p:attrName>
                                        </p:attrNameLst>
                                      </p:cBhvr>
                                      <p:tavLst>
                                        <p:tav tm="0">
                                          <p:val>
                                            <p:strVal val="#ppt_x"/>
                                          </p:val>
                                        </p:tav>
                                        <p:tav tm="100000">
                                          <p:val>
                                            <p:strVal val="#ppt_x"/>
                                          </p:val>
                                        </p:tav>
                                      </p:tavLst>
                                    </p:anim>
                                    <p:anim calcmode="lin" valueType="num">
                                      <p:cBhvr additive="base">
                                        <p:cTn id="32"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10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10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4105"/>
                                        </p:tgtEl>
                                        <p:attrNameLst>
                                          <p:attrName>style.visibility</p:attrName>
                                        </p:attrNameLst>
                                      </p:cBhvr>
                                      <p:to>
                                        <p:strVal val="visible"/>
                                      </p:to>
                                    </p:set>
                                    <p:animEffect transition="in" filter="fade">
                                      <p:cBhvr>
                                        <p:cTn id="45" dur="1000"/>
                                        <p:tgtEl>
                                          <p:spTgt spid="4105"/>
                                        </p:tgtEl>
                                      </p:cBhvr>
                                    </p:animEffect>
                                    <p:anim calcmode="lin" valueType="num">
                                      <p:cBhvr>
                                        <p:cTn id="46" dur="1000" fill="hold"/>
                                        <p:tgtEl>
                                          <p:spTgt spid="4105"/>
                                        </p:tgtEl>
                                        <p:attrNameLst>
                                          <p:attrName>ppt_x</p:attrName>
                                        </p:attrNameLst>
                                      </p:cBhvr>
                                      <p:tavLst>
                                        <p:tav tm="0">
                                          <p:val>
                                            <p:strVal val="#ppt_x"/>
                                          </p:val>
                                        </p:tav>
                                        <p:tav tm="100000">
                                          <p:val>
                                            <p:strVal val="#ppt_x"/>
                                          </p:val>
                                        </p:tav>
                                      </p:tavLst>
                                    </p:anim>
                                    <p:anim calcmode="lin" valueType="num">
                                      <p:cBhvr>
                                        <p:cTn id="47" dur="1000" fill="hold"/>
                                        <p:tgtEl>
                                          <p:spTgt spid="410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410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107"/>
                                        </p:tgtEl>
                                        <p:attrNameLst>
                                          <p:attrName>style.visibility</p:attrName>
                                        </p:attrNameLst>
                                      </p:cBhvr>
                                      <p:to>
                                        <p:strVal val="visible"/>
                                      </p:to>
                                    </p:set>
                                    <p:anim calcmode="lin" valueType="num">
                                      <p:cBhvr additive="base">
                                        <p:cTn id="56" dur="500" fill="hold"/>
                                        <p:tgtEl>
                                          <p:spTgt spid="4107"/>
                                        </p:tgtEl>
                                        <p:attrNameLst>
                                          <p:attrName>ppt_x</p:attrName>
                                        </p:attrNameLst>
                                      </p:cBhvr>
                                      <p:tavLst>
                                        <p:tav tm="0">
                                          <p:val>
                                            <p:strVal val="#ppt_x"/>
                                          </p:val>
                                        </p:tav>
                                        <p:tav tm="100000">
                                          <p:val>
                                            <p:strVal val="#ppt_x"/>
                                          </p:val>
                                        </p:tav>
                                      </p:tavLst>
                                    </p:anim>
                                    <p:anim calcmode="lin" valueType="num">
                                      <p:cBhvr additive="base">
                                        <p:cTn id="57" dur="500" fill="hold"/>
                                        <p:tgtEl>
                                          <p:spTgt spid="41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it matters in our approach to disasters?</a:t>
            </a:r>
            <a:endParaRPr lang="en-GB" dirty="0"/>
          </a:p>
        </p:txBody>
      </p:sp>
      <p:sp>
        <p:nvSpPr>
          <p:cNvPr id="4" name="Content Placeholder 3"/>
          <p:cNvSpPr>
            <a:spLocks noGrp="1"/>
          </p:cNvSpPr>
          <p:nvPr>
            <p:ph idx="1"/>
          </p:nvPr>
        </p:nvSpPr>
        <p:spPr>
          <a:xfrm>
            <a:off x="323528" y="2132856"/>
            <a:ext cx="8568952" cy="4031873"/>
          </a:xfrm>
          <a:prstGeom prst="rect">
            <a:avLst/>
          </a:prstGeom>
        </p:spPr>
        <p:txBody>
          <a:bodyPr wrap="square">
            <a:spAutoFit/>
          </a:bodyPr>
          <a:lstStyle/>
          <a:p>
            <a:pPr algn="ctr"/>
            <a:r>
              <a:rPr lang="en-US" b="1" dirty="0">
                <a:solidFill>
                  <a:prstClr val="black"/>
                </a:solidFill>
              </a:rPr>
              <a:t>Women, girls and </a:t>
            </a:r>
            <a:r>
              <a:rPr lang="en-US" b="1" dirty="0" smtClean="0">
                <a:solidFill>
                  <a:prstClr val="black"/>
                </a:solidFill>
              </a:rPr>
              <a:t>boys are </a:t>
            </a:r>
            <a:r>
              <a:rPr lang="en-US" b="1" dirty="0">
                <a:solidFill>
                  <a:prstClr val="black"/>
                </a:solidFill>
              </a:rPr>
              <a:t>14 times more likely to die during a disaster than are men</a:t>
            </a:r>
          </a:p>
          <a:p>
            <a:endParaRPr lang="en-US" sz="2000" dirty="0" smtClean="0">
              <a:solidFill>
                <a:prstClr val="black"/>
              </a:solidFill>
              <a:latin typeface="Arial" panose="020B0604020202020204" pitchFamily="34" charset="0"/>
              <a:cs typeface="Arial" panose="020B0604020202020204" pitchFamily="34" charset="0"/>
            </a:endParaRPr>
          </a:p>
          <a:p>
            <a:r>
              <a:rPr lang="en-US" sz="2000" dirty="0" smtClean="0">
                <a:solidFill>
                  <a:prstClr val="black"/>
                </a:solidFill>
                <a:latin typeface="Arial" panose="020B0604020202020204" pitchFamily="34" charset="0"/>
                <a:cs typeface="Arial" panose="020B0604020202020204" pitchFamily="34" charset="0"/>
              </a:rPr>
              <a:t>Indian Ocean </a:t>
            </a:r>
            <a:r>
              <a:rPr lang="en-US" sz="2000" dirty="0">
                <a:solidFill>
                  <a:prstClr val="black"/>
                </a:solidFill>
                <a:latin typeface="Arial" panose="020B0604020202020204" pitchFamily="34" charset="0"/>
                <a:cs typeface="Arial" panose="020B0604020202020204" pitchFamily="34" charset="0"/>
              </a:rPr>
              <a:t>Tsunami, 2004 			</a:t>
            </a:r>
            <a:r>
              <a:rPr lang="en-US" sz="2000" b="1" dirty="0" smtClean="0">
                <a:solidFill>
                  <a:prstClr val="black"/>
                </a:solidFill>
                <a:latin typeface="Arial" panose="020B0604020202020204" pitchFamily="34" charset="0"/>
                <a:cs typeface="Arial" panose="020B0604020202020204" pitchFamily="34" charset="0"/>
              </a:rPr>
              <a:t>+80% </a:t>
            </a:r>
            <a:r>
              <a:rPr lang="en-US" sz="2000" b="1" dirty="0">
                <a:solidFill>
                  <a:prstClr val="black"/>
                </a:solidFill>
                <a:latin typeface="Arial" panose="020B0604020202020204" pitchFamily="34" charset="0"/>
                <a:cs typeface="Arial" panose="020B0604020202020204" pitchFamily="34" charset="0"/>
              </a:rPr>
              <a:t>fatalities </a:t>
            </a:r>
            <a:r>
              <a:rPr lang="en-US" sz="2000" b="1" dirty="0" smtClean="0">
                <a:solidFill>
                  <a:prstClr val="black"/>
                </a:solidFill>
                <a:latin typeface="Arial" panose="020B0604020202020204" pitchFamily="34" charset="0"/>
                <a:cs typeface="Arial" panose="020B0604020202020204" pitchFamily="34" charset="0"/>
              </a:rPr>
              <a:t>	women						</a:t>
            </a:r>
          </a:p>
          <a:p>
            <a:r>
              <a:rPr lang="en-GB" sz="2000" dirty="0" smtClean="0">
                <a:solidFill>
                  <a:prstClr val="black"/>
                </a:solidFill>
                <a:latin typeface="Arial" panose="020B0604020202020204" pitchFamily="34" charset="0"/>
                <a:cs typeface="Arial" panose="020B0604020202020204" pitchFamily="34" charset="0"/>
              </a:rPr>
              <a:t>Japan </a:t>
            </a:r>
            <a:r>
              <a:rPr lang="en-GB" sz="2000" dirty="0">
                <a:solidFill>
                  <a:prstClr val="black"/>
                </a:solidFill>
                <a:latin typeface="Arial" panose="020B0604020202020204" pitchFamily="34" charset="0"/>
                <a:cs typeface="Arial" panose="020B0604020202020204" pitchFamily="34" charset="0"/>
              </a:rPr>
              <a:t>earthquake			 </a:t>
            </a:r>
            <a:r>
              <a:rPr lang="en-GB" sz="2000" b="1" dirty="0">
                <a:solidFill>
                  <a:prstClr val="black"/>
                </a:solidFill>
                <a:latin typeface="Arial" panose="020B0604020202020204" pitchFamily="34" charset="0"/>
                <a:cs typeface="Arial" panose="020B0604020202020204" pitchFamily="34" charset="0"/>
              </a:rPr>
              <a:t>65% of </a:t>
            </a:r>
            <a:r>
              <a:rPr lang="en-GB" sz="2000" b="1" dirty="0" smtClean="0">
                <a:solidFill>
                  <a:prstClr val="black"/>
                </a:solidFill>
                <a:latin typeface="Arial" panose="020B0604020202020204" pitchFamily="34" charset="0"/>
                <a:cs typeface="Arial" panose="020B0604020202020204" pitchFamily="34" charset="0"/>
              </a:rPr>
              <a:t>casualties 60</a:t>
            </a:r>
            <a:r>
              <a:rPr lang="en-GB" sz="2000" b="1" dirty="0">
                <a:solidFill>
                  <a:prstClr val="black"/>
                </a:solidFill>
                <a:latin typeface="Arial" panose="020B0604020202020204" pitchFamily="34" charset="0"/>
                <a:cs typeface="Arial" panose="020B0604020202020204" pitchFamily="34" charset="0"/>
              </a:rPr>
              <a:t>+ </a:t>
            </a:r>
            <a:endParaRPr lang="en-GB" sz="2000" b="1" dirty="0" smtClean="0">
              <a:solidFill>
                <a:prstClr val="black"/>
              </a:solidFill>
              <a:latin typeface="Arial" panose="020B0604020202020204" pitchFamily="34" charset="0"/>
              <a:cs typeface="Arial" panose="020B0604020202020204" pitchFamily="34" charset="0"/>
            </a:endParaRPr>
          </a:p>
          <a:p>
            <a:endParaRPr lang="en-GB" sz="2000" dirty="0" smtClean="0"/>
          </a:p>
          <a:p>
            <a:r>
              <a:rPr lang="en-GB" sz="2000" dirty="0" smtClean="0"/>
              <a:t>Cyclone </a:t>
            </a:r>
            <a:r>
              <a:rPr lang="en-GB" sz="2000" dirty="0" err="1" smtClean="0"/>
              <a:t>Nargis</a:t>
            </a:r>
            <a:r>
              <a:rPr lang="en-GB" sz="2000" smtClean="0"/>
              <a:t>, 2008 </a:t>
            </a:r>
            <a:r>
              <a:rPr lang="en-GB" sz="2000" dirty="0" smtClean="0"/>
              <a:t>		 </a:t>
            </a:r>
            <a:r>
              <a:rPr lang="en-GB" sz="2000" b="1" dirty="0" smtClean="0"/>
              <a:t>61% deaths </a:t>
            </a:r>
            <a:r>
              <a:rPr lang="en-GB" sz="2000" b="1" dirty="0"/>
              <a:t>women </a:t>
            </a:r>
            <a:r>
              <a:rPr lang="en-GB" sz="2000" b="1" dirty="0" smtClean="0"/>
              <a:t>&amp; children</a:t>
            </a:r>
            <a:endParaRPr lang="en-US" sz="2000" b="1" dirty="0"/>
          </a:p>
          <a:p>
            <a:pPr marL="0" indent="0">
              <a:buNone/>
            </a:pPr>
            <a:endParaRPr lang="en-GB" sz="2000" b="1" dirty="0" smtClean="0">
              <a:solidFill>
                <a:prstClr val="black"/>
              </a:solidFill>
            </a:endParaRPr>
          </a:p>
          <a:p>
            <a:endParaRPr lang="en-GB" sz="2000" dirty="0">
              <a:solidFill>
                <a:prstClr val="black"/>
              </a:solidFill>
              <a:latin typeface="Arial" panose="020B0604020202020204" pitchFamily="34" charset="0"/>
              <a:cs typeface="Arial" panose="020B0604020202020204" pitchFamily="34" charset="0"/>
            </a:endParaRPr>
          </a:p>
          <a:p>
            <a:pPr marL="0" indent="0">
              <a:buNone/>
            </a:pPr>
            <a:r>
              <a:rPr lang="en-GB" sz="2000" dirty="0">
                <a:solidFill>
                  <a:prstClr val="black"/>
                </a:solidFill>
                <a:latin typeface="Arial" panose="020B0604020202020204" pitchFamily="34" charset="0"/>
                <a:cs typeface="Arial" panose="020B0604020202020204" pitchFamily="34" charset="0"/>
              </a:rPr>
              <a:t>	 				</a:t>
            </a:r>
          </a:p>
        </p:txBody>
      </p:sp>
      <p:sp>
        <p:nvSpPr>
          <p:cNvPr id="5" name="Right Arrow 4"/>
          <p:cNvSpPr/>
          <p:nvPr/>
        </p:nvSpPr>
        <p:spPr>
          <a:xfrm>
            <a:off x="4339762" y="3260229"/>
            <a:ext cx="1249131" cy="3665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ight Arrow 5"/>
          <p:cNvSpPr/>
          <p:nvPr/>
        </p:nvSpPr>
        <p:spPr>
          <a:xfrm>
            <a:off x="2967046" y="3868738"/>
            <a:ext cx="1600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251520" y="5725363"/>
            <a:ext cx="1800200" cy="430887"/>
          </a:xfrm>
          <a:prstGeom prst="rect">
            <a:avLst/>
          </a:prstGeom>
          <a:noFill/>
        </p:spPr>
        <p:txBody>
          <a:bodyPr wrap="square" rtlCol="0">
            <a:spAutoFit/>
          </a:bodyPr>
          <a:lstStyle/>
          <a:p>
            <a:r>
              <a:rPr lang="en-GB" sz="2200" b="1" dirty="0" smtClean="0">
                <a:solidFill>
                  <a:srgbClr val="FF0000"/>
                </a:solidFill>
              </a:rPr>
              <a:t>Quality</a:t>
            </a:r>
            <a:endParaRPr lang="en-GB" sz="2200" b="1" dirty="0">
              <a:solidFill>
                <a:srgbClr val="FF0000"/>
              </a:solidFill>
            </a:endParaRPr>
          </a:p>
        </p:txBody>
      </p:sp>
      <p:sp>
        <p:nvSpPr>
          <p:cNvPr id="8" name="TextBox 7"/>
          <p:cNvSpPr txBox="1"/>
          <p:nvPr/>
        </p:nvSpPr>
        <p:spPr>
          <a:xfrm>
            <a:off x="1342963" y="6156250"/>
            <a:ext cx="2736304" cy="430887"/>
          </a:xfrm>
          <a:prstGeom prst="rect">
            <a:avLst/>
          </a:prstGeom>
          <a:noFill/>
        </p:spPr>
        <p:txBody>
          <a:bodyPr wrap="square" rtlCol="0">
            <a:spAutoFit/>
          </a:bodyPr>
          <a:lstStyle/>
          <a:p>
            <a:r>
              <a:rPr lang="en-GB" sz="2200" b="1" dirty="0" smtClean="0">
                <a:solidFill>
                  <a:srgbClr val="FF0000"/>
                </a:solidFill>
              </a:rPr>
              <a:t>Cost effective</a:t>
            </a:r>
            <a:endParaRPr lang="en-GB" sz="2200" b="1" dirty="0">
              <a:solidFill>
                <a:srgbClr val="FF0000"/>
              </a:solidFill>
            </a:endParaRPr>
          </a:p>
        </p:txBody>
      </p:sp>
      <p:sp>
        <p:nvSpPr>
          <p:cNvPr id="9" name="TextBox 8"/>
          <p:cNvSpPr txBox="1"/>
          <p:nvPr/>
        </p:nvSpPr>
        <p:spPr>
          <a:xfrm>
            <a:off x="595718" y="5237449"/>
            <a:ext cx="3264214" cy="430887"/>
          </a:xfrm>
          <a:prstGeom prst="rect">
            <a:avLst/>
          </a:prstGeom>
          <a:noFill/>
        </p:spPr>
        <p:txBody>
          <a:bodyPr wrap="square" rtlCol="0">
            <a:spAutoFit/>
          </a:bodyPr>
          <a:lstStyle/>
          <a:p>
            <a:r>
              <a:rPr lang="en-GB" sz="2200" b="1" dirty="0" smtClean="0">
                <a:solidFill>
                  <a:srgbClr val="FF0000"/>
                </a:solidFill>
              </a:rPr>
              <a:t>Accountability</a:t>
            </a:r>
            <a:endParaRPr lang="en-GB" sz="2200" b="1" dirty="0">
              <a:solidFill>
                <a:srgbClr val="FF0000"/>
              </a:solidFill>
            </a:endParaRPr>
          </a:p>
        </p:txBody>
      </p:sp>
      <p:sp>
        <p:nvSpPr>
          <p:cNvPr id="10" name="TextBox 9"/>
          <p:cNvSpPr txBox="1"/>
          <p:nvPr/>
        </p:nvSpPr>
        <p:spPr>
          <a:xfrm>
            <a:off x="6281625" y="5304839"/>
            <a:ext cx="2208171" cy="430887"/>
          </a:xfrm>
          <a:prstGeom prst="rect">
            <a:avLst/>
          </a:prstGeom>
          <a:noFill/>
        </p:spPr>
        <p:txBody>
          <a:bodyPr wrap="square" rtlCol="0">
            <a:spAutoFit/>
          </a:bodyPr>
          <a:lstStyle/>
          <a:p>
            <a:r>
              <a:rPr lang="en-GB" sz="2200" b="1" dirty="0" smtClean="0">
                <a:solidFill>
                  <a:srgbClr val="FF0000"/>
                </a:solidFill>
              </a:rPr>
              <a:t>Do no harm</a:t>
            </a:r>
            <a:endParaRPr lang="en-GB" sz="2200" b="1" dirty="0">
              <a:solidFill>
                <a:srgbClr val="FF0000"/>
              </a:solidFill>
            </a:endParaRPr>
          </a:p>
        </p:txBody>
      </p:sp>
      <p:sp>
        <p:nvSpPr>
          <p:cNvPr id="11" name="TextBox 10"/>
          <p:cNvSpPr txBox="1"/>
          <p:nvPr/>
        </p:nvSpPr>
        <p:spPr>
          <a:xfrm>
            <a:off x="5184410" y="5942262"/>
            <a:ext cx="4402600" cy="430887"/>
          </a:xfrm>
          <a:prstGeom prst="rect">
            <a:avLst/>
          </a:prstGeom>
          <a:noFill/>
        </p:spPr>
        <p:txBody>
          <a:bodyPr wrap="square" rtlCol="0">
            <a:spAutoFit/>
          </a:bodyPr>
          <a:lstStyle/>
          <a:p>
            <a:r>
              <a:rPr lang="en-GB" sz="2200" b="1" dirty="0" smtClean="0">
                <a:solidFill>
                  <a:srgbClr val="FF0000"/>
                </a:solidFill>
              </a:rPr>
              <a:t>Fundamental Principles</a:t>
            </a:r>
            <a:endParaRPr lang="en-GB" sz="2200" b="1" dirty="0">
              <a:solidFill>
                <a:srgbClr val="FF0000"/>
              </a:solidFill>
            </a:endParaRPr>
          </a:p>
        </p:txBody>
      </p:sp>
      <p:sp>
        <p:nvSpPr>
          <p:cNvPr id="12" name="TextBox 11"/>
          <p:cNvSpPr txBox="1"/>
          <p:nvPr/>
        </p:nvSpPr>
        <p:spPr>
          <a:xfrm>
            <a:off x="1795686" y="5668336"/>
            <a:ext cx="4128492" cy="430887"/>
          </a:xfrm>
          <a:prstGeom prst="rect">
            <a:avLst/>
          </a:prstGeom>
          <a:noFill/>
        </p:spPr>
        <p:txBody>
          <a:bodyPr wrap="square" rtlCol="0">
            <a:spAutoFit/>
          </a:bodyPr>
          <a:lstStyle/>
          <a:p>
            <a:r>
              <a:rPr lang="en-GB" sz="2200" b="1" dirty="0" smtClean="0">
                <a:solidFill>
                  <a:srgbClr val="FF0000"/>
                </a:solidFill>
              </a:rPr>
              <a:t>Address vulnerability</a:t>
            </a:r>
            <a:endParaRPr lang="en-GB" sz="2200" b="1" dirty="0">
              <a:solidFill>
                <a:srgbClr val="FF0000"/>
              </a:solidFill>
            </a:endParaRPr>
          </a:p>
        </p:txBody>
      </p:sp>
      <p:sp>
        <p:nvSpPr>
          <p:cNvPr id="13" name="Right Arrow 12"/>
          <p:cNvSpPr/>
          <p:nvPr/>
        </p:nvSpPr>
        <p:spPr>
          <a:xfrm>
            <a:off x="3279167" y="4477544"/>
            <a:ext cx="1600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4314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0119" y="908720"/>
            <a:ext cx="7066337" cy="1143000"/>
          </a:xfrm>
        </p:spPr>
        <p:txBody>
          <a:bodyPr/>
          <a:lstStyle/>
          <a:p>
            <a:pPr algn="ctr"/>
            <a:r>
              <a:rPr lang="en-GB" sz="3200" i="0" dirty="0" smtClean="0">
                <a:latin typeface="+mj-lt"/>
              </a:rPr>
              <a:t>Sexual and Gender-based Violence (S/GBV)</a:t>
            </a:r>
            <a:endParaRPr lang="en-GB" sz="3200" i="0" dirty="0">
              <a:latin typeface="+mj-lt"/>
            </a:endParaRPr>
          </a:p>
        </p:txBody>
      </p:sp>
      <p:sp>
        <p:nvSpPr>
          <p:cNvPr id="3" name="Content Placeholder 2"/>
          <p:cNvSpPr>
            <a:spLocks noGrp="1"/>
          </p:cNvSpPr>
          <p:nvPr>
            <p:ph idx="1"/>
          </p:nvPr>
        </p:nvSpPr>
        <p:spPr>
          <a:xfrm>
            <a:off x="395536" y="2132856"/>
            <a:ext cx="8424936" cy="4725144"/>
          </a:xfrm>
        </p:spPr>
        <p:txBody>
          <a:bodyPr/>
          <a:lstStyle/>
          <a:p>
            <a:pPr marL="0" indent="0" algn="just">
              <a:spcBef>
                <a:spcPts val="600"/>
              </a:spcBef>
              <a:spcAft>
                <a:spcPts val="0"/>
              </a:spcAft>
              <a:buNone/>
            </a:pPr>
            <a:r>
              <a:rPr lang="en-AU" sz="2400" dirty="0">
                <a:latin typeface="+mj-lt"/>
                <a:ea typeface="Calibri"/>
              </a:rPr>
              <a:t>A</a:t>
            </a:r>
            <a:r>
              <a:rPr lang="en-AU" sz="2400" dirty="0" smtClean="0">
                <a:latin typeface="+mj-lt"/>
                <a:ea typeface="Calibri"/>
              </a:rPr>
              <a:t>n </a:t>
            </a:r>
            <a:r>
              <a:rPr lang="en-AU" sz="2400" b="1" i="1" dirty="0">
                <a:solidFill>
                  <a:srgbClr val="FF0000"/>
                </a:solidFill>
                <a:latin typeface="+mj-lt"/>
                <a:ea typeface="Calibri"/>
              </a:rPr>
              <a:t>umbrella term</a:t>
            </a:r>
            <a:r>
              <a:rPr lang="en-AU" sz="2400" dirty="0">
                <a:latin typeface="+mj-lt"/>
                <a:ea typeface="Calibri"/>
              </a:rPr>
              <a:t> for any harmful act that results in, or is likely to result in, physical, sexual or psychological harm or suffering to a person on the basis of their gender. </a:t>
            </a:r>
            <a:endParaRPr lang="en-AU" sz="2400" dirty="0" smtClean="0">
              <a:latin typeface="+mj-lt"/>
              <a:ea typeface="Calibri"/>
            </a:endParaRPr>
          </a:p>
          <a:p>
            <a:pPr marL="0" indent="0" algn="just">
              <a:spcBef>
                <a:spcPts val="600"/>
              </a:spcBef>
              <a:spcAft>
                <a:spcPts val="0"/>
              </a:spcAft>
              <a:buNone/>
            </a:pPr>
            <a:r>
              <a:rPr lang="en-AU" sz="2400" dirty="0" smtClean="0">
                <a:latin typeface="+mj-lt"/>
                <a:ea typeface="Calibri"/>
              </a:rPr>
              <a:t>A result </a:t>
            </a:r>
            <a:r>
              <a:rPr lang="en-AU" sz="2400" dirty="0">
                <a:latin typeface="+mj-lt"/>
                <a:ea typeface="Calibri"/>
              </a:rPr>
              <a:t>of gender inequality and abuse of </a:t>
            </a:r>
            <a:r>
              <a:rPr lang="en-AU" sz="2400" dirty="0" smtClean="0">
                <a:latin typeface="+mj-lt"/>
                <a:ea typeface="Calibri"/>
              </a:rPr>
              <a:t>power. </a:t>
            </a:r>
          </a:p>
          <a:p>
            <a:pPr marL="0" indent="0" algn="just">
              <a:spcBef>
                <a:spcPts val="600"/>
              </a:spcBef>
              <a:spcAft>
                <a:spcPts val="0"/>
              </a:spcAft>
              <a:buNone/>
            </a:pPr>
            <a:r>
              <a:rPr lang="en-AU" sz="2400" dirty="0" smtClean="0">
                <a:latin typeface="+mj-lt"/>
                <a:ea typeface="Calibri"/>
              </a:rPr>
              <a:t>Includes but </a:t>
            </a:r>
            <a:r>
              <a:rPr lang="en-AU" sz="2400" dirty="0">
                <a:latin typeface="+mj-lt"/>
                <a:ea typeface="Calibri"/>
              </a:rPr>
              <a:t>not limited </a:t>
            </a:r>
            <a:r>
              <a:rPr lang="en-AU" sz="2400" dirty="0" smtClean="0">
                <a:latin typeface="+mj-lt"/>
                <a:ea typeface="Calibri"/>
              </a:rPr>
              <a:t>to: </a:t>
            </a:r>
            <a:r>
              <a:rPr lang="en-AU" sz="2400" b="1" dirty="0">
                <a:latin typeface="+mj-lt"/>
                <a:ea typeface="Calibri"/>
              </a:rPr>
              <a:t>sexual violence, domestic violence, trafficking, </a:t>
            </a:r>
            <a:r>
              <a:rPr lang="en-AU" sz="2400" b="1" dirty="0" smtClean="0">
                <a:latin typeface="+mj-lt"/>
                <a:ea typeface="Calibri"/>
              </a:rPr>
              <a:t>forced/early </a:t>
            </a:r>
            <a:r>
              <a:rPr lang="en-AU" sz="2400" b="1" dirty="0">
                <a:latin typeface="+mj-lt"/>
                <a:ea typeface="Calibri"/>
              </a:rPr>
              <a:t>marriage, forced prostitution, sexual exploitation and </a:t>
            </a:r>
            <a:r>
              <a:rPr lang="en-AU" sz="2400" b="1" dirty="0" smtClean="0">
                <a:latin typeface="+mj-lt"/>
                <a:ea typeface="Calibri"/>
              </a:rPr>
              <a:t>abuse, and denial </a:t>
            </a:r>
            <a:r>
              <a:rPr lang="en-AU" sz="2400" b="1" dirty="0">
                <a:latin typeface="+mj-lt"/>
                <a:ea typeface="Calibri"/>
              </a:rPr>
              <a:t>of resources, opportunities and </a:t>
            </a:r>
            <a:r>
              <a:rPr lang="en-AU" sz="2400" b="1" dirty="0" smtClean="0">
                <a:latin typeface="+mj-lt"/>
                <a:ea typeface="Calibri"/>
              </a:rPr>
              <a:t>services.</a:t>
            </a:r>
          </a:p>
          <a:p>
            <a:pPr marL="0" indent="0" algn="just">
              <a:spcBef>
                <a:spcPts val="600"/>
              </a:spcBef>
              <a:spcAft>
                <a:spcPts val="0"/>
              </a:spcAft>
              <a:buNone/>
            </a:pPr>
            <a:endParaRPr lang="en-AU" sz="2400" b="1" dirty="0" smtClean="0">
              <a:latin typeface="+mj-lt"/>
              <a:ea typeface="Calibri"/>
            </a:endParaRPr>
          </a:p>
          <a:p>
            <a:pPr algn="just">
              <a:spcBef>
                <a:spcPts val="600"/>
              </a:spcBef>
              <a:spcAft>
                <a:spcPts val="0"/>
              </a:spcAft>
            </a:pPr>
            <a:r>
              <a:rPr lang="en-AU" sz="2400" i="1" dirty="0" smtClean="0">
                <a:latin typeface="+mj-lt"/>
                <a:ea typeface="Calibri"/>
              </a:rPr>
              <a:t>Another confusing and contested term: sexual violence, sexual and gender-based violence, violence against women and girls</a:t>
            </a:r>
            <a:endParaRPr lang="en-GB" sz="2400" i="1" dirty="0">
              <a:latin typeface="+mj-lt"/>
              <a:ea typeface="Calibri"/>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759305">
            <a:off x="293788" y="824434"/>
            <a:ext cx="1607395" cy="1037029"/>
          </a:xfrm>
          <a:prstGeom prst="rect">
            <a:avLst/>
          </a:prstGeom>
        </p:spPr>
      </p:pic>
    </p:spTree>
    <p:extLst>
      <p:ext uri="{BB962C8B-B14F-4D97-AF65-F5344CB8AC3E}">
        <p14:creationId xmlns:p14="http://schemas.microsoft.com/office/powerpoint/2010/main" val="391179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SGBV: Joint action on prevention and response</a:t>
            </a:r>
            <a:endParaRPr lang="en-US" dirty="0"/>
          </a:p>
        </p:txBody>
      </p:sp>
      <p:pic>
        <p:nvPicPr>
          <p:cNvPr id="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48064" y="2132856"/>
            <a:ext cx="3569742" cy="3860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67544" y="2348880"/>
            <a:ext cx="4752528"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Call </a:t>
            </a:r>
            <a:r>
              <a:rPr lang="en-US" dirty="0"/>
              <a:t>to look at existing research and to continue research to enable guidance and tools to be developed for preventing and responding to disasters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Call upon states to look at their laws, plans and procedures to asses if they adequately prevent and respond to SGBV</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Call upon states to engage community members in particular women, in decision making about DRR and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Ensure appropriate efforts to integrate GBV into DRR and response activities</a:t>
            </a:r>
          </a:p>
        </p:txBody>
      </p:sp>
    </p:spTree>
    <p:extLst>
      <p:ext uri="{BB962C8B-B14F-4D97-AF65-F5344CB8AC3E}">
        <p14:creationId xmlns:p14="http://schemas.microsoft.com/office/powerpoint/2010/main" val="2043457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i="0" dirty="0" smtClean="0">
                <a:latin typeface="+mn-lt"/>
              </a:rPr>
              <a:t>That’s just so typical!</a:t>
            </a:r>
            <a:endParaRPr lang="en-GB" sz="3200" i="0" dirty="0">
              <a:latin typeface="+mn-lt"/>
            </a:endParaRPr>
          </a:p>
        </p:txBody>
      </p:sp>
      <p:sp>
        <p:nvSpPr>
          <p:cNvPr id="3" name="Content Placeholder 2"/>
          <p:cNvSpPr>
            <a:spLocks noGrp="1"/>
          </p:cNvSpPr>
          <p:nvPr>
            <p:ph idx="1"/>
          </p:nvPr>
        </p:nvSpPr>
        <p:spPr>
          <a:xfrm>
            <a:off x="395536" y="2234282"/>
            <a:ext cx="8352928" cy="4191000"/>
          </a:xfrm>
        </p:spPr>
        <p:txBody>
          <a:bodyPr/>
          <a:lstStyle/>
          <a:p>
            <a:pPr marL="0" indent="0">
              <a:buNone/>
            </a:pPr>
            <a:r>
              <a:rPr lang="en-GB" sz="2600" dirty="0" smtClean="0">
                <a:latin typeface="+mn-lt"/>
              </a:rPr>
              <a:t>A way </a:t>
            </a:r>
            <a:r>
              <a:rPr lang="en-GB" sz="2600" dirty="0">
                <a:latin typeface="+mn-lt"/>
              </a:rPr>
              <a:t>of behaving, </a:t>
            </a:r>
            <a:r>
              <a:rPr lang="en-GB" sz="2600" dirty="0" smtClean="0">
                <a:latin typeface="+mn-lt"/>
              </a:rPr>
              <a:t>an attitude </a:t>
            </a:r>
            <a:r>
              <a:rPr lang="en-GB" sz="2600" dirty="0">
                <a:latin typeface="+mn-lt"/>
              </a:rPr>
              <a:t>or </a:t>
            </a:r>
            <a:r>
              <a:rPr lang="en-GB" sz="2600" dirty="0" smtClean="0">
                <a:latin typeface="+mn-lt"/>
              </a:rPr>
              <a:t>a characteristic </a:t>
            </a:r>
            <a:r>
              <a:rPr lang="en-GB" sz="2600" dirty="0">
                <a:latin typeface="+mn-lt"/>
              </a:rPr>
              <a:t>that </a:t>
            </a:r>
            <a:r>
              <a:rPr lang="en-GB" sz="2600" dirty="0" smtClean="0">
                <a:latin typeface="+mn-lt"/>
              </a:rPr>
              <a:t>would </a:t>
            </a:r>
            <a:r>
              <a:rPr lang="en-GB" sz="2600" dirty="0">
                <a:latin typeface="+mn-lt"/>
              </a:rPr>
              <a:t>be </a:t>
            </a:r>
            <a:r>
              <a:rPr lang="en-GB" sz="2600" dirty="0" smtClean="0">
                <a:latin typeface="+mn-lt"/>
              </a:rPr>
              <a:t>considered </a:t>
            </a:r>
            <a:r>
              <a:rPr lang="en-GB" sz="2600" i="1" dirty="0" smtClean="0">
                <a:latin typeface="+mn-lt"/>
              </a:rPr>
              <a:t>typical</a:t>
            </a:r>
            <a:r>
              <a:rPr lang="en-GB" sz="2600" dirty="0" smtClean="0">
                <a:latin typeface="+mn-lt"/>
              </a:rPr>
              <a:t> (from where you are from) based on your sex or gender.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2525" y="3789040"/>
            <a:ext cx="5167154" cy="2365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8090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IFRC’s approach</a:t>
            </a:r>
            <a:endParaRPr lang="en-US" dirty="0"/>
          </a:p>
        </p:txBody>
      </p:sp>
      <p:sp>
        <p:nvSpPr>
          <p:cNvPr id="3" name="Content Placeholder 2"/>
          <p:cNvSpPr>
            <a:spLocks noGrp="1"/>
          </p:cNvSpPr>
          <p:nvPr>
            <p:ph idx="1"/>
          </p:nvPr>
        </p:nvSpPr>
        <p:spPr>
          <a:xfrm>
            <a:off x="323528" y="2204864"/>
            <a:ext cx="8534400" cy="4114800"/>
          </a:xfrm>
        </p:spPr>
        <p:txBody>
          <a:bodyPr/>
          <a:lstStyle/>
          <a:p>
            <a:pPr algn="just"/>
            <a:r>
              <a:rPr lang="en-US" sz="2400" dirty="0"/>
              <a:t>The IFRC’s gender and diversity </a:t>
            </a:r>
            <a:r>
              <a:rPr lang="en-US" sz="2400" dirty="0" smtClean="0"/>
              <a:t>work is not a separate or new component</a:t>
            </a:r>
          </a:p>
          <a:p>
            <a:pPr algn="just"/>
            <a:endParaRPr lang="en-US" sz="2400" dirty="0"/>
          </a:p>
          <a:p>
            <a:pPr algn="just"/>
            <a:r>
              <a:rPr lang="en-US" sz="2400" dirty="0" smtClean="0"/>
              <a:t>It </a:t>
            </a:r>
            <a:r>
              <a:rPr lang="en-US" sz="2400" dirty="0"/>
              <a:t>is rooted in its humanitarian mandate to </a:t>
            </a:r>
            <a:r>
              <a:rPr lang="en-US" sz="2400" b="1" dirty="0">
                <a:solidFill>
                  <a:srgbClr val="FF0000"/>
                </a:solidFill>
              </a:rPr>
              <a:t>prevent and alleviate human suffering without discrimination </a:t>
            </a:r>
            <a:r>
              <a:rPr lang="en-US" sz="2400" dirty="0"/>
              <a:t>and to protect human dignity. </a:t>
            </a:r>
          </a:p>
          <a:p>
            <a:pPr algn="just"/>
            <a:endParaRPr lang="en-US" sz="2400" dirty="0"/>
          </a:p>
          <a:p>
            <a:pPr algn="just"/>
            <a:r>
              <a:rPr lang="en-US" sz="2400" dirty="0"/>
              <a:t>The </a:t>
            </a:r>
            <a:r>
              <a:rPr lang="en-US" sz="2400" dirty="0" smtClean="0"/>
              <a:t>RCRC recognizes </a:t>
            </a:r>
            <a:r>
              <a:rPr lang="en-US" sz="2400" dirty="0"/>
              <a:t>that women and men have different </a:t>
            </a:r>
            <a:r>
              <a:rPr lang="en-US" sz="2400" b="1" dirty="0">
                <a:solidFill>
                  <a:srgbClr val="FF0000"/>
                </a:solidFill>
              </a:rPr>
              <a:t>capacities, strengths, needs and </a:t>
            </a:r>
            <a:r>
              <a:rPr lang="en-US" sz="2400" b="1" dirty="0" smtClean="0">
                <a:solidFill>
                  <a:srgbClr val="FF0000"/>
                </a:solidFill>
              </a:rPr>
              <a:t>vulnerabilities </a:t>
            </a:r>
            <a:r>
              <a:rPr lang="en-US" sz="2400" dirty="0" smtClean="0"/>
              <a:t>which can impact their resilience to disasters</a:t>
            </a:r>
            <a:endParaRPr lang="en-US" sz="2400" dirty="0"/>
          </a:p>
          <a:p>
            <a:pPr algn="just"/>
            <a:endParaRPr lang="en-US" sz="2400" dirty="0" smtClean="0"/>
          </a:p>
          <a:p>
            <a:pPr algn="just"/>
            <a:endParaRPr lang="en-US" dirty="0"/>
          </a:p>
        </p:txBody>
      </p:sp>
    </p:spTree>
    <p:extLst>
      <p:ext uri="{BB962C8B-B14F-4D97-AF65-F5344CB8AC3E}">
        <p14:creationId xmlns:p14="http://schemas.microsoft.com/office/powerpoint/2010/main" val="28305369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929" y="901199"/>
            <a:ext cx="8280920" cy="1143000"/>
          </a:xfrm>
        </p:spPr>
        <p:txBody>
          <a:bodyPr/>
          <a:lstStyle/>
          <a:p>
            <a:r>
              <a:rPr lang="en-GB" dirty="0" smtClean="0"/>
              <a:t>Minimum Standard Commitments to Gender and Diversity in Emergency Programming</a:t>
            </a:r>
            <a:endParaRPr lang="en-GB" dirty="0"/>
          </a:p>
        </p:txBody>
      </p:sp>
      <p:sp>
        <p:nvSpPr>
          <p:cNvPr id="3" name="Content Placeholder 2"/>
          <p:cNvSpPr>
            <a:spLocks noGrp="1"/>
          </p:cNvSpPr>
          <p:nvPr>
            <p:ph idx="1"/>
          </p:nvPr>
        </p:nvSpPr>
        <p:spPr>
          <a:xfrm>
            <a:off x="2902318" y="2276872"/>
            <a:ext cx="5915000" cy="4191000"/>
          </a:xfrm>
        </p:spPr>
        <p:txBody>
          <a:bodyPr/>
          <a:lstStyle/>
          <a:p>
            <a:r>
              <a:rPr lang="en-GB" dirty="0" smtClean="0"/>
              <a:t>Relevant to entire full spectrum of the emergency programme cycle </a:t>
            </a:r>
          </a:p>
          <a:p>
            <a:endParaRPr lang="en-GB"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131" y="2276872"/>
            <a:ext cx="2584672" cy="3682272"/>
          </a:xfrm>
          <a:prstGeom prst="rect">
            <a:avLst/>
          </a:prstGeom>
        </p:spPr>
      </p:pic>
      <p:sp>
        <p:nvSpPr>
          <p:cNvPr id="7" name="TextBox 6"/>
          <p:cNvSpPr txBox="1"/>
          <p:nvPr/>
        </p:nvSpPr>
        <p:spPr>
          <a:xfrm>
            <a:off x="2987824" y="2602231"/>
            <a:ext cx="2438400" cy="3554819"/>
          </a:xfrm>
          <a:prstGeom prst="rect">
            <a:avLst/>
          </a:prstGeom>
          <a:noFill/>
        </p:spPr>
        <p:txBody>
          <a:bodyPr wrap="square" rtlCol="0">
            <a:spAutoFit/>
          </a:bodyPr>
          <a:lstStyle/>
          <a:p>
            <a:pPr fontAlgn="auto">
              <a:spcBef>
                <a:spcPts val="0"/>
              </a:spcBef>
              <a:spcAft>
                <a:spcPts val="0"/>
              </a:spcAft>
            </a:pPr>
            <a:endParaRPr lang="en-US" sz="2500" b="1" i="1" dirty="0">
              <a:solidFill>
                <a:prstClr val="black"/>
              </a:solidFill>
              <a:latin typeface="Arial" panose="020B0604020202020204" pitchFamily="34" charset="0"/>
              <a:cs typeface="Arial" panose="020B0604020202020204" pitchFamily="34" charset="0"/>
            </a:endParaRPr>
          </a:p>
          <a:p>
            <a:pPr fontAlgn="auto">
              <a:spcBef>
                <a:spcPts val="0"/>
              </a:spcBef>
              <a:spcAft>
                <a:spcPts val="0"/>
              </a:spcAft>
            </a:pPr>
            <a:endParaRPr lang="en-US" sz="2500" b="1" i="1" dirty="0">
              <a:solidFill>
                <a:srgbClr val="FF0000"/>
              </a:solidFill>
              <a:latin typeface="Arial" panose="020B0604020202020204" pitchFamily="34" charset="0"/>
              <a:cs typeface="Arial" panose="020B0604020202020204" pitchFamily="34" charset="0"/>
            </a:endParaRPr>
          </a:p>
          <a:p>
            <a:pPr fontAlgn="auto">
              <a:spcBef>
                <a:spcPts val="0"/>
              </a:spcBef>
              <a:spcAft>
                <a:spcPts val="0"/>
              </a:spcAft>
            </a:pPr>
            <a:r>
              <a:rPr lang="en-US" sz="2500" b="1" i="1" dirty="0">
                <a:solidFill>
                  <a:srgbClr val="FF0000"/>
                </a:solidFill>
                <a:latin typeface="Arial" panose="020B0604020202020204" pitchFamily="34" charset="0"/>
                <a:cs typeface="Arial" panose="020B0604020202020204" pitchFamily="34" charset="0"/>
              </a:rPr>
              <a:t>Dignity</a:t>
            </a:r>
          </a:p>
          <a:p>
            <a:pPr fontAlgn="auto">
              <a:spcBef>
                <a:spcPts val="0"/>
              </a:spcBef>
              <a:spcAft>
                <a:spcPts val="0"/>
              </a:spcAft>
            </a:pPr>
            <a:endParaRPr lang="en-US" sz="2500" b="1" i="1" dirty="0">
              <a:solidFill>
                <a:srgbClr val="FF0000"/>
              </a:solidFill>
              <a:latin typeface="Arial" panose="020B0604020202020204" pitchFamily="34" charset="0"/>
              <a:cs typeface="Arial" panose="020B0604020202020204" pitchFamily="34" charset="0"/>
            </a:endParaRPr>
          </a:p>
          <a:p>
            <a:pPr fontAlgn="auto">
              <a:spcBef>
                <a:spcPts val="0"/>
              </a:spcBef>
              <a:spcAft>
                <a:spcPts val="0"/>
              </a:spcAft>
            </a:pPr>
            <a:r>
              <a:rPr lang="en-US" sz="2500" b="1" i="1" dirty="0">
                <a:solidFill>
                  <a:srgbClr val="FF0000"/>
                </a:solidFill>
                <a:latin typeface="Arial" panose="020B0604020202020204" pitchFamily="34" charset="0"/>
                <a:cs typeface="Arial" panose="020B0604020202020204" pitchFamily="34" charset="0"/>
              </a:rPr>
              <a:t>Access</a:t>
            </a:r>
          </a:p>
          <a:p>
            <a:pPr fontAlgn="auto">
              <a:spcBef>
                <a:spcPts val="0"/>
              </a:spcBef>
              <a:spcAft>
                <a:spcPts val="0"/>
              </a:spcAft>
            </a:pPr>
            <a:endParaRPr lang="en-US" sz="2500" b="1" i="1" dirty="0">
              <a:solidFill>
                <a:srgbClr val="FF0000"/>
              </a:solidFill>
              <a:latin typeface="Arial" panose="020B0604020202020204" pitchFamily="34" charset="0"/>
              <a:cs typeface="Arial" panose="020B0604020202020204" pitchFamily="34" charset="0"/>
            </a:endParaRPr>
          </a:p>
          <a:p>
            <a:pPr fontAlgn="auto">
              <a:spcBef>
                <a:spcPts val="0"/>
              </a:spcBef>
              <a:spcAft>
                <a:spcPts val="0"/>
              </a:spcAft>
            </a:pPr>
            <a:r>
              <a:rPr lang="en-US" sz="2500" b="1" i="1" dirty="0">
                <a:solidFill>
                  <a:srgbClr val="FF0000"/>
                </a:solidFill>
                <a:latin typeface="Arial" panose="020B0604020202020204" pitchFamily="34" charset="0"/>
                <a:cs typeface="Arial" panose="020B0604020202020204" pitchFamily="34" charset="0"/>
              </a:rPr>
              <a:t>Participation</a:t>
            </a:r>
          </a:p>
          <a:p>
            <a:pPr fontAlgn="auto">
              <a:spcBef>
                <a:spcPts val="0"/>
              </a:spcBef>
              <a:spcAft>
                <a:spcPts val="0"/>
              </a:spcAft>
            </a:pPr>
            <a:endParaRPr lang="en-US" sz="2500" b="1" i="1" dirty="0">
              <a:solidFill>
                <a:srgbClr val="FF0000"/>
              </a:solidFill>
              <a:latin typeface="Arial" panose="020B0604020202020204" pitchFamily="34" charset="0"/>
              <a:cs typeface="Arial" panose="020B0604020202020204" pitchFamily="34" charset="0"/>
            </a:endParaRPr>
          </a:p>
          <a:p>
            <a:pPr fontAlgn="auto">
              <a:spcBef>
                <a:spcPts val="0"/>
              </a:spcBef>
              <a:spcAft>
                <a:spcPts val="0"/>
              </a:spcAft>
            </a:pPr>
            <a:r>
              <a:rPr lang="en-US" sz="2500" b="1" i="1" dirty="0">
                <a:solidFill>
                  <a:srgbClr val="FF0000"/>
                </a:solidFill>
                <a:latin typeface="Arial" panose="020B0604020202020204" pitchFamily="34" charset="0"/>
                <a:cs typeface="Arial" panose="020B0604020202020204" pitchFamily="34" charset="0"/>
              </a:rPr>
              <a:t>Safety</a:t>
            </a:r>
          </a:p>
        </p:txBody>
      </p:sp>
      <p:sp>
        <p:nvSpPr>
          <p:cNvPr id="8" name="TextBox 7"/>
          <p:cNvSpPr txBox="1"/>
          <p:nvPr/>
        </p:nvSpPr>
        <p:spPr>
          <a:xfrm>
            <a:off x="5681720" y="2492896"/>
            <a:ext cx="2971800" cy="4119076"/>
          </a:xfrm>
          <a:prstGeom prst="rect">
            <a:avLst/>
          </a:prstGeom>
          <a:noFill/>
        </p:spPr>
        <p:txBody>
          <a:bodyPr wrap="square" rtlCol="0">
            <a:spAutoFit/>
          </a:bodyPr>
          <a:lstStyle/>
          <a:p>
            <a:pPr fontAlgn="auto">
              <a:spcBef>
                <a:spcPts val="0"/>
              </a:spcBef>
              <a:spcAft>
                <a:spcPts val="0"/>
              </a:spcAft>
            </a:pPr>
            <a:endParaRPr lang="en-US" sz="2200" i="1" dirty="0" smtClean="0">
              <a:solidFill>
                <a:srgbClr val="94B6D2">
                  <a:lumMod val="50000"/>
                </a:srgbClr>
              </a:solidFill>
              <a:latin typeface="Arial" panose="020B0604020202020204" pitchFamily="34" charset="0"/>
              <a:cs typeface="Arial" panose="020B0604020202020204" pitchFamily="34" charset="0"/>
            </a:endParaRPr>
          </a:p>
          <a:p>
            <a:pPr fontAlgn="auto">
              <a:spcBef>
                <a:spcPts val="0"/>
              </a:spcBef>
              <a:spcAft>
                <a:spcPts val="0"/>
              </a:spcAft>
            </a:pPr>
            <a:endParaRPr lang="en-US" sz="2200" i="1" dirty="0">
              <a:solidFill>
                <a:srgbClr val="94B6D2">
                  <a:lumMod val="50000"/>
                </a:srgbClr>
              </a:solidFill>
              <a:latin typeface="Arial" panose="020B0604020202020204" pitchFamily="34" charset="0"/>
              <a:cs typeface="Arial" panose="020B0604020202020204" pitchFamily="34" charset="0"/>
            </a:endParaRPr>
          </a:p>
          <a:p>
            <a:pPr fontAlgn="auto">
              <a:spcBef>
                <a:spcPts val="0"/>
              </a:spcBef>
              <a:spcAft>
                <a:spcPts val="1000"/>
              </a:spcAft>
            </a:pPr>
            <a:r>
              <a:rPr lang="en-US" sz="2200" b="1" dirty="0">
                <a:solidFill>
                  <a:srgbClr val="94B6D2">
                    <a:lumMod val="50000"/>
                  </a:srgbClr>
                </a:solidFill>
                <a:latin typeface="Arial" panose="020B0604020202020204" pitchFamily="34" charset="0"/>
                <a:cs typeface="Arial" panose="020B0604020202020204" pitchFamily="34" charset="0"/>
              </a:rPr>
              <a:t>Emergency Health </a:t>
            </a:r>
          </a:p>
          <a:p>
            <a:pPr fontAlgn="auto">
              <a:spcBef>
                <a:spcPts val="0"/>
              </a:spcBef>
              <a:spcAft>
                <a:spcPts val="1000"/>
              </a:spcAft>
            </a:pPr>
            <a:r>
              <a:rPr lang="en-US" sz="2200" b="1" dirty="0">
                <a:solidFill>
                  <a:srgbClr val="94B6D2">
                    <a:lumMod val="50000"/>
                  </a:srgbClr>
                </a:solidFill>
                <a:latin typeface="Arial" panose="020B0604020202020204" pitchFamily="34" charset="0"/>
                <a:cs typeface="Arial" panose="020B0604020202020204" pitchFamily="34" charset="0"/>
              </a:rPr>
              <a:t>Food Security </a:t>
            </a:r>
          </a:p>
          <a:p>
            <a:pPr fontAlgn="auto">
              <a:spcBef>
                <a:spcPts val="0"/>
              </a:spcBef>
              <a:spcAft>
                <a:spcPts val="1000"/>
              </a:spcAft>
            </a:pPr>
            <a:r>
              <a:rPr lang="en-US" sz="2200" b="1" dirty="0">
                <a:solidFill>
                  <a:srgbClr val="94B6D2">
                    <a:lumMod val="50000"/>
                  </a:srgbClr>
                </a:solidFill>
                <a:latin typeface="Arial" panose="020B0604020202020204" pitchFamily="34" charset="0"/>
                <a:cs typeface="Arial" panose="020B0604020202020204" pitchFamily="34" charset="0"/>
              </a:rPr>
              <a:t>WASH</a:t>
            </a:r>
          </a:p>
          <a:p>
            <a:pPr fontAlgn="auto">
              <a:spcBef>
                <a:spcPts val="0"/>
              </a:spcBef>
              <a:spcAft>
                <a:spcPts val="1000"/>
              </a:spcAft>
            </a:pPr>
            <a:r>
              <a:rPr lang="en-US" sz="2200" b="1" dirty="0">
                <a:solidFill>
                  <a:srgbClr val="94B6D2">
                    <a:lumMod val="50000"/>
                  </a:srgbClr>
                </a:solidFill>
                <a:latin typeface="Arial" panose="020B0604020202020204" pitchFamily="34" charset="0"/>
                <a:cs typeface="Arial" panose="020B0604020202020204" pitchFamily="34" charset="0"/>
              </a:rPr>
              <a:t>Emergency Shelter Livelihoods </a:t>
            </a:r>
          </a:p>
          <a:p>
            <a:pPr fontAlgn="auto">
              <a:spcBef>
                <a:spcPts val="0"/>
              </a:spcBef>
              <a:spcAft>
                <a:spcPts val="1000"/>
              </a:spcAft>
            </a:pPr>
            <a:r>
              <a:rPr lang="en-US" sz="2200" b="1" dirty="0">
                <a:solidFill>
                  <a:srgbClr val="94B6D2">
                    <a:lumMod val="50000"/>
                  </a:srgbClr>
                </a:solidFill>
                <a:latin typeface="Arial" panose="020B0604020202020204" pitchFamily="34" charset="0"/>
                <a:cs typeface="Arial" panose="020B0604020202020204" pitchFamily="34" charset="0"/>
              </a:rPr>
              <a:t>Non-food Items </a:t>
            </a:r>
          </a:p>
          <a:p>
            <a:pPr fontAlgn="auto">
              <a:spcBef>
                <a:spcPts val="0"/>
              </a:spcBef>
              <a:spcAft>
                <a:spcPts val="1000"/>
              </a:spcAft>
            </a:pPr>
            <a:r>
              <a:rPr lang="en-US" sz="2200" b="1" u="sng" dirty="0">
                <a:solidFill>
                  <a:srgbClr val="94B6D2">
                    <a:lumMod val="50000"/>
                  </a:srgbClr>
                </a:solidFill>
                <a:latin typeface="Arial" panose="020B0604020202020204" pitchFamily="34" charset="0"/>
                <a:cs typeface="Arial" panose="020B0604020202020204" pitchFamily="34" charset="0"/>
              </a:rPr>
              <a:t>Disaster Risk Reduction</a:t>
            </a:r>
            <a:endParaRPr lang="en-US" sz="2200" b="1" i="1" u="sng" dirty="0">
              <a:solidFill>
                <a:srgbClr val="94B6D2">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0257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03648" y="3356992"/>
            <a:ext cx="5616624" cy="647591"/>
          </a:xfrm>
        </p:spPr>
        <p:txBody>
          <a:bodyPr/>
          <a:lstStyle/>
          <a:p>
            <a:pPr algn="ctr"/>
            <a:r>
              <a:rPr lang="en-GB" sz="8800" dirty="0" smtClean="0">
                <a:solidFill>
                  <a:srgbClr val="FF0000"/>
                </a:solidFill>
                <a:latin typeface="Freestyle Script"/>
                <a:cs typeface="Arial"/>
              </a:rPr>
              <a:t>ACCESS</a:t>
            </a:r>
            <a:endParaRPr lang="en-GB" sz="8800" dirty="0"/>
          </a:p>
        </p:txBody>
      </p:sp>
    </p:spTree>
    <p:extLst>
      <p:ext uri="{BB962C8B-B14F-4D97-AF65-F5344CB8AC3E}">
        <p14:creationId xmlns:p14="http://schemas.microsoft.com/office/powerpoint/2010/main" val="14368271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972616" y="44624"/>
            <a:ext cx="10369152" cy="6843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65982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03648" y="3356992"/>
            <a:ext cx="5616624" cy="647591"/>
          </a:xfrm>
        </p:spPr>
        <p:txBody>
          <a:bodyPr/>
          <a:lstStyle/>
          <a:p>
            <a:pPr algn="ctr"/>
            <a:r>
              <a:rPr lang="en-GB" sz="8800" dirty="0" smtClean="0">
                <a:solidFill>
                  <a:srgbClr val="FF0000"/>
                </a:solidFill>
                <a:latin typeface="Berlin Sans FB Demi" panose="020E0802020502020306" pitchFamily="34" charset="0"/>
              </a:rPr>
              <a:t>Quiz Time!</a:t>
            </a:r>
            <a:endParaRPr lang="en-GB" sz="8800" dirty="0">
              <a:solidFill>
                <a:srgbClr val="FF0000"/>
              </a:solidFill>
              <a:latin typeface="Berlin Sans FB Demi" panose="020E0802020502020306" pitchFamily="34" charset="0"/>
            </a:endParaRPr>
          </a:p>
        </p:txBody>
      </p:sp>
    </p:spTree>
    <p:extLst>
      <p:ext uri="{BB962C8B-B14F-4D97-AF65-F5344CB8AC3E}">
        <p14:creationId xmlns:p14="http://schemas.microsoft.com/office/powerpoint/2010/main" val="3327253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972616" y="44624"/>
            <a:ext cx="10369152" cy="6843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00875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dirty="0" smtClean="0">
                <a:latin typeface="+mn-lt"/>
              </a:rPr>
              <a:t>Impartiality, non-discrimination</a:t>
            </a:r>
            <a:endParaRPr lang="en-GB" sz="3200" i="0" dirty="0">
              <a:latin typeface="+mn-lt"/>
            </a:endParaRPr>
          </a:p>
        </p:txBody>
      </p:sp>
      <p:pic>
        <p:nvPicPr>
          <p:cNvPr id="6146"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843808" y="2276872"/>
            <a:ext cx="2974913"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732240" y="5877272"/>
            <a:ext cx="1368152" cy="369332"/>
          </a:xfrm>
          <a:prstGeom prst="rect">
            <a:avLst/>
          </a:prstGeom>
          <a:noFill/>
        </p:spPr>
        <p:txBody>
          <a:bodyPr wrap="square" rtlCol="0">
            <a:spAutoFit/>
          </a:bodyPr>
          <a:lstStyle/>
          <a:p>
            <a:r>
              <a:rPr lang="en-GB" dirty="0" smtClean="0">
                <a:solidFill>
                  <a:srgbClr val="FF0000"/>
                </a:solidFill>
              </a:rPr>
              <a:t>2 videos</a:t>
            </a:r>
            <a:endParaRPr lang="en-GB" dirty="0">
              <a:solidFill>
                <a:srgbClr val="FF0000"/>
              </a:solidFill>
            </a:endParaRPr>
          </a:p>
        </p:txBody>
      </p:sp>
    </p:spTree>
    <p:extLst>
      <p:ext uri="{BB962C8B-B14F-4D97-AF65-F5344CB8AC3E}">
        <p14:creationId xmlns:p14="http://schemas.microsoft.com/office/powerpoint/2010/main" val="21276094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dirty="0" smtClean="0">
                <a:latin typeface="+mn-lt"/>
              </a:rPr>
              <a:t>Disaster and DRR- Knowing who is most affected?</a:t>
            </a:r>
            <a:endParaRPr lang="en-GB" sz="3200" i="0" dirty="0">
              <a:latin typeface="+mn-lt"/>
            </a:endParaRPr>
          </a:p>
        </p:txBody>
      </p:sp>
      <p:sp>
        <p:nvSpPr>
          <p:cNvPr id="3" name="Content Placeholder 2"/>
          <p:cNvSpPr>
            <a:spLocks noGrp="1"/>
          </p:cNvSpPr>
          <p:nvPr>
            <p:ph idx="1"/>
          </p:nvPr>
        </p:nvSpPr>
        <p:spPr>
          <a:xfrm>
            <a:off x="539552" y="2852936"/>
            <a:ext cx="8147248" cy="3572346"/>
          </a:xfrm>
        </p:spPr>
        <p:txBody>
          <a:bodyPr/>
          <a:lstStyle/>
          <a:p>
            <a:pPr marL="0" indent="0" algn="ctr">
              <a:buNone/>
            </a:pPr>
            <a:r>
              <a:rPr lang="en-GB" sz="3200" dirty="0" smtClean="0">
                <a:latin typeface="+mj-lt"/>
              </a:rPr>
              <a:t>“Everything needs to be done at once but we just can’t”</a:t>
            </a:r>
          </a:p>
          <a:p>
            <a:pPr marL="0" indent="0" algn="ctr">
              <a:buNone/>
            </a:pPr>
            <a:endParaRPr lang="en-GB" sz="1000" dirty="0" smtClean="0"/>
          </a:p>
          <a:p>
            <a:pPr marL="0" indent="0" algn="ctr">
              <a:buNone/>
            </a:pPr>
            <a:r>
              <a:rPr lang="en-GB" dirty="0" smtClean="0">
                <a:latin typeface="+mn-lt"/>
              </a:rPr>
              <a:t>Jean-Pierre </a:t>
            </a:r>
            <a:r>
              <a:rPr lang="en-GB" dirty="0" err="1" smtClean="0">
                <a:latin typeface="+mn-lt"/>
              </a:rPr>
              <a:t>Taschereau</a:t>
            </a:r>
            <a:r>
              <a:rPr lang="en-GB" dirty="0" smtClean="0">
                <a:latin typeface="+mn-lt"/>
              </a:rPr>
              <a:t>, IFRC Team Leader</a:t>
            </a:r>
            <a:endParaRPr lang="en-GB" dirty="0">
              <a:latin typeface="+mn-lt"/>
            </a:endParaRPr>
          </a:p>
        </p:txBody>
      </p:sp>
    </p:spTree>
    <p:extLst>
      <p:ext uri="{BB962C8B-B14F-4D97-AF65-F5344CB8AC3E}">
        <p14:creationId xmlns:p14="http://schemas.microsoft.com/office/powerpoint/2010/main" val="30783450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i="0" dirty="0" smtClean="0">
                <a:latin typeface="+mn-lt"/>
              </a:rPr>
              <a:t>Needs Assessments – Gender &amp; Diversity Analysis</a:t>
            </a:r>
            <a:endParaRPr lang="en-GB" sz="3000" i="0" dirty="0">
              <a:latin typeface="+mn-lt"/>
            </a:endParaRPr>
          </a:p>
        </p:txBody>
      </p:sp>
      <p:sp>
        <p:nvSpPr>
          <p:cNvPr id="3" name="Content Placeholder 2"/>
          <p:cNvSpPr>
            <a:spLocks noGrp="1"/>
          </p:cNvSpPr>
          <p:nvPr>
            <p:ph idx="1"/>
          </p:nvPr>
        </p:nvSpPr>
        <p:spPr>
          <a:xfrm>
            <a:off x="395536" y="2204864"/>
            <a:ext cx="8352928" cy="4464496"/>
          </a:xfrm>
        </p:spPr>
        <p:txBody>
          <a:bodyPr/>
          <a:lstStyle/>
          <a:p>
            <a:pPr marL="0" indent="0">
              <a:buNone/>
              <a:defRPr/>
            </a:pPr>
            <a:r>
              <a:rPr lang="en-CA" sz="2500" b="1" i="1" dirty="0">
                <a:latin typeface="+mn-lt"/>
              </a:rPr>
              <a:t>Who </a:t>
            </a:r>
            <a:r>
              <a:rPr lang="en-CA" sz="2500" i="1" dirty="0">
                <a:latin typeface="+mn-lt"/>
              </a:rPr>
              <a:t>is affected</a:t>
            </a:r>
            <a:r>
              <a:rPr lang="en-CA" sz="2500" b="1" i="1" dirty="0">
                <a:latin typeface="+mn-lt"/>
              </a:rPr>
              <a:t>? Why and how </a:t>
            </a:r>
            <a:r>
              <a:rPr lang="en-CA" sz="2500" i="1" dirty="0">
                <a:latin typeface="+mn-lt"/>
              </a:rPr>
              <a:t>are they affected</a:t>
            </a:r>
            <a:r>
              <a:rPr lang="en-CA" sz="2500" b="1" i="1" dirty="0">
                <a:latin typeface="+mn-lt"/>
              </a:rPr>
              <a:t>? What are their distinct needs, protection concerns and </a:t>
            </a:r>
            <a:r>
              <a:rPr lang="en-CA" sz="2500" b="1" i="1" dirty="0" smtClean="0">
                <a:latin typeface="+mn-lt"/>
              </a:rPr>
              <a:t>priorities?</a:t>
            </a:r>
            <a:endParaRPr lang="en-CA" sz="2500" b="1" i="1" dirty="0">
              <a:latin typeface="+mn-lt"/>
            </a:endParaRPr>
          </a:p>
          <a:p>
            <a:pPr marL="0" indent="0">
              <a:buNone/>
              <a:defRPr/>
            </a:pPr>
            <a:endParaRPr lang="en-CA" sz="400" b="1" dirty="0" smtClean="0">
              <a:latin typeface="+mn-lt"/>
            </a:endParaRPr>
          </a:p>
          <a:p>
            <a:pPr marL="0" indent="0">
              <a:buNone/>
              <a:defRPr/>
            </a:pPr>
            <a:r>
              <a:rPr lang="en-CA" sz="2400" b="1" dirty="0" smtClean="0">
                <a:latin typeface="+mn-lt"/>
              </a:rPr>
              <a:t>Sex- </a:t>
            </a:r>
            <a:r>
              <a:rPr lang="en-CA" sz="2400" b="1" dirty="0">
                <a:latin typeface="+mn-lt"/>
              </a:rPr>
              <a:t>and age-disaggregated </a:t>
            </a:r>
            <a:r>
              <a:rPr lang="en-CA" sz="2400" b="1" dirty="0" smtClean="0">
                <a:latin typeface="+mn-lt"/>
              </a:rPr>
              <a:t>data </a:t>
            </a:r>
            <a:r>
              <a:rPr lang="en-CA" sz="2400" b="1" dirty="0">
                <a:latin typeface="+mn-lt"/>
              </a:rPr>
              <a:t>(</a:t>
            </a:r>
            <a:r>
              <a:rPr lang="en-CA" sz="2400" b="1" dirty="0" smtClean="0">
                <a:latin typeface="+mn-lt"/>
              </a:rPr>
              <a:t>SADD) </a:t>
            </a:r>
            <a:r>
              <a:rPr lang="en-CA" sz="2400" dirty="0">
                <a:latin typeface="+mn-lt"/>
              </a:rPr>
              <a:t>– data broken out </a:t>
            </a:r>
            <a:r>
              <a:rPr lang="en-CA" sz="2400" dirty="0" smtClean="0">
                <a:latin typeface="+mn-lt"/>
              </a:rPr>
              <a:t>by </a:t>
            </a:r>
            <a:r>
              <a:rPr lang="en-CA" sz="2400" dirty="0">
                <a:latin typeface="+mn-lt"/>
              </a:rPr>
              <a:t>sex and age </a:t>
            </a:r>
            <a:r>
              <a:rPr lang="en-CA" sz="2400" dirty="0" smtClean="0">
                <a:latin typeface="+mn-lt"/>
              </a:rPr>
              <a:t>(</a:t>
            </a:r>
            <a:r>
              <a:rPr lang="en-CA" sz="2400" dirty="0">
                <a:latin typeface="+mn-lt"/>
              </a:rPr>
              <a:t>or age group) </a:t>
            </a:r>
            <a:endParaRPr lang="en-CA" sz="2400" dirty="0" smtClean="0">
              <a:latin typeface="+mn-lt"/>
            </a:endParaRPr>
          </a:p>
          <a:p>
            <a:pPr marL="0" indent="0">
              <a:buNone/>
              <a:defRPr/>
            </a:pPr>
            <a:endParaRPr lang="en-CA" sz="400" b="1" dirty="0">
              <a:latin typeface="+mn-lt"/>
            </a:endParaRPr>
          </a:p>
          <a:p>
            <a:pPr marL="0" indent="0">
              <a:buNone/>
              <a:defRPr/>
            </a:pPr>
            <a:r>
              <a:rPr lang="en-CA" sz="2400" b="1" dirty="0" smtClean="0">
                <a:latin typeface="+mn-lt"/>
              </a:rPr>
              <a:t>Gender </a:t>
            </a:r>
            <a:r>
              <a:rPr lang="en-CA" sz="2400" b="1" dirty="0">
                <a:latin typeface="+mn-lt"/>
              </a:rPr>
              <a:t>analysis </a:t>
            </a:r>
            <a:r>
              <a:rPr lang="en-GB" sz="2400" dirty="0" smtClean="0">
                <a:latin typeface="+mn-lt"/>
              </a:rPr>
              <a:t>examines </a:t>
            </a:r>
            <a:r>
              <a:rPr lang="en-GB" sz="2400" dirty="0">
                <a:latin typeface="+mn-lt"/>
              </a:rPr>
              <a:t>relationships </a:t>
            </a:r>
            <a:r>
              <a:rPr lang="en-GB" sz="2400" dirty="0" smtClean="0">
                <a:latin typeface="+mn-lt"/>
              </a:rPr>
              <a:t>between females and males; their </a:t>
            </a:r>
            <a:r>
              <a:rPr lang="en-GB" sz="2400" dirty="0">
                <a:latin typeface="+mn-lt"/>
              </a:rPr>
              <a:t>roles, </a:t>
            </a:r>
            <a:r>
              <a:rPr lang="en-GB" sz="2400" dirty="0" smtClean="0">
                <a:latin typeface="+mn-lt"/>
              </a:rPr>
              <a:t>responsibilities, </a:t>
            </a:r>
            <a:r>
              <a:rPr lang="en-GB" sz="2400" dirty="0">
                <a:latin typeface="+mn-lt"/>
              </a:rPr>
              <a:t>access </a:t>
            </a:r>
            <a:r>
              <a:rPr lang="en-GB" sz="2400" dirty="0" smtClean="0">
                <a:latin typeface="+mn-lt"/>
              </a:rPr>
              <a:t>to and </a:t>
            </a:r>
            <a:r>
              <a:rPr lang="en-GB" sz="2400" dirty="0">
                <a:latin typeface="+mn-lt"/>
              </a:rPr>
              <a:t>control of resources </a:t>
            </a:r>
            <a:r>
              <a:rPr lang="en-GB" sz="2400" dirty="0" smtClean="0">
                <a:latin typeface="+mn-lt"/>
              </a:rPr>
              <a:t>and </a:t>
            </a:r>
            <a:r>
              <a:rPr lang="en-GB" sz="2400" dirty="0">
                <a:latin typeface="+mn-lt"/>
              </a:rPr>
              <a:t>constraints they </a:t>
            </a:r>
            <a:r>
              <a:rPr lang="en-GB" sz="2400" dirty="0" smtClean="0">
                <a:latin typeface="+mn-lt"/>
              </a:rPr>
              <a:t>face relative </a:t>
            </a:r>
            <a:r>
              <a:rPr lang="en-GB" sz="2400" dirty="0">
                <a:latin typeface="+mn-lt"/>
              </a:rPr>
              <a:t>to each other</a:t>
            </a:r>
            <a:r>
              <a:rPr lang="en-GB" sz="2400" dirty="0" smtClean="0">
                <a:latin typeface="+mn-lt"/>
              </a:rPr>
              <a:t>.</a:t>
            </a:r>
          </a:p>
          <a:p>
            <a:pPr marL="0" indent="0">
              <a:buNone/>
              <a:defRPr/>
            </a:pPr>
            <a:endParaRPr lang="en-CA" sz="400" dirty="0">
              <a:latin typeface="+mn-lt"/>
            </a:endParaRPr>
          </a:p>
          <a:p>
            <a:pPr marL="0" indent="0">
              <a:buNone/>
              <a:defRPr/>
            </a:pPr>
            <a:r>
              <a:rPr lang="en-CA" sz="2400" b="1" dirty="0" smtClean="0">
                <a:latin typeface="+mn-lt"/>
              </a:rPr>
              <a:t>Diversity analysis </a:t>
            </a:r>
            <a:r>
              <a:rPr lang="en-CA" sz="2400" dirty="0" smtClean="0">
                <a:latin typeface="+mn-lt"/>
              </a:rPr>
              <a:t>– examines the distinct reality of being a particular age/age group, disabled and other contextual factors (e.g. minority group, ethnicity, etc.)</a:t>
            </a:r>
            <a:endParaRPr lang="en-CA" sz="2400" dirty="0">
              <a:latin typeface="+mn-lt"/>
            </a:endParaRPr>
          </a:p>
          <a:p>
            <a:pPr marL="0" indent="0">
              <a:spcBef>
                <a:spcPts val="0"/>
              </a:spcBef>
              <a:buFont typeface="Wingdings 2" pitchFamily="18" charset="2"/>
              <a:buNone/>
              <a:defRPr/>
            </a:pPr>
            <a:endParaRPr lang="en-CA" sz="2350" b="1" i="1" dirty="0" smtClean="0">
              <a:latin typeface="+mn-lt"/>
            </a:endParaRPr>
          </a:p>
        </p:txBody>
      </p:sp>
    </p:spTree>
    <p:extLst>
      <p:ext uri="{BB962C8B-B14F-4D97-AF65-F5344CB8AC3E}">
        <p14:creationId xmlns:p14="http://schemas.microsoft.com/office/powerpoint/2010/main" val="301943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395536" y="2234282"/>
            <a:ext cx="8291264" cy="4191000"/>
          </a:xfrm>
        </p:spPr>
        <p:txBody>
          <a:bodyPr/>
          <a:lstStyle/>
          <a:p>
            <a:pPr marL="0" indent="0">
              <a:buNone/>
            </a:pPr>
            <a:r>
              <a:rPr lang="en-GB" sz="2600" b="1" dirty="0">
                <a:latin typeface="+mn-lt"/>
              </a:rPr>
              <a:t>C</a:t>
            </a:r>
            <a:r>
              <a:rPr lang="en-GB" sz="2600" b="1" dirty="0" smtClean="0">
                <a:latin typeface="+mn-lt"/>
              </a:rPr>
              <a:t>hallenges in collecting and analysing SADD</a:t>
            </a:r>
          </a:p>
          <a:p>
            <a:endParaRPr lang="en-GB" sz="800" dirty="0" smtClean="0">
              <a:latin typeface="+mn-lt"/>
            </a:endParaRPr>
          </a:p>
          <a:p>
            <a:r>
              <a:rPr lang="en-GB" sz="2600" dirty="0" smtClean="0">
                <a:latin typeface="+mn-lt"/>
              </a:rPr>
              <a:t>No harmonised </a:t>
            </a:r>
            <a:r>
              <a:rPr lang="en-GB" sz="2600" dirty="0">
                <a:latin typeface="+mn-lt"/>
              </a:rPr>
              <a:t>way to </a:t>
            </a:r>
            <a:r>
              <a:rPr lang="en-GB" sz="2600" dirty="0" smtClean="0">
                <a:latin typeface="+mn-lt"/>
              </a:rPr>
              <a:t>collect</a:t>
            </a:r>
            <a:r>
              <a:rPr lang="en-GB" sz="2600" dirty="0">
                <a:latin typeface="+mn-lt"/>
              </a:rPr>
              <a:t> </a:t>
            </a:r>
            <a:r>
              <a:rPr lang="en-GB" sz="2600" dirty="0" smtClean="0">
                <a:latin typeface="+mn-lt"/>
              </a:rPr>
              <a:t>SADD </a:t>
            </a:r>
          </a:p>
          <a:p>
            <a:r>
              <a:rPr lang="en-GB" sz="2600" dirty="0">
                <a:latin typeface="+mn-lt"/>
              </a:rPr>
              <a:t>Different people </a:t>
            </a:r>
            <a:r>
              <a:rPr lang="en-GB" sz="2600" dirty="0" smtClean="0">
                <a:latin typeface="+mn-lt"/>
              </a:rPr>
              <a:t>in </a:t>
            </a:r>
            <a:r>
              <a:rPr lang="en-GB" sz="2600" dirty="0">
                <a:latin typeface="+mn-lt"/>
              </a:rPr>
              <a:t>chain of collection, analysis and </a:t>
            </a:r>
            <a:r>
              <a:rPr lang="en-GB" sz="2600" dirty="0" smtClean="0">
                <a:latin typeface="+mn-lt"/>
              </a:rPr>
              <a:t>design</a:t>
            </a:r>
          </a:p>
          <a:p>
            <a:r>
              <a:rPr lang="en-GB" sz="2600" dirty="0" smtClean="0">
                <a:latin typeface="+mn-lt"/>
              </a:rPr>
              <a:t>If collected, who does the analysis? (Who has capacity?) </a:t>
            </a:r>
          </a:p>
          <a:p>
            <a:r>
              <a:rPr lang="en-GB" sz="2600" dirty="0" smtClean="0">
                <a:latin typeface="+mn-lt"/>
              </a:rPr>
              <a:t>If collected and analysed, who feeds/how is this fed into project design? </a:t>
            </a:r>
          </a:p>
          <a:p>
            <a:endParaRPr lang="en-GB" sz="2600" dirty="0" smtClean="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947365198"/>
              </p:ext>
            </p:extLst>
          </p:nvPr>
        </p:nvGraphicFramePr>
        <p:xfrm>
          <a:off x="971600" y="5301208"/>
          <a:ext cx="6095999" cy="1112520"/>
        </p:xfrm>
        <a:graphic>
          <a:graphicData uri="http://schemas.openxmlformats.org/drawingml/2006/table">
            <a:tbl>
              <a:tblPr firstRow="1" bandRow="1">
                <a:tableStyleId>{5C22544A-7EE6-4342-B048-85BDC9FD1C3A}</a:tableStyleId>
              </a:tblPr>
              <a:tblGrid>
                <a:gridCol w="870857"/>
                <a:gridCol w="870857"/>
                <a:gridCol w="870857"/>
                <a:gridCol w="870857"/>
                <a:gridCol w="870857"/>
                <a:gridCol w="870857"/>
                <a:gridCol w="870857"/>
              </a:tblGrid>
              <a:tr h="370840">
                <a:tc>
                  <a:txBody>
                    <a:bodyPr/>
                    <a:lstStyle/>
                    <a:p>
                      <a:r>
                        <a:rPr lang="en-US" dirty="0" smtClean="0"/>
                        <a:t>M</a:t>
                      </a:r>
                      <a:endParaRPr lang="en-US" dirty="0"/>
                    </a:p>
                  </a:txBody>
                  <a:tcPr/>
                </a:tc>
                <a:tc>
                  <a:txBody>
                    <a:bodyPr/>
                    <a:lstStyle/>
                    <a:p>
                      <a:r>
                        <a:rPr lang="en-US" dirty="0" smtClean="0"/>
                        <a:t>F</a:t>
                      </a:r>
                      <a:endParaRPr lang="en-US" dirty="0"/>
                    </a:p>
                  </a:txBody>
                  <a:tcPr/>
                </a:tc>
                <a:tc>
                  <a:txBody>
                    <a:bodyPr/>
                    <a:lstStyle/>
                    <a:p>
                      <a:r>
                        <a:rPr lang="en-US" dirty="0" smtClean="0"/>
                        <a:t>M</a:t>
                      </a:r>
                      <a:endParaRPr lang="en-US" dirty="0"/>
                    </a:p>
                  </a:txBody>
                  <a:tcPr/>
                </a:tc>
                <a:tc>
                  <a:txBody>
                    <a:bodyPr/>
                    <a:lstStyle/>
                    <a:p>
                      <a:r>
                        <a:rPr lang="en-US" dirty="0" smtClean="0"/>
                        <a:t>F</a:t>
                      </a:r>
                      <a:endParaRPr lang="en-US" dirty="0"/>
                    </a:p>
                  </a:txBody>
                  <a:tcPr/>
                </a:tc>
                <a:tc>
                  <a:txBody>
                    <a:bodyPr/>
                    <a:lstStyle/>
                    <a:p>
                      <a:r>
                        <a:rPr lang="en-US" dirty="0" smtClean="0"/>
                        <a:t>M</a:t>
                      </a:r>
                      <a:endParaRPr lang="en-US" dirty="0"/>
                    </a:p>
                  </a:txBody>
                  <a:tcPr/>
                </a:tc>
                <a:tc>
                  <a:txBody>
                    <a:bodyPr/>
                    <a:lstStyle/>
                    <a:p>
                      <a:r>
                        <a:rPr lang="en-US" dirty="0" smtClean="0"/>
                        <a:t>F</a:t>
                      </a:r>
                      <a:endParaRPr lang="en-US" dirty="0"/>
                    </a:p>
                  </a:txBody>
                  <a:tcPr/>
                </a:tc>
                <a:tc>
                  <a:txBody>
                    <a:bodyPr/>
                    <a:lstStyle/>
                    <a:p>
                      <a:r>
                        <a:rPr lang="en-US" dirty="0" err="1" smtClean="0"/>
                        <a:t>etc</a:t>
                      </a:r>
                      <a:endParaRPr lang="en-US" dirty="0"/>
                    </a:p>
                  </a:txBody>
                  <a:tcPr/>
                </a:tc>
              </a:tr>
              <a:tr h="370840">
                <a:tc>
                  <a:txBody>
                    <a:bodyPr/>
                    <a:lstStyle/>
                    <a:p>
                      <a:r>
                        <a:rPr lang="en-US" dirty="0" smtClean="0"/>
                        <a:t>0-5</a:t>
                      </a:r>
                      <a:endParaRPr lang="en-US" dirty="0"/>
                    </a:p>
                  </a:txBody>
                  <a:tcPr/>
                </a:tc>
                <a:tc>
                  <a:txBody>
                    <a:bodyPr/>
                    <a:lstStyle/>
                    <a:p>
                      <a:r>
                        <a:rPr lang="en-US" dirty="0" smtClean="0"/>
                        <a:t>0-5</a:t>
                      </a:r>
                      <a:endParaRPr lang="en-US" dirty="0"/>
                    </a:p>
                  </a:txBody>
                  <a:tcPr/>
                </a:tc>
                <a:tc>
                  <a:txBody>
                    <a:bodyPr/>
                    <a:lstStyle/>
                    <a:p>
                      <a:r>
                        <a:rPr lang="en-US" dirty="0" smtClean="0"/>
                        <a:t>6-12</a:t>
                      </a:r>
                      <a:endParaRPr lang="en-US" dirty="0"/>
                    </a:p>
                  </a:txBody>
                  <a:tcPr/>
                </a:tc>
                <a:tc>
                  <a:txBody>
                    <a:bodyPr/>
                    <a:lstStyle/>
                    <a:p>
                      <a:r>
                        <a:rPr lang="en-US" dirty="0" smtClean="0"/>
                        <a:t>6-12</a:t>
                      </a:r>
                      <a:endParaRPr lang="en-US" dirty="0"/>
                    </a:p>
                  </a:txBody>
                  <a:tcPr/>
                </a:tc>
                <a:tc>
                  <a:txBody>
                    <a:bodyPr/>
                    <a:lstStyle/>
                    <a:p>
                      <a:r>
                        <a:rPr lang="en-US" dirty="0" smtClean="0"/>
                        <a:t>13-18</a:t>
                      </a:r>
                      <a:endParaRPr lang="en-US" dirty="0"/>
                    </a:p>
                  </a:txBody>
                  <a:tcPr/>
                </a:tc>
                <a:tc>
                  <a:txBody>
                    <a:bodyPr/>
                    <a:lstStyle/>
                    <a:p>
                      <a:r>
                        <a:rPr lang="en-US" dirty="0" smtClean="0"/>
                        <a:t>13-18</a:t>
                      </a:r>
                      <a:endParaRPr lang="en-US" dirty="0"/>
                    </a:p>
                  </a:txBody>
                  <a:tcPr/>
                </a:tc>
                <a:tc>
                  <a:txBody>
                    <a:bodyPr/>
                    <a:lstStyle/>
                    <a:p>
                      <a:r>
                        <a:rPr lang="en-US" dirty="0" err="1" smtClean="0"/>
                        <a:t>etc</a:t>
                      </a:r>
                      <a:endParaRPr lang="en-US" dirty="0"/>
                    </a:p>
                  </a:txBody>
                  <a:tcPr/>
                </a:tc>
              </a:tr>
              <a:tr h="370840">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r>
                        <a:rPr lang="en-US" dirty="0" smtClean="0"/>
                        <a:t>4</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211620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i="0" dirty="0" smtClean="0"/>
              <a:t>Objectives</a:t>
            </a:r>
            <a:endParaRPr lang="en-GB" sz="3200" i="0" dirty="0"/>
          </a:p>
        </p:txBody>
      </p:sp>
      <p:sp>
        <p:nvSpPr>
          <p:cNvPr id="3" name="Content Placeholder 2"/>
          <p:cNvSpPr>
            <a:spLocks noGrp="1"/>
          </p:cNvSpPr>
          <p:nvPr>
            <p:ph idx="1"/>
          </p:nvPr>
        </p:nvSpPr>
        <p:spPr>
          <a:xfrm>
            <a:off x="467544" y="2132856"/>
            <a:ext cx="8208912" cy="3974976"/>
          </a:xfrm>
        </p:spPr>
        <p:txBody>
          <a:bodyPr/>
          <a:lstStyle/>
          <a:p>
            <a:r>
              <a:rPr lang="en-GB" sz="2600" b="1" dirty="0" smtClean="0">
                <a:solidFill>
                  <a:srgbClr val="FF0000"/>
                </a:solidFill>
                <a:latin typeface="+mj-lt"/>
              </a:rPr>
              <a:t>To understand importance </a:t>
            </a:r>
            <a:r>
              <a:rPr lang="en-GB" sz="2600" dirty="0" smtClean="0">
                <a:latin typeface="+mj-lt"/>
              </a:rPr>
              <a:t>of mainstreaming gender and diversity in different sectors throughout programme cycle</a:t>
            </a:r>
            <a:endParaRPr lang="en-GB" sz="2600" dirty="0">
              <a:latin typeface="+mj-lt"/>
            </a:endParaRPr>
          </a:p>
          <a:p>
            <a:r>
              <a:rPr lang="en-GB" sz="2600" b="1" dirty="0" smtClean="0">
                <a:solidFill>
                  <a:srgbClr val="FF0000"/>
                </a:solidFill>
                <a:latin typeface="+mn-lt"/>
              </a:rPr>
              <a:t>Feel confident to articulate</a:t>
            </a:r>
            <a:r>
              <a:rPr lang="en-GB" sz="2600" dirty="0" smtClean="0">
                <a:latin typeface="+mn-lt"/>
              </a:rPr>
              <a:t> the reasons that we should implement gender- </a:t>
            </a:r>
            <a:r>
              <a:rPr lang="en-GB" sz="2600" dirty="0">
                <a:latin typeface="+mn-lt"/>
              </a:rPr>
              <a:t>and diversity-sensitive programming </a:t>
            </a:r>
            <a:r>
              <a:rPr lang="en-GB" sz="2600" dirty="0" smtClean="0">
                <a:latin typeface="+mn-lt"/>
              </a:rPr>
              <a:t>and some practical </a:t>
            </a:r>
            <a:r>
              <a:rPr lang="en-GB" sz="2600" dirty="0">
                <a:latin typeface="+mn-lt"/>
              </a:rPr>
              <a:t>ways to achieve it </a:t>
            </a:r>
            <a:endParaRPr lang="en-GB" sz="1000" dirty="0" smtClean="0">
              <a:latin typeface="+mn-lt"/>
            </a:endParaRPr>
          </a:p>
          <a:p>
            <a:r>
              <a:rPr lang="en-GB" sz="2600" dirty="0" smtClean="0">
                <a:latin typeface="+mn-lt"/>
              </a:rPr>
              <a:t>Confident in the </a:t>
            </a:r>
            <a:r>
              <a:rPr lang="en-GB" sz="2600" b="1" dirty="0" smtClean="0">
                <a:solidFill>
                  <a:srgbClr val="FF0000"/>
                </a:solidFill>
                <a:latin typeface="+mn-lt"/>
              </a:rPr>
              <a:t>practical use of tools </a:t>
            </a:r>
            <a:r>
              <a:rPr lang="en-GB" sz="2600" dirty="0" smtClean="0">
                <a:latin typeface="+mn-lt"/>
              </a:rPr>
              <a:t>(IFRC </a:t>
            </a:r>
            <a:r>
              <a:rPr lang="en-GB" sz="2600" dirty="0">
                <a:latin typeface="+mn-lt"/>
              </a:rPr>
              <a:t>Minimum Standard Commitments to Gender and </a:t>
            </a:r>
            <a:r>
              <a:rPr lang="en-GB" sz="2600" dirty="0" smtClean="0">
                <a:latin typeface="+mn-lt"/>
              </a:rPr>
              <a:t>Diversity) for reducing risks to disasters, conducting assessments, programming, and beneficiary selection</a:t>
            </a:r>
            <a:endParaRPr lang="en-GB" sz="2600" dirty="0">
              <a:latin typeface="+mn-lt"/>
            </a:endParaRPr>
          </a:p>
          <a:p>
            <a:endParaRPr lang="en-GB" dirty="0"/>
          </a:p>
        </p:txBody>
      </p:sp>
    </p:spTree>
    <p:extLst>
      <p:ext uri="{BB962C8B-B14F-4D97-AF65-F5344CB8AC3E}">
        <p14:creationId xmlns:p14="http://schemas.microsoft.com/office/powerpoint/2010/main" val="37077220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i="0" dirty="0">
                <a:solidFill>
                  <a:prstClr val="black"/>
                </a:solidFill>
                <a:latin typeface="Calibri"/>
              </a:rPr>
              <a:t>Needs Assessments – Gender &amp; Diversity Analysis</a:t>
            </a:r>
            <a:endParaRPr lang="en-GB" dirty="0"/>
          </a:p>
        </p:txBody>
      </p:sp>
      <p:sp>
        <p:nvSpPr>
          <p:cNvPr id="3" name="Content Placeholder 2"/>
          <p:cNvSpPr>
            <a:spLocks noGrp="1"/>
          </p:cNvSpPr>
          <p:nvPr>
            <p:ph idx="1"/>
          </p:nvPr>
        </p:nvSpPr>
        <p:spPr>
          <a:xfrm>
            <a:off x="395536" y="2234282"/>
            <a:ext cx="8424936" cy="4191000"/>
          </a:xfrm>
        </p:spPr>
        <p:txBody>
          <a:bodyPr/>
          <a:lstStyle/>
          <a:p>
            <a:pPr marL="0" indent="0">
              <a:buNone/>
            </a:pPr>
            <a:r>
              <a:rPr lang="en-GB" sz="2600" b="1" dirty="0">
                <a:latin typeface="+mn-lt"/>
              </a:rPr>
              <a:t>P</a:t>
            </a:r>
            <a:r>
              <a:rPr lang="en-GB" sz="2600" b="1" dirty="0" smtClean="0">
                <a:latin typeface="+mn-lt"/>
              </a:rPr>
              <a:t>rice of not including a gender and diversity analysis</a:t>
            </a:r>
          </a:p>
          <a:p>
            <a:endParaRPr lang="en-GB" sz="800" dirty="0" smtClean="0">
              <a:latin typeface="+mn-lt"/>
            </a:endParaRPr>
          </a:p>
          <a:p>
            <a:r>
              <a:rPr lang="en-GB" sz="2600" dirty="0" smtClean="0">
                <a:latin typeface="+mn-lt"/>
              </a:rPr>
              <a:t>We limit the effectiveness </a:t>
            </a:r>
            <a:r>
              <a:rPr lang="en-GB" sz="2600" dirty="0">
                <a:latin typeface="+mn-lt"/>
              </a:rPr>
              <a:t>of humanitarian </a:t>
            </a:r>
            <a:r>
              <a:rPr lang="en-GB" sz="2600" dirty="0" smtClean="0">
                <a:latin typeface="+mn-lt"/>
              </a:rPr>
              <a:t>operations</a:t>
            </a:r>
          </a:p>
          <a:p>
            <a:r>
              <a:rPr lang="en-GB" sz="2600" dirty="0" smtClean="0">
                <a:latin typeface="+mn-lt"/>
              </a:rPr>
              <a:t>Humanitarian operations do not reach </a:t>
            </a:r>
            <a:r>
              <a:rPr lang="en-GB" sz="2600" dirty="0">
                <a:latin typeface="+mn-lt"/>
              </a:rPr>
              <a:t>the most vulnerable </a:t>
            </a:r>
          </a:p>
          <a:p>
            <a:r>
              <a:rPr lang="en-GB" sz="2600" dirty="0" smtClean="0">
                <a:latin typeface="+mn-lt"/>
              </a:rPr>
              <a:t>Potential to deepen </a:t>
            </a:r>
            <a:r>
              <a:rPr lang="en-GB" sz="2600" dirty="0">
                <a:latin typeface="+mn-lt"/>
              </a:rPr>
              <a:t>pre-crisis </a:t>
            </a:r>
            <a:r>
              <a:rPr lang="en-GB" sz="2600" dirty="0" smtClean="0">
                <a:latin typeface="+mn-lt"/>
              </a:rPr>
              <a:t>inequalities</a:t>
            </a:r>
          </a:p>
          <a:p>
            <a:r>
              <a:rPr lang="en-GB" sz="2600" dirty="0" smtClean="0">
                <a:latin typeface="+mn-lt"/>
              </a:rPr>
              <a:t>We do not meet donor requirements</a:t>
            </a:r>
            <a:endParaRPr lang="en-GB" sz="2600" dirty="0">
              <a:latin typeface="+mn-lt"/>
            </a:endParaRPr>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60232" y="5482133"/>
            <a:ext cx="2139951"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29653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dirty="0" smtClean="0">
                <a:latin typeface="+mn-lt"/>
              </a:rPr>
              <a:t>Prioritisation</a:t>
            </a:r>
            <a:endParaRPr lang="en-GB" sz="3200" i="0" dirty="0">
              <a:latin typeface="+mn-lt"/>
            </a:endParaRPr>
          </a:p>
        </p:txBody>
      </p:sp>
      <p:sp>
        <p:nvSpPr>
          <p:cNvPr id="3" name="Content Placeholder 2"/>
          <p:cNvSpPr>
            <a:spLocks noGrp="1"/>
          </p:cNvSpPr>
          <p:nvPr>
            <p:ph idx="1"/>
          </p:nvPr>
        </p:nvSpPr>
        <p:spPr>
          <a:xfrm>
            <a:off x="395536" y="2234282"/>
            <a:ext cx="8291264" cy="4191000"/>
          </a:xfrm>
        </p:spPr>
        <p:txBody>
          <a:bodyPr/>
          <a:lstStyle/>
          <a:p>
            <a:r>
              <a:rPr lang="en-GB" sz="2600" i="1" dirty="0"/>
              <a:t>If you’re not counted, then your needs don’t count</a:t>
            </a:r>
          </a:p>
          <a:p>
            <a:r>
              <a:rPr lang="en-GB" sz="2600" dirty="0" smtClean="0">
                <a:latin typeface="+mj-lt"/>
              </a:rPr>
              <a:t>Due </a:t>
            </a:r>
            <a:r>
              <a:rPr lang="en-GB" sz="2600" dirty="0">
                <a:latin typeface="+mj-lt"/>
              </a:rPr>
              <a:t>to </a:t>
            </a:r>
            <a:r>
              <a:rPr lang="en-GB" sz="2600" dirty="0" smtClean="0">
                <a:latin typeface="+mj-lt"/>
              </a:rPr>
              <a:t>funding limitations ,it is not </a:t>
            </a:r>
            <a:r>
              <a:rPr lang="en-GB" sz="2600" dirty="0">
                <a:latin typeface="+mj-lt"/>
              </a:rPr>
              <a:t>always possible to reach </a:t>
            </a:r>
            <a:r>
              <a:rPr lang="en-GB" sz="2600" dirty="0" smtClean="0">
                <a:latin typeface="+mj-lt"/>
              </a:rPr>
              <a:t>everyone. </a:t>
            </a:r>
          </a:p>
          <a:p>
            <a:r>
              <a:rPr lang="en-GB" sz="2600" dirty="0" smtClean="0">
                <a:latin typeface="+mj-lt"/>
              </a:rPr>
              <a:t>Indeed, not everyone is in need.</a:t>
            </a:r>
          </a:p>
          <a:p>
            <a:r>
              <a:rPr lang="en-GB" sz="2600" dirty="0" smtClean="0">
                <a:latin typeface="+mj-lt"/>
              </a:rPr>
              <a:t>RCRC needs to transparently </a:t>
            </a:r>
            <a:r>
              <a:rPr lang="en-GB" sz="2600" dirty="0">
                <a:latin typeface="+mj-lt"/>
              </a:rPr>
              <a:t>target </a:t>
            </a:r>
            <a:r>
              <a:rPr lang="en-GB" sz="2600" dirty="0" smtClean="0">
                <a:latin typeface="+mj-lt"/>
              </a:rPr>
              <a:t>and prioritise those most at risk to meet immediate and long term needs</a:t>
            </a:r>
          </a:p>
          <a:p>
            <a:r>
              <a:rPr lang="en-GB" sz="2600" dirty="0" smtClean="0">
                <a:latin typeface="+mj-lt"/>
              </a:rPr>
              <a:t>Develop </a:t>
            </a:r>
            <a:r>
              <a:rPr lang="en-GB" sz="2600" dirty="0">
                <a:latin typeface="+mj-lt"/>
              </a:rPr>
              <a:t>beneficiary selection and prioritisation criteria </a:t>
            </a:r>
            <a:r>
              <a:rPr lang="en-GB" sz="2600" dirty="0" smtClean="0">
                <a:latin typeface="+mj-lt"/>
              </a:rPr>
              <a:t>in </a:t>
            </a:r>
            <a:r>
              <a:rPr lang="en-GB" sz="2600" dirty="0">
                <a:latin typeface="+mj-lt"/>
              </a:rPr>
              <a:t>consultation </a:t>
            </a:r>
            <a:r>
              <a:rPr lang="en-GB" sz="2600" dirty="0" smtClean="0">
                <a:latin typeface="+mj-lt"/>
              </a:rPr>
              <a:t>with </a:t>
            </a:r>
            <a:r>
              <a:rPr lang="en-GB" sz="2600" dirty="0">
                <a:latin typeface="+mj-lt"/>
              </a:rPr>
              <a:t>affected </a:t>
            </a:r>
            <a:r>
              <a:rPr lang="en-GB" sz="2600" dirty="0" smtClean="0">
                <a:latin typeface="+mj-lt"/>
              </a:rPr>
              <a:t>community</a:t>
            </a:r>
            <a:r>
              <a:rPr lang="en-GB" sz="2600" dirty="0">
                <a:latin typeface="+mj-lt"/>
              </a:rPr>
              <a:t> </a:t>
            </a:r>
            <a:endParaRPr lang="en-GB" sz="2600" dirty="0" smtClean="0">
              <a:latin typeface="+mj-lt"/>
            </a:endParaRPr>
          </a:p>
          <a:p>
            <a:r>
              <a:rPr lang="en-GB" sz="2600" dirty="0" smtClean="0">
                <a:latin typeface="+mj-lt"/>
              </a:rPr>
              <a:t>Simple or </a:t>
            </a:r>
            <a:r>
              <a:rPr lang="en-GB" sz="2600" dirty="0">
                <a:latin typeface="+mj-lt"/>
              </a:rPr>
              <a:t>more </a:t>
            </a:r>
            <a:r>
              <a:rPr lang="en-GB" sz="2600" dirty="0" smtClean="0">
                <a:latin typeface="+mj-lt"/>
              </a:rPr>
              <a:t>comprehensive</a:t>
            </a:r>
            <a:endParaRPr lang="en-GB" sz="2600" dirty="0">
              <a:latin typeface="+mj-lt"/>
            </a:endParaRPr>
          </a:p>
        </p:txBody>
      </p:sp>
    </p:spTree>
    <p:extLst>
      <p:ext uri="{BB962C8B-B14F-4D97-AF65-F5344CB8AC3E}">
        <p14:creationId xmlns:p14="http://schemas.microsoft.com/office/powerpoint/2010/main" val="1057780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i="0" dirty="0" smtClean="0"/>
              <a:t>Beneficiary Registration</a:t>
            </a:r>
            <a:endParaRPr lang="en-GB" i="0" dirty="0"/>
          </a:p>
        </p:txBody>
      </p:sp>
      <p:sp>
        <p:nvSpPr>
          <p:cNvPr id="3" name="Content Placeholder 2"/>
          <p:cNvSpPr>
            <a:spLocks noGrp="1"/>
          </p:cNvSpPr>
          <p:nvPr>
            <p:ph idx="1"/>
          </p:nvPr>
        </p:nvSpPr>
        <p:spPr>
          <a:xfrm>
            <a:off x="395536" y="2234282"/>
            <a:ext cx="8424936" cy="4191000"/>
          </a:xfrm>
        </p:spPr>
        <p:txBody>
          <a:bodyPr/>
          <a:lstStyle/>
          <a:p>
            <a:r>
              <a:rPr lang="en-GB" sz="2600" dirty="0" smtClean="0">
                <a:latin typeface="+mn-lt"/>
              </a:rPr>
              <a:t>Basis </a:t>
            </a:r>
            <a:r>
              <a:rPr lang="en-GB" sz="2600" dirty="0">
                <a:latin typeface="+mn-lt"/>
              </a:rPr>
              <a:t>for </a:t>
            </a:r>
            <a:r>
              <a:rPr lang="en-GB" sz="2600" dirty="0" smtClean="0">
                <a:latin typeface="+mn-lt"/>
              </a:rPr>
              <a:t>planning programmes</a:t>
            </a:r>
          </a:p>
          <a:p>
            <a:r>
              <a:rPr lang="en-GB" sz="2600" dirty="0" smtClean="0">
                <a:latin typeface="+mn-lt"/>
              </a:rPr>
              <a:t>Population’s assistance and protection needs are determined and documented</a:t>
            </a:r>
          </a:p>
          <a:p>
            <a:r>
              <a:rPr lang="en-GB" sz="2600" i="1" dirty="0" smtClean="0">
                <a:latin typeface="+mn-lt"/>
              </a:rPr>
              <a:t>Individual registration</a:t>
            </a:r>
            <a:r>
              <a:rPr lang="en-GB" sz="2600" dirty="0" smtClean="0">
                <a:latin typeface="+mn-lt"/>
              </a:rPr>
              <a:t> – especially protection needs</a:t>
            </a:r>
          </a:p>
          <a:p>
            <a:r>
              <a:rPr lang="en-GB" sz="2600" dirty="0" smtClean="0">
                <a:latin typeface="+mn-lt"/>
              </a:rPr>
              <a:t>Where </a:t>
            </a:r>
            <a:r>
              <a:rPr lang="en-GB" sz="2600" dirty="0">
                <a:latin typeface="+mn-lt"/>
              </a:rPr>
              <a:t>individual </a:t>
            </a:r>
            <a:r>
              <a:rPr lang="en-GB" sz="2600" dirty="0" smtClean="0">
                <a:latin typeface="+mn-lt"/>
              </a:rPr>
              <a:t>registration </a:t>
            </a:r>
            <a:r>
              <a:rPr lang="en-GB" sz="2600" dirty="0">
                <a:latin typeface="+mn-lt"/>
              </a:rPr>
              <a:t>not </a:t>
            </a:r>
            <a:r>
              <a:rPr lang="en-GB" sz="2600" dirty="0" smtClean="0">
                <a:latin typeface="+mn-lt"/>
              </a:rPr>
              <a:t>feasible, ensure </a:t>
            </a:r>
            <a:r>
              <a:rPr lang="en-GB" sz="2600" dirty="0">
                <a:latin typeface="+mn-lt"/>
              </a:rPr>
              <a:t>individual registration of persons </a:t>
            </a:r>
            <a:r>
              <a:rPr lang="en-GB" sz="2600" dirty="0" smtClean="0">
                <a:latin typeface="+mn-lt"/>
              </a:rPr>
              <a:t>with specific needs.</a:t>
            </a:r>
            <a:endParaRPr lang="en-GB" sz="2600" dirty="0">
              <a:latin typeface="+mn-lt"/>
            </a:endParaRPr>
          </a:p>
        </p:txBody>
      </p:sp>
    </p:spTree>
    <p:extLst>
      <p:ext uri="{BB962C8B-B14F-4D97-AF65-F5344CB8AC3E}">
        <p14:creationId xmlns:p14="http://schemas.microsoft.com/office/powerpoint/2010/main" val="46402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dirty="0" smtClean="0">
                <a:latin typeface="+mn-lt"/>
              </a:rPr>
              <a:t>Equal Access: Considering our teams</a:t>
            </a:r>
            <a:endParaRPr lang="en-GB" sz="3200" i="0" dirty="0">
              <a:latin typeface="+mn-lt"/>
            </a:endParaRPr>
          </a:p>
        </p:txBody>
      </p:sp>
      <p:sp>
        <p:nvSpPr>
          <p:cNvPr id="3" name="Content Placeholder 2"/>
          <p:cNvSpPr>
            <a:spLocks noGrp="1"/>
          </p:cNvSpPr>
          <p:nvPr>
            <p:ph idx="1"/>
          </p:nvPr>
        </p:nvSpPr>
        <p:spPr>
          <a:xfrm>
            <a:off x="395536" y="2234282"/>
            <a:ext cx="8291264" cy="4191000"/>
          </a:xfrm>
        </p:spPr>
        <p:txBody>
          <a:bodyPr/>
          <a:lstStyle/>
          <a:p>
            <a:r>
              <a:rPr lang="en-GB" sz="2600" dirty="0" smtClean="0">
                <a:latin typeface="+mj-lt"/>
              </a:rPr>
              <a:t>Team composition doing assessments</a:t>
            </a:r>
            <a:r>
              <a:rPr lang="en-GB" sz="2600" dirty="0">
                <a:latin typeface="+mj-lt"/>
              </a:rPr>
              <a:t> </a:t>
            </a:r>
            <a:r>
              <a:rPr lang="en-GB" sz="2600" dirty="0" smtClean="0">
                <a:latin typeface="+mj-lt"/>
              </a:rPr>
              <a:t>is important, we risk not allowing people to truly tell us about their needs</a:t>
            </a:r>
            <a:endParaRPr lang="en-GB" sz="2600" dirty="0">
              <a:latin typeface="+mj-lt"/>
            </a:endParaRPr>
          </a:p>
          <a:p>
            <a:r>
              <a:rPr lang="en-GB" sz="2600" dirty="0" smtClean="0">
                <a:latin typeface="+mj-lt"/>
              </a:rPr>
              <a:t>We also need to consider practical ways in emergencies to transform our teams to meet needs – volunteerism and leveraging all capacities in the community</a:t>
            </a:r>
          </a:p>
          <a:p>
            <a:r>
              <a:rPr lang="en-GB" sz="2600" b="1" dirty="0" smtClean="0">
                <a:solidFill>
                  <a:srgbClr val="FF0000"/>
                </a:solidFill>
                <a:latin typeface="+mj-lt"/>
              </a:rPr>
              <a:t>Tabasco floods video</a:t>
            </a:r>
          </a:p>
        </p:txBody>
      </p:sp>
    </p:spTree>
    <p:extLst>
      <p:ext uri="{BB962C8B-B14F-4D97-AF65-F5344CB8AC3E}">
        <p14:creationId xmlns:p14="http://schemas.microsoft.com/office/powerpoint/2010/main" val="41972896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292080" y="2060848"/>
            <a:ext cx="3528392" cy="3816424"/>
          </a:xfrm>
        </p:spPr>
        <p:txBody>
          <a:bodyPr/>
          <a:lstStyle/>
          <a:p>
            <a:pPr marL="0" indent="0">
              <a:buNone/>
            </a:pPr>
            <a:endParaRPr lang="en-GB" sz="2600" dirty="0">
              <a:latin typeface="+mj-lt"/>
            </a:endParaRPr>
          </a:p>
          <a:p>
            <a:r>
              <a:rPr lang="en-GB" sz="2600" dirty="0">
                <a:latin typeface="+mj-lt"/>
              </a:rPr>
              <a:t>Comment on team composition.</a:t>
            </a:r>
          </a:p>
          <a:p>
            <a:r>
              <a:rPr lang="en-GB" sz="2600" dirty="0">
                <a:latin typeface="+mj-lt"/>
              </a:rPr>
              <a:t>What information is </a:t>
            </a:r>
            <a:r>
              <a:rPr lang="en-GB" sz="2600" dirty="0" smtClean="0">
                <a:latin typeface="+mj-lt"/>
              </a:rPr>
              <a:t>missing?</a:t>
            </a:r>
            <a:endParaRPr lang="en-GB" sz="2600" dirty="0">
              <a:latin typeface="+mj-lt"/>
            </a:endParaRPr>
          </a:p>
          <a:p>
            <a:r>
              <a:rPr lang="en-GB" sz="2600" dirty="0">
                <a:latin typeface="+mj-lt"/>
              </a:rPr>
              <a:t>What </a:t>
            </a:r>
            <a:r>
              <a:rPr lang="en-GB" sz="2600" dirty="0" smtClean="0">
                <a:latin typeface="+mj-lt"/>
              </a:rPr>
              <a:t>are </a:t>
            </a:r>
            <a:r>
              <a:rPr lang="en-GB" sz="2600" dirty="0">
                <a:latin typeface="+mj-lt"/>
              </a:rPr>
              <a:t>challenges in collecting each piece of information</a:t>
            </a:r>
            <a:r>
              <a:rPr lang="en-GB" sz="2600" dirty="0" smtClean="0">
                <a:latin typeface="+mj-lt"/>
              </a:rPr>
              <a:t>?</a:t>
            </a:r>
          </a:p>
        </p:txBody>
      </p:sp>
      <p:sp>
        <p:nvSpPr>
          <p:cNvPr id="4" name="Title 3"/>
          <p:cNvSpPr>
            <a:spLocks noGrp="1"/>
          </p:cNvSpPr>
          <p:nvPr>
            <p:ph type="title"/>
          </p:nvPr>
        </p:nvSpPr>
        <p:spPr>
          <a:xfrm>
            <a:off x="395536" y="836712"/>
            <a:ext cx="8280920" cy="1143000"/>
          </a:xfrm>
        </p:spPr>
        <p:txBody>
          <a:bodyPr/>
          <a:lstStyle/>
          <a:p>
            <a:r>
              <a:rPr lang="en-GB" sz="3200" i="0" dirty="0" smtClean="0">
                <a:solidFill>
                  <a:prstClr val="black"/>
                </a:solidFill>
                <a:latin typeface="Calibri"/>
              </a:rPr>
              <a:t>Exercise: Beneficiary Selection/Registration</a:t>
            </a:r>
            <a:endParaRPr lang="en-GB" dirty="0"/>
          </a:p>
        </p:txBody>
      </p:sp>
      <p:sp>
        <p:nvSpPr>
          <p:cNvPr id="5" name="Rectangle 4"/>
          <p:cNvSpPr/>
          <p:nvPr/>
        </p:nvSpPr>
        <p:spPr>
          <a:xfrm>
            <a:off x="409184" y="2109329"/>
            <a:ext cx="4896544" cy="4019562"/>
          </a:xfrm>
          <a:prstGeom prst="rect">
            <a:avLst/>
          </a:prstGeom>
        </p:spPr>
        <p:txBody>
          <a:bodyPr wrap="square">
            <a:spAutoFit/>
          </a:bodyPr>
          <a:lstStyle/>
          <a:p>
            <a:pPr marL="273050" lvl="0" indent="-273050">
              <a:spcBef>
                <a:spcPct val="20000"/>
              </a:spcBef>
              <a:buClr>
                <a:srgbClr val="CF1C21"/>
              </a:buClr>
              <a:buSzPct val="80000"/>
              <a:buFont typeface="Wingdings" pitchFamily="2" charset="2"/>
              <a:buChar char="§"/>
            </a:pPr>
            <a:r>
              <a:rPr lang="en-GB" sz="2200" dirty="0" smtClean="0">
                <a:solidFill>
                  <a:prstClr val="black"/>
                </a:solidFill>
                <a:latin typeface="Calibri"/>
                <a:cs typeface="Arial" pitchFamily="34" charset="0"/>
              </a:rPr>
              <a:t>Spontaneous camp of 10,000, one month after disaster in Myanmar</a:t>
            </a:r>
          </a:p>
          <a:p>
            <a:pPr marL="273050" lvl="0" indent="-273050">
              <a:spcBef>
                <a:spcPct val="20000"/>
              </a:spcBef>
              <a:buClr>
                <a:srgbClr val="CF1C21"/>
              </a:buClr>
              <a:buSzPct val="80000"/>
              <a:buFont typeface="Wingdings" pitchFamily="2" charset="2"/>
              <a:buChar char="§"/>
            </a:pPr>
            <a:r>
              <a:rPr lang="en-GB" sz="2200" dirty="0">
                <a:solidFill>
                  <a:prstClr val="black"/>
                </a:solidFill>
                <a:latin typeface="Calibri"/>
                <a:cs typeface="Arial" pitchFamily="34" charset="0"/>
              </a:rPr>
              <a:t>C</a:t>
            </a:r>
            <a:r>
              <a:rPr lang="en-GB" sz="2200" dirty="0" smtClean="0">
                <a:solidFill>
                  <a:prstClr val="black"/>
                </a:solidFill>
                <a:latin typeface="Calibri"/>
                <a:cs typeface="Arial" pitchFamily="34" charset="0"/>
              </a:rPr>
              <a:t>amp will remain for </a:t>
            </a:r>
            <a:r>
              <a:rPr lang="en-GB" sz="2200" i="1" dirty="0" smtClean="0">
                <a:solidFill>
                  <a:prstClr val="black"/>
                </a:solidFill>
                <a:latin typeface="Calibri"/>
                <a:cs typeface="Arial" pitchFamily="34" charset="0"/>
              </a:rPr>
              <a:t>at least </a:t>
            </a:r>
            <a:r>
              <a:rPr lang="en-GB" sz="2200" dirty="0" smtClean="0">
                <a:solidFill>
                  <a:prstClr val="black"/>
                </a:solidFill>
                <a:latin typeface="Calibri"/>
                <a:cs typeface="Arial" pitchFamily="34" charset="0"/>
              </a:rPr>
              <a:t>12 months</a:t>
            </a:r>
          </a:p>
          <a:p>
            <a:pPr marL="273050" lvl="0" indent="-273050">
              <a:spcBef>
                <a:spcPct val="20000"/>
              </a:spcBef>
              <a:buClr>
                <a:srgbClr val="CF1C21"/>
              </a:buClr>
              <a:buSzPct val="80000"/>
              <a:buFont typeface="Wingdings" pitchFamily="2" charset="2"/>
              <a:buChar char="§"/>
            </a:pPr>
            <a:r>
              <a:rPr lang="en-GB" sz="2200" dirty="0" smtClean="0">
                <a:solidFill>
                  <a:prstClr val="black"/>
                </a:solidFill>
                <a:latin typeface="Calibri"/>
                <a:cs typeface="Arial" pitchFamily="34" charset="0"/>
              </a:rPr>
              <a:t>Some cursory multisector rapid assessments and distributions carried out – indicating shelter is a need</a:t>
            </a:r>
          </a:p>
          <a:p>
            <a:pPr marL="273050" lvl="0" indent="-273050">
              <a:spcBef>
                <a:spcPct val="20000"/>
              </a:spcBef>
              <a:buClr>
                <a:srgbClr val="CF1C21"/>
              </a:buClr>
              <a:buSzPct val="80000"/>
              <a:buFont typeface="Wingdings" pitchFamily="2" charset="2"/>
              <a:buChar char="§"/>
            </a:pPr>
            <a:r>
              <a:rPr lang="en-GB" sz="2200" dirty="0" smtClean="0">
                <a:solidFill>
                  <a:prstClr val="black"/>
                </a:solidFill>
                <a:latin typeface="Calibri"/>
                <a:cs typeface="Arial" pitchFamily="34" charset="0"/>
              </a:rPr>
              <a:t>Beneficiary registration desk to be established, and you need to establish who in the community has protection risks, needs and capacities</a:t>
            </a:r>
          </a:p>
        </p:txBody>
      </p:sp>
    </p:spTree>
    <p:extLst>
      <p:ext uri="{BB962C8B-B14F-4D97-AF65-F5344CB8AC3E}">
        <p14:creationId xmlns:p14="http://schemas.microsoft.com/office/powerpoint/2010/main" val="99063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03648" y="3356992"/>
            <a:ext cx="6408712" cy="720080"/>
          </a:xfrm>
        </p:spPr>
        <p:txBody>
          <a:bodyPr/>
          <a:lstStyle/>
          <a:p>
            <a:pPr algn="ctr"/>
            <a:r>
              <a:rPr lang="en-GB" sz="8800" dirty="0" smtClean="0">
                <a:solidFill>
                  <a:srgbClr val="FF0000"/>
                </a:solidFill>
                <a:latin typeface="Freestyle Script"/>
                <a:cs typeface="Arial"/>
              </a:rPr>
              <a:t>PARTICIPATION</a:t>
            </a:r>
            <a:endParaRPr lang="en-GB" sz="8800" dirty="0"/>
          </a:p>
        </p:txBody>
      </p:sp>
    </p:spTree>
    <p:extLst>
      <p:ext uri="{BB962C8B-B14F-4D97-AF65-F5344CB8AC3E}">
        <p14:creationId xmlns:p14="http://schemas.microsoft.com/office/powerpoint/2010/main" val="5467474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dirty="0" smtClean="0">
                <a:latin typeface="+mn-lt"/>
              </a:rPr>
              <a:t>Inside Disaster Risk Reduction</a:t>
            </a:r>
            <a:endParaRPr lang="en-GB" sz="3200" i="0" dirty="0">
              <a:latin typeface="+mn-lt"/>
            </a:endParaRPr>
          </a:p>
        </p:txBody>
      </p:sp>
      <p:sp>
        <p:nvSpPr>
          <p:cNvPr id="6" name="TextBox 5"/>
          <p:cNvSpPr txBox="1"/>
          <p:nvPr/>
        </p:nvSpPr>
        <p:spPr>
          <a:xfrm>
            <a:off x="432048" y="2276872"/>
            <a:ext cx="2915816" cy="1323439"/>
          </a:xfrm>
          <a:prstGeom prst="rect">
            <a:avLst/>
          </a:prstGeom>
          <a:noFill/>
        </p:spPr>
        <p:txBody>
          <a:bodyPr wrap="square" rtlCol="0">
            <a:spAutoFit/>
          </a:bodyPr>
          <a:lstStyle/>
          <a:p>
            <a:r>
              <a:rPr lang="en-GB" sz="4000" b="1" dirty="0" smtClean="0">
                <a:solidFill>
                  <a:srgbClr val="FF0000"/>
                </a:solidFill>
              </a:rPr>
              <a:t>Typhoon Hazard</a:t>
            </a:r>
            <a:endParaRPr lang="en-GB" sz="4000" b="1" dirty="0">
              <a:solidFill>
                <a:srgbClr val="FF0000"/>
              </a:solidFill>
            </a:endParaRPr>
          </a:p>
        </p:txBody>
      </p:sp>
      <p:cxnSp>
        <p:nvCxnSpPr>
          <p:cNvPr id="8" name="Straight Arrow Connector 7"/>
          <p:cNvCxnSpPr/>
          <p:nvPr/>
        </p:nvCxnSpPr>
        <p:spPr>
          <a:xfrm>
            <a:off x="1043608" y="3789040"/>
            <a:ext cx="2952328" cy="648072"/>
          </a:xfrm>
          <a:prstGeom prst="straightConnector1">
            <a:avLst/>
          </a:prstGeom>
          <a:ln w="603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2306150"/>
            <a:ext cx="3898379" cy="3898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17180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dirty="0" smtClean="0">
                <a:latin typeface="+mn-lt"/>
              </a:rPr>
              <a:t>Exercise</a:t>
            </a:r>
            <a:endParaRPr lang="en-GB" sz="3200" i="0" dirty="0">
              <a:latin typeface="+mn-lt"/>
            </a:endParaRPr>
          </a:p>
        </p:txBody>
      </p:sp>
      <p:sp>
        <p:nvSpPr>
          <p:cNvPr id="3" name="Content Placeholder 2"/>
          <p:cNvSpPr>
            <a:spLocks noGrp="1"/>
          </p:cNvSpPr>
          <p:nvPr>
            <p:ph idx="1"/>
          </p:nvPr>
        </p:nvSpPr>
        <p:spPr>
          <a:xfrm>
            <a:off x="2267744" y="2132856"/>
            <a:ext cx="6624736" cy="4292426"/>
          </a:xfrm>
        </p:spPr>
        <p:txBody>
          <a:bodyPr/>
          <a:lstStyle/>
          <a:p>
            <a:pPr marL="0" indent="0">
              <a:buNone/>
            </a:pPr>
            <a:r>
              <a:rPr lang="en-GB" sz="2600" i="1" dirty="0" smtClean="0">
                <a:latin typeface="+mj-lt"/>
              </a:rPr>
              <a:t>Minimum Standard Commitments to Gender and Diversity in Emergency Programming</a:t>
            </a:r>
          </a:p>
          <a:p>
            <a:pPr lvl="0"/>
            <a:r>
              <a:rPr lang="en-GB" sz="2600" b="1" dirty="0" smtClean="0">
                <a:latin typeface="+mj-lt"/>
              </a:rPr>
              <a:t>Seven sectors </a:t>
            </a:r>
            <a:r>
              <a:rPr lang="en-GB" sz="2600" dirty="0" smtClean="0">
                <a:latin typeface="+mj-lt"/>
              </a:rPr>
              <a:t>– health, food, WASH, shelter (and settlements), livelihoods, NFIs</a:t>
            </a:r>
          </a:p>
          <a:p>
            <a:pPr lvl="0"/>
            <a:r>
              <a:rPr lang="en-GB" sz="2600" b="1" dirty="0" smtClean="0">
                <a:solidFill>
                  <a:prstClr val="black"/>
                </a:solidFill>
                <a:latin typeface="+mj-lt"/>
              </a:rPr>
              <a:t>Four </a:t>
            </a:r>
            <a:r>
              <a:rPr lang="en-GB" sz="2600" b="1" dirty="0">
                <a:solidFill>
                  <a:prstClr val="black"/>
                </a:solidFill>
                <a:latin typeface="+mj-lt"/>
              </a:rPr>
              <a:t>Commitments </a:t>
            </a:r>
            <a:r>
              <a:rPr lang="en-GB" sz="2600" dirty="0">
                <a:solidFill>
                  <a:prstClr val="black"/>
                </a:solidFill>
                <a:latin typeface="+mj-lt"/>
              </a:rPr>
              <a:t>(with corresponding standards</a:t>
            </a:r>
            <a:r>
              <a:rPr lang="en-GB" sz="2800" dirty="0" smtClean="0">
                <a:solidFill>
                  <a:prstClr val="black"/>
                </a:solidFill>
                <a:latin typeface="Calibri"/>
              </a:rPr>
              <a:t>)</a:t>
            </a:r>
            <a:endParaRPr lang="en-GB" sz="2600" dirty="0" smtClean="0">
              <a:latin typeface="+mj-lt"/>
            </a:endParaRPr>
          </a:p>
          <a:p>
            <a:r>
              <a:rPr lang="en-GB" sz="2600" b="1" dirty="0" smtClean="0">
                <a:latin typeface="+mj-lt"/>
              </a:rPr>
              <a:t>D</a:t>
            </a:r>
            <a:r>
              <a:rPr lang="en-GB" sz="2600" dirty="0" smtClean="0">
                <a:latin typeface="+mj-lt"/>
              </a:rPr>
              <a:t> – dignity</a:t>
            </a:r>
          </a:p>
          <a:p>
            <a:r>
              <a:rPr lang="en-GB" sz="2600" b="1" dirty="0" smtClean="0">
                <a:latin typeface="+mj-lt"/>
              </a:rPr>
              <a:t>A</a:t>
            </a:r>
            <a:r>
              <a:rPr lang="en-GB" sz="2600" dirty="0" smtClean="0">
                <a:latin typeface="+mj-lt"/>
              </a:rPr>
              <a:t> – access</a:t>
            </a:r>
          </a:p>
          <a:p>
            <a:r>
              <a:rPr lang="en-GB" sz="2600" b="1" dirty="0" smtClean="0">
                <a:latin typeface="+mj-lt"/>
              </a:rPr>
              <a:t>P</a:t>
            </a:r>
            <a:r>
              <a:rPr lang="en-GB" sz="2600" dirty="0" smtClean="0">
                <a:latin typeface="+mj-lt"/>
              </a:rPr>
              <a:t> – participation</a:t>
            </a:r>
          </a:p>
          <a:p>
            <a:r>
              <a:rPr lang="en-GB" sz="2600" b="1" dirty="0" smtClean="0">
                <a:latin typeface="+mj-lt"/>
              </a:rPr>
              <a:t>S</a:t>
            </a:r>
            <a:r>
              <a:rPr lang="en-GB" sz="2600" dirty="0" smtClean="0">
                <a:latin typeface="+mj-lt"/>
              </a:rPr>
              <a:t> - safety</a:t>
            </a:r>
            <a:endParaRPr lang="en-GB" sz="2600" dirty="0">
              <a:latin typeface="+mj-lt"/>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5248" y="2858075"/>
            <a:ext cx="1821784" cy="2587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80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dirty="0" smtClean="0">
                <a:latin typeface="+mn-lt"/>
              </a:rPr>
              <a:t>Exercise</a:t>
            </a:r>
            <a:endParaRPr lang="en-GB" sz="3200" i="0" dirty="0">
              <a:latin typeface="+mn-lt"/>
            </a:endParaRPr>
          </a:p>
        </p:txBody>
      </p:sp>
      <p:sp>
        <p:nvSpPr>
          <p:cNvPr id="3" name="Content Placeholder 2"/>
          <p:cNvSpPr>
            <a:spLocks noGrp="1"/>
          </p:cNvSpPr>
          <p:nvPr>
            <p:ph idx="1"/>
          </p:nvPr>
        </p:nvSpPr>
        <p:spPr>
          <a:xfrm>
            <a:off x="395536" y="2132856"/>
            <a:ext cx="8291264" cy="4292426"/>
          </a:xfrm>
        </p:spPr>
        <p:txBody>
          <a:bodyPr/>
          <a:lstStyle/>
          <a:p>
            <a:r>
              <a:rPr lang="en-GB" sz="2600" dirty="0" smtClean="0">
                <a:latin typeface="+mn-lt"/>
              </a:rPr>
              <a:t>Each person’s distinct </a:t>
            </a:r>
            <a:r>
              <a:rPr lang="en-GB" sz="2600" u="sng" dirty="0" smtClean="0">
                <a:latin typeface="+mn-lt"/>
              </a:rPr>
              <a:t>needs</a:t>
            </a:r>
            <a:r>
              <a:rPr lang="en-GB" sz="2600" dirty="0" smtClean="0">
                <a:latin typeface="+mn-lt"/>
              </a:rPr>
              <a:t> – </a:t>
            </a:r>
            <a:r>
              <a:rPr lang="en-GB" sz="2600" dirty="0">
                <a:latin typeface="+mj-lt"/>
              </a:rPr>
              <a:t>health, food, WASH, shelter (and settlements), livelihoods, NFIs</a:t>
            </a:r>
            <a:endParaRPr lang="en-GB" sz="2600" dirty="0" smtClean="0">
              <a:latin typeface="+mj-lt"/>
            </a:endParaRPr>
          </a:p>
          <a:p>
            <a:pPr marL="0" indent="0">
              <a:buNone/>
            </a:pPr>
            <a:endParaRPr lang="en-GB" sz="400" dirty="0" smtClean="0">
              <a:latin typeface="+mn-lt"/>
            </a:endParaRPr>
          </a:p>
          <a:p>
            <a:r>
              <a:rPr lang="en-GB" sz="2600" dirty="0">
                <a:latin typeface="+mn-lt"/>
              </a:rPr>
              <a:t>E</a:t>
            </a:r>
            <a:r>
              <a:rPr lang="en-GB" sz="2600" dirty="0" smtClean="0">
                <a:latin typeface="+mn-lt"/>
              </a:rPr>
              <a:t>ach person’s </a:t>
            </a:r>
            <a:r>
              <a:rPr lang="en-GB" sz="2600" u="sng" dirty="0" smtClean="0">
                <a:latin typeface="+mn-lt"/>
              </a:rPr>
              <a:t>protection risks</a:t>
            </a:r>
            <a:r>
              <a:rPr lang="en-GB" sz="2600" dirty="0" smtClean="0">
                <a:latin typeface="+mn-lt"/>
              </a:rPr>
              <a:t> and </a:t>
            </a:r>
            <a:r>
              <a:rPr lang="en-GB" sz="2600" u="sng" dirty="0" smtClean="0">
                <a:latin typeface="+mn-lt"/>
              </a:rPr>
              <a:t>capacities</a:t>
            </a:r>
          </a:p>
          <a:p>
            <a:pPr marL="0" indent="0">
              <a:buNone/>
            </a:pPr>
            <a:endParaRPr lang="en-GB" sz="400" dirty="0" smtClean="0">
              <a:latin typeface="+mn-lt"/>
            </a:endParaRPr>
          </a:p>
          <a:p>
            <a:r>
              <a:rPr lang="en-GB" sz="2600" dirty="0" smtClean="0">
                <a:latin typeface="+mn-lt"/>
              </a:rPr>
              <a:t>10 minutes with ‘your’ person; rotate for three minutes with each person in the gallery; stop when back where you started.</a:t>
            </a:r>
          </a:p>
          <a:p>
            <a:pPr marL="0" indent="0">
              <a:buNone/>
            </a:pPr>
            <a:endParaRPr lang="en-GB" sz="400" dirty="0" smtClean="0">
              <a:latin typeface="+mn-lt"/>
            </a:endParaRPr>
          </a:p>
          <a:p>
            <a:r>
              <a:rPr lang="en-GB" sz="2600" dirty="0" smtClean="0">
                <a:latin typeface="+mn-lt"/>
              </a:rPr>
              <a:t>Does each point noted address the survivor’s </a:t>
            </a:r>
            <a:r>
              <a:rPr lang="en-GB" sz="2600" b="1" dirty="0" smtClean="0">
                <a:solidFill>
                  <a:schemeClr val="accent3">
                    <a:lumMod val="50000"/>
                  </a:schemeClr>
                </a:solidFill>
                <a:latin typeface="+mn-lt"/>
              </a:rPr>
              <a:t>dignity (D)</a:t>
            </a:r>
            <a:r>
              <a:rPr lang="en-GB" sz="2600" dirty="0" smtClean="0">
                <a:latin typeface="+mn-lt"/>
              </a:rPr>
              <a:t>, </a:t>
            </a:r>
            <a:r>
              <a:rPr lang="en-GB" sz="2600" b="1" dirty="0" smtClean="0">
                <a:solidFill>
                  <a:schemeClr val="tx2"/>
                </a:solidFill>
                <a:latin typeface="+mn-lt"/>
              </a:rPr>
              <a:t>access</a:t>
            </a:r>
            <a:r>
              <a:rPr lang="en-GB" sz="2600" b="1" dirty="0" smtClean="0">
                <a:solidFill>
                  <a:srgbClr val="FFFF00"/>
                </a:solidFill>
                <a:latin typeface="+mn-lt"/>
              </a:rPr>
              <a:t> </a:t>
            </a:r>
            <a:r>
              <a:rPr lang="en-GB" sz="2600" dirty="0" smtClean="0">
                <a:latin typeface="+mn-lt"/>
              </a:rPr>
              <a:t>to assistance </a:t>
            </a:r>
            <a:r>
              <a:rPr lang="en-GB" sz="2600" b="1" dirty="0" smtClean="0">
                <a:solidFill>
                  <a:schemeClr val="tx2"/>
                </a:solidFill>
                <a:latin typeface="+mn-lt"/>
              </a:rPr>
              <a:t>(A)</a:t>
            </a:r>
            <a:r>
              <a:rPr lang="en-GB" sz="2600" dirty="0" smtClean="0">
                <a:latin typeface="+mn-lt"/>
              </a:rPr>
              <a:t>, </a:t>
            </a:r>
            <a:r>
              <a:rPr lang="en-GB" sz="2600" b="1" dirty="0" smtClean="0">
                <a:solidFill>
                  <a:srgbClr val="FFC000"/>
                </a:solidFill>
                <a:latin typeface="+mn-lt"/>
              </a:rPr>
              <a:t>participation</a:t>
            </a:r>
            <a:r>
              <a:rPr lang="en-GB" sz="2600" dirty="0" smtClean="0">
                <a:solidFill>
                  <a:srgbClr val="FFC000"/>
                </a:solidFill>
                <a:latin typeface="+mn-lt"/>
              </a:rPr>
              <a:t> </a:t>
            </a:r>
            <a:r>
              <a:rPr lang="en-GB" sz="2600" b="1" dirty="0" smtClean="0">
                <a:solidFill>
                  <a:srgbClr val="FFC000"/>
                </a:solidFill>
                <a:latin typeface="+mn-lt"/>
              </a:rPr>
              <a:t>(P) </a:t>
            </a:r>
            <a:r>
              <a:rPr lang="en-GB" sz="2600" dirty="0" smtClean="0">
                <a:latin typeface="+mn-lt"/>
              </a:rPr>
              <a:t>and/or </a:t>
            </a:r>
            <a:r>
              <a:rPr lang="en-GB" sz="2600" b="1" dirty="0" smtClean="0">
                <a:solidFill>
                  <a:srgbClr val="FF0000"/>
                </a:solidFill>
                <a:latin typeface="+mn-lt"/>
              </a:rPr>
              <a:t>safety (S)</a:t>
            </a:r>
            <a:r>
              <a:rPr lang="en-GB" sz="2600" dirty="0" smtClean="0">
                <a:solidFill>
                  <a:srgbClr val="FF0000"/>
                </a:solidFill>
                <a:latin typeface="+mn-lt"/>
              </a:rPr>
              <a:t>? (place letter)</a:t>
            </a:r>
            <a:endParaRPr lang="en-GB" sz="2600" b="1" dirty="0">
              <a:solidFill>
                <a:srgbClr val="FF0000"/>
              </a:solidFill>
              <a:latin typeface="+mn-lt"/>
            </a:endParaRPr>
          </a:p>
        </p:txBody>
      </p:sp>
    </p:spTree>
    <p:extLst>
      <p:ext uri="{BB962C8B-B14F-4D97-AF65-F5344CB8AC3E}">
        <p14:creationId xmlns:p14="http://schemas.microsoft.com/office/powerpoint/2010/main" val="131777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59632" y="3356992"/>
            <a:ext cx="6048672" cy="647591"/>
          </a:xfrm>
        </p:spPr>
        <p:txBody>
          <a:bodyPr/>
          <a:lstStyle/>
          <a:p>
            <a:pPr algn="ctr"/>
            <a:r>
              <a:rPr lang="en-GB" sz="8800" dirty="0" smtClean="0">
                <a:solidFill>
                  <a:srgbClr val="FF0000"/>
                </a:solidFill>
                <a:latin typeface="Freestyle Script"/>
                <a:cs typeface="Arial"/>
              </a:rPr>
              <a:t>SAFETY</a:t>
            </a:r>
            <a:endParaRPr lang="en-GB" sz="8800" dirty="0"/>
          </a:p>
        </p:txBody>
      </p:sp>
    </p:spTree>
    <p:extLst>
      <p:ext uri="{BB962C8B-B14F-4D97-AF65-F5344CB8AC3E}">
        <p14:creationId xmlns:p14="http://schemas.microsoft.com/office/powerpoint/2010/main" val="1333478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dirty="0" smtClean="0">
                <a:latin typeface="+mn-lt"/>
              </a:rPr>
              <a:t>Agenda and Structure</a:t>
            </a:r>
            <a:endParaRPr lang="en-GB" sz="3200" i="0" dirty="0">
              <a:latin typeface="+mn-lt"/>
            </a:endParaRPr>
          </a:p>
        </p:txBody>
      </p:sp>
      <p:pic>
        <p:nvPicPr>
          <p:cNvPr id="5125"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1106629">
            <a:off x="476125" y="2138014"/>
            <a:ext cx="2238768" cy="31580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298825">
            <a:off x="6715125" y="2446925"/>
            <a:ext cx="2286000"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www.redcross.eu/en/upload/images2015_RCRC_Day/11poster%20A2_EN-ICRC%20IFRC_Generic_WEB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97619">
            <a:off x="1592468" y="3834187"/>
            <a:ext cx="2241461" cy="27990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21102996">
            <a:off x="3158940" y="2135945"/>
            <a:ext cx="2193728" cy="31111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6301" y="2204864"/>
            <a:ext cx="1972111" cy="2132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22934" y="5233692"/>
            <a:ext cx="3484810" cy="1393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023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bwMode="auto">
          <a:xfrm>
            <a:off x="1835150" y="333375"/>
            <a:ext cx="6858000" cy="1143000"/>
          </a:xfrm>
          <a:prstGeom prst="rect">
            <a:avLst/>
          </a:prstGeom>
          <a:noFill/>
          <a:ln w="9525">
            <a:noFill/>
            <a:miter lim="800000"/>
            <a:headEnd/>
            <a:tailEnd/>
          </a:ln>
        </p:spPr>
        <p:txBody>
          <a:bodyPr anchor="ctr"/>
          <a:lstStyle/>
          <a:p>
            <a:pPr>
              <a:defRPr/>
            </a:pPr>
            <a:r>
              <a:rPr lang="en-GB" sz="2800" b="1" dirty="0" smtClean="0">
                <a:solidFill>
                  <a:prstClr val="black"/>
                </a:solidFill>
                <a:latin typeface="Calibri"/>
                <a:cs typeface="Arial" pitchFamily="34" charset="0"/>
              </a:rPr>
              <a:t>VIOLENCE INCREASES IN DISASTERS</a:t>
            </a:r>
            <a:endParaRPr lang="en-GB" sz="2800" b="1" dirty="0">
              <a:solidFill>
                <a:prstClr val="black"/>
              </a:solidFill>
              <a:latin typeface="Calibri"/>
              <a:cs typeface="Arial" pitchFamily="34" charset="0"/>
            </a:endParaRPr>
          </a:p>
        </p:txBody>
      </p:sp>
      <p:sp>
        <p:nvSpPr>
          <p:cNvPr id="11267" name="TextBox 6"/>
          <p:cNvSpPr txBox="1">
            <a:spLocks noChangeArrowheads="1"/>
          </p:cNvSpPr>
          <p:nvPr/>
        </p:nvSpPr>
        <p:spPr bwMode="auto">
          <a:xfrm>
            <a:off x="539552" y="1988840"/>
            <a:ext cx="8153598" cy="95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10000"/>
              </a:lnSpc>
            </a:pPr>
            <a:r>
              <a:rPr lang="en-CA" dirty="0" smtClean="0">
                <a:solidFill>
                  <a:prstClr val="black"/>
                </a:solidFill>
              </a:rPr>
              <a:t>	</a:t>
            </a:r>
            <a:endParaRPr lang="en-CA" dirty="0">
              <a:solidFill>
                <a:prstClr val="black"/>
              </a:solidFill>
            </a:endParaRPr>
          </a:p>
          <a:p>
            <a:endParaRPr lang="en-CA" dirty="0">
              <a:solidFill>
                <a:prstClr val="black"/>
              </a:solidFill>
            </a:endParaRPr>
          </a:p>
          <a:p>
            <a:endParaRPr lang="en-US" i="1" dirty="0">
              <a:solidFill>
                <a:prstClr val="black"/>
              </a:solidFill>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3273"/>
          <a:stretch/>
        </p:blipFill>
        <p:spPr bwMode="auto">
          <a:xfrm>
            <a:off x="304799" y="1676400"/>
            <a:ext cx="8238877"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283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dirty="0" smtClean="0">
                <a:latin typeface="+mn-lt"/>
              </a:rPr>
              <a:t>To Serve with Pride</a:t>
            </a:r>
            <a:endParaRPr lang="en-GB" sz="3200" i="0" dirty="0">
              <a:latin typeface="+mn-lt"/>
            </a:endParaRPr>
          </a:p>
        </p:txBody>
      </p:sp>
      <p:sp>
        <p:nvSpPr>
          <p:cNvPr id="3" name="Content Placeholder 2"/>
          <p:cNvSpPr>
            <a:spLocks noGrp="1"/>
          </p:cNvSpPr>
          <p:nvPr>
            <p:ph idx="1"/>
          </p:nvPr>
        </p:nvSpPr>
        <p:spPr>
          <a:xfrm>
            <a:off x="2987824" y="2885626"/>
            <a:ext cx="5698976" cy="2630562"/>
          </a:xfrm>
        </p:spPr>
        <p:txBody>
          <a:bodyPr/>
          <a:lstStyle/>
          <a:p>
            <a:pPr marL="0" indent="0">
              <a:buNone/>
            </a:pPr>
            <a:r>
              <a:rPr lang="en-GB" sz="2600" dirty="0" smtClean="0">
                <a:latin typeface="+mn-lt"/>
              </a:rPr>
              <a:t>To Serve with Pride: Zero tolerance for sexual exploitation and abuse by our own staff</a:t>
            </a:r>
            <a:endParaRPr lang="en-GB" sz="2600" dirty="0">
              <a:latin typeface="+mn-l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7584" y="2420888"/>
            <a:ext cx="1578508" cy="3560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93054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dirty="0" smtClean="0">
                <a:latin typeface="+mn-lt"/>
              </a:rPr>
              <a:t>Six Core Principles</a:t>
            </a:r>
            <a:endParaRPr lang="en-GB" sz="3200" i="0" dirty="0">
              <a:latin typeface="+mn-lt"/>
            </a:endParaRPr>
          </a:p>
        </p:txBody>
      </p:sp>
      <p:sp>
        <p:nvSpPr>
          <p:cNvPr id="3" name="Content Placeholder 2"/>
          <p:cNvSpPr>
            <a:spLocks noGrp="1"/>
          </p:cNvSpPr>
          <p:nvPr>
            <p:ph idx="1"/>
          </p:nvPr>
        </p:nvSpPr>
        <p:spPr>
          <a:xfrm>
            <a:off x="467544" y="2132856"/>
            <a:ext cx="8219256" cy="4191000"/>
          </a:xfrm>
        </p:spPr>
        <p:txBody>
          <a:bodyPr/>
          <a:lstStyle/>
          <a:p>
            <a:pPr marL="457200" indent="-457200">
              <a:buClrTx/>
              <a:buFont typeface="+mj-lt"/>
              <a:buAutoNum type="alphaLcPeriod"/>
            </a:pPr>
            <a:r>
              <a:rPr lang="en-GB" sz="2400" dirty="0" smtClean="0">
                <a:latin typeface="+mn-lt"/>
              </a:rPr>
              <a:t>Sexual </a:t>
            </a:r>
            <a:r>
              <a:rPr lang="en-GB" sz="2400" dirty="0">
                <a:latin typeface="+mn-lt"/>
              </a:rPr>
              <a:t>exploitation and sexual abuse constitute acts of serious misconduct and are therefore grounds for disciplinary measures, including summary </a:t>
            </a:r>
            <a:r>
              <a:rPr lang="en-GB" sz="2400" dirty="0" smtClean="0">
                <a:latin typeface="+mn-lt"/>
              </a:rPr>
              <a:t>dismissal </a:t>
            </a:r>
            <a:endParaRPr lang="en-GB" sz="2400" dirty="0">
              <a:latin typeface="+mn-lt"/>
            </a:endParaRPr>
          </a:p>
          <a:p>
            <a:pPr marL="457200" indent="-457200">
              <a:buClrTx/>
              <a:buFont typeface="+mj-lt"/>
              <a:buAutoNum type="alphaLcPeriod"/>
            </a:pPr>
            <a:r>
              <a:rPr lang="en-GB" sz="2400" dirty="0" smtClean="0">
                <a:latin typeface="+mn-lt"/>
              </a:rPr>
              <a:t>Sexual </a:t>
            </a:r>
            <a:r>
              <a:rPr lang="en-GB" sz="2400" dirty="0">
                <a:latin typeface="+mn-lt"/>
              </a:rPr>
              <a:t>activity with children (persons under the age of 18) is prohibited regardless of the age of majority or age of consent locally. Mistaken belief in the age of a child is not a </a:t>
            </a:r>
            <a:r>
              <a:rPr lang="en-GB" sz="2400" dirty="0" smtClean="0">
                <a:latin typeface="+mn-lt"/>
              </a:rPr>
              <a:t>defence </a:t>
            </a:r>
            <a:endParaRPr lang="en-GB" sz="2400" dirty="0">
              <a:latin typeface="+mn-lt"/>
            </a:endParaRPr>
          </a:p>
          <a:p>
            <a:pPr marL="457200" indent="-457200">
              <a:buClrTx/>
              <a:buFont typeface="+mj-lt"/>
              <a:buAutoNum type="alphaLcPeriod"/>
            </a:pPr>
            <a:r>
              <a:rPr lang="en-GB" sz="2400" dirty="0" smtClean="0">
                <a:latin typeface="+mn-lt"/>
              </a:rPr>
              <a:t>Exchange </a:t>
            </a:r>
            <a:r>
              <a:rPr lang="en-GB" sz="2400" dirty="0">
                <a:latin typeface="+mn-lt"/>
              </a:rPr>
              <a:t>of money, employment, goods or services for sex, including sexual </a:t>
            </a:r>
            <a:r>
              <a:rPr lang="en-GB" sz="2400" dirty="0" smtClean="0">
                <a:latin typeface="+mn-lt"/>
              </a:rPr>
              <a:t>favours </a:t>
            </a:r>
            <a:r>
              <a:rPr lang="en-GB" sz="2400" dirty="0">
                <a:latin typeface="+mn-lt"/>
              </a:rPr>
              <a:t>or other forms of humiliating, degrading or exploitative </a:t>
            </a:r>
            <a:r>
              <a:rPr lang="en-GB" sz="2400" dirty="0" smtClean="0">
                <a:latin typeface="+mn-lt"/>
              </a:rPr>
              <a:t>behaviour</a:t>
            </a:r>
            <a:r>
              <a:rPr lang="en-GB" sz="2400" dirty="0">
                <a:latin typeface="+mn-lt"/>
              </a:rPr>
              <a:t>, is prohibited. This includes any exchange of assistance that is due to </a:t>
            </a:r>
            <a:r>
              <a:rPr lang="en-GB" sz="2400" dirty="0" smtClean="0">
                <a:latin typeface="+mn-lt"/>
              </a:rPr>
              <a:t>beneficiaries </a:t>
            </a:r>
            <a:endParaRPr lang="en-GB" sz="2400" dirty="0">
              <a:latin typeface="+mn-lt"/>
            </a:endParaRPr>
          </a:p>
          <a:p>
            <a:endParaRPr lang="en-GB" dirty="0"/>
          </a:p>
        </p:txBody>
      </p:sp>
    </p:spTree>
    <p:extLst>
      <p:ext uri="{BB962C8B-B14F-4D97-AF65-F5344CB8AC3E}">
        <p14:creationId xmlns:p14="http://schemas.microsoft.com/office/powerpoint/2010/main" val="10303544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i="0" dirty="0" smtClean="0">
                <a:latin typeface="+mn-lt"/>
              </a:rPr>
              <a:t>Six Core Principles</a:t>
            </a:r>
            <a:endParaRPr lang="en-GB" sz="3200" i="0" dirty="0">
              <a:latin typeface="+mn-lt"/>
            </a:endParaRPr>
          </a:p>
        </p:txBody>
      </p:sp>
      <p:sp>
        <p:nvSpPr>
          <p:cNvPr id="3" name="Content Placeholder 2"/>
          <p:cNvSpPr>
            <a:spLocks noGrp="1"/>
          </p:cNvSpPr>
          <p:nvPr>
            <p:ph idx="1"/>
          </p:nvPr>
        </p:nvSpPr>
        <p:spPr>
          <a:xfrm>
            <a:off x="179512" y="2060848"/>
            <a:ext cx="8784976" cy="4263008"/>
          </a:xfrm>
        </p:spPr>
        <p:txBody>
          <a:bodyPr/>
          <a:lstStyle/>
          <a:p>
            <a:pPr marL="457200" indent="-457200">
              <a:buClrTx/>
              <a:buFont typeface="+mj-lt"/>
              <a:buAutoNum type="alphaLcPeriod"/>
            </a:pPr>
            <a:r>
              <a:rPr lang="en-GB" sz="2400" dirty="0">
                <a:latin typeface="+mn-lt"/>
              </a:rPr>
              <a:t>Sexual relationships between staff and beneficiaries of assistance, since they are based on inherently unequal power dynamics, </a:t>
            </a:r>
            <a:r>
              <a:rPr lang="en-GB" sz="2400" dirty="0" smtClean="0">
                <a:latin typeface="+mn-lt"/>
              </a:rPr>
              <a:t>undermine </a:t>
            </a:r>
            <a:r>
              <a:rPr lang="en-GB" sz="2400" dirty="0">
                <a:latin typeface="+mn-lt"/>
              </a:rPr>
              <a:t>credibility and </a:t>
            </a:r>
            <a:r>
              <a:rPr lang="en-GB" sz="2400" dirty="0" smtClean="0">
                <a:latin typeface="+mn-lt"/>
              </a:rPr>
              <a:t>integrity and </a:t>
            </a:r>
            <a:r>
              <a:rPr lang="en-GB" sz="2400" dirty="0">
                <a:latin typeface="+mn-lt"/>
              </a:rPr>
              <a:t>are strongly discouraged; </a:t>
            </a:r>
            <a:endParaRPr lang="en-GB" sz="2400" dirty="0" smtClean="0">
              <a:latin typeface="+mn-lt"/>
            </a:endParaRPr>
          </a:p>
          <a:p>
            <a:pPr marL="457200" indent="-457200">
              <a:buClrTx/>
              <a:buFont typeface="+mj-lt"/>
              <a:buAutoNum type="alphaLcPeriod"/>
            </a:pPr>
            <a:r>
              <a:rPr lang="en-GB" sz="2400" dirty="0">
                <a:latin typeface="+mn-lt"/>
              </a:rPr>
              <a:t>Where </a:t>
            </a:r>
            <a:r>
              <a:rPr lang="en-GB" sz="2400" dirty="0" smtClean="0">
                <a:latin typeface="+mn-lt"/>
              </a:rPr>
              <a:t>a staff </a:t>
            </a:r>
            <a:r>
              <a:rPr lang="en-GB" sz="2400" dirty="0">
                <a:latin typeface="+mn-lt"/>
              </a:rPr>
              <a:t>member develops concerns or suspicions regarding sexual exploitation or sexual abuse by a fellow worker, whether in the same agency or </a:t>
            </a:r>
            <a:r>
              <a:rPr lang="en-GB" sz="2400" dirty="0" smtClean="0">
                <a:latin typeface="+mn-lt"/>
              </a:rPr>
              <a:t>not, </a:t>
            </a:r>
            <a:r>
              <a:rPr lang="en-GB" sz="2400" dirty="0">
                <a:latin typeface="+mn-lt"/>
              </a:rPr>
              <a:t>he or she must report such concerns via established reporting mechanisms; </a:t>
            </a:r>
            <a:endParaRPr lang="en-GB" sz="2400" dirty="0" smtClean="0">
              <a:latin typeface="+mn-lt"/>
            </a:endParaRPr>
          </a:p>
          <a:p>
            <a:pPr marL="457200" indent="-457200">
              <a:buClrTx/>
              <a:buFont typeface="+mj-lt"/>
              <a:buAutoNum type="alphaLcPeriod"/>
            </a:pPr>
            <a:r>
              <a:rPr lang="en-GB" sz="2400" dirty="0">
                <a:latin typeface="+mn-lt"/>
              </a:rPr>
              <a:t>S</a:t>
            </a:r>
            <a:r>
              <a:rPr lang="en-GB" sz="2400" dirty="0" smtClean="0">
                <a:latin typeface="+mn-lt"/>
              </a:rPr>
              <a:t>taff </a:t>
            </a:r>
            <a:r>
              <a:rPr lang="en-GB" sz="2400" dirty="0">
                <a:latin typeface="+mn-lt"/>
              </a:rPr>
              <a:t>are obliged to create and maintain an environment that prevents sexual exploitation and sexual abuse. Managers at all levels have a particular responsibility to support and develop systems that maintain this environment. </a:t>
            </a:r>
            <a:endParaRPr lang="en-GB" sz="2400" dirty="0"/>
          </a:p>
        </p:txBody>
      </p:sp>
    </p:spTree>
    <p:extLst>
      <p:ext uri="{BB962C8B-B14F-4D97-AF65-F5344CB8AC3E}">
        <p14:creationId xmlns:p14="http://schemas.microsoft.com/office/powerpoint/2010/main" val="40978325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IFRC’s reporting mechanism</a:t>
            </a:r>
            <a:endParaRPr lang="en-US" dirty="0"/>
          </a:p>
        </p:txBody>
      </p:sp>
      <p:sp>
        <p:nvSpPr>
          <p:cNvPr id="3" name="Content Placeholder 2"/>
          <p:cNvSpPr>
            <a:spLocks noGrp="1"/>
          </p:cNvSpPr>
          <p:nvPr>
            <p:ph idx="1"/>
          </p:nvPr>
        </p:nvSpPr>
        <p:spPr>
          <a:xfrm>
            <a:off x="539552" y="2348880"/>
            <a:ext cx="7696200" cy="4114800"/>
          </a:xfrm>
        </p:spPr>
        <p:txBody>
          <a:bodyPr/>
          <a:lstStyle/>
          <a:p>
            <a:pPr marL="0" indent="0">
              <a:buNone/>
            </a:pPr>
            <a:r>
              <a:rPr lang="en-US" sz="2000" b="1" dirty="0" smtClean="0"/>
              <a:t>Main documents include:</a:t>
            </a:r>
          </a:p>
          <a:p>
            <a:pPr lvl="1"/>
            <a:r>
              <a:rPr lang="en-US" dirty="0"/>
              <a:t>Anti harassment guidelines</a:t>
            </a:r>
          </a:p>
          <a:p>
            <a:pPr lvl="1"/>
            <a:r>
              <a:rPr lang="en-US" dirty="0"/>
              <a:t>Child protection policy</a:t>
            </a:r>
          </a:p>
          <a:p>
            <a:pPr lvl="1"/>
            <a:r>
              <a:rPr lang="en-US" dirty="0"/>
              <a:t>Code of </a:t>
            </a:r>
            <a:r>
              <a:rPr lang="en-US" dirty="0" smtClean="0"/>
              <a:t>Conduct</a:t>
            </a:r>
          </a:p>
          <a:p>
            <a:pPr marL="0" indent="0">
              <a:buNone/>
            </a:pPr>
            <a:endParaRPr lang="en-US" sz="2000" dirty="0"/>
          </a:p>
          <a:p>
            <a:pPr marL="0" indent="0">
              <a:buNone/>
            </a:pPr>
            <a:r>
              <a:rPr lang="en-US" sz="2000" b="1" dirty="0" smtClean="0"/>
              <a:t>Reporting </a:t>
            </a:r>
            <a:r>
              <a:rPr lang="en-US" sz="2000" b="1" dirty="0"/>
              <a:t>mechanism (All 3 avenues have a duty of </a:t>
            </a:r>
            <a:r>
              <a:rPr lang="en-US" sz="2000" b="1" dirty="0" smtClean="0"/>
              <a:t>confidentiality)</a:t>
            </a:r>
          </a:p>
          <a:p>
            <a:pPr marL="457200" indent="-457200">
              <a:buAutoNum type="arabicParenR"/>
            </a:pPr>
            <a:r>
              <a:rPr lang="en-US" sz="2000" dirty="0" smtClean="0"/>
              <a:t>Line manager </a:t>
            </a:r>
            <a:endParaRPr lang="en-US" sz="2000" dirty="0"/>
          </a:p>
          <a:p>
            <a:pPr marL="457200" indent="-457200">
              <a:buAutoNum type="arabicParenR"/>
            </a:pPr>
            <a:r>
              <a:rPr lang="en-US" sz="2000" dirty="0" smtClean="0"/>
              <a:t>Head of HR</a:t>
            </a:r>
          </a:p>
          <a:p>
            <a:pPr marL="457200" indent="-457200">
              <a:buAutoNum type="arabicParenR"/>
            </a:pPr>
            <a:r>
              <a:rPr lang="en-US" sz="2000" dirty="0" smtClean="0"/>
              <a:t>Safe number – call center based in UK.</a:t>
            </a:r>
          </a:p>
          <a:p>
            <a:pPr marL="0" indent="0">
              <a:buNone/>
            </a:pPr>
            <a:endParaRPr lang="en-US" sz="2000" dirty="0"/>
          </a:p>
          <a:p>
            <a:pPr marL="0" indent="0">
              <a:buNone/>
            </a:pPr>
            <a:r>
              <a:rPr lang="en-US" sz="2000" dirty="0" smtClean="0"/>
              <a:t>Investigation: It is not our job as individuals to investigate</a:t>
            </a:r>
            <a:endParaRPr lang="en-US" sz="2000" b="1" dirty="0"/>
          </a:p>
          <a:p>
            <a:pPr lvl="1"/>
            <a:endParaRPr lang="en-US" dirty="0"/>
          </a:p>
          <a:p>
            <a:pPr lvl="1"/>
            <a:endParaRPr lang="en-US" dirty="0" smtClean="0"/>
          </a:p>
          <a:p>
            <a:pPr lvl="1"/>
            <a:endParaRPr lang="en-US" dirty="0"/>
          </a:p>
        </p:txBody>
      </p:sp>
    </p:spTree>
    <p:extLst>
      <p:ext uri="{BB962C8B-B14F-4D97-AF65-F5344CB8AC3E}">
        <p14:creationId xmlns:p14="http://schemas.microsoft.com/office/powerpoint/2010/main" val="6457330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first!</a:t>
            </a:r>
            <a:endParaRPr lang="en-US" dirty="0"/>
          </a:p>
        </p:txBody>
      </p:sp>
      <p:sp>
        <p:nvSpPr>
          <p:cNvPr id="3" name="Content Placeholder 2"/>
          <p:cNvSpPr>
            <a:spLocks noGrp="1"/>
          </p:cNvSpPr>
          <p:nvPr>
            <p:ph idx="1"/>
          </p:nvPr>
        </p:nvSpPr>
        <p:spPr>
          <a:xfrm>
            <a:off x="683568" y="2276872"/>
            <a:ext cx="7315200" cy="4114800"/>
          </a:xfrm>
        </p:spPr>
        <p:txBody>
          <a:bodyPr/>
          <a:lstStyle/>
          <a:p>
            <a:r>
              <a:rPr lang="en-US" sz="2000" dirty="0" smtClean="0"/>
              <a:t>Response is important but it is fundamental </a:t>
            </a:r>
            <a:r>
              <a:rPr lang="en-US" sz="2000" dirty="0"/>
              <a:t>to raise awareness before </a:t>
            </a:r>
            <a:r>
              <a:rPr lang="en-US" sz="2000" dirty="0" smtClean="0"/>
              <a:t>an incident </a:t>
            </a:r>
            <a:r>
              <a:rPr lang="en-US" sz="2000" dirty="0"/>
              <a:t>occurs especially for staff who work directly with </a:t>
            </a:r>
            <a:r>
              <a:rPr lang="en-US" sz="2000" dirty="0" smtClean="0"/>
              <a:t>beneficiaries</a:t>
            </a:r>
            <a:endParaRPr lang="en-US" sz="2000" dirty="0"/>
          </a:p>
          <a:p>
            <a:endParaRPr lang="en-US" sz="2000" dirty="0" smtClean="0"/>
          </a:p>
          <a:p>
            <a:r>
              <a:rPr lang="en-US" sz="2000" dirty="0" smtClean="0"/>
              <a:t>Sexual exploitation and abuse can have long term impacts on all areas of a person’s life – including their health (physical or mental), shame, exclusion or stigmatization</a:t>
            </a:r>
          </a:p>
          <a:p>
            <a:endParaRPr lang="en-US" sz="2000" dirty="0"/>
          </a:p>
          <a:p>
            <a:r>
              <a:rPr lang="en-US" sz="2000" dirty="0" smtClean="0"/>
              <a:t>Youth and volunteers can be key advocates within the community</a:t>
            </a:r>
          </a:p>
          <a:p>
            <a:endParaRPr lang="en-US" sz="2000" dirty="0"/>
          </a:p>
          <a:p>
            <a:r>
              <a:rPr lang="en-US" sz="2000" dirty="0" smtClean="0"/>
              <a:t>We do not investigate, there is a formal HR process.</a:t>
            </a:r>
            <a:endParaRPr lang="en-US" sz="2000" dirty="0"/>
          </a:p>
          <a:p>
            <a:endParaRPr lang="en-US" sz="2000" dirty="0"/>
          </a:p>
        </p:txBody>
      </p:sp>
    </p:spTree>
    <p:extLst>
      <p:ext uri="{BB962C8B-B14F-4D97-AF65-F5344CB8AC3E}">
        <p14:creationId xmlns:p14="http://schemas.microsoft.com/office/powerpoint/2010/main" val="30156121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art Placeholder 1"/>
          <p:cNvSpPr>
            <a:spLocks noGrp="1"/>
          </p:cNvSpPr>
          <p:nvPr>
            <p:ph type="chart" sz="quarter" idx="10"/>
          </p:nvPr>
        </p:nvSpPr>
        <p:spPr/>
      </p:sp>
      <p:sp>
        <p:nvSpPr>
          <p:cNvPr id="3" name="Title 2"/>
          <p:cNvSpPr>
            <a:spLocks noGrp="1"/>
          </p:cNvSpPr>
          <p:nvPr>
            <p:ph type="title"/>
          </p:nvPr>
        </p:nvSpPr>
        <p:spPr/>
        <p:txBody>
          <a:bodyPr/>
          <a:lstStyle/>
          <a:p>
            <a:r>
              <a:rPr lang="en-GB" dirty="0"/>
              <a:t>Setting up referral pathways!</a:t>
            </a:r>
          </a:p>
        </p:txBody>
      </p:sp>
      <p:sp>
        <p:nvSpPr>
          <p:cNvPr id="4" name="Text Placeholder 3"/>
          <p:cNvSpPr>
            <a:spLocks noGrp="1"/>
          </p:cNvSpPr>
          <p:nvPr>
            <p:ph type="body" sz="quarter" idx="11"/>
          </p:nvPr>
        </p:nvSpPr>
        <p:spPr/>
        <p:txBody>
          <a:bodyPr/>
          <a:lstStyle/>
          <a:p>
            <a:r>
              <a:rPr lang="en-GB" b="1" dirty="0" smtClean="0"/>
              <a:t>Is essential to your planning</a:t>
            </a:r>
          </a:p>
          <a:p>
            <a:r>
              <a:rPr lang="en-GB" dirty="0" smtClean="0"/>
              <a:t>Health care</a:t>
            </a:r>
          </a:p>
          <a:p>
            <a:r>
              <a:rPr lang="en-GB" dirty="0" smtClean="0"/>
              <a:t>Support groups</a:t>
            </a:r>
          </a:p>
          <a:p>
            <a:r>
              <a:rPr lang="en-GB" dirty="0" smtClean="0"/>
              <a:t>Legal services</a:t>
            </a:r>
          </a:p>
          <a:p>
            <a:r>
              <a:rPr lang="en-GB" dirty="0" smtClean="0"/>
              <a:t>Counselling or psychological supports</a:t>
            </a:r>
          </a:p>
          <a:p>
            <a:r>
              <a:rPr lang="en-GB" dirty="0" smtClean="0"/>
              <a:t>Networks and friends</a:t>
            </a:r>
          </a:p>
          <a:p>
            <a:r>
              <a:rPr lang="en-GB" dirty="0" smtClean="0"/>
              <a:t>Safe spaces</a:t>
            </a:r>
          </a:p>
          <a:p>
            <a:r>
              <a:rPr lang="en-GB" dirty="0" smtClean="0"/>
              <a:t>Alternative housing/shelters</a:t>
            </a:r>
          </a:p>
          <a:p>
            <a:r>
              <a:rPr lang="en-GB" dirty="0" smtClean="0"/>
              <a:t>Help to leave town/travel to somewhere safe</a:t>
            </a:r>
          </a:p>
          <a:p>
            <a:endParaRPr lang="en-GB" dirty="0"/>
          </a:p>
        </p:txBody>
      </p:sp>
    </p:spTree>
    <p:extLst>
      <p:ext uri="{BB962C8B-B14F-4D97-AF65-F5344CB8AC3E}">
        <p14:creationId xmlns:p14="http://schemas.microsoft.com/office/powerpoint/2010/main" val="96051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Some volunteers from the crowd?</a:t>
            </a:r>
            <a:endParaRPr lang="en-GB" dirty="0"/>
          </a:p>
        </p:txBody>
      </p:sp>
      <p:sp>
        <p:nvSpPr>
          <p:cNvPr id="4" name="Text Placeholder 3"/>
          <p:cNvSpPr>
            <a:spLocks noGrp="1"/>
          </p:cNvSpPr>
          <p:nvPr>
            <p:ph type="body" sz="quarter" idx="11"/>
          </p:nvPr>
        </p:nvSpPr>
        <p:spPr>
          <a:xfrm>
            <a:off x="467544" y="2204864"/>
            <a:ext cx="8216626" cy="4191000"/>
          </a:xfrm>
        </p:spPr>
        <p:txBody>
          <a:bodyPr/>
          <a:lstStyle/>
          <a:p>
            <a:r>
              <a:rPr lang="en-GB" dirty="0" smtClean="0"/>
              <a:t>A girl/survivor</a:t>
            </a:r>
          </a:p>
          <a:p>
            <a:r>
              <a:rPr lang="en-GB" dirty="0"/>
              <a:t>Her mother</a:t>
            </a:r>
          </a:p>
          <a:p>
            <a:r>
              <a:rPr lang="en-GB" dirty="0" smtClean="0"/>
              <a:t>A CBHFA volunteer</a:t>
            </a:r>
          </a:p>
          <a:p>
            <a:r>
              <a:rPr lang="en-GB" dirty="0" smtClean="0"/>
              <a:t>A local leader</a:t>
            </a:r>
          </a:p>
          <a:p>
            <a:r>
              <a:rPr lang="en-GB" dirty="0" smtClean="0"/>
              <a:t>His wife</a:t>
            </a:r>
          </a:p>
          <a:p>
            <a:r>
              <a:rPr lang="en-GB" dirty="0" smtClean="0"/>
              <a:t>A local healer</a:t>
            </a:r>
          </a:p>
          <a:p>
            <a:r>
              <a:rPr lang="en-GB" dirty="0" smtClean="0"/>
              <a:t>A male RCRC Health Unit volunteer</a:t>
            </a:r>
          </a:p>
          <a:p>
            <a:r>
              <a:rPr lang="en-GB" dirty="0" smtClean="0"/>
              <a:t>A female RCRC Health Unit volunteer</a:t>
            </a:r>
          </a:p>
          <a:p>
            <a:r>
              <a:rPr lang="en-GB" dirty="0" smtClean="0"/>
              <a:t>A doctor</a:t>
            </a:r>
          </a:p>
          <a:p>
            <a:r>
              <a:rPr lang="en-GB" dirty="0" smtClean="0"/>
              <a:t>A policemen</a:t>
            </a:r>
          </a:p>
          <a:p>
            <a:r>
              <a:rPr lang="en-GB" dirty="0" smtClean="0"/>
              <a:t>A taxi driver</a:t>
            </a:r>
          </a:p>
          <a:p>
            <a:endParaRPr lang="en-GB" dirty="0" smtClean="0"/>
          </a:p>
          <a:p>
            <a:endParaRPr lang="en-GB" dirty="0"/>
          </a:p>
        </p:txBody>
      </p:sp>
    </p:spTree>
    <p:extLst>
      <p:ext uri="{BB962C8B-B14F-4D97-AF65-F5344CB8AC3E}">
        <p14:creationId xmlns:p14="http://schemas.microsoft.com/office/powerpoint/2010/main" val="30170624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Case study</a:t>
            </a:r>
            <a:endParaRPr lang="en-GB" dirty="0"/>
          </a:p>
        </p:txBody>
      </p:sp>
      <p:sp>
        <p:nvSpPr>
          <p:cNvPr id="4" name="Text Placeholder 3"/>
          <p:cNvSpPr>
            <a:spLocks noGrp="1"/>
          </p:cNvSpPr>
          <p:nvPr>
            <p:ph type="body" sz="quarter" idx="11"/>
          </p:nvPr>
        </p:nvSpPr>
        <p:spPr>
          <a:xfrm>
            <a:off x="375085" y="2060848"/>
            <a:ext cx="8432650" cy="4191000"/>
          </a:xfrm>
        </p:spPr>
        <p:txBody>
          <a:bodyPr/>
          <a:lstStyle/>
          <a:p>
            <a:pPr marL="0" indent="0">
              <a:buNone/>
            </a:pPr>
            <a:r>
              <a:rPr lang="en-GB" sz="1600" dirty="0" smtClean="0"/>
              <a:t>A </a:t>
            </a:r>
            <a:r>
              <a:rPr lang="en-GB" sz="1600" dirty="0"/>
              <a:t>13 year-old girl tells her </a:t>
            </a:r>
            <a:r>
              <a:rPr lang="en-GB" sz="1600" dirty="0" smtClean="0"/>
              <a:t>mother and a RC volunteer </a:t>
            </a:r>
            <a:r>
              <a:rPr lang="en-GB" sz="1600" dirty="0"/>
              <a:t>that </a:t>
            </a:r>
            <a:r>
              <a:rPr lang="en-GB" sz="1600" dirty="0" smtClean="0"/>
              <a:t>her </a:t>
            </a:r>
            <a:r>
              <a:rPr lang="en-GB" sz="1600" dirty="0"/>
              <a:t>neighbour has raped her</a:t>
            </a:r>
            <a:r>
              <a:rPr lang="en-GB" sz="1600" dirty="0" smtClean="0"/>
              <a:t>.</a:t>
            </a:r>
          </a:p>
          <a:p>
            <a:pPr marL="0" indent="0">
              <a:buNone/>
            </a:pPr>
            <a:r>
              <a:rPr lang="en-GB" sz="1600" dirty="0" smtClean="0"/>
              <a:t>Neither the mother nor volunteer know </a:t>
            </a:r>
            <a:r>
              <a:rPr lang="en-GB" sz="1600" dirty="0"/>
              <a:t>what to </a:t>
            </a:r>
            <a:r>
              <a:rPr lang="en-GB" sz="1600" dirty="0" smtClean="0"/>
              <a:t>do. So </a:t>
            </a:r>
            <a:r>
              <a:rPr lang="en-GB" sz="1600" dirty="0"/>
              <a:t>she goes to the wife of a local community leader, </a:t>
            </a:r>
            <a:r>
              <a:rPr lang="en-GB" sz="1600" dirty="0" smtClean="0"/>
              <a:t>and tells her what has happened. The </a:t>
            </a:r>
            <a:r>
              <a:rPr lang="en-GB" sz="1600" dirty="0"/>
              <a:t>wife tells her to take her daughter to the local healer. She goes to the healer </a:t>
            </a:r>
            <a:r>
              <a:rPr lang="en-GB" sz="1600" dirty="0" smtClean="0"/>
              <a:t>and repeats </a:t>
            </a:r>
            <a:r>
              <a:rPr lang="en-GB" sz="1600" dirty="0"/>
              <a:t>the story of the abuse by the neighbour. </a:t>
            </a:r>
            <a:endParaRPr lang="en-GB" sz="1600" dirty="0" smtClean="0"/>
          </a:p>
          <a:p>
            <a:pPr marL="0" indent="0">
              <a:buNone/>
            </a:pPr>
            <a:r>
              <a:rPr lang="en-GB" sz="1600" dirty="0" smtClean="0"/>
              <a:t>The </a:t>
            </a:r>
            <a:r>
              <a:rPr lang="en-GB" sz="1600" dirty="0"/>
              <a:t>healer examines the girl, gives </a:t>
            </a:r>
            <a:r>
              <a:rPr lang="en-GB" sz="1600" dirty="0" smtClean="0"/>
              <a:t>her some </a:t>
            </a:r>
            <a:r>
              <a:rPr lang="en-GB" sz="1600" dirty="0"/>
              <a:t>medicine and tells the mother to go to the local RCRC community centre. The </a:t>
            </a:r>
            <a:r>
              <a:rPr lang="en-GB" sz="1600" dirty="0" smtClean="0"/>
              <a:t>male field </a:t>
            </a:r>
            <a:r>
              <a:rPr lang="en-GB" sz="1600" dirty="0"/>
              <a:t>officer is at the centre, so the mother tells him the story. He says she should go </a:t>
            </a:r>
            <a:r>
              <a:rPr lang="en-GB" sz="1600" dirty="0" smtClean="0"/>
              <a:t>to the </a:t>
            </a:r>
            <a:r>
              <a:rPr lang="en-GB" sz="1600" dirty="0"/>
              <a:t>female field officer. They go to her and tell her the story again and ask for advice. </a:t>
            </a:r>
            <a:endParaRPr lang="en-GB" sz="1600" dirty="0" smtClean="0"/>
          </a:p>
          <a:p>
            <a:pPr marL="0" indent="0">
              <a:buNone/>
            </a:pPr>
            <a:r>
              <a:rPr lang="en-GB" sz="1600" dirty="0" smtClean="0"/>
              <a:t>She then </a:t>
            </a:r>
            <a:r>
              <a:rPr lang="en-GB" sz="1600" dirty="0"/>
              <a:t>says they must go to the doctor to get an examination. </a:t>
            </a:r>
            <a:r>
              <a:rPr lang="en-GB" sz="1600" dirty="0" smtClean="0"/>
              <a:t>They get in a taxi, and on their way to the doctor, the mother explains that that are </a:t>
            </a:r>
            <a:r>
              <a:rPr lang="en-GB" sz="1600" dirty="0"/>
              <a:t>going to the doctor for an </a:t>
            </a:r>
            <a:r>
              <a:rPr lang="en-GB" sz="1600" dirty="0" smtClean="0"/>
              <a:t>examination and that her daughter is unwell. The </a:t>
            </a:r>
            <a:r>
              <a:rPr lang="en-GB" sz="1600" dirty="0"/>
              <a:t>doctor examines the girl and tells them to go to the police. The police officer tells </a:t>
            </a:r>
            <a:r>
              <a:rPr lang="en-GB" sz="1600" dirty="0" smtClean="0"/>
              <a:t>her they </a:t>
            </a:r>
            <a:r>
              <a:rPr lang="en-GB" sz="1600" dirty="0"/>
              <a:t>need a certificate from the doctor. </a:t>
            </a:r>
            <a:r>
              <a:rPr lang="en-GB" sz="1600" dirty="0" smtClean="0"/>
              <a:t>They go back to the doctor, who gives </a:t>
            </a:r>
            <a:r>
              <a:rPr lang="en-GB" sz="1600" dirty="0"/>
              <a:t>the certificate. </a:t>
            </a:r>
            <a:r>
              <a:rPr lang="en-GB" sz="1600" dirty="0" smtClean="0"/>
              <a:t>They go back to the police, the </a:t>
            </a:r>
            <a:r>
              <a:rPr lang="en-GB" sz="1600" dirty="0"/>
              <a:t>mother </a:t>
            </a:r>
            <a:r>
              <a:rPr lang="en-GB" sz="1600" dirty="0" smtClean="0"/>
              <a:t>hands over </a:t>
            </a:r>
            <a:r>
              <a:rPr lang="en-GB" sz="1600" dirty="0"/>
              <a:t>the certificate to the police. </a:t>
            </a:r>
            <a:r>
              <a:rPr lang="en-GB" sz="1600" dirty="0" smtClean="0"/>
              <a:t>The police interview the girl, ask her what she was wearing, what happened, what does she expect them to do?</a:t>
            </a:r>
            <a:endParaRPr lang="en-GB" sz="1600" dirty="0"/>
          </a:p>
          <a:p>
            <a:pPr marL="0" indent="0">
              <a:buNone/>
            </a:pPr>
            <a:r>
              <a:rPr lang="en-GB" sz="1600" dirty="0" smtClean="0"/>
              <a:t>Some </a:t>
            </a:r>
            <a:r>
              <a:rPr lang="en-GB" sz="1600" dirty="0"/>
              <a:t>days later, the mother is very worried because </a:t>
            </a:r>
            <a:r>
              <a:rPr lang="en-GB" sz="1600" dirty="0" smtClean="0"/>
              <a:t>the neighbour </a:t>
            </a:r>
            <a:r>
              <a:rPr lang="en-GB" sz="1600" dirty="0"/>
              <a:t>has been threatening the family. He has heard about her going to the </a:t>
            </a:r>
            <a:r>
              <a:rPr lang="en-GB" sz="1600" dirty="0" smtClean="0"/>
              <a:t>authorities, and others in town also know.</a:t>
            </a:r>
            <a:endParaRPr lang="en-GB" sz="16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116632"/>
            <a:ext cx="1008112" cy="1530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14360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 principles</a:t>
            </a:r>
            <a:endParaRPr lang="en-GB" dirty="0"/>
          </a:p>
        </p:txBody>
      </p:sp>
      <p:sp>
        <p:nvSpPr>
          <p:cNvPr id="3" name="Content Placeholder 2"/>
          <p:cNvSpPr>
            <a:spLocks noGrp="1"/>
          </p:cNvSpPr>
          <p:nvPr>
            <p:ph idx="1"/>
          </p:nvPr>
        </p:nvSpPr>
        <p:spPr>
          <a:xfrm>
            <a:off x="755576" y="2348880"/>
            <a:ext cx="7704856" cy="4191000"/>
          </a:xfrm>
        </p:spPr>
        <p:txBody>
          <a:bodyPr/>
          <a:lstStyle/>
          <a:p>
            <a:r>
              <a:rPr lang="en-GB" dirty="0" smtClean="0"/>
              <a:t>Volunteers are not counsellors nor are they trained to be</a:t>
            </a:r>
          </a:p>
          <a:p>
            <a:pPr marL="0" indent="0">
              <a:buNone/>
            </a:pPr>
            <a:endParaRPr lang="en-GB" dirty="0" smtClean="0"/>
          </a:p>
          <a:p>
            <a:r>
              <a:rPr lang="en-GB" dirty="0" smtClean="0"/>
              <a:t>In delivering the Violence Prevention module, volunteers will need to have some skills that can be referred to as ‘incidental’ counselling skills, this means the skills needed to respond adequately, appropriately and within the limits of someone’s ability.</a:t>
            </a:r>
          </a:p>
        </p:txBody>
      </p:sp>
    </p:spTree>
    <p:extLst>
      <p:ext uri="{BB962C8B-B14F-4D97-AF65-F5344CB8AC3E}">
        <p14:creationId xmlns:p14="http://schemas.microsoft.com/office/powerpoint/2010/main" val="2452983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35696" y="3356992"/>
            <a:ext cx="4680520" cy="647591"/>
          </a:xfrm>
        </p:spPr>
        <p:txBody>
          <a:bodyPr/>
          <a:lstStyle/>
          <a:p>
            <a:pPr algn="ctr"/>
            <a:r>
              <a:rPr lang="en-GB" sz="8800" dirty="0" smtClean="0">
                <a:solidFill>
                  <a:srgbClr val="FF0000"/>
                </a:solidFill>
                <a:latin typeface="Freestyle Script"/>
                <a:cs typeface="Arial"/>
              </a:rPr>
              <a:t>DIGNITY</a:t>
            </a:r>
            <a:endParaRPr lang="en-GB" sz="8800" dirty="0"/>
          </a:p>
        </p:txBody>
      </p:sp>
    </p:spTree>
    <p:extLst>
      <p:ext uri="{BB962C8B-B14F-4D97-AF65-F5344CB8AC3E}">
        <p14:creationId xmlns:p14="http://schemas.microsoft.com/office/powerpoint/2010/main" val="3140886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bwMode="auto">
          <a:xfrm>
            <a:off x="1688276" y="904875"/>
            <a:ext cx="6858000" cy="1143000"/>
          </a:xfrm>
          <a:prstGeom prst="rect">
            <a:avLst/>
          </a:prstGeom>
          <a:noFill/>
          <a:ln w="9525">
            <a:noFill/>
            <a:miter lim="800000"/>
            <a:headEnd/>
            <a:tailEnd/>
          </a:ln>
        </p:spPr>
        <p:txBody>
          <a:bodyPr anchor="ctr"/>
          <a:lstStyle/>
          <a:p>
            <a:pPr>
              <a:defRPr/>
            </a:pPr>
            <a:r>
              <a:rPr lang="en-GB" sz="2800" b="1" dirty="0" smtClean="0">
                <a:latin typeface="+mj-lt"/>
                <a:ea typeface="+mj-ea"/>
                <a:cs typeface="Arial" pitchFamily="34" charset="0"/>
              </a:rPr>
              <a:t>HANDLING DISCOSURES OF VIOLENCE</a:t>
            </a:r>
            <a:endParaRPr lang="en-GB" sz="2800" b="1" dirty="0">
              <a:latin typeface="+mj-lt"/>
              <a:ea typeface="+mj-ea"/>
              <a:cs typeface="Arial" pitchFamily="34" charset="0"/>
            </a:endParaRPr>
          </a:p>
        </p:txBody>
      </p:sp>
      <p:sp>
        <p:nvSpPr>
          <p:cNvPr id="11267" name="TextBox 6"/>
          <p:cNvSpPr txBox="1">
            <a:spLocks noChangeArrowheads="1"/>
          </p:cNvSpPr>
          <p:nvPr/>
        </p:nvSpPr>
        <p:spPr bwMode="auto">
          <a:xfrm>
            <a:off x="395536" y="2060848"/>
            <a:ext cx="8153598" cy="482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GB" dirty="0" smtClean="0"/>
              <a:t>	</a:t>
            </a:r>
            <a:r>
              <a:rPr lang="en-GB" b="1" dirty="0" smtClean="0"/>
              <a:t>Action </a:t>
            </a:r>
            <a:r>
              <a:rPr lang="en-GB" b="1" dirty="0"/>
              <a:t>1:</a:t>
            </a:r>
            <a:r>
              <a:rPr lang="en-GB" dirty="0"/>
              <a:t> </a:t>
            </a:r>
            <a:r>
              <a:rPr lang="en-GB" b="1" u="sng" dirty="0"/>
              <a:t>Acknowledge</a:t>
            </a:r>
            <a:r>
              <a:rPr lang="en-GB" dirty="0"/>
              <a:t> the person’s situation and feelings. Listen carefully to what they say. </a:t>
            </a:r>
            <a:r>
              <a:rPr lang="en-GB" dirty="0" smtClean="0"/>
              <a:t>(“Remain calm, stay close”)</a:t>
            </a:r>
            <a:endParaRPr lang="en-CA" dirty="0"/>
          </a:p>
          <a:p>
            <a:r>
              <a:rPr lang="en-GB" dirty="0"/>
              <a:t> </a:t>
            </a:r>
            <a:endParaRPr lang="en-CA" dirty="0"/>
          </a:p>
          <a:p>
            <a:r>
              <a:rPr lang="en-GB" dirty="0" smtClean="0"/>
              <a:t>	</a:t>
            </a:r>
            <a:r>
              <a:rPr lang="en-GB" b="1" dirty="0" smtClean="0"/>
              <a:t>Action </a:t>
            </a:r>
            <a:r>
              <a:rPr lang="en-GB" b="1" dirty="0"/>
              <a:t>2:</a:t>
            </a:r>
            <a:r>
              <a:rPr lang="en-GB" dirty="0"/>
              <a:t> </a:t>
            </a:r>
            <a:r>
              <a:rPr lang="en-GB" b="1" u="sng" dirty="0"/>
              <a:t>Comfort the </a:t>
            </a:r>
            <a:r>
              <a:rPr lang="en-GB" b="1" u="sng" dirty="0" smtClean="0"/>
              <a:t>person </a:t>
            </a:r>
            <a:r>
              <a:rPr lang="en-GB" dirty="0" smtClean="0"/>
              <a:t>(say something empathic) </a:t>
            </a:r>
            <a:r>
              <a:rPr lang="en-GB" dirty="0"/>
              <a:t>and </a:t>
            </a:r>
            <a:r>
              <a:rPr lang="en-GB" b="1" dirty="0"/>
              <a:t>ensure they are safe</a:t>
            </a:r>
            <a:r>
              <a:rPr lang="en-GB" dirty="0" smtClean="0"/>
              <a:t>. If you are in a group, </a:t>
            </a:r>
            <a:r>
              <a:rPr lang="en-GB" b="1" u="sng" dirty="0" smtClean="0"/>
              <a:t>contain the situation</a:t>
            </a:r>
            <a:r>
              <a:rPr lang="en-GB" dirty="0" smtClean="0"/>
              <a:t>. You do not want people sharing things when it may be harmful to them.</a:t>
            </a:r>
            <a:endParaRPr lang="en-CA" dirty="0"/>
          </a:p>
          <a:p>
            <a:r>
              <a:rPr lang="en-GB" dirty="0"/>
              <a:t> </a:t>
            </a:r>
            <a:endParaRPr lang="en-CA" dirty="0"/>
          </a:p>
          <a:p>
            <a:r>
              <a:rPr lang="en-GB" dirty="0" smtClean="0"/>
              <a:t>	</a:t>
            </a:r>
            <a:r>
              <a:rPr lang="en-GB" b="1" dirty="0" smtClean="0"/>
              <a:t>Action </a:t>
            </a:r>
            <a:r>
              <a:rPr lang="en-GB" b="1" dirty="0"/>
              <a:t>3:</a:t>
            </a:r>
            <a:r>
              <a:rPr lang="en-GB" dirty="0"/>
              <a:t> </a:t>
            </a:r>
            <a:r>
              <a:rPr lang="en-GB" dirty="0" smtClean="0"/>
              <a:t>If </a:t>
            </a:r>
            <a:r>
              <a:rPr lang="en-GB" dirty="0"/>
              <a:t>it is a child disclosing, you need to report immediately to </a:t>
            </a:r>
            <a:r>
              <a:rPr lang="en-GB" dirty="0" smtClean="0"/>
              <a:t>the appropriate agencies. If </a:t>
            </a:r>
            <a:r>
              <a:rPr lang="en-GB" dirty="0"/>
              <a:t>it is an adult, it is their choice if they will seek help or not</a:t>
            </a:r>
            <a:r>
              <a:rPr lang="en-GB" dirty="0" smtClean="0"/>
              <a:t>. (Keep the info safe)</a:t>
            </a:r>
          </a:p>
          <a:p>
            <a:endParaRPr lang="en-GB" dirty="0"/>
          </a:p>
          <a:p>
            <a:r>
              <a:rPr lang="en-GB" dirty="0" smtClean="0"/>
              <a:t>	</a:t>
            </a:r>
            <a:r>
              <a:rPr lang="en-GB" b="1" dirty="0" smtClean="0"/>
              <a:t>Action 4: </a:t>
            </a:r>
            <a:r>
              <a:rPr lang="en-GB" b="1" u="sng" dirty="0" smtClean="0"/>
              <a:t>For adults, equip the person with information so that they can seek help</a:t>
            </a:r>
            <a:r>
              <a:rPr lang="en-GB" dirty="0" smtClean="0"/>
              <a:t> when they want it, such as information about formal or informal referral they can seek.</a:t>
            </a:r>
            <a:endParaRPr lang="en-CA" b="1" dirty="0"/>
          </a:p>
          <a:p>
            <a:pPr lvl="0">
              <a:buFont typeface="Wingdings" panose="05000000000000000000" pitchFamily="2" charset="2"/>
              <a:buChar char="q"/>
            </a:pPr>
            <a:endParaRPr lang="en-CA" dirty="0"/>
          </a:p>
          <a:p>
            <a:pPr>
              <a:lnSpc>
                <a:spcPct val="110000"/>
              </a:lnSpc>
            </a:pPr>
            <a:endParaRPr lang="en-CA" dirty="0"/>
          </a:p>
          <a:p>
            <a:pPr>
              <a:buNone/>
            </a:pPr>
            <a:endParaRPr lang="en-US" i="1" dirty="0"/>
          </a:p>
        </p:txBody>
      </p:sp>
    </p:spTree>
    <p:extLst>
      <p:ext uri="{BB962C8B-B14F-4D97-AF65-F5344CB8AC3E}">
        <p14:creationId xmlns:p14="http://schemas.microsoft.com/office/powerpoint/2010/main" val="185297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bwMode="auto">
          <a:xfrm>
            <a:off x="1619672" y="904875"/>
            <a:ext cx="6858000" cy="1143000"/>
          </a:xfrm>
          <a:prstGeom prst="rect">
            <a:avLst/>
          </a:prstGeom>
          <a:noFill/>
          <a:ln w="9525">
            <a:noFill/>
            <a:miter lim="800000"/>
            <a:headEnd/>
            <a:tailEnd/>
          </a:ln>
        </p:spPr>
        <p:txBody>
          <a:bodyPr anchor="ctr"/>
          <a:lstStyle/>
          <a:p>
            <a:pPr>
              <a:defRPr/>
            </a:pPr>
            <a:r>
              <a:rPr lang="en-GB" sz="2800" b="1" dirty="0" smtClean="0">
                <a:latin typeface="+mj-lt"/>
                <a:ea typeface="+mj-ea"/>
                <a:cs typeface="Arial" pitchFamily="34" charset="0"/>
              </a:rPr>
              <a:t>SURVIVOR CENTERED APPROACH</a:t>
            </a:r>
            <a:endParaRPr lang="en-GB" sz="2800" b="1" dirty="0">
              <a:latin typeface="+mj-lt"/>
              <a:ea typeface="+mj-ea"/>
              <a:cs typeface="Arial" pitchFamily="34" charset="0"/>
            </a:endParaRPr>
          </a:p>
        </p:txBody>
      </p:sp>
      <p:sp>
        <p:nvSpPr>
          <p:cNvPr id="11267" name="TextBox 6"/>
          <p:cNvSpPr txBox="1">
            <a:spLocks noChangeArrowheads="1"/>
          </p:cNvSpPr>
          <p:nvPr/>
        </p:nvSpPr>
        <p:spPr bwMode="auto">
          <a:xfrm>
            <a:off x="324074" y="2780928"/>
            <a:ext cx="8153598" cy="289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r>
              <a:rPr lang="en-US" dirty="0"/>
              <a:t>B</a:t>
            </a:r>
            <a:r>
              <a:rPr lang="en-US" dirty="0" smtClean="0"/>
              <a:t>egin </a:t>
            </a:r>
            <a:r>
              <a:rPr lang="en-US" dirty="0"/>
              <a:t>with the experiences of the survivor. These experiences determine the need and the needs determine the services required</a:t>
            </a:r>
            <a:r>
              <a:rPr lang="en-US" dirty="0" smtClean="0"/>
              <a:t>.</a:t>
            </a:r>
          </a:p>
          <a:p>
            <a:pPr marL="0" indent="0"/>
            <a:endParaRPr lang="en-GB" dirty="0" smtClean="0"/>
          </a:p>
          <a:p>
            <a:pPr marL="0" indent="0"/>
            <a:r>
              <a:rPr lang="en-GB" dirty="0" smtClean="0"/>
              <a:t>Four principles: </a:t>
            </a:r>
          </a:p>
          <a:p>
            <a:pPr>
              <a:buFont typeface="Wingdings" panose="05000000000000000000" pitchFamily="2" charset="2"/>
              <a:buChar char="q"/>
            </a:pPr>
            <a:r>
              <a:rPr lang="en-GB" dirty="0" smtClean="0"/>
              <a:t>Safety </a:t>
            </a:r>
          </a:p>
          <a:p>
            <a:pPr>
              <a:buFont typeface="Wingdings" panose="05000000000000000000" pitchFamily="2" charset="2"/>
              <a:buChar char="q"/>
            </a:pPr>
            <a:r>
              <a:rPr lang="en-GB" dirty="0" smtClean="0"/>
              <a:t>Confidentiality </a:t>
            </a:r>
          </a:p>
          <a:p>
            <a:pPr>
              <a:buFont typeface="Wingdings" panose="05000000000000000000" pitchFamily="2" charset="2"/>
              <a:buChar char="q"/>
            </a:pPr>
            <a:r>
              <a:rPr lang="en-GB" dirty="0" smtClean="0"/>
              <a:t>Respect</a:t>
            </a:r>
          </a:p>
          <a:p>
            <a:pPr>
              <a:buFont typeface="Wingdings" panose="05000000000000000000" pitchFamily="2" charset="2"/>
              <a:buChar char="q"/>
            </a:pPr>
            <a:r>
              <a:rPr lang="en-GB" dirty="0" smtClean="0"/>
              <a:t>Non-discrimination</a:t>
            </a:r>
            <a:endParaRPr lang="en-CA" dirty="0"/>
          </a:p>
          <a:p>
            <a:pPr>
              <a:lnSpc>
                <a:spcPct val="110000"/>
              </a:lnSpc>
            </a:pPr>
            <a:endParaRPr lang="en-CA" dirty="0"/>
          </a:p>
          <a:p>
            <a:pPr>
              <a:buNone/>
            </a:pPr>
            <a:endParaRPr lang="en-US" i="1" dirty="0"/>
          </a:p>
        </p:txBody>
      </p:sp>
    </p:spTree>
    <p:extLst>
      <p:ext uri="{BB962C8B-B14F-4D97-AF65-F5344CB8AC3E}">
        <p14:creationId xmlns:p14="http://schemas.microsoft.com/office/powerpoint/2010/main" val="8423347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p:cNvSpPr>
          <p:nvPr/>
        </p:nvSpPr>
        <p:spPr bwMode="auto">
          <a:xfrm>
            <a:off x="539552" y="904875"/>
            <a:ext cx="8153598" cy="1143000"/>
          </a:xfrm>
          <a:prstGeom prst="rect">
            <a:avLst/>
          </a:prstGeom>
          <a:noFill/>
          <a:ln w="9525">
            <a:noFill/>
            <a:miter lim="800000"/>
            <a:headEnd/>
            <a:tailEnd/>
          </a:ln>
        </p:spPr>
        <p:txBody>
          <a:bodyPr anchor="ctr"/>
          <a:lstStyle/>
          <a:p>
            <a:pPr>
              <a:defRPr/>
            </a:pPr>
            <a:r>
              <a:rPr lang="en-GB" sz="2800" b="1" dirty="0" smtClean="0">
                <a:latin typeface="+mj-lt"/>
                <a:ea typeface="+mj-ea"/>
                <a:cs typeface="Arial" pitchFamily="34" charset="0"/>
              </a:rPr>
              <a:t>Summary considerations</a:t>
            </a:r>
            <a:endParaRPr lang="en-GB" sz="2800" b="1" dirty="0">
              <a:latin typeface="+mj-lt"/>
              <a:ea typeface="+mj-ea"/>
              <a:cs typeface="Arial" pitchFamily="34" charset="0"/>
            </a:endParaRPr>
          </a:p>
        </p:txBody>
      </p:sp>
      <p:sp>
        <p:nvSpPr>
          <p:cNvPr id="11267" name="TextBox 6"/>
          <p:cNvSpPr txBox="1">
            <a:spLocks noChangeArrowheads="1"/>
          </p:cNvSpPr>
          <p:nvPr/>
        </p:nvSpPr>
        <p:spPr bwMode="auto">
          <a:xfrm>
            <a:off x="539552" y="2492896"/>
            <a:ext cx="7992888" cy="427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3538" indent="-3635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r>
              <a:rPr lang="en-GB" dirty="0" smtClean="0"/>
              <a:t>	Do listen </a:t>
            </a:r>
            <a:endParaRPr lang="en-GB" dirty="0"/>
          </a:p>
          <a:p>
            <a:pPr lvl="0"/>
            <a:r>
              <a:rPr lang="en-GB" dirty="0" smtClean="0"/>
              <a:t>	Do </a:t>
            </a:r>
            <a:r>
              <a:rPr lang="en-GB" dirty="0"/>
              <a:t>be </a:t>
            </a:r>
            <a:r>
              <a:rPr lang="en-GB" dirty="0" smtClean="0"/>
              <a:t>compassionate</a:t>
            </a:r>
          </a:p>
          <a:p>
            <a:pPr lvl="0"/>
            <a:r>
              <a:rPr lang="en-GB" dirty="0"/>
              <a:t>	</a:t>
            </a:r>
            <a:r>
              <a:rPr lang="en-GB" dirty="0" smtClean="0"/>
              <a:t>Do offer the person the information they need or help them find it</a:t>
            </a:r>
          </a:p>
          <a:p>
            <a:pPr lvl="0"/>
            <a:endParaRPr lang="en-GB" u="sng" dirty="0"/>
          </a:p>
          <a:p>
            <a:pPr lvl="0"/>
            <a:r>
              <a:rPr lang="en-GB" dirty="0" smtClean="0"/>
              <a:t>	</a:t>
            </a:r>
            <a:r>
              <a:rPr lang="en-GB" u="sng" dirty="0" smtClean="0"/>
              <a:t>But you cannot make promises to children or some adults</a:t>
            </a:r>
            <a:r>
              <a:rPr lang="en-GB" dirty="0" smtClean="0"/>
              <a:t> </a:t>
            </a:r>
          </a:p>
          <a:p>
            <a:pPr lvl="0"/>
            <a:r>
              <a:rPr lang="en-GB" dirty="0"/>
              <a:t>	</a:t>
            </a:r>
            <a:endParaRPr lang="en-GB" dirty="0" smtClean="0"/>
          </a:p>
          <a:p>
            <a:pPr lvl="0"/>
            <a:r>
              <a:rPr lang="en-GB" dirty="0"/>
              <a:t>	</a:t>
            </a:r>
            <a:r>
              <a:rPr lang="en-GB" dirty="0" smtClean="0"/>
              <a:t>No secrets </a:t>
            </a:r>
          </a:p>
          <a:p>
            <a:pPr lvl="0"/>
            <a:r>
              <a:rPr lang="en-GB" dirty="0" smtClean="0"/>
              <a:t>	No surprises </a:t>
            </a:r>
          </a:p>
          <a:p>
            <a:pPr lvl="0"/>
            <a:r>
              <a:rPr lang="en-GB" dirty="0" smtClean="0"/>
              <a:t>	No promises </a:t>
            </a:r>
          </a:p>
          <a:p>
            <a:pPr lvl="0"/>
            <a:r>
              <a:rPr lang="en-GB" dirty="0"/>
              <a:t>	</a:t>
            </a:r>
            <a:r>
              <a:rPr lang="en-GB" dirty="0" smtClean="0"/>
              <a:t>No interviews </a:t>
            </a:r>
          </a:p>
          <a:p>
            <a:pPr lvl="0"/>
            <a:r>
              <a:rPr lang="en-GB" dirty="0"/>
              <a:t>	</a:t>
            </a:r>
            <a:r>
              <a:rPr lang="en-GB" dirty="0" smtClean="0"/>
              <a:t>No assumptions </a:t>
            </a:r>
            <a:endParaRPr lang="en-CA" dirty="0"/>
          </a:p>
          <a:p>
            <a:endParaRPr lang="en-CA" dirty="0"/>
          </a:p>
          <a:p>
            <a:pPr lvl="0">
              <a:buFont typeface="Wingdings" panose="05000000000000000000" pitchFamily="2" charset="2"/>
              <a:buChar char="q"/>
            </a:pPr>
            <a:endParaRPr lang="en-CA" dirty="0"/>
          </a:p>
          <a:p>
            <a:pPr>
              <a:lnSpc>
                <a:spcPct val="110000"/>
              </a:lnSpc>
            </a:pPr>
            <a:endParaRPr lang="en-CA" dirty="0"/>
          </a:p>
          <a:p>
            <a:pPr>
              <a:buNone/>
            </a:pPr>
            <a:endParaRPr lang="en-US" i="1" dirty="0"/>
          </a:p>
        </p:txBody>
      </p:sp>
    </p:spTree>
    <p:extLst>
      <p:ext uri="{BB962C8B-B14F-4D97-AF65-F5344CB8AC3E}">
        <p14:creationId xmlns:p14="http://schemas.microsoft.com/office/powerpoint/2010/main" val="32403150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59632" y="3356992"/>
            <a:ext cx="6048672" cy="647591"/>
          </a:xfrm>
        </p:spPr>
        <p:txBody>
          <a:bodyPr/>
          <a:lstStyle/>
          <a:p>
            <a:pPr algn="ctr"/>
            <a:r>
              <a:rPr lang="en-GB" sz="8800" dirty="0" smtClean="0">
                <a:solidFill>
                  <a:srgbClr val="FF0000"/>
                </a:solidFill>
                <a:latin typeface="Freestyle Script"/>
                <a:cs typeface="Arial"/>
              </a:rPr>
              <a:t>STORYBOARDS</a:t>
            </a:r>
            <a:endParaRPr lang="en-GB" sz="8800" dirty="0"/>
          </a:p>
        </p:txBody>
      </p:sp>
    </p:spTree>
    <p:extLst>
      <p:ext uri="{BB962C8B-B14F-4D97-AF65-F5344CB8AC3E}">
        <p14:creationId xmlns:p14="http://schemas.microsoft.com/office/powerpoint/2010/main" val="34118322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Storyboard</a:t>
            </a:r>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1540" y="1633700"/>
            <a:ext cx="4104456" cy="275695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50785" y="2754344"/>
            <a:ext cx="4243856" cy="2834896"/>
          </a:xfrm>
          <a:prstGeom prst="rect">
            <a:avLst/>
          </a:prstGeom>
        </p:spPr>
      </p:pic>
      <p:sp>
        <p:nvSpPr>
          <p:cNvPr id="9" name="TextBox 8"/>
          <p:cNvSpPr txBox="1"/>
          <p:nvPr/>
        </p:nvSpPr>
        <p:spPr>
          <a:xfrm>
            <a:off x="5148064" y="1772816"/>
            <a:ext cx="3456384" cy="830997"/>
          </a:xfrm>
          <a:prstGeom prst="rect">
            <a:avLst/>
          </a:prstGeom>
          <a:noFill/>
        </p:spPr>
        <p:txBody>
          <a:bodyPr wrap="square" rtlCol="0">
            <a:spAutoFit/>
          </a:bodyPr>
          <a:lstStyle/>
          <a:p>
            <a:r>
              <a:rPr lang="en-GB" sz="2400" i="1" dirty="0" smtClean="0"/>
              <a:t>“A picture is worth more than a thousand words”</a:t>
            </a:r>
            <a:endParaRPr lang="en-GB" sz="2400" i="1" dirty="0"/>
          </a:p>
        </p:txBody>
      </p:sp>
      <p:sp>
        <p:nvSpPr>
          <p:cNvPr id="10" name="TextBox 9"/>
          <p:cNvSpPr txBox="1"/>
          <p:nvPr/>
        </p:nvSpPr>
        <p:spPr>
          <a:xfrm>
            <a:off x="1043608" y="4458911"/>
            <a:ext cx="2880320" cy="1569660"/>
          </a:xfrm>
          <a:prstGeom prst="rect">
            <a:avLst/>
          </a:prstGeom>
          <a:noFill/>
        </p:spPr>
        <p:txBody>
          <a:bodyPr wrap="square" rtlCol="0">
            <a:spAutoFit/>
          </a:bodyPr>
          <a:lstStyle/>
          <a:p>
            <a:r>
              <a:rPr lang="en-GB" sz="2400" i="1" dirty="0" smtClean="0"/>
              <a:t>Universal planning method – no matter level of education, literacy</a:t>
            </a:r>
            <a:endParaRPr lang="en-GB" sz="2400" i="1" dirty="0"/>
          </a:p>
        </p:txBody>
      </p:sp>
    </p:spTree>
    <p:extLst>
      <p:ext uri="{BB962C8B-B14F-4D97-AF65-F5344CB8AC3E}">
        <p14:creationId xmlns:p14="http://schemas.microsoft.com/office/powerpoint/2010/main" val="37779858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908720"/>
            <a:ext cx="8280920" cy="936104"/>
          </a:xfrm>
        </p:spPr>
        <p:txBody>
          <a:bodyPr/>
          <a:lstStyle/>
          <a:p>
            <a:r>
              <a:rPr lang="en-GB" dirty="0" smtClean="0"/>
              <a:t>Storyboard your plan of action</a:t>
            </a:r>
            <a:endParaRPr lang="en-GB" dirty="0"/>
          </a:p>
        </p:txBody>
      </p:sp>
      <p:sp>
        <p:nvSpPr>
          <p:cNvPr id="4" name="Text Placeholder 3"/>
          <p:cNvSpPr>
            <a:spLocks noGrp="1"/>
          </p:cNvSpPr>
          <p:nvPr>
            <p:ph type="body" sz="quarter" idx="11"/>
          </p:nvPr>
        </p:nvSpPr>
        <p:spPr>
          <a:xfrm>
            <a:off x="179512" y="1700808"/>
            <a:ext cx="8784976" cy="4320480"/>
          </a:xfrm>
        </p:spPr>
        <p:txBody>
          <a:bodyPr/>
          <a:lstStyle/>
          <a:p>
            <a:pPr marL="0" indent="0">
              <a:buNone/>
            </a:pPr>
            <a:r>
              <a:rPr lang="en-GB" i="1" dirty="0" smtClean="0"/>
              <a:t>	</a:t>
            </a:r>
            <a:r>
              <a:rPr lang="en-GB" i="1" dirty="0" smtClean="0">
                <a:solidFill>
                  <a:srgbClr val="FF0000"/>
                </a:solidFill>
              </a:rPr>
              <a:t>Separately. </a:t>
            </a:r>
            <a:r>
              <a:rPr lang="en-GB" i="1" dirty="0" err="1" smtClean="0">
                <a:solidFill>
                  <a:srgbClr val="FF0000"/>
                </a:solidFill>
              </a:rPr>
              <a:t>A4</a:t>
            </a:r>
            <a:r>
              <a:rPr lang="en-GB" i="1" dirty="0" smtClean="0">
                <a:solidFill>
                  <a:srgbClr val="FF0000"/>
                </a:solidFill>
              </a:rPr>
              <a:t> paper. No words allowed.</a:t>
            </a:r>
          </a:p>
          <a:p>
            <a:pPr marL="457200" lvl="0" indent="-457200">
              <a:buFont typeface="+mj-lt"/>
              <a:buAutoNum type="arabicPeriod"/>
            </a:pPr>
            <a:r>
              <a:rPr lang="en-GB" sz="2400" dirty="0" smtClean="0"/>
              <a:t>What is a key challenge you face in integrating gender and diversity into emergency work?</a:t>
            </a:r>
            <a:endParaRPr lang="en-GB" sz="2400" dirty="0"/>
          </a:p>
          <a:p>
            <a:pPr marL="457200" lvl="0" indent="-457200">
              <a:buFont typeface="+mj-lt"/>
              <a:buAutoNum type="arabicPeriod"/>
            </a:pPr>
            <a:r>
              <a:rPr lang="en-GB" sz="2400" dirty="0"/>
              <a:t>What impact does that </a:t>
            </a:r>
            <a:r>
              <a:rPr lang="en-GB" sz="2400" dirty="0" smtClean="0"/>
              <a:t>challenge have on communities/individuals you work with (communities/staff)?</a:t>
            </a:r>
            <a:endParaRPr lang="en-GB" sz="2400" dirty="0"/>
          </a:p>
          <a:p>
            <a:pPr marL="457200" lvl="0" indent="-457200">
              <a:buFont typeface="+mj-lt"/>
              <a:buAutoNum type="arabicPeriod"/>
            </a:pPr>
            <a:r>
              <a:rPr lang="en-GB" sz="2400" dirty="0" smtClean="0"/>
              <a:t>What do you do (already) to address this challenge? (existing)</a:t>
            </a:r>
          </a:p>
          <a:p>
            <a:pPr marL="457200" lvl="0" indent="-457200">
              <a:buFont typeface="+mj-lt"/>
              <a:buAutoNum type="arabicPeriod"/>
            </a:pPr>
            <a:r>
              <a:rPr lang="en-GB" sz="2400" dirty="0" smtClean="0"/>
              <a:t>What would you do if you had a ‘free hand’? (could change)</a:t>
            </a:r>
            <a:endParaRPr lang="en-GB" sz="2400" dirty="0"/>
          </a:p>
          <a:p>
            <a:pPr marL="457200" lvl="0" indent="-457200">
              <a:buFont typeface="+mj-lt"/>
              <a:buAutoNum type="arabicPeriod"/>
            </a:pPr>
            <a:r>
              <a:rPr lang="en-GB" sz="2400" dirty="0"/>
              <a:t>What </a:t>
            </a:r>
            <a:r>
              <a:rPr lang="en-GB" sz="2400" dirty="0" smtClean="0"/>
              <a:t>supports are needed to make that happen and who provides it?</a:t>
            </a:r>
            <a:endParaRPr lang="en-GB" sz="2400" dirty="0"/>
          </a:p>
          <a:p>
            <a:pPr marL="457200" lvl="0" indent="-457200">
              <a:buFont typeface="+mj-lt"/>
              <a:buAutoNum type="arabicPeriod"/>
            </a:pPr>
            <a:r>
              <a:rPr lang="en-GB" sz="2400" dirty="0"/>
              <a:t>What would be the outcome of that </a:t>
            </a:r>
            <a:r>
              <a:rPr lang="en-GB" sz="2400" dirty="0" smtClean="0"/>
              <a:t>change for individuals/communities?</a:t>
            </a:r>
            <a:endParaRPr lang="en-GB" sz="2400" dirty="0"/>
          </a:p>
        </p:txBody>
      </p:sp>
    </p:spTree>
    <p:extLst>
      <p:ext uri="{BB962C8B-B14F-4D97-AF65-F5344CB8AC3E}">
        <p14:creationId xmlns:p14="http://schemas.microsoft.com/office/powerpoint/2010/main" val="1065986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6858000" cy="1143000"/>
          </a:xfrm>
        </p:spPr>
        <p:txBody>
          <a:bodyPr/>
          <a:lstStyle/>
          <a:p>
            <a:r>
              <a:rPr lang="en-US" dirty="0" smtClean="0"/>
              <a:t>Group exercise</a:t>
            </a:r>
            <a:endParaRPr lang="en-US" dirty="0"/>
          </a:p>
        </p:txBody>
      </p:sp>
      <p:pic>
        <p:nvPicPr>
          <p:cNvPr id="1026" name="Picture 2" descr="http://materialsworld.utep.edu/Modules/polymer/Polymer%20Games/Cross%20Linking/TwoLinesFac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550" y="2582289"/>
            <a:ext cx="4105275" cy="256291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209550" y="2582289"/>
            <a:ext cx="4991100" cy="1994820"/>
          </a:xfrm>
          <a:prstGeom prst="rect">
            <a:avLst/>
          </a:prstGeom>
          <a:solidFill>
            <a:schemeClr val="accent1">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endParaRPr lang="en-US" smtClean="0">
              <a:solidFill>
                <a:prstClr val="black"/>
              </a:solidFill>
            </a:endParaRPr>
          </a:p>
          <a:p>
            <a:pPr marL="0" indent="0" algn="ctr">
              <a:buFont typeface="Wingdings" pitchFamily="2" charset="2"/>
              <a:buNone/>
            </a:pPr>
            <a:r>
              <a:rPr lang="en-US" sz="3600" b="1" smtClean="0">
                <a:solidFill>
                  <a:prstClr val="black"/>
                </a:solidFill>
              </a:rPr>
              <a:t>Speed debating</a:t>
            </a:r>
            <a:endParaRPr lang="en-US" sz="3600" b="1" dirty="0">
              <a:solidFill>
                <a:prstClr val="black"/>
              </a:solidFill>
            </a:endParaRPr>
          </a:p>
        </p:txBody>
      </p:sp>
    </p:spTree>
    <p:extLst>
      <p:ext uri="{BB962C8B-B14F-4D97-AF65-F5344CB8AC3E}">
        <p14:creationId xmlns:p14="http://schemas.microsoft.com/office/powerpoint/2010/main" val="2220031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5536" y="907132"/>
            <a:ext cx="8291264" cy="1153716"/>
          </a:xfrm>
        </p:spPr>
        <p:txBody>
          <a:bodyPr/>
          <a:lstStyle/>
          <a:p>
            <a:r>
              <a:rPr lang="en-GB" sz="3200" i="0" dirty="0" smtClean="0">
                <a:latin typeface="+mj-lt"/>
                <a:cs typeface="Arial" charset="0"/>
              </a:rPr>
              <a:t>Discuss…</a:t>
            </a:r>
          </a:p>
        </p:txBody>
      </p:sp>
      <p:sp>
        <p:nvSpPr>
          <p:cNvPr id="11267" name="Content Placeholder 2"/>
          <p:cNvSpPr>
            <a:spLocks noGrp="1"/>
          </p:cNvSpPr>
          <p:nvPr>
            <p:ph idx="4294967295"/>
          </p:nvPr>
        </p:nvSpPr>
        <p:spPr>
          <a:xfrm>
            <a:off x="395536" y="2924944"/>
            <a:ext cx="8352928" cy="3384376"/>
          </a:xfrm>
        </p:spPr>
        <p:txBody>
          <a:bodyPr/>
          <a:lstStyle/>
          <a:p>
            <a:pPr marL="0" indent="0">
              <a:buNone/>
            </a:pPr>
            <a:r>
              <a:rPr lang="en-GB" sz="3200" b="1" dirty="0" smtClean="0">
                <a:latin typeface="+mj-lt"/>
              </a:rPr>
              <a:t>In disaster response we are so busy. </a:t>
            </a:r>
            <a:r>
              <a:rPr lang="en-GB" sz="3200" b="1" dirty="0">
                <a:latin typeface="+mj-lt"/>
              </a:rPr>
              <a:t>A</a:t>
            </a:r>
            <a:r>
              <a:rPr lang="en-GB" sz="3200" b="1" dirty="0" smtClean="0">
                <a:latin typeface="+mj-lt"/>
              </a:rPr>
              <a:t>ddressing </a:t>
            </a:r>
            <a:r>
              <a:rPr lang="en-GB" sz="3200" b="1" dirty="0">
                <a:latin typeface="+mj-lt"/>
              </a:rPr>
              <a:t>gender and diversity must wait.</a:t>
            </a:r>
          </a:p>
          <a:p>
            <a:endParaRPr lang="en-GB" sz="2400" dirty="0"/>
          </a:p>
        </p:txBody>
      </p:sp>
    </p:spTree>
    <p:extLst>
      <p:ext uri="{BB962C8B-B14F-4D97-AF65-F5344CB8AC3E}">
        <p14:creationId xmlns:p14="http://schemas.microsoft.com/office/powerpoint/2010/main" val="1389177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5536" y="907132"/>
            <a:ext cx="8291264" cy="1153716"/>
          </a:xfrm>
        </p:spPr>
        <p:txBody>
          <a:bodyPr/>
          <a:lstStyle/>
          <a:p>
            <a:r>
              <a:rPr lang="en-GB" sz="3200" i="0" dirty="0" smtClean="0">
                <a:latin typeface="Arial" charset="0"/>
                <a:cs typeface="Arial" charset="0"/>
              </a:rPr>
              <a:t>Discuss…</a:t>
            </a:r>
          </a:p>
        </p:txBody>
      </p:sp>
      <p:sp>
        <p:nvSpPr>
          <p:cNvPr id="11267" name="Content Placeholder 2"/>
          <p:cNvSpPr>
            <a:spLocks noGrp="1"/>
          </p:cNvSpPr>
          <p:nvPr>
            <p:ph idx="4294967295"/>
          </p:nvPr>
        </p:nvSpPr>
        <p:spPr>
          <a:xfrm>
            <a:off x="395536" y="2708920"/>
            <a:ext cx="8280920" cy="3456384"/>
          </a:xfrm>
        </p:spPr>
        <p:txBody>
          <a:bodyPr/>
          <a:lstStyle/>
          <a:p>
            <a:pPr marL="0" indent="0">
              <a:buNone/>
            </a:pPr>
            <a:r>
              <a:rPr lang="en-GB" sz="3200" b="1" dirty="0" smtClean="0">
                <a:latin typeface="+mj-lt"/>
              </a:rPr>
              <a:t>Trying to meet the distinct needs of people with a disability represents a waste of limited resources. </a:t>
            </a:r>
            <a:endParaRPr lang="en-GB" sz="3200" b="1" dirty="0">
              <a:latin typeface="+mj-lt"/>
            </a:endParaRPr>
          </a:p>
        </p:txBody>
      </p:sp>
    </p:spTree>
    <p:extLst>
      <p:ext uri="{BB962C8B-B14F-4D97-AF65-F5344CB8AC3E}">
        <p14:creationId xmlns:p14="http://schemas.microsoft.com/office/powerpoint/2010/main" val="1104856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5536" y="907132"/>
            <a:ext cx="8291264" cy="1153716"/>
          </a:xfrm>
        </p:spPr>
        <p:txBody>
          <a:bodyPr/>
          <a:lstStyle/>
          <a:p>
            <a:r>
              <a:rPr lang="en-GB" sz="3200" i="0" dirty="0" smtClean="0">
                <a:latin typeface="+mj-lt"/>
                <a:cs typeface="Arial" charset="0"/>
              </a:rPr>
              <a:t>Discuss…</a:t>
            </a:r>
          </a:p>
        </p:txBody>
      </p:sp>
      <p:sp>
        <p:nvSpPr>
          <p:cNvPr id="11267" name="Content Placeholder 2"/>
          <p:cNvSpPr>
            <a:spLocks noGrp="1"/>
          </p:cNvSpPr>
          <p:nvPr>
            <p:ph idx="4294967295"/>
          </p:nvPr>
        </p:nvSpPr>
        <p:spPr>
          <a:xfrm>
            <a:off x="395536" y="2852936"/>
            <a:ext cx="8291264" cy="3312368"/>
          </a:xfrm>
        </p:spPr>
        <p:txBody>
          <a:bodyPr/>
          <a:lstStyle/>
          <a:p>
            <a:pPr marL="0" indent="0">
              <a:buNone/>
            </a:pPr>
            <a:r>
              <a:rPr lang="en-GB" sz="3200" b="1" dirty="0" smtClean="0">
                <a:latin typeface="+mj-lt"/>
              </a:rPr>
              <a:t>It makes no difference if we categorise an </a:t>
            </a:r>
            <a:r>
              <a:rPr lang="en-GB" sz="3200" b="1" dirty="0">
                <a:latin typeface="+mj-lt"/>
              </a:rPr>
              <a:t>adolescent girl </a:t>
            </a:r>
            <a:r>
              <a:rPr lang="en-GB" sz="3200" b="1" dirty="0" smtClean="0">
                <a:latin typeface="+mj-lt"/>
              </a:rPr>
              <a:t>as an </a:t>
            </a:r>
            <a:r>
              <a:rPr lang="en-GB" sz="3200" b="1" dirty="0">
                <a:latin typeface="+mj-lt"/>
              </a:rPr>
              <a:t>adult or a </a:t>
            </a:r>
            <a:r>
              <a:rPr lang="en-GB" sz="3200" b="1" dirty="0" smtClean="0">
                <a:latin typeface="+mj-lt"/>
              </a:rPr>
              <a:t>child?</a:t>
            </a:r>
            <a:endParaRPr lang="en-GB" sz="3200" b="1" dirty="0">
              <a:latin typeface="+mj-lt"/>
            </a:endParaRPr>
          </a:p>
        </p:txBody>
      </p:sp>
    </p:spTree>
    <p:extLst>
      <p:ext uri="{BB962C8B-B14F-4D97-AF65-F5344CB8AC3E}">
        <p14:creationId xmlns:p14="http://schemas.microsoft.com/office/powerpoint/2010/main" val="3808165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IFRC_2011 presentatio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FRC_2010 presentatio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FRC_2011 presentatio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IFRC_2011 presentation-EN</Template>
  <TotalTime>6334</TotalTime>
  <Words>3880</Words>
  <Application>Microsoft Office PowerPoint</Application>
  <PresentationFormat>On-screen Show (4:3)</PresentationFormat>
  <Paragraphs>500</Paragraphs>
  <Slides>55</Slides>
  <Notes>42</Notes>
  <HiddenSlides>0</HiddenSlides>
  <MMClips>0</MMClips>
  <ScaleCrop>false</ScaleCrop>
  <HeadingPairs>
    <vt:vector size="4" baseType="variant">
      <vt:variant>
        <vt:lpstr>Theme</vt:lpstr>
      </vt:variant>
      <vt:variant>
        <vt:i4>3</vt:i4>
      </vt:variant>
      <vt:variant>
        <vt:lpstr>Slide Titles</vt:lpstr>
      </vt:variant>
      <vt:variant>
        <vt:i4>55</vt:i4>
      </vt:variant>
    </vt:vector>
  </HeadingPairs>
  <TitlesOfParts>
    <vt:vector size="58" baseType="lpstr">
      <vt:lpstr>IFRC_2011 presentation-EN</vt:lpstr>
      <vt:lpstr>IFRC_2010 presentation-EN</vt:lpstr>
      <vt:lpstr>1_IFRC_2011 presentation-EN</vt:lpstr>
      <vt:lpstr>Dignity, Access, Participation and Safety Operationalising Gender and Diversity in disasters </vt:lpstr>
      <vt:lpstr>That’s just so typical!</vt:lpstr>
      <vt:lpstr>Objectives</vt:lpstr>
      <vt:lpstr>Agenda and Structure</vt:lpstr>
      <vt:lpstr>DIGNITY</vt:lpstr>
      <vt:lpstr>Group exercise</vt:lpstr>
      <vt:lpstr>Discuss…</vt:lpstr>
      <vt:lpstr>Discuss…</vt:lpstr>
      <vt:lpstr>Discuss…</vt:lpstr>
      <vt:lpstr>Discuss…</vt:lpstr>
      <vt:lpstr>What do we hear about gender and diversity?</vt:lpstr>
      <vt:lpstr>Core Concepts</vt:lpstr>
      <vt:lpstr>Sex or Gender?</vt:lpstr>
      <vt:lpstr>Male and female/masculine and feminine?</vt:lpstr>
      <vt:lpstr>Diversity</vt:lpstr>
      <vt:lpstr>Gender and Diversity</vt:lpstr>
      <vt:lpstr>Why it matters in our approach to disasters?</vt:lpstr>
      <vt:lpstr>Sexual and Gender-based Violence (S/GBV)</vt:lpstr>
      <vt:lpstr>SGBV: Joint action on prevention and response</vt:lpstr>
      <vt:lpstr>IFRC’s approach</vt:lpstr>
      <vt:lpstr>Minimum Standard Commitments to Gender and Diversity in Emergency Programming</vt:lpstr>
      <vt:lpstr>ACCESS</vt:lpstr>
      <vt:lpstr>PowerPoint Presentation</vt:lpstr>
      <vt:lpstr>Quiz Time!</vt:lpstr>
      <vt:lpstr>PowerPoint Presentation</vt:lpstr>
      <vt:lpstr>Impartiality, non-discrimination</vt:lpstr>
      <vt:lpstr>Disaster and DRR- Knowing who is most affected?</vt:lpstr>
      <vt:lpstr>Needs Assessments – Gender &amp; Diversity Analysis</vt:lpstr>
      <vt:lpstr>PowerPoint Presentation</vt:lpstr>
      <vt:lpstr>Needs Assessments – Gender &amp; Diversity Analysis</vt:lpstr>
      <vt:lpstr>Prioritisation</vt:lpstr>
      <vt:lpstr>Beneficiary Registration</vt:lpstr>
      <vt:lpstr>Equal Access: Considering our teams</vt:lpstr>
      <vt:lpstr>Exercise: Beneficiary Selection/Registration</vt:lpstr>
      <vt:lpstr>PARTICIPATION</vt:lpstr>
      <vt:lpstr>Inside Disaster Risk Reduction</vt:lpstr>
      <vt:lpstr>Exercise</vt:lpstr>
      <vt:lpstr>Exercise</vt:lpstr>
      <vt:lpstr>SAFETY</vt:lpstr>
      <vt:lpstr>PowerPoint Presentation</vt:lpstr>
      <vt:lpstr>To Serve with Pride</vt:lpstr>
      <vt:lpstr>Six Core Principles</vt:lpstr>
      <vt:lpstr>Six Core Principles</vt:lpstr>
      <vt:lpstr>IFRC’s reporting mechanism</vt:lpstr>
      <vt:lpstr>Prevention first!</vt:lpstr>
      <vt:lpstr>Setting up referral pathways!</vt:lpstr>
      <vt:lpstr>Some volunteers from the crowd?</vt:lpstr>
      <vt:lpstr>Case study</vt:lpstr>
      <vt:lpstr>First principles</vt:lpstr>
      <vt:lpstr>PowerPoint Presentation</vt:lpstr>
      <vt:lpstr>PowerPoint Presentation</vt:lpstr>
      <vt:lpstr>PowerPoint Presentation</vt:lpstr>
      <vt:lpstr>STORYBOARDS</vt:lpstr>
      <vt:lpstr>Storyboard</vt:lpstr>
      <vt:lpstr>Storyboard your plan of action</vt:lpstr>
    </vt:vector>
  </TitlesOfParts>
  <Company>IFRC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Customer</dc:creator>
  <cp:lastModifiedBy>Angeline Tandiono</cp:lastModifiedBy>
  <cp:revision>185</cp:revision>
  <cp:lastPrinted>2014-09-11T14:32:53Z</cp:lastPrinted>
  <dcterms:created xsi:type="dcterms:W3CDTF">2012-03-29T08:37:58Z</dcterms:created>
  <dcterms:modified xsi:type="dcterms:W3CDTF">2016-03-23T08:26:07Z</dcterms:modified>
</cp:coreProperties>
</file>