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4196" autoAdjust="0"/>
  </p:normalViewPr>
  <p:slideViewPr>
    <p:cSldViewPr snapToGrid="0" snapToObjects="1">
      <p:cViewPr varScale="1">
        <p:scale>
          <a:sx n="81" d="100"/>
          <a:sy n="81" d="100"/>
        </p:scale>
        <p:origin x="-164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5DADACE-85C4-417A-AD90-C49F35F551E7}" type="doc">
      <dgm:prSet loTypeId="urn:microsoft.com/office/officeart/2005/8/layout/StepDown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4C71F35-96E9-4608-AB4A-A37DF1BBF78D}">
      <dgm:prSet phldrT="[Text]" custT="1"/>
      <dgm:spPr>
        <a:solidFill>
          <a:schemeClr val="accent2">
            <a:lumMod val="50000"/>
          </a:schemeClr>
        </a:solidFill>
      </dgm:spPr>
      <dgm:t>
        <a:bodyPr/>
        <a:lstStyle/>
        <a:p>
          <a:pPr algn="l"/>
          <a:r>
            <a:rPr lang="en-US" sz="1100" b="1" dirty="0" smtClean="0">
              <a:solidFill>
                <a:schemeClr val="bg1"/>
              </a:solidFill>
              <a:latin typeface="Arial"/>
              <a:cs typeface="Arial"/>
            </a:rPr>
            <a:t>NAPA finalization and Approval</a:t>
          </a:r>
          <a:endParaRPr lang="en-US" sz="1100" b="1" dirty="0">
            <a:solidFill>
              <a:schemeClr val="bg1"/>
            </a:solidFill>
            <a:latin typeface="Arial"/>
            <a:cs typeface="Arial"/>
          </a:endParaRPr>
        </a:p>
      </dgm:t>
    </dgm:pt>
    <dgm:pt modelId="{701F0776-D702-4BFB-84A7-E173CD5CCBB9}" type="parTrans" cxnId="{8C225D8E-1827-480C-80AC-90E37EF9072F}">
      <dgm:prSet/>
      <dgm:spPr/>
      <dgm:t>
        <a:bodyPr/>
        <a:lstStyle/>
        <a:p>
          <a:endParaRPr lang="en-US"/>
        </a:p>
      </dgm:t>
    </dgm:pt>
    <dgm:pt modelId="{21BA1682-3D43-4EDC-9208-864A3761C0B6}" type="sibTrans" cxnId="{8C225D8E-1827-480C-80AC-90E37EF9072F}">
      <dgm:prSet/>
      <dgm:spPr/>
      <dgm:t>
        <a:bodyPr/>
        <a:lstStyle/>
        <a:p>
          <a:endParaRPr lang="en-US"/>
        </a:p>
      </dgm:t>
    </dgm:pt>
    <dgm:pt modelId="{B197E2E6-224C-420A-9EFE-F19790EAAE4E}">
      <dgm:prSet phldrT="[Text]" custT="1"/>
      <dgm:spPr>
        <a:solidFill>
          <a:schemeClr val="accent2">
            <a:lumMod val="50000"/>
          </a:schemeClr>
        </a:solidFill>
      </dgm:spPr>
      <dgm:t>
        <a:bodyPr/>
        <a:lstStyle/>
        <a:p>
          <a:pPr algn="l"/>
          <a:r>
            <a:rPr lang="en-US" sz="1100" b="1" dirty="0" smtClean="0">
              <a:solidFill>
                <a:schemeClr val="bg1"/>
              </a:solidFill>
              <a:latin typeface="Arial"/>
              <a:cs typeface="Arial"/>
            </a:rPr>
            <a:t>National and regional level workshops and transect appraisal in 3 river basin </a:t>
          </a:r>
          <a:endParaRPr lang="en-US" sz="1100" b="1" dirty="0">
            <a:solidFill>
              <a:schemeClr val="bg1"/>
            </a:solidFill>
            <a:latin typeface="Arial"/>
            <a:cs typeface="Arial"/>
          </a:endParaRPr>
        </a:p>
      </dgm:t>
    </dgm:pt>
    <dgm:pt modelId="{41EB7AE7-EF9C-48B9-A089-BF626F7D54C0}" type="parTrans" cxnId="{05F32B36-829C-4ECB-8949-1593D684E6BB}">
      <dgm:prSet/>
      <dgm:spPr/>
      <dgm:t>
        <a:bodyPr/>
        <a:lstStyle/>
        <a:p>
          <a:endParaRPr lang="en-US"/>
        </a:p>
      </dgm:t>
    </dgm:pt>
    <dgm:pt modelId="{7E76BF63-3DBD-4FE0-BB30-B09371097D6B}" type="sibTrans" cxnId="{05F32B36-829C-4ECB-8949-1593D684E6BB}">
      <dgm:prSet/>
      <dgm:spPr/>
      <dgm:t>
        <a:bodyPr/>
        <a:lstStyle/>
        <a:p>
          <a:endParaRPr lang="en-US"/>
        </a:p>
      </dgm:t>
    </dgm:pt>
    <dgm:pt modelId="{492A46EB-0DF0-4762-BF79-0FF0743760E5}">
      <dgm:prSet phldrT="[Text]" custT="1"/>
      <dgm:spPr>
        <a:solidFill>
          <a:schemeClr val="accent2">
            <a:lumMod val="50000"/>
          </a:schemeClr>
        </a:solidFill>
      </dgm:spPr>
      <dgm:t>
        <a:bodyPr/>
        <a:lstStyle/>
        <a:p>
          <a:pPr algn="l"/>
          <a:r>
            <a:rPr lang="en-US" sz="1100" b="1" dirty="0" smtClean="0">
              <a:solidFill>
                <a:schemeClr val="bg1"/>
              </a:solidFill>
              <a:latin typeface="Arial"/>
              <a:cs typeface="Arial"/>
            </a:rPr>
            <a:t>Climatic vulnerability assessment </a:t>
          </a:r>
          <a:endParaRPr lang="en-US" sz="1100" b="1" dirty="0">
            <a:solidFill>
              <a:schemeClr val="bg1"/>
            </a:solidFill>
            <a:latin typeface="Arial"/>
            <a:cs typeface="Arial"/>
          </a:endParaRPr>
        </a:p>
      </dgm:t>
    </dgm:pt>
    <dgm:pt modelId="{F5FEE23C-2977-4303-A24A-C07FC9280741}" type="parTrans" cxnId="{4121D3DC-6487-44DB-9C1C-2FECDA5E5AB2}">
      <dgm:prSet/>
      <dgm:spPr/>
      <dgm:t>
        <a:bodyPr/>
        <a:lstStyle/>
        <a:p>
          <a:endParaRPr lang="en-US"/>
        </a:p>
      </dgm:t>
    </dgm:pt>
    <dgm:pt modelId="{548F28E4-F7C5-42D0-850C-82DE47D73849}" type="sibTrans" cxnId="{4121D3DC-6487-44DB-9C1C-2FECDA5E5AB2}">
      <dgm:prSet/>
      <dgm:spPr/>
      <dgm:t>
        <a:bodyPr/>
        <a:lstStyle/>
        <a:p>
          <a:endParaRPr lang="en-US"/>
        </a:p>
      </dgm:t>
    </dgm:pt>
    <dgm:pt modelId="{1F30FA54-DBCA-4093-8AC5-FB68099A8B45}">
      <dgm:prSet custT="1"/>
      <dgm:spPr>
        <a:solidFill>
          <a:schemeClr val="accent2">
            <a:lumMod val="50000"/>
          </a:schemeClr>
        </a:solidFill>
      </dgm:spPr>
      <dgm:t>
        <a:bodyPr/>
        <a:lstStyle/>
        <a:p>
          <a:pPr algn="l"/>
          <a:r>
            <a:rPr lang="en-US" sz="1100" b="1" dirty="0" smtClean="0">
              <a:solidFill>
                <a:schemeClr val="bg1"/>
              </a:solidFill>
              <a:latin typeface="Arial"/>
              <a:cs typeface="Arial"/>
            </a:rPr>
            <a:t>Inception workshop</a:t>
          </a:r>
          <a:endParaRPr lang="en-US" sz="1100" b="1" dirty="0">
            <a:solidFill>
              <a:schemeClr val="bg1"/>
            </a:solidFill>
            <a:latin typeface="Arial"/>
            <a:cs typeface="Arial"/>
          </a:endParaRPr>
        </a:p>
      </dgm:t>
    </dgm:pt>
    <dgm:pt modelId="{93FACCED-661A-4B7E-89F8-4D78FD8F12B0}" type="parTrans" cxnId="{D9B8FA65-E314-4993-98E5-A9E3AD192085}">
      <dgm:prSet/>
      <dgm:spPr/>
      <dgm:t>
        <a:bodyPr/>
        <a:lstStyle/>
        <a:p>
          <a:endParaRPr lang="en-US"/>
        </a:p>
      </dgm:t>
    </dgm:pt>
    <dgm:pt modelId="{2A6BCABA-B4F7-4A78-B12B-4AC26357EEAD}" type="sibTrans" cxnId="{D9B8FA65-E314-4993-98E5-A9E3AD192085}">
      <dgm:prSet/>
      <dgm:spPr/>
      <dgm:t>
        <a:bodyPr/>
        <a:lstStyle/>
        <a:p>
          <a:endParaRPr lang="en-US"/>
        </a:p>
      </dgm:t>
    </dgm:pt>
    <dgm:pt modelId="{57516D13-9837-4174-8E01-71987EADC153}">
      <dgm:prSet custT="1"/>
      <dgm:spPr/>
      <dgm:t>
        <a:bodyPr/>
        <a:lstStyle/>
        <a:p>
          <a:pPr algn="l"/>
          <a:endParaRPr lang="en-US" sz="1100">
            <a:latin typeface="Arial"/>
            <a:cs typeface="Arial"/>
          </a:endParaRPr>
        </a:p>
      </dgm:t>
    </dgm:pt>
    <dgm:pt modelId="{718CFACA-6553-418F-B859-AA5DB2070D53}" type="parTrans" cxnId="{3B3FC553-A16D-46F8-A041-2264DEDB68F6}">
      <dgm:prSet/>
      <dgm:spPr/>
      <dgm:t>
        <a:bodyPr/>
        <a:lstStyle/>
        <a:p>
          <a:endParaRPr lang="en-US"/>
        </a:p>
      </dgm:t>
    </dgm:pt>
    <dgm:pt modelId="{1DE6287C-624D-40C8-96E5-ECA32646F20D}" type="sibTrans" cxnId="{3B3FC553-A16D-46F8-A041-2264DEDB68F6}">
      <dgm:prSet/>
      <dgm:spPr/>
      <dgm:t>
        <a:bodyPr/>
        <a:lstStyle/>
        <a:p>
          <a:endParaRPr lang="en-US"/>
        </a:p>
      </dgm:t>
    </dgm:pt>
    <dgm:pt modelId="{475E4BA9-8222-4B46-A4A1-8E9183E5B407}">
      <dgm:prSet custT="1"/>
      <dgm:spPr>
        <a:solidFill>
          <a:schemeClr val="accent2">
            <a:lumMod val="50000"/>
          </a:schemeClr>
        </a:solidFill>
      </dgm:spPr>
      <dgm:t>
        <a:bodyPr/>
        <a:lstStyle/>
        <a:p>
          <a:pPr algn="l"/>
          <a:r>
            <a:rPr lang="en-US" sz="1100" b="1" dirty="0" smtClean="0">
              <a:solidFill>
                <a:schemeClr val="bg1"/>
              </a:solidFill>
              <a:latin typeface="Arial"/>
              <a:cs typeface="Arial"/>
            </a:rPr>
            <a:t>Formation of thematic working groups and desk review </a:t>
          </a:r>
          <a:endParaRPr lang="en-US" sz="1100" b="1" dirty="0">
            <a:solidFill>
              <a:schemeClr val="bg1"/>
            </a:solidFill>
            <a:latin typeface="Arial"/>
            <a:cs typeface="Arial"/>
          </a:endParaRPr>
        </a:p>
      </dgm:t>
    </dgm:pt>
    <dgm:pt modelId="{65171E06-0EDC-4B5C-B06F-1FDB66AECB88}" type="parTrans" cxnId="{2D67E9FE-5CDD-4A6F-8DA9-54B3BA39E5BB}">
      <dgm:prSet/>
      <dgm:spPr/>
      <dgm:t>
        <a:bodyPr/>
        <a:lstStyle/>
        <a:p>
          <a:endParaRPr lang="en-US"/>
        </a:p>
      </dgm:t>
    </dgm:pt>
    <dgm:pt modelId="{66D90B03-69CD-4CAD-BB64-E9A14F57D7DB}" type="sibTrans" cxnId="{2D67E9FE-5CDD-4A6F-8DA9-54B3BA39E5BB}">
      <dgm:prSet/>
      <dgm:spPr/>
      <dgm:t>
        <a:bodyPr/>
        <a:lstStyle/>
        <a:p>
          <a:endParaRPr lang="en-US"/>
        </a:p>
      </dgm:t>
    </dgm:pt>
    <dgm:pt modelId="{FB01CB44-C8C5-48C5-AE79-AF2B1E1DF863}">
      <dgm:prSet custT="1"/>
      <dgm:spPr/>
      <dgm:t>
        <a:bodyPr/>
        <a:lstStyle/>
        <a:p>
          <a:pPr algn="l"/>
          <a:endParaRPr lang="en-US" sz="1100">
            <a:latin typeface="Arial"/>
            <a:cs typeface="Arial"/>
          </a:endParaRPr>
        </a:p>
      </dgm:t>
    </dgm:pt>
    <dgm:pt modelId="{3F7C43A3-935F-4550-8652-7AA5E14EB8A7}" type="parTrans" cxnId="{57FA4900-F5D2-4C6F-988C-16F1ECCC5ECE}">
      <dgm:prSet/>
      <dgm:spPr/>
      <dgm:t>
        <a:bodyPr/>
        <a:lstStyle/>
        <a:p>
          <a:endParaRPr lang="en-US"/>
        </a:p>
      </dgm:t>
    </dgm:pt>
    <dgm:pt modelId="{3D615D02-8555-4819-AE63-62F1AD418B16}" type="sibTrans" cxnId="{57FA4900-F5D2-4C6F-988C-16F1ECCC5ECE}">
      <dgm:prSet/>
      <dgm:spPr/>
      <dgm:t>
        <a:bodyPr/>
        <a:lstStyle/>
        <a:p>
          <a:endParaRPr lang="en-US"/>
        </a:p>
      </dgm:t>
    </dgm:pt>
    <dgm:pt modelId="{89E48DD2-EDFF-4808-B95D-20ECCBD8279E}">
      <dgm:prSet custT="1"/>
      <dgm:spPr>
        <a:solidFill>
          <a:schemeClr val="accent2">
            <a:lumMod val="50000"/>
          </a:schemeClr>
        </a:solidFill>
      </dgm:spPr>
      <dgm:t>
        <a:bodyPr/>
        <a:lstStyle/>
        <a:p>
          <a:pPr algn="l"/>
          <a:r>
            <a:rPr lang="en-US" sz="1100" b="1" dirty="0" smtClean="0">
              <a:solidFill>
                <a:schemeClr val="bg1"/>
              </a:solidFill>
              <a:latin typeface="Arial"/>
              <a:cs typeface="Arial"/>
            </a:rPr>
            <a:t>NAPA drafting Consultation with wider reference group</a:t>
          </a:r>
          <a:endParaRPr lang="en-US" sz="1100" b="1" dirty="0">
            <a:solidFill>
              <a:schemeClr val="bg1"/>
            </a:solidFill>
            <a:latin typeface="Arial"/>
            <a:cs typeface="Arial"/>
          </a:endParaRPr>
        </a:p>
      </dgm:t>
    </dgm:pt>
    <dgm:pt modelId="{43B26320-30BD-4B3E-AB4A-7C3EB05A812E}" type="parTrans" cxnId="{8663041E-AD15-47C6-BB2D-4E801C26DE4F}">
      <dgm:prSet/>
      <dgm:spPr/>
      <dgm:t>
        <a:bodyPr/>
        <a:lstStyle/>
        <a:p>
          <a:endParaRPr lang="en-US"/>
        </a:p>
      </dgm:t>
    </dgm:pt>
    <dgm:pt modelId="{E08FD252-781D-4F7B-8D4D-D51BBB7A8234}" type="sibTrans" cxnId="{8663041E-AD15-47C6-BB2D-4E801C26DE4F}">
      <dgm:prSet/>
      <dgm:spPr/>
      <dgm:t>
        <a:bodyPr/>
        <a:lstStyle/>
        <a:p>
          <a:endParaRPr lang="en-US"/>
        </a:p>
      </dgm:t>
    </dgm:pt>
    <dgm:pt modelId="{28CCB5D4-D050-485A-A08F-F8BC8DF9D409}">
      <dgm:prSet custT="1"/>
      <dgm:spPr>
        <a:solidFill>
          <a:schemeClr val="accent2">
            <a:lumMod val="50000"/>
          </a:schemeClr>
        </a:solidFill>
      </dgm:spPr>
      <dgm:t>
        <a:bodyPr/>
        <a:lstStyle/>
        <a:p>
          <a:pPr algn="l"/>
          <a:r>
            <a:rPr lang="en-US" sz="1100" b="1" dirty="0" smtClean="0">
              <a:solidFill>
                <a:schemeClr val="bg1"/>
              </a:solidFill>
              <a:latin typeface="Arial"/>
              <a:cs typeface="Arial"/>
            </a:rPr>
            <a:t>Consultation on draft NAPA</a:t>
          </a:r>
        </a:p>
        <a:p>
          <a:pPr algn="l"/>
          <a:r>
            <a:rPr lang="en-US" sz="1100" b="1" dirty="0" smtClean="0">
              <a:solidFill>
                <a:schemeClr val="bg1"/>
              </a:solidFill>
              <a:latin typeface="Arial"/>
              <a:cs typeface="Arial"/>
            </a:rPr>
            <a:t>National, regional and stakeholders and donors </a:t>
          </a:r>
        </a:p>
      </dgm:t>
    </dgm:pt>
    <dgm:pt modelId="{EF919818-D0BF-43ED-A353-3C8943FDCDF6}" type="parTrans" cxnId="{A0C167CC-D25B-4C55-9457-634C64067E9D}">
      <dgm:prSet/>
      <dgm:spPr/>
      <dgm:t>
        <a:bodyPr/>
        <a:lstStyle/>
        <a:p>
          <a:endParaRPr lang="en-US"/>
        </a:p>
      </dgm:t>
    </dgm:pt>
    <dgm:pt modelId="{36F8EB6A-1CD9-4690-9155-7708BA4029DE}" type="sibTrans" cxnId="{A0C167CC-D25B-4C55-9457-634C64067E9D}">
      <dgm:prSet/>
      <dgm:spPr/>
      <dgm:t>
        <a:bodyPr/>
        <a:lstStyle/>
        <a:p>
          <a:endParaRPr lang="en-US"/>
        </a:p>
      </dgm:t>
    </dgm:pt>
    <dgm:pt modelId="{0B7D3B5A-86D9-4C01-9D18-A5986E8A2142}" type="pres">
      <dgm:prSet presAssocID="{55DADACE-85C4-417A-AD90-C49F35F551E7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10BA31C6-0590-4EF0-AF61-C066848C44D0}" type="pres">
      <dgm:prSet presAssocID="{34C71F35-96E9-4608-AB4A-A37DF1BBF78D}" presName="composite" presStyleCnt="0"/>
      <dgm:spPr/>
    </dgm:pt>
    <dgm:pt modelId="{639DE97E-6002-4E5D-A51E-48FB96236D7D}" type="pres">
      <dgm:prSet presAssocID="{34C71F35-96E9-4608-AB4A-A37DF1BBF78D}" presName="bentUpArrow1" presStyleLbl="alignImgPlace1" presStyleIdx="0" presStyleCnt="6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endParaRPr lang="en-GB"/>
        </a:p>
      </dgm:t>
    </dgm:pt>
    <dgm:pt modelId="{550F1AA8-8DA2-40AC-81EA-B344E4EDA287}" type="pres">
      <dgm:prSet presAssocID="{34C71F35-96E9-4608-AB4A-A37DF1BBF78D}" presName="ParentText" presStyleLbl="node1" presStyleIdx="0" presStyleCnt="7" custScaleX="130551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F0B2E15-06B4-41BC-A0A1-CD4EE1EF9149}" type="pres">
      <dgm:prSet presAssocID="{34C71F35-96E9-4608-AB4A-A37DF1BBF78D}" presName="ChildText" presStyleLbl="revTx" presStyleIdx="0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69E7BCE-06E2-4CA6-AD33-6898AE6E93B8}" type="pres">
      <dgm:prSet presAssocID="{21BA1682-3D43-4EDC-9208-864A3761C0B6}" presName="sibTrans" presStyleCnt="0"/>
      <dgm:spPr/>
    </dgm:pt>
    <dgm:pt modelId="{AF075769-BDCA-4190-BEFB-4FF24804CBB4}" type="pres">
      <dgm:prSet presAssocID="{28CCB5D4-D050-485A-A08F-F8BC8DF9D409}" presName="composite" presStyleCnt="0"/>
      <dgm:spPr/>
    </dgm:pt>
    <dgm:pt modelId="{1BA03927-297D-4168-9EAF-B87283011243}" type="pres">
      <dgm:prSet presAssocID="{28CCB5D4-D050-485A-A08F-F8BC8DF9D409}" presName="bentUpArrow1" presStyleLbl="alignImgPlace1" presStyleIdx="1" presStyleCnt="6" custScaleX="125938" custLinFactNeighborX="-26047" custLinFactNeighborY="5233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endParaRPr lang="en-GB"/>
        </a:p>
      </dgm:t>
    </dgm:pt>
    <dgm:pt modelId="{0B37FBA0-A1D7-4E8D-9262-C021DAA22ACD}" type="pres">
      <dgm:prSet presAssocID="{28CCB5D4-D050-485A-A08F-F8BC8DF9D409}" presName="ParentText" presStyleLbl="node1" presStyleIdx="1" presStyleCnt="7" custScaleX="148366" custScaleY="150051" custLinFactNeighborX="-1865" custLinFactNeighborY="-13325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7E78E8A-8137-4BFC-AA78-FFAF51EF8F14}" type="pres">
      <dgm:prSet presAssocID="{28CCB5D4-D050-485A-A08F-F8BC8DF9D409}" presName="ChildText" presStyleLbl="revTx" presStyleIdx="1" presStyleCnt="7">
        <dgm:presLayoutVars>
          <dgm:chMax val="0"/>
          <dgm:chPref val="0"/>
          <dgm:bulletEnabled val="1"/>
        </dgm:presLayoutVars>
      </dgm:prSet>
      <dgm:spPr/>
    </dgm:pt>
    <dgm:pt modelId="{C5745F2C-2D48-4B16-81A0-FB687DF8FB8B}" type="pres">
      <dgm:prSet presAssocID="{36F8EB6A-1CD9-4690-9155-7708BA4029DE}" presName="sibTrans" presStyleCnt="0"/>
      <dgm:spPr/>
    </dgm:pt>
    <dgm:pt modelId="{4F9AA3E6-0BD7-44DF-812F-F160400D5DD6}" type="pres">
      <dgm:prSet presAssocID="{89E48DD2-EDFF-4808-B95D-20ECCBD8279E}" presName="composite" presStyleCnt="0"/>
      <dgm:spPr/>
    </dgm:pt>
    <dgm:pt modelId="{4E3BDD36-4AE9-406B-AADC-60BAD2B499A0}" type="pres">
      <dgm:prSet presAssocID="{89E48DD2-EDFF-4808-B95D-20ECCBD8279E}" presName="bentUpArrow1" presStyleLbl="alignImgPlace1" presStyleIdx="2" presStyleCnt="6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endParaRPr lang="en-GB"/>
        </a:p>
      </dgm:t>
    </dgm:pt>
    <dgm:pt modelId="{BE38B68E-C430-4FCB-B010-F2BD5F067C63}" type="pres">
      <dgm:prSet presAssocID="{89E48DD2-EDFF-4808-B95D-20ECCBD8279E}" presName="ParentText" presStyleLbl="node1" presStyleIdx="2" presStyleCnt="7" custScaleX="141261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DD7555F-7696-4121-B2F5-E66897B72CA5}" type="pres">
      <dgm:prSet presAssocID="{89E48DD2-EDFF-4808-B95D-20ECCBD8279E}" presName="ChildText" presStyleLbl="revTx" presStyleIdx="2" presStyleCnt="7">
        <dgm:presLayoutVars>
          <dgm:chMax val="0"/>
          <dgm:chPref val="0"/>
          <dgm:bulletEnabled val="1"/>
        </dgm:presLayoutVars>
      </dgm:prSet>
      <dgm:spPr/>
    </dgm:pt>
    <dgm:pt modelId="{E92E4407-3CA2-40E8-9811-52291A991116}" type="pres">
      <dgm:prSet presAssocID="{E08FD252-781D-4F7B-8D4D-D51BBB7A8234}" presName="sibTrans" presStyleCnt="0"/>
      <dgm:spPr/>
    </dgm:pt>
    <dgm:pt modelId="{EDDD3172-9EFA-4FA5-A30B-9B95F536FA91}" type="pres">
      <dgm:prSet presAssocID="{B197E2E6-224C-420A-9EFE-F19790EAAE4E}" presName="composite" presStyleCnt="0"/>
      <dgm:spPr/>
    </dgm:pt>
    <dgm:pt modelId="{2E57C865-2FE7-48FA-8E5C-15461FB6255C}" type="pres">
      <dgm:prSet presAssocID="{B197E2E6-224C-420A-9EFE-F19790EAAE4E}" presName="bentUpArrow1" presStyleLbl="alignImgPlace1" presStyleIdx="3" presStyleCnt="6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endParaRPr lang="en-GB"/>
        </a:p>
      </dgm:t>
    </dgm:pt>
    <dgm:pt modelId="{FD08563B-F368-4FA9-A432-439068AFEFFA}" type="pres">
      <dgm:prSet presAssocID="{B197E2E6-224C-420A-9EFE-F19790EAAE4E}" presName="ParentText" presStyleLbl="node1" presStyleIdx="3" presStyleCnt="7" custScaleX="177668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EA727BA-CAEA-4C46-AE0D-2B9B58A62BBF}" type="pres">
      <dgm:prSet presAssocID="{B197E2E6-224C-420A-9EFE-F19790EAAE4E}" presName="ChildText" presStyleLbl="revTx" presStyleIdx="3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2F7621B-B2B0-47B5-A361-68C7B9601785}" type="pres">
      <dgm:prSet presAssocID="{7E76BF63-3DBD-4FE0-BB30-B09371097D6B}" presName="sibTrans" presStyleCnt="0"/>
      <dgm:spPr/>
    </dgm:pt>
    <dgm:pt modelId="{6411871D-4878-4E74-9D17-6A64F7AB8D7A}" type="pres">
      <dgm:prSet presAssocID="{492A46EB-0DF0-4762-BF79-0FF0743760E5}" presName="composite" presStyleCnt="0"/>
      <dgm:spPr/>
    </dgm:pt>
    <dgm:pt modelId="{122DE907-20AB-4CF8-9B69-8E465816F3CD}" type="pres">
      <dgm:prSet presAssocID="{492A46EB-0DF0-4762-BF79-0FF0743760E5}" presName="bentUpArrow1" presStyleLbl="alignImgPlace1" presStyleIdx="4" presStyleCnt="6" custLinFactNeighborX="16854" custLinFactNeighborY="-3488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endParaRPr lang="en-GB"/>
        </a:p>
      </dgm:t>
    </dgm:pt>
    <dgm:pt modelId="{71BE2007-4364-4BB8-B099-5370FA97F7B1}" type="pres">
      <dgm:prSet presAssocID="{492A46EB-0DF0-4762-BF79-0FF0743760E5}" presName="ParentText" presStyleLbl="node1" presStyleIdx="4" presStyleCnt="7" custLinFactNeighborX="20724" custLinFactNeighborY="148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59D48CF-296F-4BD0-A2C4-D3660DD93075}" type="pres">
      <dgm:prSet presAssocID="{492A46EB-0DF0-4762-BF79-0FF0743760E5}" presName="ChildText" presStyleLbl="revTx" presStyleIdx="4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954579D-41A8-4200-B413-91173A53FEB6}" type="pres">
      <dgm:prSet presAssocID="{548F28E4-F7C5-42D0-850C-82DE47D73849}" presName="sibTrans" presStyleCnt="0"/>
      <dgm:spPr/>
    </dgm:pt>
    <dgm:pt modelId="{33E0BBEF-116D-489D-9E7A-B7CC6BD4D46C}" type="pres">
      <dgm:prSet presAssocID="{475E4BA9-8222-4B46-A4A1-8E9183E5B407}" presName="composite" presStyleCnt="0"/>
      <dgm:spPr/>
    </dgm:pt>
    <dgm:pt modelId="{6D6A4566-D44E-44BB-8DBF-85CA8880CD08}" type="pres">
      <dgm:prSet presAssocID="{475E4BA9-8222-4B46-A4A1-8E9183E5B407}" presName="bentUpArrow1" presStyleLbl="alignImgPlace1" presStyleIdx="5" presStyleCnt="6" custLinFactNeighborX="26047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endParaRPr lang="en-GB"/>
        </a:p>
      </dgm:t>
    </dgm:pt>
    <dgm:pt modelId="{39E9C905-4BC6-4AC6-9BD8-701EBD42A9BC}" type="pres">
      <dgm:prSet presAssocID="{475E4BA9-8222-4B46-A4A1-8E9183E5B407}" presName="ParentText" presStyleLbl="node1" presStyleIdx="5" presStyleCnt="7" custScaleX="125729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2C5DD6-70CE-4535-8088-1A13DCAB1B44}" type="pres">
      <dgm:prSet presAssocID="{475E4BA9-8222-4B46-A4A1-8E9183E5B407}" presName="ChildText" presStyleLbl="revTx" presStyleIdx="5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20F9D19-E84C-41ED-848F-2C3D33E22343}" type="pres">
      <dgm:prSet presAssocID="{66D90B03-69CD-4CAD-BB64-E9A14F57D7DB}" presName="sibTrans" presStyleCnt="0"/>
      <dgm:spPr/>
    </dgm:pt>
    <dgm:pt modelId="{00637BA5-8985-4ABF-9AEE-4C1CC62CDD38}" type="pres">
      <dgm:prSet presAssocID="{1F30FA54-DBCA-4093-8AC5-FB68099A8B45}" presName="composite" presStyleCnt="0"/>
      <dgm:spPr/>
    </dgm:pt>
    <dgm:pt modelId="{5B0DE743-0733-4CB2-9E13-0F5FB7658621}" type="pres">
      <dgm:prSet presAssocID="{1F30FA54-DBCA-4093-8AC5-FB68099A8B45}" presName="ParentText" presStyleLbl="node1" presStyleIdx="6" presStyleCnt="7" custLinFactNeighborX="18651" custLinFactNeighborY="-4441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B13FF38-C48B-45F2-95D6-BF6F27EF2D02}" type="pres">
      <dgm:prSet presAssocID="{1F30FA54-DBCA-4093-8AC5-FB68099A8B45}" presName="FinalChildText" presStyleLbl="revTx" presStyleIdx="6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8B63D8D-E4B0-4C4F-9CED-6D9B7ED54265}" type="presOf" srcId="{492A46EB-0DF0-4762-BF79-0FF0743760E5}" destId="{71BE2007-4364-4BB8-B099-5370FA97F7B1}" srcOrd="0" destOrd="0" presId="urn:microsoft.com/office/officeart/2005/8/layout/StepDownProcess"/>
    <dgm:cxn modelId="{A0C167CC-D25B-4C55-9457-634C64067E9D}" srcId="{55DADACE-85C4-417A-AD90-C49F35F551E7}" destId="{28CCB5D4-D050-485A-A08F-F8BC8DF9D409}" srcOrd="1" destOrd="0" parTransId="{EF919818-D0BF-43ED-A353-3C8943FDCDF6}" sibTransId="{36F8EB6A-1CD9-4690-9155-7708BA4029DE}"/>
    <dgm:cxn modelId="{8C225D8E-1827-480C-80AC-90E37EF9072F}" srcId="{55DADACE-85C4-417A-AD90-C49F35F551E7}" destId="{34C71F35-96E9-4608-AB4A-A37DF1BBF78D}" srcOrd="0" destOrd="0" parTransId="{701F0776-D702-4BFB-84A7-E173CD5CCBB9}" sibTransId="{21BA1682-3D43-4EDC-9208-864A3761C0B6}"/>
    <dgm:cxn modelId="{05F32B36-829C-4ECB-8949-1593D684E6BB}" srcId="{55DADACE-85C4-417A-AD90-C49F35F551E7}" destId="{B197E2E6-224C-420A-9EFE-F19790EAAE4E}" srcOrd="3" destOrd="0" parTransId="{41EB7AE7-EF9C-48B9-A089-BF626F7D54C0}" sibTransId="{7E76BF63-3DBD-4FE0-BB30-B09371097D6B}"/>
    <dgm:cxn modelId="{F6867697-BFD0-BE4F-ABFB-0EED249419D3}" type="presOf" srcId="{89E48DD2-EDFF-4808-B95D-20ECCBD8279E}" destId="{BE38B68E-C430-4FCB-B010-F2BD5F067C63}" srcOrd="0" destOrd="0" presId="urn:microsoft.com/office/officeart/2005/8/layout/StepDownProcess"/>
    <dgm:cxn modelId="{7C9C7AF5-61E1-FF47-A3BF-5EA485FB8492}" type="presOf" srcId="{57516D13-9837-4174-8E01-71987EADC153}" destId="{7B13FF38-C48B-45F2-95D6-BF6F27EF2D02}" srcOrd="0" destOrd="0" presId="urn:microsoft.com/office/officeart/2005/8/layout/StepDownProcess"/>
    <dgm:cxn modelId="{9FB47D4B-F57D-C042-861B-2951DFC34939}" type="presOf" srcId="{1F30FA54-DBCA-4093-8AC5-FB68099A8B45}" destId="{5B0DE743-0733-4CB2-9E13-0F5FB7658621}" srcOrd="0" destOrd="0" presId="urn:microsoft.com/office/officeart/2005/8/layout/StepDownProcess"/>
    <dgm:cxn modelId="{3B3FC553-A16D-46F8-A041-2264DEDB68F6}" srcId="{1F30FA54-DBCA-4093-8AC5-FB68099A8B45}" destId="{57516D13-9837-4174-8E01-71987EADC153}" srcOrd="0" destOrd="0" parTransId="{718CFACA-6553-418F-B859-AA5DB2070D53}" sibTransId="{1DE6287C-624D-40C8-96E5-ECA32646F20D}"/>
    <dgm:cxn modelId="{4121D3DC-6487-44DB-9C1C-2FECDA5E5AB2}" srcId="{55DADACE-85C4-417A-AD90-C49F35F551E7}" destId="{492A46EB-0DF0-4762-BF79-0FF0743760E5}" srcOrd="4" destOrd="0" parTransId="{F5FEE23C-2977-4303-A24A-C07FC9280741}" sibTransId="{548F28E4-F7C5-42D0-850C-82DE47D73849}"/>
    <dgm:cxn modelId="{D0E73BD8-687B-A04A-B26D-DD0134D5C554}" type="presOf" srcId="{28CCB5D4-D050-485A-A08F-F8BC8DF9D409}" destId="{0B37FBA0-A1D7-4E8D-9262-C021DAA22ACD}" srcOrd="0" destOrd="0" presId="urn:microsoft.com/office/officeart/2005/8/layout/StepDownProcess"/>
    <dgm:cxn modelId="{8663041E-AD15-47C6-BB2D-4E801C26DE4F}" srcId="{55DADACE-85C4-417A-AD90-C49F35F551E7}" destId="{89E48DD2-EDFF-4808-B95D-20ECCBD8279E}" srcOrd="2" destOrd="0" parTransId="{43B26320-30BD-4B3E-AB4A-7C3EB05A812E}" sibTransId="{E08FD252-781D-4F7B-8D4D-D51BBB7A8234}"/>
    <dgm:cxn modelId="{465C6B79-67E4-CC4E-9518-F6A4AE3FD89A}" type="presOf" srcId="{FB01CB44-C8C5-48C5-AE79-AF2B1E1DF863}" destId="{B12C5DD6-70CE-4535-8088-1A13DCAB1B44}" srcOrd="0" destOrd="0" presId="urn:microsoft.com/office/officeart/2005/8/layout/StepDownProcess"/>
    <dgm:cxn modelId="{2D67E9FE-5CDD-4A6F-8DA9-54B3BA39E5BB}" srcId="{55DADACE-85C4-417A-AD90-C49F35F551E7}" destId="{475E4BA9-8222-4B46-A4A1-8E9183E5B407}" srcOrd="5" destOrd="0" parTransId="{65171E06-0EDC-4B5C-B06F-1FDB66AECB88}" sibTransId="{66D90B03-69CD-4CAD-BB64-E9A14F57D7DB}"/>
    <dgm:cxn modelId="{01813902-3C4B-B145-904A-79540BB5BAB9}" type="presOf" srcId="{34C71F35-96E9-4608-AB4A-A37DF1BBF78D}" destId="{550F1AA8-8DA2-40AC-81EA-B344E4EDA287}" srcOrd="0" destOrd="0" presId="urn:microsoft.com/office/officeart/2005/8/layout/StepDownProcess"/>
    <dgm:cxn modelId="{57FA4900-F5D2-4C6F-988C-16F1ECCC5ECE}" srcId="{475E4BA9-8222-4B46-A4A1-8E9183E5B407}" destId="{FB01CB44-C8C5-48C5-AE79-AF2B1E1DF863}" srcOrd="0" destOrd="0" parTransId="{3F7C43A3-935F-4550-8652-7AA5E14EB8A7}" sibTransId="{3D615D02-8555-4819-AE63-62F1AD418B16}"/>
    <dgm:cxn modelId="{E7F153C1-DFB8-D545-BE21-2B49BCBF5FBD}" type="presOf" srcId="{475E4BA9-8222-4B46-A4A1-8E9183E5B407}" destId="{39E9C905-4BC6-4AC6-9BD8-701EBD42A9BC}" srcOrd="0" destOrd="0" presId="urn:microsoft.com/office/officeart/2005/8/layout/StepDownProcess"/>
    <dgm:cxn modelId="{D9B8FA65-E314-4993-98E5-A9E3AD192085}" srcId="{55DADACE-85C4-417A-AD90-C49F35F551E7}" destId="{1F30FA54-DBCA-4093-8AC5-FB68099A8B45}" srcOrd="6" destOrd="0" parTransId="{93FACCED-661A-4B7E-89F8-4D78FD8F12B0}" sibTransId="{2A6BCABA-B4F7-4A78-B12B-4AC26357EEAD}"/>
    <dgm:cxn modelId="{BF5277EF-A3CB-D14C-A771-7783D99B0553}" type="presOf" srcId="{B197E2E6-224C-420A-9EFE-F19790EAAE4E}" destId="{FD08563B-F368-4FA9-A432-439068AFEFFA}" srcOrd="0" destOrd="0" presId="urn:microsoft.com/office/officeart/2005/8/layout/StepDownProcess"/>
    <dgm:cxn modelId="{81BD1DD8-F3AC-FE4C-9B27-2D9066A020EA}" type="presOf" srcId="{55DADACE-85C4-417A-AD90-C49F35F551E7}" destId="{0B7D3B5A-86D9-4C01-9D18-A5986E8A2142}" srcOrd="0" destOrd="0" presId="urn:microsoft.com/office/officeart/2005/8/layout/StepDownProcess"/>
    <dgm:cxn modelId="{CDB16C72-8690-BF49-9527-5130D3A7E0F6}" type="presParOf" srcId="{0B7D3B5A-86D9-4C01-9D18-A5986E8A2142}" destId="{10BA31C6-0590-4EF0-AF61-C066848C44D0}" srcOrd="0" destOrd="0" presId="urn:microsoft.com/office/officeart/2005/8/layout/StepDownProcess"/>
    <dgm:cxn modelId="{6B93D341-A4A9-0C44-9198-306CBD273B10}" type="presParOf" srcId="{10BA31C6-0590-4EF0-AF61-C066848C44D0}" destId="{639DE97E-6002-4E5D-A51E-48FB96236D7D}" srcOrd="0" destOrd="0" presId="urn:microsoft.com/office/officeart/2005/8/layout/StepDownProcess"/>
    <dgm:cxn modelId="{0482CDF8-D10A-F949-B8A3-6BB66B777CEE}" type="presParOf" srcId="{10BA31C6-0590-4EF0-AF61-C066848C44D0}" destId="{550F1AA8-8DA2-40AC-81EA-B344E4EDA287}" srcOrd="1" destOrd="0" presId="urn:microsoft.com/office/officeart/2005/8/layout/StepDownProcess"/>
    <dgm:cxn modelId="{A58241CC-54E9-4C4D-ADD2-2DA7FB3A4525}" type="presParOf" srcId="{10BA31C6-0590-4EF0-AF61-C066848C44D0}" destId="{5F0B2E15-06B4-41BC-A0A1-CD4EE1EF9149}" srcOrd="2" destOrd="0" presId="urn:microsoft.com/office/officeart/2005/8/layout/StepDownProcess"/>
    <dgm:cxn modelId="{4154AC5E-A3A6-FA4D-AE05-3EE2D83DB8D3}" type="presParOf" srcId="{0B7D3B5A-86D9-4C01-9D18-A5986E8A2142}" destId="{869E7BCE-06E2-4CA6-AD33-6898AE6E93B8}" srcOrd="1" destOrd="0" presId="urn:microsoft.com/office/officeart/2005/8/layout/StepDownProcess"/>
    <dgm:cxn modelId="{56D53799-D67E-C143-917A-F4794D813AEE}" type="presParOf" srcId="{0B7D3B5A-86D9-4C01-9D18-A5986E8A2142}" destId="{AF075769-BDCA-4190-BEFB-4FF24804CBB4}" srcOrd="2" destOrd="0" presId="urn:microsoft.com/office/officeart/2005/8/layout/StepDownProcess"/>
    <dgm:cxn modelId="{E3E4F579-B77E-D44E-833B-B9F6A0688D41}" type="presParOf" srcId="{AF075769-BDCA-4190-BEFB-4FF24804CBB4}" destId="{1BA03927-297D-4168-9EAF-B87283011243}" srcOrd="0" destOrd="0" presId="urn:microsoft.com/office/officeart/2005/8/layout/StepDownProcess"/>
    <dgm:cxn modelId="{3AED8029-3FB8-2448-B283-028192D7B1A9}" type="presParOf" srcId="{AF075769-BDCA-4190-BEFB-4FF24804CBB4}" destId="{0B37FBA0-A1D7-4E8D-9262-C021DAA22ACD}" srcOrd="1" destOrd="0" presId="urn:microsoft.com/office/officeart/2005/8/layout/StepDownProcess"/>
    <dgm:cxn modelId="{F5825969-A455-CE4B-B407-9239ECE605FF}" type="presParOf" srcId="{AF075769-BDCA-4190-BEFB-4FF24804CBB4}" destId="{07E78E8A-8137-4BFC-AA78-FFAF51EF8F14}" srcOrd="2" destOrd="0" presId="urn:microsoft.com/office/officeart/2005/8/layout/StepDownProcess"/>
    <dgm:cxn modelId="{6A1B677B-7905-5347-B512-A79B21738615}" type="presParOf" srcId="{0B7D3B5A-86D9-4C01-9D18-A5986E8A2142}" destId="{C5745F2C-2D48-4B16-81A0-FB687DF8FB8B}" srcOrd="3" destOrd="0" presId="urn:microsoft.com/office/officeart/2005/8/layout/StepDownProcess"/>
    <dgm:cxn modelId="{E807EDF1-3FE9-9145-9F59-5E3B45C3062C}" type="presParOf" srcId="{0B7D3B5A-86D9-4C01-9D18-A5986E8A2142}" destId="{4F9AA3E6-0BD7-44DF-812F-F160400D5DD6}" srcOrd="4" destOrd="0" presId="urn:microsoft.com/office/officeart/2005/8/layout/StepDownProcess"/>
    <dgm:cxn modelId="{9EBE62EC-B144-7F46-90A7-9F0D0185CD03}" type="presParOf" srcId="{4F9AA3E6-0BD7-44DF-812F-F160400D5DD6}" destId="{4E3BDD36-4AE9-406B-AADC-60BAD2B499A0}" srcOrd="0" destOrd="0" presId="urn:microsoft.com/office/officeart/2005/8/layout/StepDownProcess"/>
    <dgm:cxn modelId="{530A2FE8-1B93-4A4D-8BD1-0972763D3BA3}" type="presParOf" srcId="{4F9AA3E6-0BD7-44DF-812F-F160400D5DD6}" destId="{BE38B68E-C430-4FCB-B010-F2BD5F067C63}" srcOrd="1" destOrd="0" presId="urn:microsoft.com/office/officeart/2005/8/layout/StepDownProcess"/>
    <dgm:cxn modelId="{D08039FA-A635-164E-B992-3614F0C3AF2C}" type="presParOf" srcId="{4F9AA3E6-0BD7-44DF-812F-F160400D5DD6}" destId="{DDD7555F-7696-4121-B2F5-E66897B72CA5}" srcOrd="2" destOrd="0" presId="urn:microsoft.com/office/officeart/2005/8/layout/StepDownProcess"/>
    <dgm:cxn modelId="{7153ED3B-A4B0-6F4F-8FEF-C6AEFA56C263}" type="presParOf" srcId="{0B7D3B5A-86D9-4C01-9D18-A5986E8A2142}" destId="{E92E4407-3CA2-40E8-9811-52291A991116}" srcOrd="5" destOrd="0" presId="urn:microsoft.com/office/officeart/2005/8/layout/StepDownProcess"/>
    <dgm:cxn modelId="{1641CE97-8589-5C46-A608-5EF6BE63DE4E}" type="presParOf" srcId="{0B7D3B5A-86D9-4C01-9D18-A5986E8A2142}" destId="{EDDD3172-9EFA-4FA5-A30B-9B95F536FA91}" srcOrd="6" destOrd="0" presId="urn:microsoft.com/office/officeart/2005/8/layout/StepDownProcess"/>
    <dgm:cxn modelId="{76CF44A8-9121-B143-9F97-2D0A87FB7BA8}" type="presParOf" srcId="{EDDD3172-9EFA-4FA5-A30B-9B95F536FA91}" destId="{2E57C865-2FE7-48FA-8E5C-15461FB6255C}" srcOrd="0" destOrd="0" presId="urn:microsoft.com/office/officeart/2005/8/layout/StepDownProcess"/>
    <dgm:cxn modelId="{21271589-04D5-0546-A826-1964B515E56A}" type="presParOf" srcId="{EDDD3172-9EFA-4FA5-A30B-9B95F536FA91}" destId="{FD08563B-F368-4FA9-A432-439068AFEFFA}" srcOrd="1" destOrd="0" presId="urn:microsoft.com/office/officeart/2005/8/layout/StepDownProcess"/>
    <dgm:cxn modelId="{FAB5DD5D-8B8B-5545-B28D-E45287CEC5D2}" type="presParOf" srcId="{EDDD3172-9EFA-4FA5-A30B-9B95F536FA91}" destId="{6EA727BA-CAEA-4C46-AE0D-2B9B58A62BBF}" srcOrd="2" destOrd="0" presId="urn:microsoft.com/office/officeart/2005/8/layout/StepDownProcess"/>
    <dgm:cxn modelId="{799FE8C4-01EA-B64E-A0C5-DD627775B736}" type="presParOf" srcId="{0B7D3B5A-86D9-4C01-9D18-A5986E8A2142}" destId="{42F7621B-B2B0-47B5-A361-68C7B9601785}" srcOrd="7" destOrd="0" presId="urn:microsoft.com/office/officeart/2005/8/layout/StepDownProcess"/>
    <dgm:cxn modelId="{063B2C1B-FF11-0744-81C6-5765A0E5C97F}" type="presParOf" srcId="{0B7D3B5A-86D9-4C01-9D18-A5986E8A2142}" destId="{6411871D-4878-4E74-9D17-6A64F7AB8D7A}" srcOrd="8" destOrd="0" presId="urn:microsoft.com/office/officeart/2005/8/layout/StepDownProcess"/>
    <dgm:cxn modelId="{111BB46A-F647-164B-991E-0F0A3EE53C89}" type="presParOf" srcId="{6411871D-4878-4E74-9D17-6A64F7AB8D7A}" destId="{122DE907-20AB-4CF8-9B69-8E465816F3CD}" srcOrd="0" destOrd="0" presId="urn:microsoft.com/office/officeart/2005/8/layout/StepDownProcess"/>
    <dgm:cxn modelId="{CD8B4D01-FC7B-754E-81D2-3A39650CACDD}" type="presParOf" srcId="{6411871D-4878-4E74-9D17-6A64F7AB8D7A}" destId="{71BE2007-4364-4BB8-B099-5370FA97F7B1}" srcOrd="1" destOrd="0" presId="urn:microsoft.com/office/officeart/2005/8/layout/StepDownProcess"/>
    <dgm:cxn modelId="{B2743357-6205-6D4A-87D1-1A9EADFAF715}" type="presParOf" srcId="{6411871D-4878-4E74-9D17-6A64F7AB8D7A}" destId="{E59D48CF-296F-4BD0-A2C4-D3660DD93075}" srcOrd="2" destOrd="0" presId="urn:microsoft.com/office/officeart/2005/8/layout/StepDownProcess"/>
    <dgm:cxn modelId="{6EB0BB9E-DF25-0545-BF27-D6257C097C83}" type="presParOf" srcId="{0B7D3B5A-86D9-4C01-9D18-A5986E8A2142}" destId="{8954579D-41A8-4200-B413-91173A53FEB6}" srcOrd="9" destOrd="0" presId="urn:microsoft.com/office/officeart/2005/8/layout/StepDownProcess"/>
    <dgm:cxn modelId="{2FD6AA73-62E6-D647-B52E-C443F33AFC01}" type="presParOf" srcId="{0B7D3B5A-86D9-4C01-9D18-A5986E8A2142}" destId="{33E0BBEF-116D-489D-9E7A-B7CC6BD4D46C}" srcOrd="10" destOrd="0" presId="urn:microsoft.com/office/officeart/2005/8/layout/StepDownProcess"/>
    <dgm:cxn modelId="{61EEC492-D251-8D43-B9A7-E69F57F6C5FE}" type="presParOf" srcId="{33E0BBEF-116D-489D-9E7A-B7CC6BD4D46C}" destId="{6D6A4566-D44E-44BB-8DBF-85CA8880CD08}" srcOrd="0" destOrd="0" presId="urn:microsoft.com/office/officeart/2005/8/layout/StepDownProcess"/>
    <dgm:cxn modelId="{871715FB-C19E-354D-8991-0150966836C5}" type="presParOf" srcId="{33E0BBEF-116D-489D-9E7A-B7CC6BD4D46C}" destId="{39E9C905-4BC6-4AC6-9BD8-701EBD42A9BC}" srcOrd="1" destOrd="0" presId="urn:microsoft.com/office/officeart/2005/8/layout/StepDownProcess"/>
    <dgm:cxn modelId="{58C44DB3-F32D-5D44-BDFB-07492A54C55E}" type="presParOf" srcId="{33E0BBEF-116D-489D-9E7A-B7CC6BD4D46C}" destId="{B12C5DD6-70CE-4535-8088-1A13DCAB1B44}" srcOrd="2" destOrd="0" presId="urn:microsoft.com/office/officeart/2005/8/layout/StepDownProcess"/>
    <dgm:cxn modelId="{9E6B7BD3-DF84-C946-A958-1BE84063847F}" type="presParOf" srcId="{0B7D3B5A-86D9-4C01-9D18-A5986E8A2142}" destId="{920F9D19-E84C-41ED-848F-2C3D33E22343}" srcOrd="11" destOrd="0" presId="urn:microsoft.com/office/officeart/2005/8/layout/StepDownProcess"/>
    <dgm:cxn modelId="{91B05317-AA6E-1141-8F94-99D4B3F449EE}" type="presParOf" srcId="{0B7D3B5A-86D9-4C01-9D18-A5986E8A2142}" destId="{00637BA5-8985-4ABF-9AEE-4C1CC62CDD38}" srcOrd="12" destOrd="0" presId="urn:microsoft.com/office/officeart/2005/8/layout/StepDownProcess"/>
    <dgm:cxn modelId="{741F6DEF-6204-8641-8B04-371EC0AACF2E}" type="presParOf" srcId="{00637BA5-8985-4ABF-9AEE-4C1CC62CDD38}" destId="{5B0DE743-0733-4CB2-9E13-0F5FB7658621}" srcOrd="0" destOrd="0" presId="urn:microsoft.com/office/officeart/2005/8/layout/StepDownProcess"/>
    <dgm:cxn modelId="{8B6F84F7-D446-0A41-AE90-F483ED9FFFAF}" type="presParOf" srcId="{00637BA5-8985-4ABF-9AEE-4C1CC62CDD38}" destId="{7B13FF38-C48B-45F2-95D6-BF6F27EF2D02}" srcOrd="1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9DE97E-6002-4E5D-A51E-48FB96236D7D}">
      <dsp:nvSpPr>
        <dsp:cNvPr id="0" name=""/>
        <dsp:cNvSpPr/>
      </dsp:nvSpPr>
      <dsp:spPr>
        <a:xfrm rot="5400000">
          <a:off x="311028" y="764552"/>
          <a:ext cx="595702" cy="678186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50F1AA8-8DA2-40AC-81EA-B344E4EDA287}">
      <dsp:nvSpPr>
        <dsp:cNvPr id="0" name=""/>
        <dsp:cNvSpPr/>
      </dsp:nvSpPr>
      <dsp:spPr>
        <a:xfrm>
          <a:off x="19" y="104204"/>
          <a:ext cx="1309181" cy="701935"/>
        </a:xfrm>
        <a:prstGeom prst="roundRect">
          <a:avLst>
            <a:gd name="adj" fmla="val 16670"/>
          </a:avLst>
        </a:prstGeom>
        <a:solidFill>
          <a:schemeClr val="accent2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>
              <a:solidFill>
                <a:schemeClr val="bg1"/>
              </a:solidFill>
              <a:latin typeface="Arial"/>
              <a:cs typeface="Arial"/>
            </a:rPr>
            <a:t>NAPA finalization and Approval</a:t>
          </a:r>
          <a:endParaRPr lang="en-US" sz="1100" b="1" kern="1200" dirty="0">
            <a:solidFill>
              <a:schemeClr val="bg1"/>
            </a:solidFill>
            <a:latin typeface="Arial"/>
            <a:cs typeface="Arial"/>
          </a:endParaRPr>
        </a:p>
      </dsp:txBody>
      <dsp:txXfrm>
        <a:off x="34291" y="138476"/>
        <a:ext cx="1240637" cy="633391"/>
      </dsp:txXfrm>
    </dsp:sp>
    <dsp:sp modelId="{5F0B2E15-06B4-41BC-A0A1-CD4EE1EF9149}">
      <dsp:nvSpPr>
        <dsp:cNvPr id="0" name=""/>
        <dsp:cNvSpPr/>
      </dsp:nvSpPr>
      <dsp:spPr>
        <a:xfrm>
          <a:off x="1156016" y="171150"/>
          <a:ext cx="729349" cy="5673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BA03927-297D-4168-9EAF-B87283011243}">
      <dsp:nvSpPr>
        <dsp:cNvPr id="0" name=""/>
        <dsp:cNvSpPr/>
      </dsp:nvSpPr>
      <dsp:spPr>
        <a:xfrm rot="5400000">
          <a:off x="1128673" y="1671940"/>
          <a:ext cx="595702" cy="854093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B37FBA0-A1D7-4E8D-9262-C021DAA22ACD}">
      <dsp:nvSpPr>
        <dsp:cNvPr id="0" name=""/>
        <dsp:cNvSpPr/>
      </dsp:nvSpPr>
      <dsp:spPr>
        <a:xfrm>
          <a:off x="886283" y="799177"/>
          <a:ext cx="1487832" cy="1053261"/>
        </a:xfrm>
        <a:prstGeom prst="roundRect">
          <a:avLst>
            <a:gd name="adj" fmla="val 16670"/>
          </a:avLst>
        </a:prstGeom>
        <a:solidFill>
          <a:schemeClr val="accent2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>
              <a:solidFill>
                <a:schemeClr val="bg1"/>
              </a:solidFill>
              <a:latin typeface="Arial"/>
              <a:cs typeface="Arial"/>
            </a:rPr>
            <a:t>Consultation on draft NAPA</a:t>
          </a:r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>
              <a:solidFill>
                <a:schemeClr val="bg1"/>
              </a:solidFill>
              <a:latin typeface="Arial"/>
              <a:cs typeface="Arial"/>
            </a:rPr>
            <a:t>National, regional and stakeholders and donors </a:t>
          </a:r>
        </a:p>
      </dsp:txBody>
      <dsp:txXfrm>
        <a:off x="937708" y="850602"/>
        <a:ext cx="1384982" cy="950411"/>
      </dsp:txXfrm>
    </dsp:sp>
    <dsp:sp modelId="{07E78E8A-8137-4BFC-AA78-FFAF51EF8F14}">
      <dsp:nvSpPr>
        <dsp:cNvPr id="0" name=""/>
        <dsp:cNvSpPr/>
      </dsp:nvSpPr>
      <dsp:spPr>
        <a:xfrm>
          <a:off x="2150307" y="1135318"/>
          <a:ext cx="729349" cy="5673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E3BDD36-4AE9-406B-AADC-60BAD2B499A0}">
      <dsp:nvSpPr>
        <dsp:cNvPr id="0" name=""/>
        <dsp:cNvSpPr/>
      </dsp:nvSpPr>
      <dsp:spPr>
        <a:xfrm rot="5400000">
          <a:off x="2174662" y="2517226"/>
          <a:ext cx="595702" cy="678186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E38B68E-C430-4FCB-B010-F2BD5F067C63}">
      <dsp:nvSpPr>
        <dsp:cNvPr id="0" name=""/>
        <dsp:cNvSpPr/>
      </dsp:nvSpPr>
      <dsp:spPr>
        <a:xfrm>
          <a:off x="1809952" y="1856878"/>
          <a:ext cx="1416582" cy="701935"/>
        </a:xfrm>
        <a:prstGeom prst="roundRect">
          <a:avLst>
            <a:gd name="adj" fmla="val 16670"/>
          </a:avLst>
        </a:prstGeom>
        <a:solidFill>
          <a:schemeClr val="accent2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>
              <a:solidFill>
                <a:schemeClr val="bg1"/>
              </a:solidFill>
              <a:latin typeface="Arial"/>
              <a:cs typeface="Arial"/>
            </a:rPr>
            <a:t>NAPA drafting Consultation with wider reference group</a:t>
          </a:r>
          <a:endParaRPr lang="en-US" sz="1100" b="1" kern="1200" dirty="0">
            <a:solidFill>
              <a:schemeClr val="bg1"/>
            </a:solidFill>
            <a:latin typeface="Arial"/>
            <a:cs typeface="Arial"/>
          </a:endParaRPr>
        </a:p>
      </dsp:txBody>
      <dsp:txXfrm>
        <a:off x="1844224" y="1891150"/>
        <a:ext cx="1348038" cy="633391"/>
      </dsp:txXfrm>
    </dsp:sp>
    <dsp:sp modelId="{DDD7555F-7696-4121-B2F5-E66897B72CA5}">
      <dsp:nvSpPr>
        <dsp:cNvPr id="0" name=""/>
        <dsp:cNvSpPr/>
      </dsp:nvSpPr>
      <dsp:spPr>
        <a:xfrm>
          <a:off x="3019649" y="1923824"/>
          <a:ext cx="729349" cy="5673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E57C865-2FE7-48FA-8E5C-15461FB6255C}">
      <dsp:nvSpPr>
        <dsp:cNvPr id="0" name=""/>
        <dsp:cNvSpPr/>
      </dsp:nvSpPr>
      <dsp:spPr>
        <a:xfrm rot="5400000">
          <a:off x="3262175" y="3305732"/>
          <a:ext cx="595702" cy="678186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D08563B-F368-4FA9-A432-439068AFEFFA}">
      <dsp:nvSpPr>
        <dsp:cNvPr id="0" name=""/>
        <dsp:cNvSpPr/>
      </dsp:nvSpPr>
      <dsp:spPr>
        <a:xfrm>
          <a:off x="2714918" y="2645384"/>
          <a:ext cx="1781676" cy="701935"/>
        </a:xfrm>
        <a:prstGeom prst="roundRect">
          <a:avLst>
            <a:gd name="adj" fmla="val 16670"/>
          </a:avLst>
        </a:prstGeom>
        <a:solidFill>
          <a:schemeClr val="accent2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>
              <a:solidFill>
                <a:schemeClr val="bg1"/>
              </a:solidFill>
              <a:latin typeface="Arial"/>
              <a:cs typeface="Arial"/>
            </a:rPr>
            <a:t>National and regional level workshops and transect appraisal in 3 river basin </a:t>
          </a:r>
          <a:endParaRPr lang="en-US" sz="1100" b="1" kern="1200" dirty="0">
            <a:solidFill>
              <a:schemeClr val="bg1"/>
            </a:solidFill>
            <a:latin typeface="Arial"/>
            <a:cs typeface="Arial"/>
          </a:endParaRPr>
        </a:p>
      </dsp:txBody>
      <dsp:txXfrm>
        <a:off x="2749190" y="2679656"/>
        <a:ext cx="1713132" cy="633391"/>
      </dsp:txXfrm>
    </dsp:sp>
    <dsp:sp modelId="{6EA727BA-CAEA-4C46-AE0D-2B9B58A62BBF}">
      <dsp:nvSpPr>
        <dsp:cNvPr id="0" name=""/>
        <dsp:cNvSpPr/>
      </dsp:nvSpPr>
      <dsp:spPr>
        <a:xfrm>
          <a:off x="4107162" y="2712330"/>
          <a:ext cx="729349" cy="5673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2DE907-20AB-4CF8-9B69-8E465816F3CD}">
      <dsp:nvSpPr>
        <dsp:cNvPr id="0" name=""/>
        <dsp:cNvSpPr/>
      </dsp:nvSpPr>
      <dsp:spPr>
        <a:xfrm rot="5400000">
          <a:off x="3892011" y="4073460"/>
          <a:ext cx="595702" cy="678186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1BE2007-4364-4BB8-B099-5370FA97F7B1}">
      <dsp:nvSpPr>
        <dsp:cNvPr id="0" name=""/>
        <dsp:cNvSpPr/>
      </dsp:nvSpPr>
      <dsp:spPr>
        <a:xfrm>
          <a:off x="3827707" y="3444278"/>
          <a:ext cx="1002812" cy="701935"/>
        </a:xfrm>
        <a:prstGeom prst="roundRect">
          <a:avLst>
            <a:gd name="adj" fmla="val 16670"/>
          </a:avLst>
        </a:prstGeom>
        <a:solidFill>
          <a:schemeClr val="accent2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>
              <a:solidFill>
                <a:schemeClr val="bg1"/>
              </a:solidFill>
              <a:latin typeface="Arial"/>
              <a:cs typeface="Arial"/>
            </a:rPr>
            <a:t>Climatic vulnerability assessment </a:t>
          </a:r>
          <a:endParaRPr lang="en-US" sz="1100" b="1" kern="1200" dirty="0">
            <a:solidFill>
              <a:schemeClr val="bg1"/>
            </a:solidFill>
            <a:latin typeface="Arial"/>
            <a:cs typeface="Arial"/>
          </a:endParaRPr>
        </a:p>
      </dsp:txBody>
      <dsp:txXfrm>
        <a:off x="3861979" y="3478550"/>
        <a:ext cx="934268" cy="633391"/>
      </dsp:txXfrm>
    </dsp:sp>
    <dsp:sp modelId="{E59D48CF-296F-4BD0-A2C4-D3660DD93075}">
      <dsp:nvSpPr>
        <dsp:cNvPr id="0" name=""/>
        <dsp:cNvSpPr/>
      </dsp:nvSpPr>
      <dsp:spPr>
        <a:xfrm>
          <a:off x="4622696" y="3500835"/>
          <a:ext cx="729349" cy="5673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D6A4566-D44E-44BB-8DBF-85CA8880CD08}">
      <dsp:nvSpPr>
        <dsp:cNvPr id="0" name=""/>
        <dsp:cNvSpPr/>
      </dsp:nvSpPr>
      <dsp:spPr>
        <a:xfrm rot="5400000">
          <a:off x="4988329" y="4882743"/>
          <a:ext cx="595702" cy="678186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9E9C905-4BC6-4AC6-9BD8-701EBD42A9BC}">
      <dsp:nvSpPr>
        <dsp:cNvPr id="0" name=""/>
        <dsp:cNvSpPr/>
      </dsp:nvSpPr>
      <dsp:spPr>
        <a:xfrm>
          <a:off x="4524851" y="4222395"/>
          <a:ext cx="1260825" cy="701935"/>
        </a:xfrm>
        <a:prstGeom prst="roundRect">
          <a:avLst>
            <a:gd name="adj" fmla="val 16670"/>
          </a:avLst>
        </a:prstGeom>
        <a:solidFill>
          <a:schemeClr val="accent2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>
              <a:solidFill>
                <a:schemeClr val="bg1"/>
              </a:solidFill>
              <a:latin typeface="Arial"/>
              <a:cs typeface="Arial"/>
            </a:rPr>
            <a:t>Formation of thematic working groups and desk review </a:t>
          </a:r>
          <a:endParaRPr lang="en-US" sz="1100" b="1" kern="1200" dirty="0">
            <a:solidFill>
              <a:schemeClr val="bg1"/>
            </a:solidFill>
            <a:latin typeface="Arial"/>
            <a:cs typeface="Arial"/>
          </a:endParaRPr>
        </a:p>
      </dsp:txBody>
      <dsp:txXfrm>
        <a:off x="4559123" y="4256667"/>
        <a:ext cx="1192281" cy="633391"/>
      </dsp:txXfrm>
    </dsp:sp>
    <dsp:sp modelId="{B12C5DD6-70CE-4535-8088-1A13DCAB1B44}">
      <dsp:nvSpPr>
        <dsp:cNvPr id="0" name=""/>
        <dsp:cNvSpPr/>
      </dsp:nvSpPr>
      <dsp:spPr>
        <a:xfrm>
          <a:off x="5656669" y="4289341"/>
          <a:ext cx="729349" cy="5673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100" kern="1200">
            <a:latin typeface="Arial"/>
            <a:cs typeface="Arial"/>
          </a:endParaRPr>
        </a:p>
      </dsp:txBody>
      <dsp:txXfrm>
        <a:off x="5656669" y="4289341"/>
        <a:ext cx="729349" cy="567335"/>
      </dsp:txXfrm>
    </dsp:sp>
    <dsp:sp modelId="{5B0DE743-0733-4CB2-9E13-0F5FB7658621}">
      <dsp:nvSpPr>
        <dsp:cNvPr id="0" name=""/>
        <dsp:cNvSpPr/>
      </dsp:nvSpPr>
      <dsp:spPr>
        <a:xfrm>
          <a:off x="5616851" y="4979728"/>
          <a:ext cx="1002812" cy="701935"/>
        </a:xfrm>
        <a:prstGeom prst="roundRect">
          <a:avLst>
            <a:gd name="adj" fmla="val 16670"/>
          </a:avLst>
        </a:prstGeom>
        <a:solidFill>
          <a:schemeClr val="accent2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>
              <a:solidFill>
                <a:schemeClr val="bg1"/>
              </a:solidFill>
              <a:latin typeface="Arial"/>
              <a:cs typeface="Arial"/>
            </a:rPr>
            <a:t>Inception workshop</a:t>
          </a:r>
          <a:endParaRPr lang="en-US" sz="1100" b="1" kern="1200" dirty="0">
            <a:solidFill>
              <a:schemeClr val="bg1"/>
            </a:solidFill>
            <a:latin typeface="Arial"/>
            <a:cs typeface="Arial"/>
          </a:endParaRPr>
        </a:p>
      </dsp:txBody>
      <dsp:txXfrm>
        <a:off x="5651123" y="5014000"/>
        <a:ext cx="934268" cy="633391"/>
      </dsp:txXfrm>
    </dsp:sp>
    <dsp:sp modelId="{7B13FF38-C48B-45F2-95D6-BF6F27EF2D02}">
      <dsp:nvSpPr>
        <dsp:cNvPr id="0" name=""/>
        <dsp:cNvSpPr/>
      </dsp:nvSpPr>
      <dsp:spPr>
        <a:xfrm>
          <a:off x="6432629" y="5077847"/>
          <a:ext cx="729349" cy="5673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100" kern="1200">
            <a:latin typeface="Arial"/>
            <a:cs typeface="Arial"/>
          </a:endParaRPr>
        </a:p>
      </dsp:txBody>
      <dsp:txXfrm>
        <a:off x="6432629" y="5077847"/>
        <a:ext cx="729349" cy="56733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0DE4D2-6FAD-194C-92A2-93CFF98EDE87}" type="datetimeFigureOut">
              <a:rPr lang="en-US" smtClean="0"/>
              <a:t>11/21/2014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E43699-C6DF-7741-A262-CDA13EDBBD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1270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MS PGothic" charset="0"/>
              <a:cs typeface="Arial" charset="0"/>
            </a:endParaRPr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A73BF2B3-39E9-B440-B6E8-BDE5429422CA}" type="slidenum">
              <a:rPr lang="en-US"/>
              <a:pPr eaLnBrk="1" hangingPunct="1"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MS PGothic" charset="0"/>
              <a:cs typeface="Arial" charset="0"/>
            </a:endParaRPr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45C4DFED-DC57-2D47-A37A-67CFA68962FE}" type="slidenum">
              <a:rPr lang="en-US"/>
              <a:pPr eaLnBrk="1" hangingPunct="1"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MS PGothic" charset="0"/>
              <a:cs typeface="Arial" charset="0"/>
            </a:endParaRPr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0C7AEFA4-E04A-B34F-8569-7A01F5B4375E}" type="slidenum">
              <a:rPr lang="en-US"/>
              <a:pPr eaLnBrk="1" hangingPunct="1"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MS PGothic" charset="0"/>
              <a:cs typeface="Arial" charset="0"/>
            </a:endParaRPr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742939E9-76D4-EF46-AA56-1E010C6D609B}" type="slidenum">
              <a:rPr lang="en-US"/>
              <a:pPr eaLnBrk="1" hangingPunct="1"/>
              <a:t>16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ver without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" y="152400"/>
            <a:ext cx="8839200" cy="5753100"/>
          </a:xfrm>
          <a:prstGeom prst="rect">
            <a:avLst/>
          </a:prstGeom>
          <a:solidFill>
            <a:srgbClr val="66584E">
              <a:alpha val="8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5" name="Group 11"/>
          <p:cNvGrpSpPr>
            <a:grpSpLocks/>
          </p:cNvGrpSpPr>
          <p:nvPr/>
        </p:nvGrpSpPr>
        <p:grpSpPr bwMode="auto">
          <a:xfrm>
            <a:off x="339725" y="339725"/>
            <a:ext cx="1260475" cy="1260475"/>
            <a:chOff x="228600" y="228600"/>
            <a:chExt cx="1260000" cy="1260000"/>
          </a:xfrm>
        </p:grpSpPr>
        <p:sp>
          <p:nvSpPr>
            <p:cNvPr id="6" name="Oval 5"/>
            <p:cNvSpPr/>
            <p:nvPr/>
          </p:nvSpPr>
          <p:spPr>
            <a:xfrm>
              <a:off x="228600" y="228600"/>
              <a:ext cx="1260000" cy="1260000"/>
            </a:xfrm>
            <a:prstGeom prst="ellipse">
              <a:avLst/>
            </a:prstGeom>
            <a:solidFill>
              <a:srgbClr val="CF1C21"/>
            </a:solidFill>
            <a:ln w="31750">
              <a:solidFill>
                <a:schemeClr val="bg1"/>
              </a:solidFill>
              <a:round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82555" y="625325"/>
              <a:ext cx="1144157" cy="461789"/>
            </a:xfrm>
            <a:prstGeom prst="rect">
              <a:avLst/>
            </a:prstGeom>
            <a:noFill/>
          </p:spPr>
          <p:txBody>
            <a:bodyPr lIns="0" tIns="0" rIns="0" bIns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00" b="1" dirty="0">
                  <a:solidFill>
                    <a:schemeClr val="bg1"/>
                  </a:solidFill>
                  <a:latin typeface="Arial" pitchFamily="34" charset="0"/>
                  <a:ea typeface="+mn-ea"/>
                  <a:cs typeface="Arial" pitchFamily="34" charset="0"/>
                </a:rPr>
                <a:t>Presentation title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00" b="1" dirty="0">
                  <a:solidFill>
                    <a:schemeClr val="bg1"/>
                  </a:solidFill>
                  <a:latin typeface="Arial" pitchFamily="34" charset="0"/>
                  <a:ea typeface="+mn-ea"/>
                  <a:cs typeface="Arial" pitchFamily="34" charset="0"/>
                </a:rPr>
                <a:t>at-a-glance info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00" b="1" dirty="0">
                  <a:solidFill>
                    <a:schemeClr val="bg1"/>
                  </a:solidFill>
                  <a:latin typeface="Arial" pitchFamily="34" charset="0"/>
                  <a:ea typeface="+mn-ea"/>
                  <a:cs typeface="Arial" pitchFamily="34" charset="0"/>
                </a:rPr>
                <a:t>(in slide master)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0600" y="2819400"/>
            <a:ext cx="7239000" cy="647591"/>
          </a:xfrm>
        </p:spPr>
        <p:txBody>
          <a:bodyPr/>
          <a:lstStyle>
            <a:lvl1pPr algn="r"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90600" y="3886200"/>
            <a:ext cx="7239000" cy="1752600"/>
          </a:xfrm>
        </p:spPr>
        <p:txBody>
          <a:bodyPr>
            <a:normAutofit/>
          </a:bodyPr>
          <a:lstStyle>
            <a:lvl1pPr marL="0" indent="0" algn="r">
              <a:buNone/>
              <a:defRPr sz="2400" b="1">
                <a:solidFill>
                  <a:srgbClr val="541818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8" name="Oval 7"/>
          <p:cNvSpPr/>
          <p:nvPr/>
        </p:nvSpPr>
        <p:spPr>
          <a:xfrm>
            <a:off x="395536" y="404664"/>
            <a:ext cx="1152128" cy="1152128"/>
          </a:xfrm>
          <a:prstGeom prst="ellipse">
            <a:avLst/>
          </a:prstGeom>
          <a:solidFill>
            <a:srgbClr val="CF1C2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9"/>
          <p:cNvSpPr txBox="1">
            <a:spLocks noChangeArrowheads="1"/>
          </p:cNvSpPr>
          <p:nvPr/>
        </p:nvSpPr>
        <p:spPr bwMode="auto">
          <a:xfrm>
            <a:off x="395536" y="692696"/>
            <a:ext cx="1144587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eaLnBrk="0" fontAlgn="base" hangingPunct="0">
              <a:spcAft>
                <a:spcPct val="0"/>
              </a:spcAft>
              <a:buClr>
                <a:srgbClr val="C00000"/>
              </a:buClr>
              <a:buSzPct val="80000"/>
              <a:buFont typeface="Wingdings" charset="0"/>
              <a:buChar char="§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eaLnBrk="0" fontAlgn="base" hangingPunct="0">
              <a:spcAft>
                <a:spcPct val="0"/>
              </a:spcAft>
              <a:buClr>
                <a:srgbClr val="C00000"/>
              </a:buClr>
              <a:buSzPct val="80000"/>
              <a:buFont typeface="Wingdings" charset="0"/>
              <a:buChar char="§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eaLnBrk="0" fontAlgn="base" hangingPunct="0">
              <a:spcAft>
                <a:spcPct val="0"/>
              </a:spcAft>
              <a:buClr>
                <a:srgbClr val="C00000"/>
              </a:buClr>
              <a:buSzPct val="80000"/>
              <a:buFont typeface="Wingdings" charset="0"/>
              <a:buChar char="§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eaLnBrk="0" fontAlgn="base" hangingPunct="0">
              <a:spcAft>
                <a:spcPct val="0"/>
              </a:spcAft>
              <a:buClr>
                <a:srgbClr val="C00000"/>
              </a:buClr>
              <a:buSzPct val="80000"/>
              <a:buFont typeface="Wingdings" charset="0"/>
              <a:buChar char="§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/>
            <a:r>
              <a:rPr lang="en-US" sz="1200" b="1" dirty="0">
                <a:solidFill>
                  <a:schemeClr val="bg1"/>
                </a:solidFill>
              </a:rPr>
              <a:t>SEA Climate Change </a:t>
            </a:r>
            <a:r>
              <a:rPr lang="en-US" sz="1200" b="1" dirty="0" smtClean="0">
                <a:solidFill>
                  <a:schemeClr val="bg1"/>
                </a:solidFill>
              </a:rPr>
              <a:t>Training</a:t>
            </a:r>
            <a:endParaRPr lang="en-US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37700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1828800" y="354013"/>
            <a:ext cx="6858000" cy="1587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1828800" y="1495425"/>
            <a:ext cx="6858000" cy="158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731198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r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1828800" y="354013"/>
            <a:ext cx="6858000" cy="1587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828800" y="1495425"/>
            <a:ext cx="6858000" cy="158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hart Placeholder 3"/>
          <p:cNvSpPr>
            <a:spLocks noGrp="1"/>
          </p:cNvSpPr>
          <p:nvPr>
            <p:ph type="chart" sz="quarter" idx="10"/>
          </p:nvPr>
        </p:nvSpPr>
        <p:spPr>
          <a:xfrm>
            <a:off x="457200" y="1676400"/>
            <a:ext cx="3352800" cy="4191000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chart</a:t>
            </a:r>
            <a:endParaRPr lang="en-GB" noProof="0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3959770" y="1676400"/>
            <a:ext cx="4724400" cy="4191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364836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hoto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1828800" y="354013"/>
            <a:ext cx="6858000" cy="1587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828800" y="1495425"/>
            <a:ext cx="6858000" cy="158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828800" y="2895600"/>
            <a:ext cx="6858000" cy="2971800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Drag picture to placeholder or click icon to add</a:t>
            </a:r>
            <a:endParaRPr lang="en-GB" noProof="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1828800" y="1631732"/>
            <a:ext cx="6858000" cy="114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21679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1828800" y="354013"/>
            <a:ext cx="6858000" cy="1587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1828800" y="1495425"/>
            <a:ext cx="6858000" cy="158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6400"/>
            <a:ext cx="4038600" cy="419100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4038600" cy="419100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691505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828800" y="354013"/>
            <a:ext cx="6858000" cy="1587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828800" y="1495425"/>
            <a:ext cx="6858000" cy="158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399"/>
            <a:ext cx="4040188" cy="574675"/>
          </a:xfrm>
        </p:spPr>
        <p:txBody>
          <a:bodyPr anchor="ctr"/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251075"/>
            <a:ext cx="4040188" cy="361632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76399"/>
            <a:ext cx="4041775" cy="574675"/>
          </a:xfrm>
        </p:spPr>
        <p:txBody>
          <a:bodyPr anchor="ctr"/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251075"/>
            <a:ext cx="4041775" cy="361632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718578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End contac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152400" y="152400"/>
            <a:ext cx="8839200" cy="6553200"/>
            <a:chOff x="152400" y="76200"/>
            <a:chExt cx="8839200" cy="6553200"/>
          </a:xfrm>
        </p:grpSpPr>
        <p:sp>
          <p:nvSpPr>
            <p:cNvPr id="3" name="Rectangle 2"/>
            <p:cNvSpPr/>
            <p:nvPr/>
          </p:nvSpPr>
          <p:spPr>
            <a:xfrm>
              <a:off x="152400" y="76200"/>
              <a:ext cx="8839200" cy="6553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152400" y="76200"/>
              <a:ext cx="8839200" cy="5029200"/>
            </a:xfrm>
            <a:prstGeom prst="rect">
              <a:avLst/>
            </a:prstGeom>
            <a:solidFill>
              <a:srgbClr val="CF1C2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533400" y="498475"/>
              <a:ext cx="4724400" cy="3589338"/>
            </a:xfrm>
            <a:prstGeom prst="rect">
              <a:avLst/>
            </a:prstGeom>
            <a:noFill/>
          </p:spPr>
          <p:txBody>
            <a:bodyPr lIns="0" tIns="0" rIns="0" bIns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b="1" baseline="30000" dirty="0">
                  <a:solidFill>
                    <a:srgbClr val="E8C7B0"/>
                  </a:solidFill>
                  <a:latin typeface="Arial" pitchFamily="34" charset="0"/>
                  <a:ea typeface="+mn-ea"/>
                  <a:cs typeface="Arial" pitchFamily="34" charset="0"/>
                </a:rPr>
                <a:t>FOR FURTHER INFORMATION ON XXXXXXXXX XXXXXXXX XXXXXXXXX XXXX, PLEASE CONTACT: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00" b="1" baseline="30000" dirty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b="1" baseline="30000" dirty="0">
                  <a:solidFill>
                    <a:srgbClr val="E8C7B0"/>
                  </a:solidFill>
                  <a:latin typeface="Arial" pitchFamily="34" charset="0"/>
                  <a:ea typeface="+mn-ea"/>
                  <a:cs typeface="Arial" pitchFamily="34" charset="0"/>
                </a:rPr>
                <a:t>IFRC XXXXXXXXXXXXX DEPARTMENT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baseline="30000" dirty="0">
                  <a:solidFill>
                    <a:schemeClr val="bg1"/>
                  </a:solidFill>
                  <a:latin typeface="Arial" pitchFamily="34" charset="0"/>
                  <a:ea typeface="+mn-ea"/>
                  <a:cs typeface="Arial" pitchFamily="34" charset="0"/>
                </a:rPr>
                <a:t>NAME SURNAME, TITLE</a:t>
              </a:r>
              <a:br>
                <a:rPr lang="en-US" sz="2000" baseline="30000" dirty="0">
                  <a:solidFill>
                    <a:schemeClr val="bg1"/>
                  </a:solidFill>
                  <a:latin typeface="Arial" pitchFamily="34" charset="0"/>
                  <a:ea typeface="+mn-ea"/>
                  <a:cs typeface="Arial" pitchFamily="34" charset="0"/>
                </a:rPr>
              </a:br>
              <a:r>
                <a:rPr lang="en-US" sz="2000" b="1" baseline="30000" dirty="0">
                  <a:solidFill>
                    <a:schemeClr val="bg1"/>
                  </a:solidFill>
                  <a:latin typeface="Arial" pitchFamily="34" charset="0"/>
                  <a:ea typeface="+mn-ea"/>
                  <a:cs typeface="Arial" pitchFamily="34" charset="0"/>
                </a:rPr>
                <a:t>TEL. : +41 022 730 XXXX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b="1" baseline="30000" dirty="0">
                  <a:solidFill>
                    <a:schemeClr val="bg1"/>
                  </a:solidFill>
                  <a:latin typeface="Arial" pitchFamily="34" charset="0"/>
                  <a:ea typeface="+mn-ea"/>
                  <a:cs typeface="Arial" pitchFamily="34" charset="0"/>
                </a:rPr>
                <a:t>EMAIL: name.surname@ifrc.org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00" b="1" baseline="30000" dirty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b="1" baseline="30000" dirty="0">
                  <a:solidFill>
                    <a:srgbClr val="E8C7B0"/>
                  </a:solidFill>
                  <a:latin typeface="Arial" pitchFamily="34" charset="0"/>
                  <a:ea typeface="+mn-ea"/>
                  <a:cs typeface="Arial" pitchFamily="34" charset="0"/>
                </a:rPr>
                <a:t>THIS PRESENTATION IS PUBLISHED BY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b="1" baseline="30000" dirty="0">
                  <a:solidFill>
                    <a:schemeClr val="bg1"/>
                  </a:solidFill>
                  <a:latin typeface="Arial" pitchFamily="34" charset="0"/>
                  <a:ea typeface="+mn-ea"/>
                  <a:cs typeface="Arial" pitchFamily="34" charset="0"/>
                </a:rPr>
                <a:t>INTERNATIONAL FEDERATION OF </a:t>
              </a:r>
              <a:br>
                <a:rPr lang="en-US" sz="2000" b="1" baseline="30000" dirty="0">
                  <a:solidFill>
                    <a:schemeClr val="bg1"/>
                  </a:solidFill>
                  <a:latin typeface="Arial" pitchFamily="34" charset="0"/>
                  <a:ea typeface="+mn-ea"/>
                  <a:cs typeface="Arial" pitchFamily="34" charset="0"/>
                </a:rPr>
              </a:br>
              <a:r>
                <a:rPr lang="en-US" sz="2000" b="1" baseline="30000" dirty="0">
                  <a:solidFill>
                    <a:schemeClr val="bg1"/>
                  </a:solidFill>
                  <a:latin typeface="Arial" pitchFamily="34" charset="0"/>
                  <a:ea typeface="+mn-ea"/>
                  <a:cs typeface="Arial" pitchFamily="34" charset="0"/>
                </a:rPr>
                <a:t>RED CROSS AND RED CRESCENT SOCIETIES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b="1" baseline="30000" dirty="0">
                  <a:solidFill>
                    <a:schemeClr val="bg1"/>
                  </a:solidFill>
                  <a:latin typeface="Arial" pitchFamily="34" charset="0"/>
                  <a:ea typeface="+mn-ea"/>
                  <a:cs typeface="Arial" pitchFamily="34" charset="0"/>
                </a:rPr>
                <a:t>P.O. BOX 372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b="1" baseline="30000" dirty="0">
                  <a:solidFill>
                    <a:schemeClr val="bg1"/>
                  </a:solidFill>
                  <a:latin typeface="Arial" pitchFamily="34" charset="0"/>
                  <a:ea typeface="+mn-ea"/>
                  <a:cs typeface="Arial" pitchFamily="34" charset="0"/>
                </a:rPr>
                <a:t>CH-1211 GENEVA 19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b="1" baseline="30000" dirty="0">
                  <a:solidFill>
                    <a:schemeClr val="bg1"/>
                  </a:solidFill>
                  <a:latin typeface="Arial" pitchFamily="34" charset="0"/>
                  <a:ea typeface="+mn-ea"/>
                  <a:cs typeface="Arial" pitchFamily="34" charset="0"/>
                </a:rPr>
                <a:t>SWITZERLAND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00" b="1" baseline="30000" dirty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b="1" baseline="30000" dirty="0">
                  <a:solidFill>
                    <a:schemeClr val="bg1"/>
                  </a:solidFill>
                  <a:latin typeface="Arial" pitchFamily="34" charset="0"/>
                  <a:ea typeface="+mn-ea"/>
                  <a:cs typeface="Arial" pitchFamily="34" charset="0"/>
                </a:rPr>
                <a:t>TEL.: +41 22 730 42 22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b="1" baseline="30000" dirty="0">
                  <a:solidFill>
                    <a:schemeClr val="bg1"/>
                  </a:solidFill>
                  <a:latin typeface="Arial" pitchFamily="34" charset="0"/>
                  <a:ea typeface="+mn-ea"/>
                  <a:cs typeface="Arial" pitchFamily="34" charset="0"/>
                </a:rPr>
                <a:t>FAX.: +41 22 733 03 95</a:t>
              </a:r>
              <a:endParaRPr lang="en-US" sz="2000" dirty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pic>
          <p:nvPicPr>
            <p:cNvPr id="6" name="Picture 15" descr="SLCM-icons logo-EN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" y="5486400"/>
              <a:ext cx="1905000" cy="9830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16" descr="IFRC_logo_EN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15000" y="6096000"/>
              <a:ext cx="3157728" cy="2958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858673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1828800" y="354013"/>
            <a:ext cx="6858000" cy="1587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>
            <a:off x="1828800" y="1495425"/>
            <a:ext cx="6858000" cy="158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141593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162996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4"/>
          <p:cNvGrpSpPr>
            <a:grpSpLocks/>
          </p:cNvGrpSpPr>
          <p:nvPr/>
        </p:nvGrpSpPr>
        <p:grpSpPr bwMode="auto">
          <a:xfrm>
            <a:off x="152400" y="5943600"/>
            <a:ext cx="8839200" cy="787400"/>
            <a:chOff x="152400" y="5918015"/>
            <a:chExt cx="8839200" cy="787585"/>
          </a:xfrm>
        </p:grpSpPr>
        <p:sp>
          <p:nvSpPr>
            <p:cNvPr id="9" name="Rectangle 8"/>
            <p:cNvSpPr/>
            <p:nvPr/>
          </p:nvSpPr>
          <p:spPr bwMode="auto">
            <a:xfrm>
              <a:off x="152400" y="5918015"/>
              <a:ext cx="8839200" cy="787585"/>
            </a:xfrm>
            <a:prstGeom prst="rect">
              <a:avLst/>
            </a:prstGeom>
            <a:solidFill>
              <a:srgbClr val="DB0000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342900" indent="-342900" fontAlgn="auto">
                <a:spcBef>
                  <a:spcPct val="20000"/>
                </a:spcBef>
                <a:spcAft>
                  <a:spcPts val="0"/>
                </a:spcAft>
                <a:buFontTx/>
                <a:buChar char="•"/>
                <a:defRPr/>
              </a:pPr>
              <a:endParaRPr lang="en-US" sz="3200">
                <a:ea typeface="+mn-ea"/>
              </a:endParaRPr>
            </a:p>
          </p:txBody>
        </p:sp>
        <p:sp>
          <p:nvSpPr>
            <p:cNvPr id="10" name="TextBox 9"/>
            <p:cNvSpPr txBox="1"/>
            <p:nvPr/>
          </p:nvSpPr>
          <p:spPr bwMode="auto">
            <a:xfrm>
              <a:off x="304800" y="6106972"/>
              <a:ext cx="3124200" cy="369974"/>
            </a:xfrm>
            <a:prstGeom prst="rect">
              <a:avLst/>
            </a:prstGeom>
            <a:noFill/>
          </p:spPr>
          <p:txBody>
            <a:bodyPr lIns="0" tIns="0" rIns="0" bIns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1">
                  <a:solidFill>
                    <a:srgbClr val="551C15"/>
                  </a:solidFill>
                  <a:latin typeface="Arial Rounded MT Bold" pitchFamily="-110" charset="0"/>
                  <a:ea typeface="Arial Rounded MT Bold" pitchFamily="-110" charset="0"/>
                  <a:cs typeface="Arial Rounded MT Bold" pitchFamily="-110" charset="0"/>
                </a:rPr>
                <a:t>www.ifrc.org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1">
                  <a:solidFill>
                    <a:schemeClr val="bg1"/>
                  </a:solidFill>
                  <a:latin typeface="Arial Rounded MT Bold" pitchFamily="-110" charset="0"/>
                  <a:ea typeface="Arial Rounded MT Bold" pitchFamily="-110" charset="0"/>
                  <a:cs typeface="Arial Rounded MT Bold" pitchFamily="-110" charset="0"/>
                </a:rPr>
                <a:t>Saving lives, changing minds.</a:t>
              </a:r>
              <a:endParaRPr lang="en-US" sz="1200">
                <a:solidFill>
                  <a:schemeClr val="bg1"/>
                </a:solidFill>
                <a:latin typeface="Arial Rounded MT Bold" pitchFamily="-110" charset="0"/>
                <a:ea typeface="Arial Rounded MT Bold" pitchFamily="-110" charset="0"/>
                <a:cs typeface="Arial Rounded MT Bold" pitchFamily="-110" charset="0"/>
              </a:endParaRPr>
            </a:p>
          </p:txBody>
        </p:sp>
        <p:pic>
          <p:nvPicPr>
            <p:cNvPr id="1034" name="Picture 14" descr="IFRC_logo_EN.gif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13869" y="6172201"/>
              <a:ext cx="3225331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1828800" y="350838"/>
            <a:ext cx="6858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828800" y="1676400"/>
            <a:ext cx="685800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grpSp>
        <p:nvGrpSpPr>
          <p:cNvPr id="1029" name="Group 16"/>
          <p:cNvGrpSpPr>
            <a:grpSpLocks/>
          </p:cNvGrpSpPr>
          <p:nvPr/>
        </p:nvGrpSpPr>
        <p:grpSpPr bwMode="auto">
          <a:xfrm>
            <a:off x="339725" y="339725"/>
            <a:ext cx="1260475" cy="1260475"/>
            <a:chOff x="228600" y="228600"/>
            <a:chExt cx="1260000" cy="1260000"/>
          </a:xfrm>
        </p:grpSpPr>
        <p:sp>
          <p:nvSpPr>
            <p:cNvPr id="18" name="Oval 17"/>
            <p:cNvSpPr/>
            <p:nvPr/>
          </p:nvSpPr>
          <p:spPr>
            <a:xfrm>
              <a:off x="228600" y="228600"/>
              <a:ext cx="1260000" cy="1260000"/>
            </a:xfrm>
            <a:prstGeom prst="ellipse">
              <a:avLst/>
            </a:prstGeom>
            <a:solidFill>
              <a:srgbClr val="CF1C21"/>
            </a:solidFill>
            <a:ln w="31750">
              <a:solidFill>
                <a:schemeClr val="bg1"/>
              </a:solidFill>
              <a:round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282555" y="625325"/>
              <a:ext cx="1144157" cy="461789"/>
            </a:xfrm>
            <a:prstGeom prst="rect">
              <a:avLst/>
            </a:prstGeom>
            <a:noFill/>
          </p:spPr>
          <p:txBody>
            <a:bodyPr lIns="0" tIns="0" rIns="0" bIns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00" b="1" dirty="0">
                  <a:solidFill>
                    <a:schemeClr val="bg1"/>
                  </a:solidFill>
                  <a:latin typeface="Arial" pitchFamily="34" charset="0"/>
                  <a:ea typeface="+mn-ea"/>
                  <a:cs typeface="Arial" pitchFamily="34" charset="0"/>
                </a:rPr>
                <a:t>Presentation title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00" b="1" dirty="0">
                  <a:solidFill>
                    <a:schemeClr val="bg1"/>
                  </a:solidFill>
                  <a:latin typeface="Arial" pitchFamily="34" charset="0"/>
                  <a:ea typeface="+mn-ea"/>
                  <a:cs typeface="Arial" pitchFamily="34" charset="0"/>
                </a:rPr>
                <a:t>at-a-glance info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00" b="1" dirty="0">
                  <a:solidFill>
                    <a:schemeClr val="bg1"/>
                  </a:solidFill>
                  <a:latin typeface="Arial" pitchFamily="34" charset="0"/>
                  <a:ea typeface="+mn-ea"/>
                  <a:cs typeface="Arial" pitchFamily="34" charset="0"/>
                </a:rPr>
                <a:t>(in slide master)</a:t>
              </a:r>
            </a:p>
          </p:txBody>
        </p:sp>
      </p:grpSp>
      <p:sp>
        <p:nvSpPr>
          <p:cNvPr id="2" name="Rounded Rectangle 1"/>
          <p:cNvSpPr/>
          <p:nvPr/>
        </p:nvSpPr>
        <p:spPr>
          <a:xfrm>
            <a:off x="395536" y="692696"/>
            <a:ext cx="1080120" cy="504056"/>
          </a:xfrm>
          <a:prstGeom prst="roundRect">
            <a:avLst/>
          </a:prstGeom>
          <a:solidFill>
            <a:srgbClr val="CF1C2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395536" y="404664"/>
            <a:ext cx="1152128" cy="1152128"/>
          </a:xfrm>
          <a:prstGeom prst="ellipse">
            <a:avLst/>
          </a:prstGeom>
          <a:solidFill>
            <a:srgbClr val="CF1C2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9"/>
          <p:cNvSpPr txBox="1">
            <a:spLocks noChangeArrowheads="1"/>
          </p:cNvSpPr>
          <p:nvPr/>
        </p:nvSpPr>
        <p:spPr bwMode="auto">
          <a:xfrm>
            <a:off x="395536" y="692696"/>
            <a:ext cx="1144587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eaLnBrk="0" fontAlgn="base" hangingPunct="0">
              <a:spcAft>
                <a:spcPct val="0"/>
              </a:spcAft>
              <a:buClr>
                <a:srgbClr val="C00000"/>
              </a:buClr>
              <a:buSzPct val="80000"/>
              <a:buFont typeface="Wingdings" charset="0"/>
              <a:buChar char="§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eaLnBrk="0" fontAlgn="base" hangingPunct="0">
              <a:spcAft>
                <a:spcPct val="0"/>
              </a:spcAft>
              <a:buClr>
                <a:srgbClr val="C00000"/>
              </a:buClr>
              <a:buSzPct val="80000"/>
              <a:buFont typeface="Wingdings" charset="0"/>
              <a:buChar char="§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eaLnBrk="0" fontAlgn="base" hangingPunct="0">
              <a:spcAft>
                <a:spcPct val="0"/>
              </a:spcAft>
              <a:buClr>
                <a:srgbClr val="C00000"/>
              </a:buClr>
              <a:buSzPct val="80000"/>
              <a:buFont typeface="Wingdings" charset="0"/>
              <a:buChar char="§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eaLnBrk="0" fontAlgn="base" hangingPunct="0">
              <a:spcAft>
                <a:spcPct val="0"/>
              </a:spcAft>
              <a:buClr>
                <a:srgbClr val="C00000"/>
              </a:buClr>
              <a:buSzPct val="80000"/>
              <a:buFont typeface="Wingdings" charset="0"/>
              <a:buChar char="§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/>
            <a:r>
              <a:rPr lang="en-US" sz="1200" b="1" dirty="0">
                <a:solidFill>
                  <a:schemeClr val="bg1"/>
                </a:solidFill>
              </a:rPr>
              <a:t>SEA Climate Change </a:t>
            </a:r>
            <a:r>
              <a:rPr lang="en-US" sz="1200" b="1" dirty="0" smtClean="0">
                <a:solidFill>
                  <a:schemeClr val="bg1"/>
                </a:solidFill>
              </a:rPr>
              <a:t>Training</a:t>
            </a:r>
            <a:endParaRPr lang="en-US" sz="1200" b="1" dirty="0">
              <a:solidFill>
                <a:schemeClr val="bg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2600" b="1" i="1" kern="1200">
          <a:solidFill>
            <a:schemeClr val="tx1"/>
          </a:solidFill>
          <a:latin typeface="Arial" pitchFamily="34" charset="0"/>
          <a:ea typeface="ＭＳ Ｐゴシック" charset="0"/>
          <a:cs typeface="Arial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 b="1" i="1">
          <a:solidFill>
            <a:schemeClr val="tx1"/>
          </a:solidFill>
          <a:latin typeface="Arial" pitchFamily="34" charset="0"/>
          <a:ea typeface="ＭＳ Ｐゴシック" charset="0"/>
          <a:cs typeface="Arial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 b="1" i="1">
          <a:solidFill>
            <a:schemeClr val="tx1"/>
          </a:solidFill>
          <a:latin typeface="Arial" pitchFamily="34" charset="0"/>
          <a:ea typeface="ＭＳ Ｐゴシック" charset="0"/>
          <a:cs typeface="Arial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 b="1" i="1">
          <a:solidFill>
            <a:schemeClr val="tx1"/>
          </a:solidFill>
          <a:latin typeface="Arial" pitchFamily="34" charset="0"/>
          <a:ea typeface="ＭＳ Ｐゴシック" charset="0"/>
          <a:cs typeface="Arial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 b="1" i="1">
          <a:solidFill>
            <a:schemeClr val="tx1"/>
          </a:solidFill>
          <a:latin typeface="Arial" pitchFamily="34" charset="0"/>
          <a:ea typeface="ＭＳ Ｐゴシック" charset="0"/>
          <a:cs typeface="Arial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 b="1" i="1">
          <a:solidFill>
            <a:schemeClr val="tx1"/>
          </a:solidFill>
          <a:latin typeface="Arial" pitchFamily="34" charset="0"/>
          <a:cs typeface="Arial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 b="1" i="1">
          <a:solidFill>
            <a:schemeClr val="tx1"/>
          </a:solidFill>
          <a:latin typeface="Arial" pitchFamily="34" charset="0"/>
          <a:cs typeface="Arial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 b="1" i="1">
          <a:solidFill>
            <a:schemeClr val="tx1"/>
          </a:solidFill>
          <a:latin typeface="Arial" pitchFamily="34" charset="0"/>
          <a:cs typeface="Arial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 b="1" i="1">
          <a:solidFill>
            <a:schemeClr val="tx1"/>
          </a:solidFill>
          <a:latin typeface="Arial" pitchFamily="34" charset="0"/>
          <a:cs typeface="Arial" pitchFamily="34" charset="0"/>
        </a:defRPr>
      </a:lvl9pPr>
    </p:titleStyle>
    <p:bodyStyle>
      <a:lvl1pPr marL="273050" indent="-273050" algn="l" rtl="0" eaLnBrk="1" fontAlgn="base" hangingPunct="1">
        <a:spcBef>
          <a:spcPct val="20000"/>
        </a:spcBef>
        <a:spcAft>
          <a:spcPct val="0"/>
        </a:spcAft>
        <a:buClr>
          <a:srgbClr val="CF1C21"/>
        </a:buClr>
        <a:buSzPct val="80000"/>
        <a:buFont typeface="Wingdings" charset="0"/>
        <a:buChar char="§"/>
        <a:defRPr sz="2200" kern="1200">
          <a:solidFill>
            <a:schemeClr val="tx1"/>
          </a:solidFill>
          <a:latin typeface="Arial" pitchFamily="34" charset="0"/>
          <a:ea typeface="ＭＳ Ｐゴシック" charset="0"/>
          <a:cs typeface="Arial" pitchFamily="34" charset="0"/>
        </a:defRPr>
      </a:lvl1pPr>
      <a:lvl2pPr marL="450850" indent="-177800" algn="l" rtl="0" eaLnBrk="1" fontAlgn="base" hangingPunct="1">
        <a:spcBef>
          <a:spcPct val="20000"/>
        </a:spcBef>
        <a:spcAft>
          <a:spcPct val="0"/>
        </a:spcAft>
        <a:buClr>
          <a:srgbClr val="CF1C21"/>
        </a:buClr>
        <a:buSzPct val="80000"/>
        <a:buFont typeface="Wingdings" charset="0"/>
        <a:buChar char="§"/>
        <a:defRPr sz="2000" kern="1200">
          <a:solidFill>
            <a:schemeClr val="tx1"/>
          </a:solidFill>
          <a:latin typeface="Arial" pitchFamily="34" charset="0"/>
          <a:ea typeface="Arial" charset="0"/>
          <a:cs typeface="Arial" pitchFamily="34" charset="0"/>
        </a:defRPr>
      </a:lvl2pPr>
      <a:lvl3pPr marL="627063" indent="-176213" algn="l" rtl="0" eaLnBrk="1" fontAlgn="base" hangingPunct="1">
        <a:spcBef>
          <a:spcPct val="20000"/>
        </a:spcBef>
        <a:spcAft>
          <a:spcPct val="0"/>
        </a:spcAft>
        <a:buClr>
          <a:srgbClr val="CF1C21"/>
        </a:buClr>
        <a:buSzPct val="80000"/>
        <a:buFont typeface="Wingdings" charset="0"/>
        <a:buChar char="§"/>
        <a:defRPr sz="2000" kern="1200">
          <a:solidFill>
            <a:schemeClr val="tx1"/>
          </a:solidFill>
          <a:latin typeface="Arial" pitchFamily="34" charset="0"/>
          <a:ea typeface="Arial" charset="0"/>
          <a:cs typeface="Arial" pitchFamily="34" charset="0"/>
        </a:defRPr>
      </a:lvl3pPr>
      <a:lvl4pPr marL="627063" indent="-176213" algn="l" rtl="0" eaLnBrk="1" fontAlgn="base" hangingPunct="1">
        <a:spcBef>
          <a:spcPct val="20000"/>
        </a:spcBef>
        <a:spcAft>
          <a:spcPct val="0"/>
        </a:spcAft>
        <a:buClr>
          <a:srgbClr val="CF1C21"/>
        </a:buClr>
        <a:buSzPct val="80000"/>
        <a:buFont typeface="Wingdings" charset="0"/>
        <a:buChar char="§"/>
        <a:defRPr sz="2000" kern="1200">
          <a:solidFill>
            <a:schemeClr val="tx1"/>
          </a:solidFill>
          <a:latin typeface="Arial" pitchFamily="34" charset="0"/>
          <a:ea typeface="Arial" charset="0"/>
          <a:cs typeface="Arial" pitchFamily="34" charset="0"/>
        </a:defRPr>
      </a:lvl4pPr>
      <a:lvl5pPr marL="627063" indent="-176213" algn="l" rtl="0" eaLnBrk="1" fontAlgn="base" hangingPunct="1">
        <a:spcBef>
          <a:spcPct val="20000"/>
        </a:spcBef>
        <a:spcAft>
          <a:spcPct val="0"/>
        </a:spcAft>
        <a:buClr>
          <a:srgbClr val="CF1C21"/>
        </a:buClr>
        <a:buSzPct val="80000"/>
        <a:buFont typeface="Wingdings" charset="0"/>
        <a:buChar char="§"/>
        <a:defRPr sz="2000" kern="1200">
          <a:solidFill>
            <a:schemeClr val="tx1"/>
          </a:solidFill>
          <a:latin typeface="Arial" pitchFamily="34" charset="0"/>
          <a:ea typeface="Arial" charset="0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65739" y="2801815"/>
            <a:ext cx="7239000" cy="647591"/>
          </a:xfrm>
        </p:spPr>
        <p:txBody>
          <a:bodyPr/>
          <a:lstStyle/>
          <a:p>
            <a:r>
              <a:rPr lang="en-US" sz="3200" dirty="0"/>
              <a:t>Climate Change and 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Nepal </a:t>
            </a:r>
            <a:r>
              <a:rPr lang="en-US" sz="3200" dirty="0" smtClean="0"/>
              <a:t>Initiatives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3306041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Documents and Settings\User\Desktop\IEC CLIMATE CHANGE RED CROS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35434" y="760330"/>
            <a:ext cx="7508566" cy="51739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85234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28" descr="C:\Users\nandu\Desktop\Photo of Terathum , office set up\DSC0004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4674" y="350838"/>
            <a:ext cx="7340733" cy="546078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4525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User\Desktop\Newslette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25037" y="147749"/>
            <a:ext cx="5205046" cy="6248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00444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 descr="fgO1"/>
          <p:cNvPicPr preferRelativeResize="0">
            <a:picLocks noChangeAspect="1" noChangeArrowheads="1"/>
          </p:cNvPicPr>
          <p:nvPr/>
        </p:nvPicPr>
        <p:blipFill>
          <a:blip r:embed="rId2">
            <a:lum contras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0705" y="1058409"/>
            <a:ext cx="7467862" cy="4854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Rectangle 5"/>
          <p:cNvSpPr>
            <a:spLocks noChangeArrowheads="1"/>
          </p:cNvSpPr>
          <p:nvPr/>
        </p:nvSpPr>
        <p:spPr bwMode="auto">
          <a:xfrm>
            <a:off x="1753109" y="766021"/>
            <a:ext cx="6616465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2600" b="1" i="1" dirty="0" err="1">
                <a:latin typeface="Arial"/>
                <a:cs typeface="Arial"/>
              </a:rPr>
              <a:t>Tsho</a:t>
            </a:r>
            <a:r>
              <a:rPr lang="en-US" sz="2600" b="1" i="1" dirty="0">
                <a:latin typeface="Arial"/>
                <a:cs typeface="Arial"/>
              </a:rPr>
              <a:t> </a:t>
            </a:r>
            <a:r>
              <a:rPr lang="en-US" sz="2600" b="1" i="1" dirty="0" err="1">
                <a:latin typeface="Arial"/>
                <a:cs typeface="Arial"/>
              </a:rPr>
              <a:t>Rolpa</a:t>
            </a:r>
            <a:r>
              <a:rPr lang="en-US" sz="2600" b="1" i="1" dirty="0">
                <a:latin typeface="Arial"/>
                <a:cs typeface="Arial"/>
              </a:rPr>
              <a:t> Glacial Lake</a:t>
            </a:r>
          </a:p>
        </p:txBody>
      </p:sp>
    </p:spTree>
    <p:extLst>
      <p:ext uri="{BB962C8B-B14F-4D97-AF65-F5344CB8AC3E}">
        <p14:creationId xmlns:p14="http://schemas.microsoft.com/office/powerpoint/2010/main" val="2980732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AutoShape 14"/>
          <p:cNvSpPr>
            <a:spLocks noChangeArrowheads="1"/>
          </p:cNvSpPr>
          <p:nvPr/>
        </p:nvSpPr>
        <p:spPr bwMode="auto">
          <a:xfrm>
            <a:off x="-468313" y="6237288"/>
            <a:ext cx="914401" cy="609600"/>
          </a:xfrm>
          <a:prstGeom prst="flowChartAlternateProcess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latin typeface="Constantia" charset="0"/>
            </a:endParaRPr>
          </a:p>
        </p:txBody>
      </p:sp>
      <p:pic>
        <p:nvPicPr>
          <p:cNvPr id="14339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6827" y="1408642"/>
            <a:ext cx="7632657" cy="4494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47813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AutoShape 14"/>
          <p:cNvSpPr>
            <a:spLocks noChangeArrowheads="1"/>
          </p:cNvSpPr>
          <p:nvPr/>
        </p:nvSpPr>
        <p:spPr bwMode="auto">
          <a:xfrm>
            <a:off x="-468313" y="6237288"/>
            <a:ext cx="914401" cy="609600"/>
          </a:xfrm>
          <a:prstGeom prst="flowChartAlternateProcess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latin typeface="Constantia" charset="0"/>
            </a:endParaRPr>
          </a:p>
        </p:txBody>
      </p:sp>
      <p:pic>
        <p:nvPicPr>
          <p:cNvPr id="15364" name="Picture 6" descr="snow station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9546" y="1600201"/>
            <a:ext cx="7314959" cy="4211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689547" y="522982"/>
            <a:ext cx="7314959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b="1" i="1" dirty="0" err="1" smtClean="0">
                <a:solidFill>
                  <a:srgbClr val="000000"/>
                </a:solidFill>
                <a:latin typeface="Arial"/>
                <a:cs typeface="Arial"/>
              </a:rPr>
              <a:t>Tsho</a:t>
            </a:r>
            <a:r>
              <a:rPr lang="en-US" sz="2600" b="1" i="1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2600" b="1" i="1" dirty="0" err="1" smtClean="0">
                <a:solidFill>
                  <a:srgbClr val="000000"/>
                </a:solidFill>
                <a:latin typeface="Arial"/>
                <a:cs typeface="Arial"/>
              </a:rPr>
              <a:t>Rolpa</a:t>
            </a:r>
            <a:r>
              <a:rPr lang="en-US" sz="2600" b="1" i="1" dirty="0" smtClean="0">
                <a:solidFill>
                  <a:srgbClr val="000000"/>
                </a:solidFill>
                <a:latin typeface="Arial"/>
                <a:cs typeface="Arial"/>
              </a:rPr>
              <a:t> Glacial Lake and Applied Risk Reduction Measures</a:t>
            </a:r>
            <a:endParaRPr lang="en-US" sz="2600" b="1" i="1" dirty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2958034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AutoShape 14"/>
          <p:cNvSpPr>
            <a:spLocks noChangeArrowheads="1"/>
          </p:cNvSpPr>
          <p:nvPr/>
        </p:nvSpPr>
        <p:spPr bwMode="auto">
          <a:xfrm>
            <a:off x="-468313" y="6237288"/>
            <a:ext cx="914401" cy="609600"/>
          </a:xfrm>
          <a:prstGeom prst="flowChartAlternateProcess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latin typeface="Constantia" charset="0"/>
            </a:endParaRPr>
          </a:p>
        </p:txBody>
      </p:sp>
      <p:pic>
        <p:nvPicPr>
          <p:cNvPr id="11" name="Picture 6" descr="ews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6849" y="1077650"/>
            <a:ext cx="7550191" cy="4840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4960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end_mor_ol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026"/>
            <a:ext cx="5302250" cy="3656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3" descr="outlet_ol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4763" y="44026"/>
            <a:ext cx="4059237" cy="274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4" descr="gate_d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40855"/>
            <a:ext cx="4692842" cy="3355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5" descr="unt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0855" y="2723956"/>
            <a:ext cx="5457825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4157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8" descr="Welcome to Virgin, Peaceful and Beautiful Pokhara !!! 2007 is known as Visit Pokhara Year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8349" y="1425720"/>
            <a:ext cx="7693414" cy="449567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Rectangle 7"/>
          <p:cNvSpPr>
            <a:spLocks noChangeArrowheads="1"/>
          </p:cNvSpPr>
          <p:nvPr/>
        </p:nvSpPr>
        <p:spPr bwMode="auto">
          <a:xfrm>
            <a:off x="1691632" y="591562"/>
            <a:ext cx="495300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600" b="1" i="1" dirty="0" smtClean="0">
                <a:solidFill>
                  <a:srgbClr val="000000"/>
                </a:solidFill>
                <a:latin typeface="Arial"/>
                <a:cs typeface="Arial"/>
              </a:rPr>
              <a:t>Thank you</a:t>
            </a:r>
            <a:endParaRPr lang="en-US" sz="2600" b="1" i="1" dirty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08255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8" descr="Welcome to Virgin, Peaceful and Beautiful Pokhara !!! 2007 is known as Visit Pokhara Year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0744" y="1448968"/>
            <a:ext cx="7476624" cy="4470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Rectangle 2"/>
          <p:cNvSpPr>
            <a:spLocks noChangeArrowheads="1"/>
          </p:cNvSpPr>
          <p:nvPr/>
        </p:nvSpPr>
        <p:spPr bwMode="auto">
          <a:xfrm>
            <a:off x="1596944" y="569913"/>
            <a:ext cx="7476624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2600" b="1" i="1" dirty="0" smtClean="0">
                <a:latin typeface="Arial"/>
                <a:cs typeface="Arial"/>
              </a:rPr>
              <a:t>Climate Change and Nepal Initiatives</a:t>
            </a:r>
            <a:endParaRPr lang="en-US" sz="2600" b="1" i="1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20667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 idx="4294967295"/>
          </p:nvPr>
        </p:nvSpPr>
        <p:spPr>
          <a:xfrm>
            <a:off x="1577713" y="585961"/>
            <a:ext cx="7566287" cy="836613"/>
          </a:xfrm>
        </p:spPr>
        <p:txBody>
          <a:bodyPr/>
          <a:lstStyle/>
          <a:p>
            <a:pPr algn="l"/>
            <a:r>
              <a:rPr lang="en-US" b="1" dirty="0">
                <a:solidFill>
                  <a:srgbClr val="000000"/>
                </a:solidFill>
                <a:latin typeface="Arial" charset="0"/>
                <a:ea typeface="MS PGothic" charset="0"/>
                <a:cs typeface="Arial" charset="0"/>
              </a:rPr>
              <a:t>When </a:t>
            </a:r>
            <a:r>
              <a:rPr lang="en-US" b="1" dirty="0" smtClean="0">
                <a:solidFill>
                  <a:srgbClr val="000000"/>
                </a:solidFill>
                <a:latin typeface="Arial" charset="0"/>
                <a:ea typeface="MS PGothic" charset="0"/>
                <a:cs typeface="Arial" charset="0"/>
              </a:rPr>
              <a:t>was NAPA</a:t>
            </a:r>
            <a:r>
              <a:rPr lang="en-US" b="1" dirty="0">
                <a:solidFill>
                  <a:srgbClr val="000000"/>
                </a:solidFill>
                <a:latin typeface="Arial" charset="0"/>
                <a:ea typeface="MS PGothic" charset="0"/>
                <a:cs typeface="Arial" charset="0"/>
              </a:rPr>
              <a:t>/LAPA </a:t>
            </a:r>
            <a:r>
              <a:rPr lang="en-US" b="1" dirty="0" smtClean="0">
                <a:solidFill>
                  <a:srgbClr val="000000"/>
                </a:solidFill>
                <a:latin typeface="Arial" charset="0"/>
                <a:ea typeface="MS PGothic" charset="0"/>
                <a:cs typeface="Arial" charset="0"/>
              </a:rPr>
              <a:t>initiated </a:t>
            </a:r>
            <a:r>
              <a:rPr lang="en-US" b="1" dirty="0">
                <a:solidFill>
                  <a:srgbClr val="000000"/>
                </a:solidFill>
                <a:latin typeface="Arial" charset="0"/>
                <a:ea typeface="MS PGothic" charset="0"/>
                <a:cs typeface="Arial" charset="0"/>
              </a:rPr>
              <a:t>in Nepal </a:t>
            </a:r>
            <a:r>
              <a:rPr lang="en-US" b="1" dirty="0" smtClean="0">
                <a:solidFill>
                  <a:srgbClr val="000000"/>
                </a:solidFill>
                <a:latin typeface="Arial" charset="0"/>
                <a:ea typeface="MS PGothic" charset="0"/>
                <a:cs typeface="Arial" charset="0"/>
              </a:rPr>
              <a:t>and </a:t>
            </a:r>
            <a:r>
              <a:rPr lang="en-US" b="1" dirty="0">
                <a:solidFill>
                  <a:srgbClr val="000000"/>
                </a:solidFill>
                <a:latin typeface="Arial" charset="0"/>
                <a:ea typeface="MS PGothic" charset="0"/>
                <a:cs typeface="Arial" charset="0"/>
              </a:rPr>
              <a:t>how?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4294967295"/>
          </p:nvPr>
        </p:nvSpPr>
        <p:spPr bwMode="auto">
          <a:xfrm>
            <a:off x="215900" y="1789671"/>
            <a:ext cx="8928100" cy="5221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2000" dirty="0">
                <a:latin typeface="Arial" charset="0"/>
                <a:ea typeface="MS PGothic" charset="0"/>
                <a:cs typeface="Arial" charset="0"/>
              </a:rPr>
              <a:t>The NAPA development process was initiated in May 2009 and it was completed in 2010</a:t>
            </a:r>
          </a:p>
          <a:p>
            <a:r>
              <a:rPr lang="en-US" sz="2000" dirty="0">
                <a:latin typeface="Arial" charset="0"/>
                <a:ea typeface="MS PGothic" charset="0"/>
                <a:cs typeface="Arial" charset="0"/>
              </a:rPr>
              <a:t>It took around 15 months going through consultative process</a:t>
            </a:r>
          </a:p>
          <a:p>
            <a:r>
              <a:rPr lang="en-US" sz="2000" dirty="0">
                <a:latin typeface="Arial" charset="0"/>
                <a:ea typeface="MS PGothic" charset="0"/>
                <a:cs typeface="Arial" charset="0"/>
              </a:rPr>
              <a:t>Around people were participated at different levels</a:t>
            </a:r>
          </a:p>
          <a:p>
            <a:r>
              <a:rPr lang="en-US" sz="2000" dirty="0">
                <a:latin typeface="Arial" charset="0"/>
                <a:ea typeface="MS PGothic" charset="0"/>
                <a:cs typeface="Arial" charset="0"/>
              </a:rPr>
              <a:t>Six thematic working groups were </a:t>
            </a:r>
            <a:r>
              <a:rPr lang="en-US" sz="2000" dirty="0" smtClean="0">
                <a:latin typeface="Arial" charset="0"/>
                <a:ea typeface="MS PGothic" charset="0"/>
                <a:cs typeface="Arial" charset="0"/>
              </a:rPr>
              <a:t>formed:</a:t>
            </a:r>
            <a:endParaRPr lang="en-US" sz="2000" dirty="0">
              <a:latin typeface="Arial" charset="0"/>
              <a:ea typeface="MS PGothic" charset="0"/>
              <a:cs typeface="Arial" charset="0"/>
            </a:endParaRPr>
          </a:p>
          <a:p>
            <a:pPr lvl="1"/>
            <a:r>
              <a:rPr lang="en-US" sz="1800" b="1" dirty="0" smtClean="0">
                <a:latin typeface="Arial" charset="0"/>
                <a:ea typeface="MS PGothic" charset="0"/>
                <a:cs typeface="Arial" charset="0"/>
              </a:rPr>
              <a:t>Agriculture </a:t>
            </a:r>
            <a:r>
              <a:rPr lang="en-US" sz="1800" b="1" dirty="0">
                <a:latin typeface="Arial" charset="0"/>
                <a:ea typeface="MS PGothic" charset="0"/>
                <a:cs typeface="Arial" charset="0"/>
              </a:rPr>
              <a:t>and food security</a:t>
            </a:r>
          </a:p>
          <a:p>
            <a:pPr lvl="1"/>
            <a:r>
              <a:rPr lang="en-US" sz="1800" b="1" dirty="0">
                <a:latin typeface="Arial" charset="0"/>
                <a:ea typeface="MS PGothic" charset="0"/>
                <a:cs typeface="Arial" charset="0"/>
              </a:rPr>
              <a:t>Climate induced disaster</a:t>
            </a:r>
          </a:p>
          <a:p>
            <a:pPr lvl="1"/>
            <a:r>
              <a:rPr lang="en-US" sz="1800" b="1" dirty="0">
                <a:latin typeface="Arial" charset="0"/>
                <a:ea typeface="MS PGothic" charset="0"/>
                <a:cs typeface="Arial" charset="0"/>
              </a:rPr>
              <a:t>Urban settlement and infrastructure</a:t>
            </a:r>
          </a:p>
          <a:p>
            <a:pPr lvl="1"/>
            <a:r>
              <a:rPr lang="en-US" sz="1800" b="1" dirty="0">
                <a:latin typeface="Arial" charset="0"/>
                <a:ea typeface="MS PGothic" charset="0"/>
                <a:cs typeface="Arial" charset="0"/>
              </a:rPr>
              <a:t>Public health</a:t>
            </a:r>
          </a:p>
          <a:p>
            <a:pPr lvl="1"/>
            <a:r>
              <a:rPr lang="en-US" sz="1800" b="1" dirty="0">
                <a:latin typeface="Arial" charset="0"/>
                <a:ea typeface="MS PGothic" charset="0"/>
                <a:cs typeface="Arial" charset="0"/>
              </a:rPr>
              <a:t>Forest and biodiversity </a:t>
            </a:r>
          </a:p>
          <a:p>
            <a:pPr lvl="1"/>
            <a:r>
              <a:rPr lang="en-US" sz="1800" b="1" dirty="0">
                <a:latin typeface="Arial" charset="0"/>
                <a:ea typeface="MS PGothic" charset="0"/>
                <a:cs typeface="Arial" charset="0"/>
              </a:rPr>
              <a:t>Water resources and energy</a:t>
            </a:r>
            <a:endParaRPr lang="en-US" sz="1800" dirty="0">
              <a:latin typeface="Arial" charset="0"/>
              <a:ea typeface="MS PGothic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4180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 idx="4294967295"/>
          </p:nvPr>
        </p:nvSpPr>
        <p:spPr>
          <a:xfrm>
            <a:off x="1635434" y="350838"/>
            <a:ext cx="7051366" cy="1143000"/>
          </a:xfrm>
        </p:spPr>
        <p:txBody>
          <a:bodyPr/>
          <a:lstStyle/>
          <a:p>
            <a:pPr algn="l"/>
            <a:r>
              <a:rPr lang="en-US" b="1" dirty="0">
                <a:solidFill>
                  <a:srgbClr val="000000"/>
                </a:solidFill>
                <a:latin typeface="Arial" charset="0"/>
                <a:ea typeface="MS PGothic" charset="0"/>
                <a:cs typeface="Arial" charset="0"/>
              </a:rPr>
              <a:t>When NAPA/LAPA was initiated and how?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idx="4294967295"/>
          </p:nvPr>
        </p:nvSpPr>
        <p:spPr bwMode="auto">
          <a:xfrm>
            <a:off x="107950" y="1784350"/>
            <a:ext cx="8856663" cy="2949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2400" dirty="0">
                <a:latin typeface="Arial" charset="0"/>
                <a:ea typeface="MS PGothic" charset="0"/>
                <a:cs typeface="Arial" charset="0"/>
              </a:rPr>
              <a:t>Concerned ministries joint secretaries were assigned as the thematic coordinator</a:t>
            </a:r>
          </a:p>
          <a:p>
            <a:r>
              <a:rPr lang="en-US" sz="2400" dirty="0">
                <a:latin typeface="Arial" charset="0"/>
                <a:ea typeface="MS PGothic" charset="0"/>
                <a:cs typeface="Arial" charset="0"/>
              </a:rPr>
              <a:t>Thematic facilitators were identified as per their specialty</a:t>
            </a:r>
          </a:p>
          <a:p>
            <a:r>
              <a:rPr lang="en-US" sz="2400" dirty="0">
                <a:latin typeface="Arial" charset="0"/>
                <a:ea typeface="MS PGothic" charset="0"/>
                <a:cs typeface="Arial" charset="0"/>
              </a:rPr>
              <a:t>Livelihoods and governance, gender and social inclusion were identified as the cross cutting themes</a:t>
            </a:r>
          </a:p>
          <a:p>
            <a:r>
              <a:rPr lang="en-US" sz="2400" dirty="0">
                <a:latin typeface="Arial" charset="0"/>
                <a:ea typeface="MS PGothic" charset="0"/>
                <a:cs typeface="Arial" charset="0"/>
              </a:rPr>
              <a:t>Wider reference groups were formed on each TWG</a:t>
            </a:r>
          </a:p>
          <a:p>
            <a:endParaRPr lang="en-US" sz="2400" dirty="0">
              <a:latin typeface="Arial" charset="0"/>
              <a:ea typeface="MS PGothic" charset="0"/>
              <a:cs typeface="Arial" charset="0"/>
            </a:endParaRPr>
          </a:p>
          <a:p>
            <a:endParaRPr lang="en-US" sz="2400" dirty="0">
              <a:latin typeface="Arial" charset="0"/>
              <a:ea typeface="MS PGothic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7678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algn="l"/>
            <a:r>
              <a:rPr lang="en-US" b="1" dirty="0">
                <a:solidFill>
                  <a:srgbClr val="000000"/>
                </a:solidFill>
                <a:latin typeface="Arial" charset="0"/>
                <a:ea typeface="MS PGothic" charset="0"/>
                <a:cs typeface="Arial" charset="0"/>
              </a:rPr>
              <a:t>Objectives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96875" y="1770427"/>
            <a:ext cx="8351838" cy="3819161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z="2400" dirty="0" smtClean="0"/>
              <a:t>Assess and prioritize climate change vulnerabilities and identify adaptation measures</a:t>
            </a:r>
          </a:p>
          <a:p>
            <a:pPr>
              <a:defRPr/>
            </a:pPr>
            <a:r>
              <a:rPr lang="en-US" sz="2400" dirty="0" smtClean="0"/>
              <a:t>Develop proposals for priorities activities</a:t>
            </a:r>
          </a:p>
          <a:p>
            <a:pPr>
              <a:defRPr/>
            </a:pPr>
            <a:r>
              <a:rPr lang="en-US" sz="2400" dirty="0" smtClean="0"/>
              <a:t>Prepare, review and finalize the NAPA document</a:t>
            </a:r>
          </a:p>
          <a:p>
            <a:pPr>
              <a:defRPr/>
            </a:pPr>
            <a:r>
              <a:rPr lang="en-US" sz="2400" dirty="0" smtClean="0"/>
              <a:t>Develop and maintain a knowledge management and learning platform and </a:t>
            </a:r>
          </a:p>
          <a:p>
            <a:pPr>
              <a:defRPr/>
            </a:pPr>
            <a:r>
              <a:rPr lang="en-US" sz="2400" dirty="0" smtClean="0"/>
              <a:t>Develop a multi-stakeholder framework of action on climate change</a:t>
            </a:r>
          </a:p>
          <a:p>
            <a:pPr marL="0" indent="0">
              <a:buFontTx/>
              <a:buNone/>
              <a:defRPr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302631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362397144"/>
              </p:ext>
            </p:extLst>
          </p:nvPr>
        </p:nvGraphicFramePr>
        <p:xfrm>
          <a:off x="1804028" y="0"/>
          <a:ext cx="7161999" cy="58170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78081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 idx="4294967295"/>
          </p:nvPr>
        </p:nvSpPr>
        <p:spPr>
          <a:xfrm>
            <a:off x="1731638" y="673965"/>
            <a:ext cx="6618698" cy="647700"/>
          </a:xfrm>
        </p:spPr>
        <p:txBody>
          <a:bodyPr/>
          <a:lstStyle/>
          <a:p>
            <a:r>
              <a:rPr lang="en-US" b="1" dirty="0">
                <a:solidFill>
                  <a:srgbClr val="000000"/>
                </a:solidFill>
                <a:latin typeface="Arial" charset="0"/>
                <a:ea typeface="MS PGothic" charset="0"/>
                <a:cs typeface="Arial" charset="0"/>
              </a:rPr>
              <a:t>NRCS Engagement in NAPA Process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07950" y="1751183"/>
            <a:ext cx="8838623" cy="3848755"/>
          </a:xfrm>
          <a:prstGeom prst="rect">
            <a:avLst/>
          </a:prstGeom>
        </p:spPr>
        <p:txBody>
          <a:bodyPr/>
          <a:lstStyle/>
          <a:p>
            <a:r>
              <a:rPr lang="en-US" sz="2400" dirty="0">
                <a:latin typeface="Arial" charset="0"/>
                <a:ea typeface="MS PGothic" charset="0"/>
                <a:cs typeface="Arial" charset="0"/>
              </a:rPr>
              <a:t>NRCS was being involved at TWG as well as local level consultative workshops/meetings</a:t>
            </a:r>
          </a:p>
          <a:p>
            <a:r>
              <a:rPr lang="en-US" sz="2400" dirty="0">
                <a:latin typeface="Arial" charset="0"/>
                <a:ea typeface="MS PGothic" charset="0"/>
                <a:cs typeface="Arial" charset="0"/>
              </a:rPr>
              <a:t>Each sectorial focal point of NRCS were assigned at </a:t>
            </a:r>
            <a:r>
              <a:rPr lang="en-US" sz="2400" dirty="0" smtClean="0">
                <a:latin typeface="Arial" charset="0"/>
                <a:ea typeface="MS PGothic" charset="0"/>
                <a:cs typeface="Arial" charset="0"/>
              </a:rPr>
              <a:t>Headquarters </a:t>
            </a:r>
            <a:r>
              <a:rPr lang="en-US" sz="2400" dirty="0">
                <a:latin typeface="Arial" charset="0"/>
                <a:ea typeface="MS PGothic" charset="0"/>
                <a:cs typeface="Arial" charset="0"/>
              </a:rPr>
              <a:t>to attend these consultative meetings</a:t>
            </a:r>
          </a:p>
          <a:p>
            <a:r>
              <a:rPr lang="en-US" sz="2400" dirty="0">
                <a:latin typeface="Arial" charset="0"/>
                <a:ea typeface="MS PGothic" charset="0"/>
                <a:cs typeface="Arial" charset="0"/>
              </a:rPr>
              <a:t>Our inputs have been included in assessment and adaptation measures</a:t>
            </a:r>
          </a:p>
          <a:p>
            <a:r>
              <a:rPr lang="en-US" sz="2400" dirty="0">
                <a:latin typeface="Arial" charset="0"/>
                <a:ea typeface="MS PGothic" charset="0"/>
                <a:cs typeface="Arial" charset="0"/>
              </a:rPr>
              <a:t>We could contribute in developing the NAPA however getting resource didn’t work</a:t>
            </a:r>
          </a:p>
          <a:p>
            <a:pPr>
              <a:buFontTx/>
              <a:buNone/>
            </a:pPr>
            <a:endParaRPr lang="en-US" sz="2400" dirty="0">
              <a:latin typeface="Arial" charset="0"/>
              <a:ea typeface="MS PGothic" charset="0"/>
              <a:cs typeface="Arial" charset="0"/>
            </a:endParaRPr>
          </a:p>
          <a:p>
            <a:pPr>
              <a:buFontTx/>
              <a:buNone/>
            </a:pPr>
            <a:endParaRPr lang="en-US" sz="2400" dirty="0">
              <a:latin typeface="Arial" charset="0"/>
              <a:ea typeface="MS PGothic" charset="0"/>
              <a:cs typeface="Arial" charset="0"/>
            </a:endParaRPr>
          </a:p>
          <a:p>
            <a:endParaRPr lang="en-US" sz="2400" dirty="0">
              <a:latin typeface="Arial" charset="0"/>
              <a:ea typeface="MS PGothic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4560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 idx="4294967295"/>
          </p:nvPr>
        </p:nvSpPr>
        <p:spPr>
          <a:xfrm>
            <a:off x="1735281" y="379558"/>
            <a:ext cx="6858000" cy="1143000"/>
          </a:xfrm>
        </p:spPr>
        <p:txBody>
          <a:bodyPr/>
          <a:lstStyle/>
          <a:p>
            <a:r>
              <a:rPr lang="en-US" b="1" dirty="0">
                <a:solidFill>
                  <a:srgbClr val="000000"/>
                </a:solidFill>
                <a:latin typeface="Arial" charset="0"/>
                <a:ea typeface="MS PGothic" charset="0"/>
                <a:cs typeface="Arial" charset="0"/>
              </a:rPr>
              <a:t>NRCS Engagement in NAPA Process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4294967295"/>
          </p:nvPr>
        </p:nvSpPr>
        <p:spPr bwMode="auto">
          <a:xfrm>
            <a:off x="107950" y="1731939"/>
            <a:ext cx="9036050" cy="4195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2400" dirty="0">
                <a:latin typeface="Arial" charset="0"/>
                <a:ea typeface="MS PGothic" charset="0"/>
                <a:cs typeface="Arial" charset="0"/>
              </a:rPr>
              <a:t>Government couldn’t get external support except a small project </a:t>
            </a:r>
          </a:p>
          <a:p>
            <a:r>
              <a:rPr lang="en-US" sz="2400" dirty="0">
                <a:latin typeface="Arial" charset="0"/>
                <a:ea typeface="MS PGothic" charset="0"/>
                <a:cs typeface="Arial" charset="0"/>
              </a:rPr>
              <a:t>The plan was short term and looks vertical though different line ministries are also part of this</a:t>
            </a:r>
          </a:p>
          <a:p>
            <a:r>
              <a:rPr lang="en-US" sz="2400" dirty="0">
                <a:latin typeface="Arial" charset="0"/>
                <a:ea typeface="MS PGothic" charset="0"/>
                <a:cs typeface="Arial" charset="0"/>
              </a:rPr>
              <a:t>Government hasn’t initiated the NAP development process</a:t>
            </a:r>
          </a:p>
          <a:p>
            <a:r>
              <a:rPr lang="en-US" sz="2400" dirty="0">
                <a:latin typeface="Arial" charset="0"/>
                <a:ea typeface="MS PGothic" charset="0"/>
                <a:cs typeface="Arial" charset="0"/>
              </a:rPr>
              <a:t>We need to be part of development committee and clarify NRCS contribution in entire development process </a:t>
            </a:r>
          </a:p>
          <a:p>
            <a:endParaRPr lang="en-US" sz="2400" dirty="0">
              <a:latin typeface="Arial" charset="0"/>
              <a:ea typeface="MS PGothic" charset="0"/>
              <a:cs typeface="Arial" charset="0"/>
            </a:endParaRPr>
          </a:p>
          <a:p>
            <a:endParaRPr lang="en-US" sz="2400" dirty="0">
              <a:latin typeface="Arial" charset="0"/>
              <a:ea typeface="MS PGothic" charset="0"/>
              <a:cs typeface="Arial" charset="0"/>
            </a:endParaRPr>
          </a:p>
          <a:p>
            <a:endParaRPr lang="en-US" sz="2400" dirty="0">
              <a:latin typeface="Arial" charset="0"/>
              <a:ea typeface="MS PGothic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5056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Prakas\Desktop\LAP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205246">
            <a:off x="974725" y="1990725"/>
            <a:ext cx="3560763" cy="438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>
          <a:xfrm>
            <a:off x="5276276" y="230344"/>
            <a:ext cx="3733800" cy="1593850"/>
          </a:xfrm>
        </p:spPr>
        <p:txBody>
          <a:bodyPr anchor="t"/>
          <a:lstStyle/>
          <a:p>
            <a:pPr algn="l"/>
            <a:r>
              <a:rPr lang="en-US" b="1" dirty="0">
                <a:solidFill>
                  <a:srgbClr val="0070C0"/>
                </a:solidFill>
                <a:latin typeface="Arial"/>
                <a:ea typeface="MS PGothic" charset="0"/>
                <a:cs typeface="Arial"/>
              </a:rPr>
              <a:t>National Adaptation Program </a:t>
            </a:r>
            <a:br>
              <a:rPr lang="en-US" b="1" dirty="0">
                <a:solidFill>
                  <a:srgbClr val="0070C0"/>
                </a:solidFill>
                <a:latin typeface="Arial"/>
                <a:ea typeface="MS PGothic" charset="0"/>
                <a:cs typeface="Arial"/>
              </a:rPr>
            </a:br>
            <a:r>
              <a:rPr lang="en-US" b="1" dirty="0">
                <a:solidFill>
                  <a:srgbClr val="0070C0"/>
                </a:solidFill>
                <a:latin typeface="Arial"/>
                <a:ea typeface="MS PGothic" charset="0"/>
                <a:cs typeface="Arial"/>
              </a:rPr>
              <a:t>of Action (NAPA): </a:t>
            </a:r>
            <a:endParaRPr lang="en-US" dirty="0">
              <a:solidFill>
                <a:srgbClr val="0070C0"/>
              </a:solidFill>
              <a:latin typeface="Arial"/>
              <a:ea typeface="MS PGothic" charset="0"/>
              <a:cs typeface="Arial"/>
            </a:endParaRPr>
          </a:p>
        </p:txBody>
      </p:sp>
      <p:pic>
        <p:nvPicPr>
          <p:cNvPr id="9220" name="Picture 3" descr="C:\Users\DELL\Desktop\IMG_003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00420">
            <a:off x="5340350" y="1666875"/>
            <a:ext cx="3298825" cy="455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1" name="Rectangle 2"/>
          <p:cNvSpPr txBox="1">
            <a:spLocks noChangeArrowheads="1"/>
          </p:cNvSpPr>
          <p:nvPr/>
        </p:nvSpPr>
        <p:spPr bwMode="auto">
          <a:xfrm rot="21045790">
            <a:off x="334721" y="1117121"/>
            <a:ext cx="4409011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r>
              <a:rPr lang="en-US" sz="2600" b="1" dirty="0">
                <a:solidFill>
                  <a:srgbClr val="0070C0"/>
                </a:solidFill>
                <a:latin typeface="Arial"/>
                <a:cs typeface="Arial"/>
              </a:rPr>
              <a:t>Local Adaptation Program </a:t>
            </a:r>
            <a:br>
              <a:rPr lang="en-US" sz="2600" b="1" dirty="0">
                <a:solidFill>
                  <a:srgbClr val="0070C0"/>
                </a:solidFill>
                <a:latin typeface="Arial"/>
                <a:cs typeface="Arial"/>
              </a:rPr>
            </a:br>
            <a:r>
              <a:rPr lang="en-US" sz="2600" b="1" dirty="0">
                <a:solidFill>
                  <a:srgbClr val="0070C0"/>
                </a:solidFill>
                <a:latin typeface="Arial"/>
                <a:cs typeface="Arial"/>
              </a:rPr>
              <a:t>of Action (LAPA): </a:t>
            </a:r>
            <a:endParaRPr lang="en-US" sz="2600" dirty="0">
              <a:solidFill>
                <a:srgbClr val="0070C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16208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eme IFRC SEA Climate Change Training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 IFRC SEA Climate Change Training.thmx</Template>
  <TotalTime>673</TotalTime>
  <Words>347</Words>
  <Application>Microsoft Office PowerPoint</Application>
  <PresentationFormat>On-screen Show (4:3)</PresentationFormat>
  <Paragraphs>53</Paragraphs>
  <Slides>18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Theme IFRC SEA Climate Change Training</vt:lpstr>
      <vt:lpstr>Climate Change and  Nepal Initiatives</vt:lpstr>
      <vt:lpstr>PowerPoint Presentation</vt:lpstr>
      <vt:lpstr>When was NAPA/LAPA initiated in Nepal and how?</vt:lpstr>
      <vt:lpstr>When NAPA/LAPA was initiated and how?</vt:lpstr>
      <vt:lpstr>Objectives </vt:lpstr>
      <vt:lpstr>PowerPoint Presentation</vt:lpstr>
      <vt:lpstr>NRCS Engagement in NAPA Process</vt:lpstr>
      <vt:lpstr>NRCS Engagement in NAPA Process</vt:lpstr>
      <vt:lpstr>National Adaptation Program  of Action (NAPA):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IFRC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Climate Change and Nepal Initiatives</dc:title>
  <dc:creator>User</dc:creator>
  <cp:lastModifiedBy>Angeline Tandiono</cp:lastModifiedBy>
  <cp:revision>8</cp:revision>
  <dcterms:created xsi:type="dcterms:W3CDTF">2014-10-24T04:54:44Z</dcterms:created>
  <dcterms:modified xsi:type="dcterms:W3CDTF">2014-11-21T06:59:08Z</dcterms:modified>
</cp:coreProperties>
</file>