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7" r:id="rId2"/>
    <p:sldId id="258" r:id="rId3"/>
    <p:sldId id="281" r:id="rId4"/>
    <p:sldId id="261" r:id="rId5"/>
    <p:sldId id="262" r:id="rId6"/>
    <p:sldId id="279" r:id="rId7"/>
    <p:sldId id="280" r:id="rId8"/>
    <p:sldId id="283" r:id="rId9"/>
    <p:sldId id="284" r:id="rId10"/>
    <p:sldId id="285" r:id="rId11"/>
    <p:sldId id="286" r:id="rId12"/>
    <p:sldId id="287" r:id="rId13"/>
    <p:sldId id="288" r:id="rId14"/>
    <p:sldId id="289" r:id="rId15"/>
    <p:sldId id="290" r:id="rId16"/>
    <p:sldId id="278" r:id="rId17"/>
    <p:sldId id="273" r:id="rId18"/>
    <p:sldId id="29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185" autoAdjust="0"/>
  </p:normalViewPr>
  <p:slideViewPr>
    <p:cSldViewPr snapToGrid="0" snapToObjects="1">
      <p:cViewPr varScale="1">
        <p:scale>
          <a:sx n="65" d="100"/>
          <a:sy n="65" d="100"/>
        </p:scale>
        <p:origin x="-12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52636-372B-524A-8274-1FB023AF7F3E}" type="datetimeFigureOut">
              <a:rPr lang="en-US" smtClean="0"/>
              <a:pPr/>
              <a:t>3/30/16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3E664-61B1-3943-9078-C0A2B8FE6174}" type="slidenum">
              <a:rPr lang="en-US" smtClean="0"/>
              <a:pPr/>
              <a:t>‹#›</a:t>
            </a:fld>
            <a:endParaRPr lang="en-US"/>
          </a:p>
        </p:txBody>
      </p:sp>
    </p:spTree>
    <p:extLst>
      <p:ext uri="{BB962C8B-B14F-4D97-AF65-F5344CB8AC3E}">
        <p14:creationId xmlns:p14="http://schemas.microsoft.com/office/powerpoint/2010/main" val="17816240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r>
              <a:rPr lang="en-GB" sz="1200" kern="1200" dirty="0" smtClean="0">
                <a:solidFill>
                  <a:schemeClr val="tx1"/>
                </a:solidFill>
                <a:effectLst/>
                <a:latin typeface="+mn-lt"/>
                <a:ea typeface="+mn-ea"/>
                <a:cs typeface="+mn-cs"/>
              </a:rPr>
              <a:t>How to improve VCA tools</a:t>
            </a:r>
          </a:p>
          <a:p>
            <a:r>
              <a:rPr lang="en-GB" sz="1200" kern="1200" dirty="0" smtClean="0">
                <a:solidFill>
                  <a:schemeClr val="tx1"/>
                </a:solidFill>
                <a:effectLst/>
                <a:latin typeface="+mn-lt"/>
                <a:ea typeface="+mn-ea"/>
                <a:cs typeface="+mn-cs"/>
              </a:rPr>
              <a:t>How to improve analysis (table)</a:t>
            </a:r>
          </a:p>
          <a:p>
            <a:r>
              <a:rPr lang="en-GB" sz="1200" kern="1200" dirty="0" smtClean="0">
                <a:solidFill>
                  <a:schemeClr val="tx1"/>
                </a:solidFill>
                <a:effectLst/>
                <a:latin typeface="+mn-lt"/>
                <a:ea typeface="+mn-ea"/>
                <a:cs typeface="+mn-cs"/>
              </a:rPr>
              <a:t>How to tweak the plans?</a:t>
            </a:r>
          </a:p>
          <a:p>
            <a:pPr lvl="0"/>
            <a:endParaRPr lang="zh-TW" altLang="en-US" dirty="0" smtClean="0"/>
          </a:p>
        </p:txBody>
      </p:sp>
    </p:spTree>
    <p:extLst>
      <p:ext uri="{BB962C8B-B14F-4D97-AF65-F5344CB8AC3E}">
        <p14:creationId xmlns:p14="http://schemas.microsoft.com/office/powerpoint/2010/main" val="78985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en-US" smtClean="0">
                <a:ea typeface="ヒラギノ角ゴ Pro W3" pitchFamily="125" charset="-128"/>
                <a:cs typeface="Geneva" pitchFamily="125" charset="0"/>
              </a:rPr>
              <a:t>An example from the Solomon Islands.</a:t>
            </a:r>
          </a:p>
        </p:txBody>
      </p:sp>
      <p:sp>
        <p:nvSpPr>
          <p:cNvPr id="30724" name="Slide Number Placeholder 3"/>
          <p:cNvSpPr txBox="1">
            <a:spLocks noGrp="1"/>
          </p:cNvSpPr>
          <p:nvPr/>
        </p:nvSpPr>
        <p:spPr bwMode="auto">
          <a:xfrm>
            <a:off x="3883851" y="8686288"/>
            <a:ext cx="2972547"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8" tIns="48034" rIns="96068" bIns="48034" anchor="b"/>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2950" indent="-285750" eaLnBrk="0" hangingPunct="0">
              <a:spcBef>
                <a:spcPct val="30000"/>
              </a:spcBef>
              <a:defRPr sz="1200">
                <a:solidFill>
                  <a:schemeClr val="tx1"/>
                </a:solidFill>
                <a:latin typeface="Calibri" pitchFamily="34" charset="0"/>
                <a:ea typeface="Geneva" pitchFamily="125" charset="0"/>
                <a:cs typeface="Geneva" pitchFamily="125" charset="0"/>
              </a:defRPr>
            </a:lvl2pPr>
            <a:lvl3pPr marL="1143000" indent="-228600" eaLnBrk="0" hangingPunct="0">
              <a:spcBef>
                <a:spcPct val="30000"/>
              </a:spcBef>
              <a:defRPr sz="1200">
                <a:solidFill>
                  <a:schemeClr val="tx1"/>
                </a:solidFill>
                <a:latin typeface="Calibri" pitchFamily="34" charset="0"/>
                <a:ea typeface="Geneva" pitchFamily="125" charset="0"/>
                <a:cs typeface="Geneva" pitchFamily="125" charset="0"/>
              </a:defRPr>
            </a:lvl3pPr>
            <a:lvl4pPr marL="1600200" indent="-228600" eaLnBrk="0" hangingPunct="0">
              <a:spcBef>
                <a:spcPct val="30000"/>
              </a:spcBef>
              <a:defRPr sz="1200">
                <a:solidFill>
                  <a:schemeClr val="tx1"/>
                </a:solidFill>
                <a:latin typeface="Calibri" pitchFamily="34" charset="0"/>
                <a:ea typeface="Geneva" pitchFamily="125" charset="0"/>
                <a:cs typeface="Geneva" pitchFamily="125" charset="0"/>
              </a:defRPr>
            </a:lvl4pPr>
            <a:lvl5pPr marL="2057400" indent="-228600" eaLnBrk="0" hangingPunct="0">
              <a:spcBef>
                <a:spcPct val="30000"/>
              </a:spcBef>
              <a:defRPr sz="1200">
                <a:solidFill>
                  <a:schemeClr val="tx1"/>
                </a:solidFill>
                <a:latin typeface="Calibri" pitchFamily="34" charset="0"/>
                <a:ea typeface="Geneva" pitchFamily="125" charset="0"/>
                <a:cs typeface="Geneva" pitchFamily="125" charset="0"/>
              </a:defRPr>
            </a:lvl5pPr>
            <a:lvl6pPr marL="25146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718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290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8862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algn="r" eaLnBrk="1" hangingPunct="1">
              <a:spcBef>
                <a:spcPct val="0"/>
              </a:spcBef>
            </a:pPr>
            <a:fld id="{F4989123-1C6B-4DAD-8DA8-8CC79D9D234D}" type="slidenum">
              <a:rPr lang="en-US" altLang="en-US" sz="1300">
                <a:latin typeface="Arial" pitchFamily="34" charset="0"/>
                <a:ea typeface="ＭＳ Ｐゴシック" pitchFamily="34" charset="-128"/>
              </a:rPr>
              <a:pPr algn="r" eaLnBrk="1" hangingPunct="1">
                <a:spcBef>
                  <a:spcPct val="0"/>
                </a:spcBef>
              </a:pPr>
              <a:t>16</a:t>
            </a:fld>
            <a:endParaRPr lang="en-US" altLang="en-US" sz="1300">
              <a:latin typeface="Arial" pitchFamily="34" charset="0"/>
              <a:ea typeface="ＭＳ Ｐゴシック" pitchFamily="34" charset="-128"/>
            </a:endParaRPr>
          </a:p>
        </p:txBody>
      </p:sp>
    </p:spTree>
    <p:extLst>
      <p:ext uri="{BB962C8B-B14F-4D97-AF65-F5344CB8AC3E}">
        <p14:creationId xmlns:p14="http://schemas.microsoft.com/office/powerpoint/2010/main" val="1853627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a-DK" altLang="en-US" dirty="0" smtClean="0">
              <a:ea typeface="ヒラギノ角ゴ Pro W3" pitchFamily="125" charset="-128"/>
              <a:cs typeface="Geneva" pitchFamily="125" charset="0"/>
            </a:endParaRPr>
          </a:p>
        </p:txBody>
      </p:sp>
      <p:sp>
        <p:nvSpPr>
          <p:cNvPr id="29700" name="Slide Number Placeholder 3"/>
          <p:cNvSpPr txBox="1">
            <a:spLocks noGrp="1"/>
          </p:cNvSpPr>
          <p:nvPr/>
        </p:nvSpPr>
        <p:spPr bwMode="auto">
          <a:xfrm>
            <a:off x="3883851" y="8686288"/>
            <a:ext cx="2972547"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8" tIns="48034" rIns="96068" bIns="48034" anchor="b"/>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2950" indent="-285750" eaLnBrk="0" hangingPunct="0">
              <a:spcBef>
                <a:spcPct val="30000"/>
              </a:spcBef>
              <a:defRPr sz="1200">
                <a:solidFill>
                  <a:schemeClr val="tx1"/>
                </a:solidFill>
                <a:latin typeface="Calibri" pitchFamily="34" charset="0"/>
                <a:ea typeface="Geneva" pitchFamily="125" charset="0"/>
                <a:cs typeface="Geneva" pitchFamily="125" charset="0"/>
              </a:defRPr>
            </a:lvl2pPr>
            <a:lvl3pPr marL="1143000" indent="-228600" eaLnBrk="0" hangingPunct="0">
              <a:spcBef>
                <a:spcPct val="30000"/>
              </a:spcBef>
              <a:defRPr sz="1200">
                <a:solidFill>
                  <a:schemeClr val="tx1"/>
                </a:solidFill>
                <a:latin typeface="Calibri" pitchFamily="34" charset="0"/>
                <a:ea typeface="Geneva" pitchFamily="125" charset="0"/>
                <a:cs typeface="Geneva" pitchFamily="125" charset="0"/>
              </a:defRPr>
            </a:lvl3pPr>
            <a:lvl4pPr marL="1600200" indent="-228600" eaLnBrk="0" hangingPunct="0">
              <a:spcBef>
                <a:spcPct val="30000"/>
              </a:spcBef>
              <a:defRPr sz="1200">
                <a:solidFill>
                  <a:schemeClr val="tx1"/>
                </a:solidFill>
                <a:latin typeface="Calibri" pitchFamily="34" charset="0"/>
                <a:ea typeface="Geneva" pitchFamily="125" charset="0"/>
                <a:cs typeface="Geneva" pitchFamily="125" charset="0"/>
              </a:defRPr>
            </a:lvl4pPr>
            <a:lvl5pPr marL="2057400" indent="-228600" eaLnBrk="0" hangingPunct="0">
              <a:spcBef>
                <a:spcPct val="30000"/>
              </a:spcBef>
              <a:defRPr sz="1200">
                <a:solidFill>
                  <a:schemeClr val="tx1"/>
                </a:solidFill>
                <a:latin typeface="Calibri" pitchFamily="34" charset="0"/>
                <a:ea typeface="Geneva" pitchFamily="125" charset="0"/>
                <a:cs typeface="Geneva" pitchFamily="125" charset="0"/>
              </a:defRPr>
            </a:lvl5pPr>
            <a:lvl6pPr marL="25146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718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290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8862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algn="r" eaLnBrk="1" hangingPunct="1">
              <a:spcBef>
                <a:spcPct val="0"/>
              </a:spcBef>
            </a:pPr>
            <a:fld id="{1AD29697-8E2F-42DD-BBAF-DAA186EC76D2}" type="slidenum">
              <a:rPr lang="en-US" altLang="en-US" sz="1300">
                <a:latin typeface="Arial" pitchFamily="34" charset="0"/>
                <a:ea typeface="ＭＳ Ｐゴシック" pitchFamily="34" charset="-128"/>
              </a:rPr>
              <a:pPr algn="r" eaLnBrk="1" hangingPunct="1">
                <a:spcBef>
                  <a:spcPct val="0"/>
                </a:spcBef>
              </a:pPr>
              <a:t>17</a:t>
            </a:fld>
            <a:endParaRPr lang="en-US" altLang="en-US" sz="1300">
              <a:latin typeface="Arial" pitchFamily="34" charset="0"/>
              <a:ea typeface="ＭＳ Ｐゴシック" pitchFamily="34" charset="-128"/>
            </a:endParaRPr>
          </a:p>
        </p:txBody>
      </p:sp>
    </p:spTree>
    <p:extLst>
      <p:ext uri="{BB962C8B-B14F-4D97-AF65-F5344CB8AC3E}">
        <p14:creationId xmlns:p14="http://schemas.microsoft.com/office/powerpoint/2010/main" val="2316622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sz="1200" b="1" dirty="0" smtClean="0"/>
              <a:t>Vulnerability and Capacity Assessment </a:t>
            </a:r>
            <a:r>
              <a:rPr lang="en-GB" altLang="en-US" sz="1200" dirty="0" smtClean="0"/>
              <a:t>(VCA) is a participatory method that allows National Societies to work with communities to assess people’s vulnerabilities and build their capacities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en-US" sz="1200" dirty="0" smtClean="0">
              <a:latin typeface="Helvetica" pitchFamily="125"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altLang="en-US" sz="1200" dirty="0" smtClean="0">
              <a:latin typeface="Helvetica" pitchFamily="125" charset="0"/>
            </a:endParaRPr>
          </a:p>
          <a:p>
            <a:endParaRPr lang="en-US" dirty="0"/>
          </a:p>
        </p:txBody>
      </p:sp>
      <p:sp>
        <p:nvSpPr>
          <p:cNvPr id="4" name="Slide Number Placeholder 3"/>
          <p:cNvSpPr>
            <a:spLocks noGrp="1"/>
          </p:cNvSpPr>
          <p:nvPr>
            <p:ph type="sldNum" sz="quarter" idx="10"/>
          </p:nvPr>
        </p:nvSpPr>
        <p:spPr/>
        <p:txBody>
          <a:bodyPr/>
          <a:lstStyle/>
          <a:p>
            <a:fld id="{C2275DDA-6299-46BF-BBB1-25DDC98AA00B}" type="slidenum">
              <a:rPr lang="en-GB" smtClean="0"/>
              <a:pPr/>
              <a:t>2</a:t>
            </a:fld>
            <a:endParaRPr lang="en-GB"/>
          </a:p>
        </p:txBody>
      </p:sp>
    </p:spTree>
    <p:extLst>
      <p:ext uri="{BB962C8B-B14F-4D97-AF65-F5344CB8AC3E}">
        <p14:creationId xmlns:p14="http://schemas.microsoft.com/office/powerpoint/2010/main" val="9220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236" indent="-220236" defTabSz="478774">
              <a:spcBef>
                <a:spcPct val="0"/>
              </a:spcBef>
            </a:pPr>
            <a:endParaRPr lang="en-GB" altLang="en-US" dirty="0" smtClean="0">
              <a:ea typeface="ヒラギノ角ゴ Pro W3" pitchFamily="125" charset="-128"/>
              <a:cs typeface="Geneva" pitchFamily="125" charset="0"/>
            </a:endParaRPr>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6888" indent="-287264" eaLnBrk="0" hangingPunct="0">
              <a:spcBef>
                <a:spcPct val="30000"/>
              </a:spcBef>
              <a:defRPr sz="1200">
                <a:solidFill>
                  <a:schemeClr val="tx1"/>
                </a:solidFill>
                <a:latin typeface="Calibri" pitchFamily="34" charset="0"/>
                <a:ea typeface="Geneva" pitchFamily="125" charset="0"/>
                <a:cs typeface="Geneva" pitchFamily="125" charset="0"/>
              </a:defRPr>
            </a:lvl2pPr>
            <a:lvl3pPr marL="1149058" indent="-229812" eaLnBrk="0" hangingPunct="0">
              <a:spcBef>
                <a:spcPct val="30000"/>
              </a:spcBef>
              <a:defRPr sz="1200">
                <a:solidFill>
                  <a:schemeClr val="tx1"/>
                </a:solidFill>
                <a:latin typeface="Calibri" pitchFamily="34" charset="0"/>
                <a:ea typeface="Geneva" pitchFamily="125" charset="0"/>
                <a:cs typeface="Geneva" pitchFamily="125" charset="0"/>
              </a:defRPr>
            </a:lvl3pPr>
            <a:lvl4pPr marL="1608681" indent="-229812" eaLnBrk="0" hangingPunct="0">
              <a:spcBef>
                <a:spcPct val="30000"/>
              </a:spcBef>
              <a:defRPr sz="1200">
                <a:solidFill>
                  <a:schemeClr val="tx1"/>
                </a:solidFill>
                <a:latin typeface="Calibri" pitchFamily="34" charset="0"/>
                <a:ea typeface="Geneva" pitchFamily="125" charset="0"/>
                <a:cs typeface="Geneva" pitchFamily="125" charset="0"/>
              </a:defRPr>
            </a:lvl4pPr>
            <a:lvl5pPr marL="2068304" indent="-229812" eaLnBrk="0" hangingPunct="0">
              <a:spcBef>
                <a:spcPct val="30000"/>
              </a:spcBef>
              <a:defRPr sz="1200">
                <a:solidFill>
                  <a:schemeClr val="tx1"/>
                </a:solidFill>
                <a:latin typeface="Calibri" pitchFamily="34" charset="0"/>
                <a:ea typeface="Geneva" pitchFamily="125" charset="0"/>
                <a:cs typeface="Geneva" pitchFamily="125" charset="0"/>
              </a:defRPr>
            </a:lvl5pPr>
            <a:lvl6pPr marL="2527927"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87551"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47174"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906797" indent="-229812" defTabSz="459623"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eaLnBrk="1" hangingPunct="1">
              <a:spcBef>
                <a:spcPct val="0"/>
              </a:spcBef>
            </a:pPr>
            <a:fld id="{0F24AF11-28E4-4149-B8D5-EC625295DE0B}" type="slidenum">
              <a:rPr lang="en-US" altLang="en-US" sz="1300">
                <a:latin typeface="Arial" pitchFamily="34" charset="0"/>
                <a:ea typeface="ＭＳ Ｐゴシック" pitchFamily="34" charset="-128"/>
              </a:rPr>
              <a:pPr eaLnBrk="1" hangingPunct="1">
                <a:spcBef>
                  <a:spcPct val="0"/>
                </a:spcBef>
              </a:pPr>
              <a:t>4</a:t>
            </a:fld>
            <a:endParaRPr lang="en-US" altLang="en-US" sz="1300">
              <a:latin typeface="Arial" pitchFamily="34" charset="0"/>
              <a:ea typeface="ＭＳ Ｐゴシック" pitchFamily="34" charset="-128"/>
            </a:endParaRPr>
          </a:p>
        </p:txBody>
      </p:sp>
    </p:spTree>
    <p:extLst>
      <p:ext uri="{BB962C8B-B14F-4D97-AF65-F5344CB8AC3E}">
        <p14:creationId xmlns:p14="http://schemas.microsoft.com/office/powerpoint/2010/main" val="150487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We must base our efforts to incorporate climate change concerns into RC/RC work on knowledge and credible information, and prepare ourselves to set facts against myths and about climate change and its implications for the NS and vulnerable communities. So before trying to bring in the issue of climate change in the community process (VCA, etc.) we need to do some homework and seek credible sources of information about local weather variability and climate trends. Where do we seek relevant information for this purpose?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Consider investigations with:</a:t>
            </a:r>
          </a:p>
          <a:p>
            <a:r>
              <a:rPr lang="en-GB" sz="1200" b="0" i="0" u="none" strike="noStrike" kern="1200" baseline="0" dirty="0" smtClean="0">
                <a:solidFill>
                  <a:schemeClr val="tx1"/>
                </a:solidFill>
                <a:latin typeface="+mn-lt"/>
                <a:ea typeface="+mn-ea"/>
                <a:cs typeface="+mn-cs"/>
              </a:rPr>
              <a:t>Meteorological office (but don’t ask for raw data!) </a:t>
            </a:r>
          </a:p>
          <a:p>
            <a:r>
              <a:rPr lang="en-GB" sz="1200" b="0" i="0" u="none" strike="noStrike" kern="1200" baseline="0" dirty="0" smtClean="0">
                <a:solidFill>
                  <a:schemeClr val="tx1"/>
                </a:solidFill>
                <a:latin typeface="+mn-lt"/>
                <a:ea typeface="+mn-ea"/>
                <a:cs typeface="+mn-cs"/>
              </a:rPr>
              <a:t>The national climate change focal point – usually at the environment ministry </a:t>
            </a:r>
          </a:p>
          <a:p>
            <a:r>
              <a:rPr lang="en-GB" sz="1200" b="0" i="0" u="none" strike="noStrike" kern="1200" baseline="0" dirty="0" smtClean="0">
                <a:solidFill>
                  <a:schemeClr val="tx1"/>
                </a:solidFill>
                <a:latin typeface="+mn-lt"/>
                <a:ea typeface="+mn-ea"/>
                <a:cs typeface="+mn-cs"/>
              </a:rPr>
              <a:t>'Preparedness for Climate Change' (</a:t>
            </a:r>
            <a:r>
              <a:rPr lang="en-GB" sz="1200" b="0" i="0" u="none" strike="noStrike" kern="1200" baseline="0" dirty="0" err="1" smtClean="0">
                <a:solidFill>
                  <a:schemeClr val="tx1"/>
                </a:solidFill>
                <a:latin typeface="+mn-lt"/>
                <a:ea typeface="+mn-ea"/>
                <a:cs typeface="+mn-cs"/>
              </a:rPr>
              <a:t>PfCC</a:t>
            </a:r>
            <a:r>
              <a:rPr lang="en-GB" sz="1200" b="0" i="0" u="none" strike="noStrike" kern="1200" baseline="0" dirty="0" smtClean="0">
                <a:solidFill>
                  <a:schemeClr val="tx1"/>
                </a:solidFill>
                <a:latin typeface="+mn-lt"/>
                <a:ea typeface="+mn-ea"/>
                <a:cs typeface="+mn-cs"/>
              </a:rPr>
              <a:t>) background document (prepared if the NS was part of the </a:t>
            </a:r>
            <a:r>
              <a:rPr lang="en-GB" sz="1200" b="0" i="0" u="none" strike="noStrike" kern="1200" baseline="0" dirty="0" err="1" smtClean="0">
                <a:solidFill>
                  <a:schemeClr val="tx1"/>
                </a:solidFill>
                <a:latin typeface="+mn-lt"/>
                <a:ea typeface="+mn-ea"/>
                <a:cs typeface="+mn-cs"/>
              </a:rPr>
              <a:t>PfCC</a:t>
            </a:r>
            <a:r>
              <a:rPr lang="en-GB" sz="1200" b="0" i="0" u="none" strike="noStrike" kern="1200" baseline="0" dirty="0" smtClean="0">
                <a:solidFill>
                  <a:schemeClr val="tx1"/>
                </a:solidFill>
                <a:latin typeface="+mn-lt"/>
                <a:ea typeface="+mn-ea"/>
                <a:cs typeface="+mn-cs"/>
              </a:rPr>
              <a:t> process – see http://www.climatecentre.org/downloads/File/programs/PFCC/CC_PfCC_version web.pdf) </a:t>
            </a:r>
          </a:p>
          <a:p>
            <a:r>
              <a:rPr lang="en-GB" sz="1200" b="0" i="0" u="none" strike="noStrike" kern="1200" baseline="0" dirty="0" smtClean="0">
                <a:solidFill>
                  <a:schemeClr val="tx1"/>
                </a:solidFill>
                <a:latin typeface="+mn-lt"/>
                <a:ea typeface="+mn-ea"/>
                <a:cs typeface="+mn-cs"/>
              </a:rPr>
              <a:t>Research institutes </a:t>
            </a:r>
          </a:p>
          <a:p>
            <a:r>
              <a:rPr lang="en-GB" sz="1200" b="0" i="0" u="none" strike="noStrike" kern="1200" baseline="0" dirty="0" smtClean="0">
                <a:solidFill>
                  <a:schemeClr val="tx1"/>
                </a:solidFill>
                <a:latin typeface="+mn-lt"/>
                <a:ea typeface="+mn-ea"/>
                <a:cs typeface="+mn-cs"/>
              </a:rPr>
              <a:t>NGOs and UN agencies (e.g. UNDP) </a:t>
            </a:r>
          </a:p>
          <a:p>
            <a:r>
              <a:rPr lang="en-GB" sz="1200" b="0" i="0" u="none" strike="noStrike" kern="1200" baseline="0" dirty="0" smtClean="0">
                <a:solidFill>
                  <a:schemeClr val="tx1"/>
                </a:solidFill>
                <a:latin typeface="+mn-lt"/>
                <a:ea typeface="+mn-ea"/>
                <a:cs typeface="+mn-cs"/>
              </a:rPr>
              <a:t>Climate helpdesk: mailto:ifrc@iri.columbia.edu. </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Note their replies on the whiteboard. </a:t>
            </a:r>
          </a:p>
          <a:p>
            <a:r>
              <a:rPr lang="en-GB" sz="1200" b="0" i="0" u="none" strike="noStrike" kern="1200" baseline="0" dirty="0" smtClean="0">
                <a:solidFill>
                  <a:schemeClr val="tx1"/>
                </a:solidFill>
                <a:latin typeface="+mn-lt"/>
                <a:ea typeface="+mn-ea"/>
                <a:cs typeface="+mn-cs"/>
              </a:rPr>
              <a:t>3. Coach for and add any answers that the participants don’t mention (you may like to prepare your own background list – adding to the list mentioned above – for the specific setting, e.g. country or region). </a:t>
            </a:r>
          </a:p>
          <a:p>
            <a:r>
              <a:rPr lang="en-GB" sz="1200" b="0" i="0" u="none" strike="noStrike" kern="1200" baseline="0" dirty="0" smtClean="0">
                <a:solidFill>
                  <a:schemeClr val="tx1"/>
                </a:solidFill>
                <a:latin typeface="+mn-lt"/>
                <a:ea typeface="+mn-ea"/>
                <a:cs typeface="+mn-cs"/>
              </a:rPr>
              <a:t>4. Ask how you might use the secondary information (e.g. in planning where and who to do the Community Assessment/VCA, knowing what trends to expect and ask communities about). </a:t>
            </a:r>
          </a:p>
          <a:p>
            <a:r>
              <a:rPr lang="en-GB" sz="1200" b="0" i="0" u="none" strike="noStrike" kern="1200" baseline="0" dirty="0" smtClean="0">
                <a:solidFill>
                  <a:schemeClr val="tx1"/>
                </a:solidFill>
                <a:latin typeface="+mn-lt"/>
                <a:ea typeface="+mn-ea"/>
                <a:cs typeface="+mn-cs"/>
              </a:rPr>
              <a:t>5. The facilitator can also point out that the NS can create longer-term alliances (formalized with MOUs) with meteorological offices and knowledge centres on climate change. </a:t>
            </a:r>
          </a:p>
          <a:p>
            <a:r>
              <a:rPr lang="en-GB" sz="1200" b="0" i="0" u="none" strike="noStrike" kern="1200" baseline="0" dirty="0" smtClean="0">
                <a:solidFill>
                  <a:schemeClr val="tx1"/>
                </a:solidFill>
                <a:latin typeface="+mn-lt"/>
                <a:ea typeface="+mn-ea"/>
                <a:cs typeface="+mn-cs"/>
              </a:rPr>
              <a:t>	</a:t>
            </a:r>
          </a:p>
          <a:p>
            <a:r>
              <a:rPr lang="en-GB" sz="1200" b="0" i="0" u="none" strike="noStrike" kern="1200" baseline="0" dirty="0" smtClean="0">
                <a:solidFill>
                  <a:schemeClr val="tx1"/>
                </a:solidFill>
                <a:latin typeface="+mn-lt"/>
                <a:ea typeface="+mn-ea"/>
                <a:cs typeface="+mn-cs"/>
              </a:rPr>
              <a:t>	</a:t>
            </a: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493E664-61B1-3943-9078-C0A2B8FE6174}" type="slidenum">
              <a:rPr lang="en-US" smtClean="0"/>
              <a:pPr/>
              <a:t>6</a:t>
            </a:fld>
            <a:endParaRPr lang="en-US"/>
          </a:p>
        </p:txBody>
      </p:sp>
    </p:spTree>
    <p:extLst>
      <p:ext uri="{BB962C8B-B14F-4D97-AF65-F5344CB8AC3E}">
        <p14:creationId xmlns:p14="http://schemas.microsoft.com/office/powerpoint/2010/main" val="13709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Comparative</a:t>
            </a:r>
            <a:r>
              <a:rPr lang="en-US" baseline="0" dirty="0" smtClean="0"/>
              <a:t> mappings should identify community growth, areas impacted by different hazards, changes in water sources, etc. Also, external (“upstream”) factors beyond community should be discussed/noted</a:t>
            </a:r>
            <a:endParaRPr lang="en-US" dirty="0"/>
          </a:p>
        </p:txBody>
      </p:sp>
      <p:sp>
        <p:nvSpPr>
          <p:cNvPr id="4" name="Slide Number Placeholder 3"/>
          <p:cNvSpPr>
            <a:spLocks noGrp="1"/>
          </p:cNvSpPr>
          <p:nvPr>
            <p:ph type="sldNum" sz="quarter" idx="10"/>
          </p:nvPr>
        </p:nvSpPr>
        <p:spPr/>
        <p:txBody>
          <a:bodyPr/>
          <a:lstStyle/>
          <a:p>
            <a:fld id="{E493E664-61B1-3943-9078-C0A2B8FE6174}" type="slidenum">
              <a:rPr lang="en-US" smtClean="0"/>
              <a:pPr/>
              <a:t>9</a:t>
            </a:fld>
            <a:endParaRPr lang="en-US"/>
          </a:p>
        </p:txBody>
      </p:sp>
    </p:spTree>
    <p:extLst>
      <p:ext uri="{BB962C8B-B14F-4D97-AF65-F5344CB8AC3E}">
        <p14:creationId xmlns:p14="http://schemas.microsoft.com/office/powerpoint/2010/main" val="271147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Comparative</a:t>
            </a:r>
            <a:r>
              <a:rPr lang="en-US" baseline="0" dirty="0" smtClean="0"/>
              <a:t> mappings should identify community growth, areas impacted by different hazards, changes in water sources, etc. Also, external (“upstream”) factors beyond community should be discussed/noted</a:t>
            </a:r>
            <a:endParaRPr lang="en-US" dirty="0"/>
          </a:p>
        </p:txBody>
      </p:sp>
      <p:sp>
        <p:nvSpPr>
          <p:cNvPr id="4" name="Slide Number Placeholder 3"/>
          <p:cNvSpPr>
            <a:spLocks noGrp="1"/>
          </p:cNvSpPr>
          <p:nvPr>
            <p:ph type="sldNum" sz="quarter" idx="10"/>
          </p:nvPr>
        </p:nvSpPr>
        <p:spPr/>
        <p:txBody>
          <a:bodyPr/>
          <a:lstStyle/>
          <a:p>
            <a:fld id="{E493E664-61B1-3943-9078-C0A2B8FE6174}" type="slidenum">
              <a:rPr lang="en-US" smtClean="0"/>
              <a:pPr/>
              <a:t>10</a:t>
            </a:fld>
            <a:endParaRPr lang="en-US"/>
          </a:p>
        </p:txBody>
      </p:sp>
    </p:spTree>
    <p:extLst>
      <p:ext uri="{BB962C8B-B14F-4D97-AF65-F5344CB8AC3E}">
        <p14:creationId xmlns:p14="http://schemas.microsoft.com/office/powerpoint/2010/main" val="3058640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Weather</a:t>
            </a:r>
          </a:p>
          <a:p>
            <a:pPr>
              <a:buFont typeface="Arial" pitchFamily="34" charset="0"/>
              <a:buChar char="•"/>
            </a:pPr>
            <a:r>
              <a:rPr lang="en-US" baseline="0" dirty="0" smtClean="0"/>
              <a:t> shorter or longer dry or wet season?</a:t>
            </a:r>
          </a:p>
          <a:p>
            <a:pPr>
              <a:buFont typeface="Arial" pitchFamily="34" charset="0"/>
              <a:buChar char="•"/>
            </a:pPr>
            <a:r>
              <a:rPr lang="en-US" baseline="0" dirty="0" smtClean="0"/>
              <a:t> increased rain or changes in temperature? </a:t>
            </a:r>
          </a:p>
          <a:p>
            <a:r>
              <a:rPr lang="en-US" baseline="0" dirty="0" smtClean="0"/>
              <a:t>Livelihood</a:t>
            </a:r>
          </a:p>
          <a:p>
            <a:pPr>
              <a:buFont typeface="Arial" pitchFamily="34" charset="0"/>
              <a:buChar char="•"/>
            </a:pPr>
            <a:r>
              <a:rPr lang="en-US" baseline="0" dirty="0" smtClean="0"/>
              <a:t> quality and quantity of livelihood products?</a:t>
            </a:r>
          </a:p>
          <a:p>
            <a:pPr>
              <a:buFont typeface="Arial" pitchFamily="34" charset="0"/>
              <a:buChar char="•"/>
            </a:pPr>
            <a:r>
              <a:rPr lang="en-US" baseline="0" dirty="0" smtClean="0"/>
              <a:t> shift in planting/harvesting season?</a:t>
            </a:r>
          </a:p>
          <a:p>
            <a:pPr>
              <a:buFont typeface="Arial" pitchFamily="34" charset="0"/>
              <a:buChar char="•"/>
            </a:pPr>
            <a:r>
              <a:rPr lang="en-US" baseline="0" dirty="0" smtClean="0"/>
              <a:t> introduction of new livelihood schemes?</a:t>
            </a:r>
          </a:p>
          <a:p>
            <a:pPr>
              <a:buFont typeface="Arial" pitchFamily="34" charset="0"/>
              <a:buNone/>
            </a:pPr>
            <a:r>
              <a:rPr lang="en-US" baseline="0" dirty="0" smtClean="0"/>
              <a:t>Health </a:t>
            </a:r>
          </a:p>
          <a:p>
            <a:pPr>
              <a:buFont typeface="Arial" pitchFamily="34" charset="0"/>
              <a:buChar char="•"/>
            </a:pPr>
            <a:r>
              <a:rPr lang="en-US" baseline="0" dirty="0" smtClean="0"/>
              <a:t> new diseases? Or its occurrence in unexpected location?</a:t>
            </a:r>
          </a:p>
          <a:p>
            <a:pPr>
              <a:buFont typeface="Arial" pitchFamily="34" charset="0"/>
              <a:buChar char="•"/>
            </a:pPr>
            <a:r>
              <a:rPr lang="en-US" baseline="0" dirty="0" smtClean="0"/>
              <a:t> increased number of cases?</a:t>
            </a:r>
            <a:endParaRPr lang="en-US" dirty="0"/>
          </a:p>
        </p:txBody>
      </p:sp>
      <p:sp>
        <p:nvSpPr>
          <p:cNvPr id="4" name="Slide Number Placeholder 3"/>
          <p:cNvSpPr>
            <a:spLocks noGrp="1"/>
          </p:cNvSpPr>
          <p:nvPr>
            <p:ph type="sldNum" sz="quarter" idx="10"/>
          </p:nvPr>
        </p:nvSpPr>
        <p:spPr/>
        <p:txBody>
          <a:bodyPr/>
          <a:lstStyle/>
          <a:p>
            <a:fld id="{E493E664-61B1-3943-9078-C0A2B8FE6174}" type="slidenum">
              <a:rPr lang="en-US" smtClean="0"/>
              <a:pPr/>
              <a:t>11</a:t>
            </a:fld>
            <a:endParaRPr lang="en-US"/>
          </a:p>
        </p:txBody>
      </p:sp>
    </p:spTree>
    <p:extLst>
      <p:ext uri="{BB962C8B-B14F-4D97-AF65-F5344CB8AC3E}">
        <p14:creationId xmlns:p14="http://schemas.microsoft.com/office/powerpoint/2010/main" val="47989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a:t>
            </a:r>
            <a:r>
              <a:rPr lang="en-US" baseline="0" dirty="0" smtClean="0"/>
              <a:t> profiles identify changes in frequency and intensity of hazardous (and other) events</a:t>
            </a:r>
            <a:endParaRPr lang="en-US" dirty="0"/>
          </a:p>
        </p:txBody>
      </p:sp>
      <p:sp>
        <p:nvSpPr>
          <p:cNvPr id="4" name="Slide Number Placeholder 3"/>
          <p:cNvSpPr>
            <a:spLocks noGrp="1"/>
          </p:cNvSpPr>
          <p:nvPr>
            <p:ph type="sldNum" sz="quarter" idx="10"/>
          </p:nvPr>
        </p:nvSpPr>
        <p:spPr/>
        <p:txBody>
          <a:bodyPr/>
          <a:lstStyle/>
          <a:p>
            <a:fld id="{E493E664-61B1-3943-9078-C0A2B8FE6174}" type="slidenum">
              <a:rPr lang="en-US" smtClean="0"/>
              <a:pPr/>
              <a:t>13</a:t>
            </a:fld>
            <a:endParaRPr lang="en-US"/>
          </a:p>
        </p:txBody>
      </p:sp>
    </p:spTree>
    <p:extLst>
      <p:ext uri="{BB962C8B-B14F-4D97-AF65-F5344CB8AC3E}">
        <p14:creationId xmlns:p14="http://schemas.microsoft.com/office/powerpoint/2010/main" val="708161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altLang="en-US" dirty="0" smtClean="0">
                <a:ea typeface="ヒラギノ角ゴ Pro W3" pitchFamily="125" charset="-128"/>
                <a:cs typeface="Geneva" pitchFamily="125" charset="0"/>
              </a:rPr>
              <a:t>Captures existing</a:t>
            </a:r>
            <a:r>
              <a:rPr lang="da-DK" altLang="en-US" baseline="0" dirty="0" smtClean="0">
                <a:ea typeface="ヒラギノ角ゴ Pro W3" pitchFamily="125" charset="-128"/>
                <a:cs typeface="Geneva" pitchFamily="125" charset="0"/>
              </a:rPr>
              <a:t> early warning methods, which elements are currently most at risk, and how hazards and disasters are normally dealth with (current practices are basis for improvements and scaling up)</a:t>
            </a:r>
            <a:endParaRPr lang="da-DK" altLang="en-US" dirty="0" smtClean="0">
              <a:ea typeface="ヒラギノ角ゴ Pro W3" pitchFamily="125" charset="-128"/>
              <a:cs typeface="Geneva" pitchFamily="125" charset="0"/>
            </a:endParaRPr>
          </a:p>
        </p:txBody>
      </p:sp>
      <p:sp>
        <p:nvSpPr>
          <p:cNvPr id="30724" name="Slide Number Placeholder 3"/>
          <p:cNvSpPr txBox="1">
            <a:spLocks noGrp="1"/>
          </p:cNvSpPr>
          <p:nvPr/>
        </p:nvSpPr>
        <p:spPr bwMode="auto">
          <a:xfrm>
            <a:off x="3883851" y="8686288"/>
            <a:ext cx="2972547" cy="4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8" tIns="48034" rIns="96068" bIns="48034" anchor="b"/>
          <a:lstStyle>
            <a:lvl1pPr eaLnBrk="0" hangingPunct="0">
              <a:spcBef>
                <a:spcPct val="30000"/>
              </a:spcBef>
              <a:defRPr sz="1200">
                <a:solidFill>
                  <a:schemeClr val="tx1"/>
                </a:solidFill>
                <a:latin typeface="Calibri" pitchFamily="34" charset="0"/>
                <a:ea typeface="ヒラギノ角ゴ Pro W3" pitchFamily="125" charset="-128"/>
                <a:cs typeface="Geneva" pitchFamily="125" charset="0"/>
              </a:defRPr>
            </a:lvl1pPr>
            <a:lvl2pPr marL="742950" indent="-285750" eaLnBrk="0" hangingPunct="0">
              <a:spcBef>
                <a:spcPct val="30000"/>
              </a:spcBef>
              <a:defRPr sz="1200">
                <a:solidFill>
                  <a:schemeClr val="tx1"/>
                </a:solidFill>
                <a:latin typeface="Calibri" pitchFamily="34" charset="0"/>
                <a:ea typeface="Geneva" pitchFamily="125" charset="0"/>
                <a:cs typeface="Geneva" pitchFamily="125" charset="0"/>
              </a:defRPr>
            </a:lvl2pPr>
            <a:lvl3pPr marL="1143000" indent="-228600" eaLnBrk="0" hangingPunct="0">
              <a:spcBef>
                <a:spcPct val="30000"/>
              </a:spcBef>
              <a:defRPr sz="1200">
                <a:solidFill>
                  <a:schemeClr val="tx1"/>
                </a:solidFill>
                <a:latin typeface="Calibri" pitchFamily="34" charset="0"/>
                <a:ea typeface="Geneva" pitchFamily="125" charset="0"/>
                <a:cs typeface="Geneva" pitchFamily="125" charset="0"/>
              </a:defRPr>
            </a:lvl3pPr>
            <a:lvl4pPr marL="1600200" indent="-228600" eaLnBrk="0" hangingPunct="0">
              <a:spcBef>
                <a:spcPct val="30000"/>
              </a:spcBef>
              <a:defRPr sz="1200">
                <a:solidFill>
                  <a:schemeClr val="tx1"/>
                </a:solidFill>
                <a:latin typeface="Calibri" pitchFamily="34" charset="0"/>
                <a:ea typeface="Geneva" pitchFamily="125" charset="0"/>
                <a:cs typeface="Geneva" pitchFamily="125" charset="0"/>
              </a:defRPr>
            </a:lvl4pPr>
            <a:lvl5pPr marL="2057400" indent="-228600" eaLnBrk="0" hangingPunct="0">
              <a:spcBef>
                <a:spcPct val="30000"/>
              </a:spcBef>
              <a:defRPr sz="1200">
                <a:solidFill>
                  <a:schemeClr val="tx1"/>
                </a:solidFill>
                <a:latin typeface="Calibri" pitchFamily="34" charset="0"/>
                <a:ea typeface="Geneva" pitchFamily="125" charset="0"/>
                <a:cs typeface="Geneva" pitchFamily="125" charset="0"/>
              </a:defRPr>
            </a:lvl5pPr>
            <a:lvl6pPr marL="25146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6pPr>
            <a:lvl7pPr marL="29718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7pPr>
            <a:lvl8pPr marL="34290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8pPr>
            <a:lvl9pPr marL="3886200" indent="-228600" defTabSz="457200" eaLnBrk="0" fontAlgn="base" hangingPunct="0">
              <a:spcBef>
                <a:spcPct val="30000"/>
              </a:spcBef>
              <a:spcAft>
                <a:spcPct val="0"/>
              </a:spcAft>
              <a:defRPr sz="1200">
                <a:solidFill>
                  <a:schemeClr val="tx1"/>
                </a:solidFill>
                <a:latin typeface="Calibri" pitchFamily="34" charset="0"/>
                <a:ea typeface="Geneva" pitchFamily="125" charset="0"/>
                <a:cs typeface="Geneva" pitchFamily="125" charset="0"/>
              </a:defRPr>
            </a:lvl9pPr>
          </a:lstStyle>
          <a:p>
            <a:pPr algn="r" eaLnBrk="1" hangingPunct="1">
              <a:spcBef>
                <a:spcPct val="0"/>
              </a:spcBef>
            </a:pPr>
            <a:fld id="{F4989123-1C6B-4DAD-8DA8-8CC79D9D234D}" type="slidenum">
              <a:rPr lang="en-US" altLang="en-US" sz="1300">
                <a:latin typeface="Arial" pitchFamily="34" charset="0"/>
                <a:ea typeface="ＭＳ Ｐゴシック" pitchFamily="34" charset="-128"/>
              </a:rPr>
              <a:pPr algn="r" eaLnBrk="1" hangingPunct="1">
                <a:spcBef>
                  <a:spcPct val="0"/>
                </a:spcBef>
              </a:pPr>
              <a:t>15</a:t>
            </a:fld>
            <a:endParaRPr lang="en-US" altLang="en-US" sz="1300">
              <a:latin typeface="Arial" pitchFamily="34" charset="0"/>
              <a:ea typeface="ＭＳ Ｐゴシック" pitchFamily="34" charset="-128"/>
            </a:endParaRPr>
          </a:p>
        </p:txBody>
      </p:sp>
    </p:spTree>
    <p:extLst>
      <p:ext uri="{BB962C8B-B14F-4D97-AF65-F5344CB8AC3E}">
        <p14:creationId xmlns:p14="http://schemas.microsoft.com/office/powerpoint/2010/main" val="185362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1"/>
          <p:cNvGrpSpPr>
            <a:grpSpLocks/>
          </p:cNvGrpSpPr>
          <p:nvPr/>
        </p:nvGrpSpPr>
        <p:grpSpPr bwMode="auto">
          <a:xfrm>
            <a:off x="339725" y="339725"/>
            <a:ext cx="1260475" cy="1260475"/>
            <a:chOff x="228600" y="228600"/>
            <a:chExt cx="1260000" cy="1260000"/>
          </a:xfrm>
        </p:grpSpPr>
        <p:sp>
          <p:nvSpPr>
            <p:cNvPr id="6" name="Oval 5"/>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Oval 7"/>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395536" y="692696"/>
            <a:ext cx="11445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Myanmar </a:t>
            </a:r>
            <a:r>
              <a:rPr lang="en-US" sz="1200" b="1" dirty="0">
                <a:solidFill>
                  <a:schemeClr val="bg1"/>
                </a:solidFill>
              </a:rPr>
              <a:t>Climate Change </a:t>
            </a:r>
            <a:r>
              <a:rPr lang="en-US" sz="1200" b="1" dirty="0" smtClean="0">
                <a:solidFill>
                  <a:schemeClr val="bg1"/>
                </a:solidFill>
              </a:rPr>
              <a:t>Training</a:t>
            </a:r>
            <a:endParaRPr lang="en-US" sz="1200" b="1" dirty="0">
              <a:solidFill>
                <a:schemeClr val="bg1"/>
              </a:solidFill>
            </a:endParaRPr>
          </a:p>
        </p:txBody>
      </p:sp>
    </p:spTree>
    <p:extLst>
      <p:ext uri="{BB962C8B-B14F-4D97-AF65-F5344CB8AC3E}">
        <p14:creationId xmlns:p14="http://schemas.microsoft.com/office/powerpoint/2010/main" val="147377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7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64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smtClean="0"/>
              <a:t>Drag picture to placeholder or click icon to add</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421679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6915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8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3589338"/>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FOR FURTHER INFORMATION ON XXXXXXXXX XXXXXXXX XXXXXXXXX XXXX, PLEASE CONTACT:</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IFRC XXXXXXXXXXXXX DEPARTMENT</a:t>
              </a:r>
            </a:p>
            <a:p>
              <a:pPr fontAlgn="auto">
                <a:spcBef>
                  <a:spcPts val="0"/>
                </a:spcBef>
                <a:spcAft>
                  <a:spcPts val="0"/>
                </a:spcAft>
                <a:defRPr/>
              </a:pPr>
              <a:r>
                <a:rPr lang="en-US" sz="2000" baseline="30000" dirty="0">
                  <a:solidFill>
                    <a:schemeClr val="bg1"/>
                  </a:solidFill>
                  <a:latin typeface="Arial" pitchFamily="34" charset="0"/>
                  <a:ea typeface="+mn-ea"/>
                  <a:cs typeface="Arial" pitchFamily="34" charset="0"/>
                </a:rPr>
                <a:t>NAME SURNAME, TITLE</a:t>
              </a:r>
              <a:br>
                <a:rPr lang="en-US" sz="2000"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TEL. : +41 022 730 XXXX</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EMAIL: name.surname@ifrc.org</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ea typeface="+mn-ea"/>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INTERNATIONAL FEDERATION OF </a:t>
              </a:r>
              <a:br>
                <a:rPr lang="en-US" sz="2000" b="1" baseline="30000" dirty="0">
                  <a:solidFill>
                    <a:schemeClr val="bg1"/>
                  </a:solidFill>
                  <a:latin typeface="Arial" pitchFamily="34" charset="0"/>
                  <a:ea typeface="+mn-ea"/>
                  <a:cs typeface="Arial" pitchFamily="34" charset="0"/>
                </a:rPr>
              </a:br>
              <a:r>
                <a:rPr lang="en-US" sz="2000" b="1" baseline="30000" dirty="0">
                  <a:solidFill>
                    <a:schemeClr val="bg1"/>
                  </a:solidFill>
                  <a:latin typeface="Arial" pitchFamily="34" charset="0"/>
                  <a:ea typeface="+mn-ea"/>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ea typeface="+mn-ea"/>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ea typeface="+mn-ea"/>
                  <a:cs typeface="Arial" pitchFamily="34" charset="0"/>
                </a:rPr>
                <a:t>FAX.: +41 22 733 03 95</a:t>
              </a:r>
              <a:endParaRPr lang="en-US" sz="2000" dirty="0">
                <a:solidFill>
                  <a:schemeClr val="bg1"/>
                </a:solidFill>
                <a:latin typeface="Arial" pitchFamily="34" charset="0"/>
                <a:ea typeface="+mn-ea"/>
                <a:cs typeface="Arial" pitchFamily="34" charset="0"/>
              </a:endParaRPr>
            </a:p>
          </p:txBody>
        </p:sp>
        <p:pic>
          <p:nvPicPr>
            <p:cNvPr id="6" name="Picture 15" descr="SLCM-icons logo-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86400"/>
              <a:ext cx="1905000" cy="98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FRC_logo_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6096000"/>
              <a:ext cx="3157728" cy="29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867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01415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299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a:ea typeface="+mn-ea"/>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828800" y="350838"/>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a:p>
        </p:txBody>
      </p:sp>
      <p:sp>
        <p:nvSpPr>
          <p:cNvPr id="1028" name="Text Placeholder 2"/>
          <p:cNvSpPr>
            <a:spLocks noGrp="1"/>
          </p:cNvSpPr>
          <p:nvPr>
            <p:ph type="body" idx="1"/>
          </p:nvPr>
        </p:nvSpPr>
        <p:spPr bwMode="auto">
          <a:xfrm>
            <a:off x="1828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grpSp>
        <p:nvGrpSpPr>
          <p:cNvPr id="1029" name="Group 16"/>
          <p:cNvGrpSpPr>
            <a:grpSpLocks/>
          </p:cNvGrpSpPr>
          <p:nvPr/>
        </p:nvGrpSpPr>
        <p:grpSpPr bwMode="auto">
          <a:xfrm>
            <a:off x="339725" y="339725"/>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TextBox 18"/>
            <p:cNvSpPr txBox="1"/>
            <p:nvPr/>
          </p:nvSpPr>
          <p:spPr>
            <a:xfrm>
              <a:off x="282555" y="625325"/>
              <a:ext cx="1144157" cy="461789"/>
            </a:xfrm>
            <a:prstGeom prst="rect">
              <a:avLst/>
            </a:prstGeom>
            <a:noFill/>
          </p:spPr>
          <p:txBody>
            <a:bodyPr lIns="0" tIns="0" rIns="0" bIns="0">
              <a:spAutoFit/>
            </a:bodyPr>
            <a:lstStyle/>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Presentation title</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at-a-glance info</a:t>
              </a:r>
            </a:p>
            <a:p>
              <a:pPr algn="ctr" fontAlgn="auto">
                <a:spcBef>
                  <a:spcPts val="0"/>
                </a:spcBef>
                <a:spcAft>
                  <a:spcPts val="0"/>
                </a:spcAft>
                <a:defRPr/>
              </a:pPr>
              <a:r>
                <a:rPr lang="en-US" sz="1000" b="1" dirty="0">
                  <a:solidFill>
                    <a:schemeClr val="bg1"/>
                  </a:solidFill>
                  <a:latin typeface="Arial" pitchFamily="34" charset="0"/>
                  <a:ea typeface="+mn-ea"/>
                  <a:cs typeface="Arial" pitchFamily="34" charset="0"/>
                </a:rPr>
                <a:t>(in slide master)</a:t>
              </a:r>
            </a:p>
          </p:txBody>
        </p:sp>
      </p:grpSp>
      <p:sp>
        <p:nvSpPr>
          <p:cNvPr id="2" name="Rounded Rectangle 1"/>
          <p:cNvSpPr/>
          <p:nvPr/>
        </p:nvSpPr>
        <p:spPr>
          <a:xfrm>
            <a:off x="395536" y="692696"/>
            <a:ext cx="1080120" cy="504056"/>
          </a:xfrm>
          <a:prstGeom prst="round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95536" y="404664"/>
            <a:ext cx="1152128" cy="1152128"/>
          </a:xfrm>
          <a:prstGeom prst="ellipse">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9"/>
          <p:cNvSpPr txBox="1">
            <a:spLocks noChangeArrowheads="1"/>
          </p:cNvSpPr>
          <p:nvPr/>
        </p:nvSpPr>
        <p:spPr bwMode="auto">
          <a:xfrm>
            <a:off x="395536" y="692696"/>
            <a:ext cx="11445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200">
                <a:solidFill>
                  <a:schemeClr val="tx1"/>
                </a:solidFill>
                <a:latin typeface="Arial" charset="0"/>
                <a:ea typeface="ＭＳ Ｐゴシック" charset="0"/>
                <a:cs typeface="Arial" charset="0"/>
              </a:defRPr>
            </a:lvl1pPr>
            <a:lvl2pPr marL="742950" indent="-285750">
              <a:defRPr sz="2000">
                <a:solidFill>
                  <a:schemeClr val="tx1"/>
                </a:solidFill>
                <a:latin typeface="Arial" charset="0"/>
                <a:ea typeface="Arial" charset="0"/>
                <a:cs typeface="Arial" charset="0"/>
              </a:defRPr>
            </a:lvl2pPr>
            <a:lvl3pPr marL="1143000" indent="-228600">
              <a:defRPr sz="20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2000">
                <a:solidFill>
                  <a:schemeClr val="tx1"/>
                </a:solidFill>
                <a:latin typeface="Arial" charset="0"/>
                <a:ea typeface="Arial" charset="0"/>
                <a:cs typeface="Arial" charset="0"/>
              </a:defRPr>
            </a:lvl5pPr>
            <a:lvl6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6pPr>
            <a:lvl7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7pPr>
            <a:lvl8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8pPr>
            <a:lvl9pPr eaLnBrk="0" fontAlgn="base" hangingPunct="0">
              <a:spcAft>
                <a:spcPct val="0"/>
              </a:spcAft>
              <a:buClr>
                <a:srgbClr val="C00000"/>
              </a:buClr>
              <a:buSzPct val="80000"/>
              <a:buFont typeface="Wingdings" charset="0"/>
              <a:buChar char="§"/>
              <a:defRPr sz="2000">
                <a:solidFill>
                  <a:schemeClr val="tx1"/>
                </a:solidFill>
                <a:latin typeface="Arial" charset="0"/>
                <a:ea typeface="Arial" charset="0"/>
                <a:cs typeface="Arial" charset="0"/>
              </a:defRPr>
            </a:lvl9pPr>
          </a:lstStyle>
          <a:p>
            <a:pPr algn="ctr"/>
            <a:r>
              <a:rPr lang="en-US" sz="1200" b="1" dirty="0" smtClean="0">
                <a:solidFill>
                  <a:schemeClr val="bg1"/>
                </a:solidFill>
              </a:rPr>
              <a:t>Myanmar </a:t>
            </a:r>
            <a:r>
              <a:rPr lang="en-US" sz="1200" b="1" dirty="0">
                <a:solidFill>
                  <a:schemeClr val="bg1"/>
                </a:solidFill>
              </a:rPr>
              <a:t>Climate Change </a:t>
            </a:r>
            <a:r>
              <a:rPr lang="en-US" sz="1200" b="1" dirty="0" smtClean="0">
                <a:solidFill>
                  <a:schemeClr val="bg1"/>
                </a:solidFill>
              </a:rPr>
              <a:t>Training</a:t>
            </a:r>
            <a:endParaRPr lang="en-US" sz="12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2600" b="1" i="1" kern="1200">
          <a:solidFill>
            <a:schemeClr val="tx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ea typeface="ＭＳ Ｐゴシック"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charset="0"/>
        <a:buChar char="§"/>
        <a:defRPr sz="2200" kern="1200">
          <a:solidFill>
            <a:schemeClr val="tx1"/>
          </a:solidFill>
          <a:latin typeface="Arial" pitchFamily="34" charset="0"/>
          <a:ea typeface="ＭＳ Ｐゴシック" charset="0"/>
          <a:cs typeface="Arial" pitchFamily="34" charset="0"/>
        </a:defRPr>
      </a:lvl1pPr>
      <a:lvl2pPr marL="450850" indent="-177800"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2pPr>
      <a:lvl3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3pPr>
      <a:lvl4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4pPr>
      <a:lvl5pPr marL="627063" indent="-176213" algn="l" rtl="0" eaLnBrk="1" fontAlgn="base" hangingPunct="1">
        <a:spcBef>
          <a:spcPct val="20000"/>
        </a:spcBef>
        <a:spcAft>
          <a:spcPct val="0"/>
        </a:spcAft>
        <a:buClr>
          <a:srgbClr val="CF1C21"/>
        </a:buClr>
        <a:buSzPct val="80000"/>
        <a:buFont typeface="Wingdings"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3"/>
          <p:cNvSpPr>
            <a:spLocks noGrp="1"/>
          </p:cNvSpPr>
          <p:nvPr>
            <p:ph type="ctrTitle"/>
          </p:nvPr>
        </p:nvSpPr>
        <p:spPr>
          <a:xfrm>
            <a:off x="284885" y="2420888"/>
            <a:ext cx="8568170" cy="1728192"/>
          </a:xfrm>
        </p:spPr>
        <p:txBody>
          <a:bodyPr/>
          <a:lstStyle/>
          <a:p>
            <a:pPr algn="ctr"/>
            <a:r>
              <a:rPr lang="en-GB" sz="3200" dirty="0" smtClean="0"/>
              <a:t>Climate risk assessment – focus at community level</a:t>
            </a:r>
            <a:endParaRPr lang="en-GB" sz="3200" dirty="0" smtClean="0">
              <a:latin typeface="Arial" charset="0"/>
              <a:cs typeface="Arial" charset="0"/>
            </a:endParaRPr>
          </a:p>
        </p:txBody>
      </p:sp>
    </p:spTree>
    <p:extLst>
      <p:ext uri="{BB962C8B-B14F-4D97-AF65-F5344CB8AC3E}">
        <p14:creationId xmlns:p14="http://schemas.microsoft.com/office/powerpoint/2010/main" val="3514166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0" y="350838"/>
            <a:ext cx="6858000" cy="1143000"/>
          </a:xfrm>
        </p:spPr>
        <p:txBody>
          <a:bodyPr/>
          <a:lstStyle/>
          <a:p>
            <a:r>
              <a:rPr lang="en-GB" dirty="0" smtClean="0"/>
              <a:t>Hazard and vulnerability map</a:t>
            </a:r>
            <a:endParaRPr lang="en-GB" dirty="0"/>
          </a:p>
        </p:txBody>
      </p:sp>
      <p:grpSp>
        <p:nvGrpSpPr>
          <p:cNvPr id="3" name="Group 6"/>
          <p:cNvGrpSpPr/>
          <p:nvPr/>
        </p:nvGrpSpPr>
        <p:grpSpPr>
          <a:xfrm>
            <a:off x="0" y="0"/>
            <a:ext cx="9144000" cy="6858001"/>
            <a:chOff x="0" y="0"/>
            <a:chExt cx="9144000" cy="6858001"/>
          </a:xfrm>
        </p:grpSpPr>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Documents and Settings\Adam\Desktop\Bakhaw Norte\Map\Map Bakhaw Norte copy.jpg"/>
            <p:cNvPicPr/>
            <p:nvPr/>
          </p:nvPicPr>
          <p:blipFill>
            <a:blip r:embed="rId3" cstate="print"/>
            <a:srcRect/>
            <a:stretch>
              <a:fillRect/>
            </a:stretch>
          </p:blipFill>
          <p:spPr bwMode="auto">
            <a:xfrm>
              <a:off x="762000" y="1"/>
              <a:ext cx="7924800" cy="6858000"/>
            </a:xfrm>
            <a:prstGeom prst="rect">
              <a:avLst/>
            </a:prstGeom>
            <a:noFill/>
            <a:ln w="9525">
              <a:noFill/>
              <a:miter lim="800000"/>
              <a:headEnd/>
              <a:tailEnd/>
            </a:ln>
          </p:spPr>
        </p:pic>
      </p:grpSp>
    </p:spTree>
    <p:extLst>
      <p:ext uri="{BB962C8B-B14F-4D97-AF65-F5344CB8AC3E}">
        <p14:creationId xmlns:p14="http://schemas.microsoft.com/office/powerpoint/2010/main" val="37573926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Seasonal calendar</a:t>
            </a:r>
            <a:endParaRPr lang="en-GB" dirty="0"/>
          </a:p>
        </p:txBody>
      </p:sp>
      <p:sp>
        <p:nvSpPr>
          <p:cNvPr id="4" name="TextBox 3"/>
          <p:cNvSpPr txBox="1"/>
          <p:nvPr/>
        </p:nvSpPr>
        <p:spPr>
          <a:xfrm>
            <a:off x="440267" y="1811867"/>
            <a:ext cx="8246533" cy="3139321"/>
          </a:xfrm>
          <a:prstGeom prst="rect">
            <a:avLst/>
          </a:prstGeom>
          <a:noFill/>
        </p:spPr>
        <p:txBody>
          <a:bodyPr wrap="square" rtlCol="0">
            <a:spAutoFit/>
          </a:bodyPr>
          <a:lstStyle/>
          <a:p>
            <a:r>
              <a:rPr lang="en-US" sz="2200" b="1" dirty="0" smtClean="0">
                <a:latin typeface="Arial" pitchFamily="34" charset="0"/>
                <a:cs typeface="Arial" pitchFamily="34" charset="0"/>
              </a:rPr>
              <a:t>Objective: </a:t>
            </a:r>
            <a:r>
              <a:rPr lang="en-US" sz="2200" dirty="0" smtClean="0">
                <a:latin typeface="Arial" pitchFamily="34" charset="0"/>
                <a:cs typeface="Arial" pitchFamily="34" charset="0"/>
              </a:rPr>
              <a:t>A time-related data-gathering tool to explore the changes taking place in a community throughout a recurring time cycle over </a:t>
            </a:r>
          </a:p>
          <a:p>
            <a:endParaRPr lang="en-US" sz="2200" b="1" dirty="0" smtClean="0">
              <a:latin typeface="Arial" pitchFamily="34" charset="0"/>
              <a:cs typeface="Arial" pitchFamily="34" charset="0"/>
            </a:endParaRPr>
          </a:p>
          <a:p>
            <a:r>
              <a:rPr lang="en-US" sz="2200" b="1" dirty="0" smtClean="0">
                <a:latin typeface="Arial" pitchFamily="34" charset="0"/>
                <a:cs typeface="Arial" pitchFamily="34" charset="0"/>
              </a:rPr>
              <a:t>Guide Questions:</a:t>
            </a:r>
          </a:p>
          <a:p>
            <a:pPr>
              <a:buFont typeface="Arial" pitchFamily="34" charset="0"/>
              <a:buChar char="•"/>
            </a:pPr>
            <a:r>
              <a:rPr lang="en-US" sz="2200" dirty="0" smtClean="0">
                <a:latin typeface="Arial" pitchFamily="34" charset="0"/>
                <a:cs typeface="Arial" pitchFamily="34" charset="0"/>
              </a:rPr>
              <a:t> What were the observed changes in the seasonal events such as weather, livelihood, health problems, etc?</a:t>
            </a:r>
          </a:p>
          <a:p>
            <a:pPr>
              <a:buFont typeface="Arial" pitchFamily="34" charset="0"/>
              <a:buChar char="•"/>
            </a:pPr>
            <a:r>
              <a:rPr lang="en-US" sz="2200" dirty="0" smtClean="0">
                <a:latin typeface="Arial" pitchFamily="34" charset="0"/>
                <a:cs typeface="Arial" pitchFamily="34" charset="0"/>
              </a:rPr>
              <a:t> If there were changes in the seasonal cycle, what actions the community has taken or is considering?</a:t>
            </a:r>
          </a:p>
        </p:txBody>
      </p:sp>
    </p:spTree>
    <p:extLst>
      <p:ext uri="{BB962C8B-B14F-4D97-AF65-F5344CB8AC3E}">
        <p14:creationId xmlns:p14="http://schemas.microsoft.com/office/powerpoint/2010/main" val="14644823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Seasonal calendar</a:t>
            </a:r>
            <a:endParaRPr lang="en-GB" dirty="0"/>
          </a:p>
        </p:txBody>
      </p:sp>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0" y="0"/>
            <a:ext cx="9144000" cy="6883168"/>
          </a:xfrm>
          <a:prstGeom prst="rect">
            <a:avLst/>
          </a:prstGeom>
        </p:spPr>
      </p:pic>
    </p:spTree>
    <p:extLst>
      <p:ext uri="{BB962C8B-B14F-4D97-AF65-F5344CB8AC3E}">
        <p14:creationId xmlns:p14="http://schemas.microsoft.com/office/powerpoint/2010/main" val="14644823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Historical profile</a:t>
            </a:r>
            <a:endParaRPr lang="en-GB" dirty="0"/>
          </a:p>
        </p:txBody>
      </p:sp>
      <p:sp>
        <p:nvSpPr>
          <p:cNvPr id="4" name="TextBox 3"/>
          <p:cNvSpPr txBox="1"/>
          <p:nvPr/>
        </p:nvSpPr>
        <p:spPr>
          <a:xfrm>
            <a:off x="440267" y="1811867"/>
            <a:ext cx="8246533" cy="3139321"/>
          </a:xfrm>
          <a:prstGeom prst="rect">
            <a:avLst/>
          </a:prstGeom>
          <a:noFill/>
        </p:spPr>
        <p:txBody>
          <a:bodyPr wrap="square" rtlCol="0">
            <a:spAutoFit/>
          </a:bodyPr>
          <a:lstStyle/>
          <a:p>
            <a:r>
              <a:rPr lang="en-US" sz="2200" b="1" dirty="0" smtClean="0">
                <a:latin typeface="Arial" pitchFamily="34" charset="0"/>
                <a:cs typeface="Arial" pitchFamily="34" charset="0"/>
              </a:rPr>
              <a:t>Objective: </a:t>
            </a:r>
            <a:r>
              <a:rPr lang="en-US" sz="2200" dirty="0" smtClean="0">
                <a:latin typeface="Arial" pitchFamily="34" charset="0"/>
                <a:cs typeface="Arial" pitchFamily="34" charset="0"/>
              </a:rPr>
              <a:t>To build a picture of past events that have an effect on a community and analyze the patterns that can help generate an awareness which may influence the decisions made by community members in the planning process</a:t>
            </a:r>
          </a:p>
          <a:p>
            <a:endParaRPr lang="en-US" sz="2200" b="1" dirty="0" smtClean="0">
              <a:latin typeface="Arial" pitchFamily="34" charset="0"/>
              <a:cs typeface="Arial" pitchFamily="34" charset="0"/>
            </a:endParaRPr>
          </a:p>
          <a:p>
            <a:r>
              <a:rPr lang="en-US" sz="2200" b="1" dirty="0" smtClean="0">
                <a:latin typeface="Arial" pitchFamily="34" charset="0"/>
                <a:cs typeface="Arial" pitchFamily="34" charset="0"/>
              </a:rPr>
              <a:t>Guide Questions:</a:t>
            </a:r>
          </a:p>
          <a:p>
            <a:pPr>
              <a:buFont typeface="Arial" pitchFamily="34" charset="0"/>
              <a:buChar char="•"/>
            </a:pPr>
            <a:r>
              <a:rPr lang="en-US" sz="2200" dirty="0" smtClean="0">
                <a:latin typeface="Arial" pitchFamily="34" charset="0"/>
                <a:cs typeface="Arial" pitchFamily="34" charset="0"/>
              </a:rPr>
              <a:t>  Are there changes in the frequency and intensity of hazardous events?</a:t>
            </a:r>
          </a:p>
          <a:p>
            <a:pPr>
              <a:buFont typeface="Arial" pitchFamily="34" charset="0"/>
              <a:buChar char="•"/>
            </a:pPr>
            <a:r>
              <a:rPr lang="en-US" sz="2200" dirty="0" smtClean="0">
                <a:latin typeface="Arial" pitchFamily="34" charset="0"/>
                <a:cs typeface="Arial" pitchFamily="34" charset="0"/>
              </a:rPr>
              <a:t> What events had contributed to the increased risk? </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29772487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a:r>
            <a:endParaRPr lang="en-US" dirty="0"/>
          </a:p>
        </p:txBody>
      </p:sp>
      <p:pic>
        <p:nvPicPr>
          <p:cNvPr id="3" name="Picture 2" descr="C:\Documents and Settings\Adam\Desktop\Panayakan\Historical Timeline\Historical Timeline.jpg"/>
          <p:cNvPicPr/>
          <p:nvPr/>
        </p:nvPicPr>
        <p:blipFill rotWithShape="1">
          <a:blip r:embed="rId2"/>
          <a:srcRect l="874"/>
          <a:stretch/>
        </p:blipFill>
        <p:spPr bwMode="auto">
          <a:xfrm>
            <a:off x="0" y="0"/>
            <a:ext cx="9144000" cy="6858000"/>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1750988" y="555328"/>
            <a:ext cx="721521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GB" altLang="en-US" sz="3200" b="1" i="1" dirty="0">
                <a:cs typeface="Arial" panose="020B0604020202020204" pitchFamily="34" charset="0"/>
              </a:rPr>
              <a:t>A matrix to help the </a:t>
            </a:r>
            <a:r>
              <a:rPr lang="en-GB" altLang="en-US" sz="3200" b="1" i="1" dirty="0" smtClean="0">
                <a:cs typeface="Arial" panose="020B0604020202020204" pitchFamily="34" charset="0"/>
              </a:rPr>
              <a:t>risk analysis</a:t>
            </a:r>
            <a:endParaRPr lang="en-GB" altLang="en-US" sz="3200" b="1" i="1" dirty="0">
              <a:cs typeface="Arial" panose="020B0604020202020204" pitchFamily="34" charset="0"/>
            </a:endParaRPr>
          </a:p>
        </p:txBody>
      </p:sp>
      <p:sp>
        <p:nvSpPr>
          <p:cNvPr id="18" name="TextBox 17"/>
          <p:cNvSpPr txBox="1"/>
          <p:nvPr/>
        </p:nvSpPr>
        <p:spPr>
          <a:xfrm>
            <a:off x="440267" y="1811867"/>
            <a:ext cx="8246533" cy="1107996"/>
          </a:xfrm>
          <a:prstGeom prst="rect">
            <a:avLst/>
          </a:prstGeom>
          <a:noFill/>
        </p:spPr>
        <p:txBody>
          <a:bodyPr wrap="square" rtlCol="0">
            <a:spAutoFit/>
          </a:bodyPr>
          <a:lstStyle/>
          <a:p>
            <a:r>
              <a:rPr lang="en-US" sz="2200" b="1" dirty="0" smtClean="0">
                <a:latin typeface="Arial" pitchFamily="34" charset="0"/>
                <a:cs typeface="Arial" pitchFamily="34" charset="0"/>
              </a:rPr>
              <a:t>Objective: </a:t>
            </a:r>
            <a:r>
              <a:rPr lang="en-US" sz="2200" dirty="0" smtClean="0"/>
              <a:t>To summarize all information collected across different VCA tools and enable to triangulate data with secondary information or further interviews</a:t>
            </a:r>
          </a:p>
        </p:txBody>
      </p:sp>
      <p:pic>
        <p:nvPicPr>
          <p:cNvPr id="19" name="Picture 2" descr="C:\Users\Red Cross\Documents\FinnishRC\VCA\VCA PG files\VCA draft for IIRR_apr2015\Book 1\Steps\Step 3_Data Analysis.JPG"/>
          <p:cNvPicPr>
            <a:picLocks noChangeAspect="1" noChangeArrowheads="1"/>
          </p:cNvPicPr>
          <p:nvPr/>
        </p:nvPicPr>
        <p:blipFill>
          <a:blip r:embed="rId3"/>
          <a:srcRect/>
          <a:stretch>
            <a:fillRect/>
          </a:stretch>
        </p:blipFill>
        <p:spPr bwMode="auto">
          <a:xfrm>
            <a:off x="668868" y="3024220"/>
            <a:ext cx="3657599" cy="2743200"/>
          </a:xfrm>
          <a:prstGeom prst="rect">
            <a:avLst/>
          </a:prstGeom>
          <a:noFill/>
        </p:spPr>
      </p:pic>
      <p:pic>
        <p:nvPicPr>
          <p:cNvPr id="2050" name="Picture 2"/>
          <p:cNvPicPr>
            <a:picLocks noChangeAspect="1" noChangeArrowheads="1"/>
          </p:cNvPicPr>
          <p:nvPr/>
        </p:nvPicPr>
        <p:blipFill>
          <a:blip r:embed="rId4"/>
          <a:srcRect/>
          <a:stretch>
            <a:fillRect/>
          </a:stretch>
        </p:blipFill>
        <p:spPr bwMode="auto">
          <a:xfrm>
            <a:off x="4670013" y="3024220"/>
            <a:ext cx="3654837" cy="2743200"/>
          </a:xfrm>
          <a:prstGeom prst="rect">
            <a:avLst/>
          </a:prstGeom>
          <a:noFill/>
          <a:ln w="9525">
            <a:noFill/>
            <a:miter lim="800000"/>
            <a:headEnd/>
            <a:tailEnd/>
          </a:ln>
        </p:spPr>
      </p:pic>
    </p:spTree>
    <p:extLst>
      <p:ext uri="{BB962C8B-B14F-4D97-AF65-F5344CB8AC3E}">
        <p14:creationId xmlns:p14="http://schemas.microsoft.com/office/powerpoint/2010/main" val="13231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1750988" y="555328"/>
            <a:ext cx="721521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GB" altLang="en-US" sz="3200" b="1" i="1" dirty="0">
                <a:cs typeface="Arial" panose="020B0604020202020204" pitchFamily="34" charset="0"/>
              </a:rPr>
              <a:t>A matrix to help the </a:t>
            </a:r>
            <a:r>
              <a:rPr lang="en-GB" altLang="en-US" sz="3200" b="1" i="1" dirty="0" smtClean="0">
                <a:cs typeface="Arial" panose="020B0604020202020204" pitchFamily="34" charset="0"/>
              </a:rPr>
              <a:t>risk analysis</a:t>
            </a:r>
            <a:endParaRPr lang="en-GB" altLang="en-US" sz="3200" b="1" i="1" dirty="0">
              <a:cs typeface="Arial" panose="020B0604020202020204" pitchFamily="34" charset="0"/>
            </a:endParaRPr>
          </a:p>
        </p:txBody>
      </p:sp>
      <p:graphicFrame>
        <p:nvGraphicFramePr>
          <p:cNvPr id="4" name="Table 3"/>
          <p:cNvGraphicFramePr>
            <a:graphicFrameLocks noGrp="1"/>
          </p:cNvGraphicFramePr>
          <p:nvPr>
            <p:extLst/>
          </p:nvPr>
        </p:nvGraphicFramePr>
        <p:xfrm>
          <a:off x="613569" y="1412776"/>
          <a:ext cx="8015288" cy="1152525"/>
        </p:xfrm>
        <a:graphic>
          <a:graphicData uri="http://schemas.openxmlformats.org/drawingml/2006/table">
            <a:tbl>
              <a:tblPr firstRow="1" bandRow="1">
                <a:tableStyleId>{5C22544A-7EE6-4342-B048-85BDC9FD1C3A}</a:tableStyleId>
              </a:tblPr>
              <a:tblGrid>
                <a:gridCol w="1868488"/>
                <a:gridCol w="1823243"/>
                <a:gridCol w="1320324"/>
                <a:gridCol w="1670685"/>
                <a:gridCol w="1332548"/>
              </a:tblGrid>
              <a:tr h="733412">
                <a:tc>
                  <a:txBody>
                    <a:bodyPr/>
                    <a:lstStyle/>
                    <a:p>
                      <a:r>
                        <a:rPr lang="en-US" sz="1800" dirty="0" smtClean="0">
                          <a:latin typeface="Arial" panose="020B0604020202020204" pitchFamily="34" charset="0"/>
                          <a:cs typeface="Arial" panose="020B0604020202020204" pitchFamily="34" charset="0"/>
                        </a:rPr>
                        <a:t>Hazard/threats</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Impacts/Risks</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Elements at risk</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Vulnerability</a:t>
                      </a:r>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r>
                        <a:rPr lang="en-US" sz="1800" dirty="0" smtClean="0">
                          <a:latin typeface="Arial" panose="020B0604020202020204" pitchFamily="34" charset="0"/>
                          <a:cs typeface="Arial" panose="020B0604020202020204" pitchFamily="34" charset="0"/>
                        </a:rPr>
                        <a:t>Capacity</a:t>
                      </a:r>
                      <a:endParaRPr lang="en-GB" sz="1800" dirty="0">
                        <a:latin typeface="Arial" panose="020B0604020202020204" pitchFamily="34" charset="0"/>
                        <a:cs typeface="Arial" panose="020B0604020202020204" pitchFamily="34" charset="0"/>
                      </a:endParaRPr>
                    </a:p>
                  </a:txBody>
                  <a:tcPr marL="91445" marR="91445" marT="45752" marB="45752"/>
                </a:tc>
              </a:tr>
              <a:tr h="419113">
                <a:tc>
                  <a:txBody>
                    <a:bodyPr/>
                    <a:lstStyle/>
                    <a:p>
                      <a:endParaRPr lang="en-GB" sz="1800">
                        <a:latin typeface="Arial" panose="020B0604020202020204" pitchFamily="34" charset="0"/>
                        <a:cs typeface="Arial" panose="020B0604020202020204" pitchFamily="34" charset="0"/>
                      </a:endParaRPr>
                    </a:p>
                  </a:txBody>
                  <a:tcPr marL="91445" marR="91445" marT="45752" marB="45752"/>
                </a:tc>
                <a:tc>
                  <a:txBody>
                    <a:bodyPr/>
                    <a:lstStyle/>
                    <a:p>
                      <a:endParaRPr lang="en-GB" sz="1800" dirty="0">
                        <a:latin typeface="Arial" panose="020B0604020202020204" pitchFamily="34" charset="0"/>
                        <a:cs typeface="Arial" panose="020B0604020202020204" pitchFamily="34" charset="0"/>
                      </a:endParaRPr>
                    </a:p>
                  </a:txBody>
                  <a:tcPr marL="91445" marR="91445" marT="45752" marB="45752"/>
                </a:tc>
                <a:tc>
                  <a:txBody>
                    <a:bodyPr/>
                    <a:lstStyle/>
                    <a:p>
                      <a:endParaRPr lang="en-GB" sz="1800">
                        <a:latin typeface="Arial" panose="020B0604020202020204" pitchFamily="34" charset="0"/>
                        <a:cs typeface="Arial" panose="020B0604020202020204" pitchFamily="34" charset="0"/>
                      </a:endParaRPr>
                    </a:p>
                  </a:txBody>
                  <a:tcPr marL="91445" marR="91445" marT="45752" marB="45752"/>
                </a:tc>
                <a:tc>
                  <a:txBody>
                    <a:bodyPr/>
                    <a:lstStyle/>
                    <a:p>
                      <a:endParaRPr lang="en-GB" sz="1800">
                        <a:latin typeface="Arial" panose="020B0604020202020204" pitchFamily="34" charset="0"/>
                        <a:cs typeface="Arial" panose="020B0604020202020204" pitchFamily="34" charset="0"/>
                      </a:endParaRPr>
                    </a:p>
                  </a:txBody>
                  <a:tcPr marL="91445" marR="91445" marT="45752" marB="45752"/>
                </a:tc>
                <a:tc>
                  <a:txBody>
                    <a:bodyPr/>
                    <a:lstStyle/>
                    <a:p>
                      <a:endParaRPr lang="en-GB" sz="1800" dirty="0">
                        <a:latin typeface="Arial" panose="020B0604020202020204" pitchFamily="34" charset="0"/>
                        <a:cs typeface="Arial" panose="020B0604020202020204" pitchFamily="34" charset="0"/>
                      </a:endParaRPr>
                    </a:p>
                  </a:txBody>
                  <a:tcPr marL="91445" marR="91445" marT="45752" marB="45752"/>
                </a:tc>
              </a:tr>
            </a:tbl>
          </a:graphicData>
        </a:graphic>
      </p:graphicFrame>
      <p:sp>
        <p:nvSpPr>
          <p:cNvPr id="6" name="Rectangle 5"/>
          <p:cNvSpPr/>
          <p:nvPr/>
        </p:nvSpPr>
        <p:spPr>
          <a:xfrm>
            <a:off x="2771775" y="3502025"/>
            <a:ext cx="3600450" cy="5683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rgbClr val="FF0000"/>
              </a:solidFill>
            </a:endParaRPr>
          </a:p>
          <a:p>
            <a:pPr algn="ctr">
              <a:defRPr/>
            </a:pPr>
            <a:r>
              <a:rPr lang="en-US" sz="2400" b="1" dirty="0">
                <a:solidFill>
                  <a:schemeClr val="bg1"/>
                </a:solidFill>
              </a:rPr>
              <a:t>Problem Identification </a:t>
            </a:r>
            <a:endParaRPr lang="en-GB" sz="2400" b="1" dirty="0">
              <a:solidFill>
                <a:schemeClr val="bg1"/>
              </a:solidFill>
            </a:endParaRPr>
          </a:p>
          <a:p>
            <a:pPr algn="ctr">
              <a:defRPr/>
            </a:pPr>
            <a:endParaRPr lang="en-GB" sz="2400" b="1" dirty="0">
              <a:solidFill>
                <a:srgbClr val="FF0000"/>
              </a:solidFill>
            </a:endParaRPr>
          </a:p>
        </p:txBody>
      </p:sp>
      <p:sp>
        <p:nvSpPr>
          <p:cNvPr id="7" name="Rectangle 6"/>
          <p:cNvSpPr/>
          <p:nvPr/>
        </p:nvSpPr>
        <p:spPr>
          <a:xfrm>
            <a:off x="2790825" y="4286250"/>
            <a:ext cx="3600450" cy="5746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rgbClr val="FF0000"/>
              </a:solidFill>
            </a:endParaRPr>
          </a:p>
          <a:p>
            <a:pPr algn="ctr">
              <a:defRPr/>
            </a:pPr>
            <a:r>
              <a:rPr lang="en-US" sz="2400" b="1" dirty="0">
                <a:solidFill>
                  <a:schemeClr val="bg1"/>
                </a:solidFill>
              </a:rPr>
              <a:t>Problem  Tree Analyses</a:t>
            </a:r>
            <a:endParaRPr lang="en-GB" sz="2400" b="1" dirty="0">
              <a:solidFill>
                <a:schemeClr val="bg1"/>
              </a:solidFill>
            </a:endParaRPr>
          </a:p>
          <a:p>
            <a:pPr algn="ctr">
              <a:defRPr/>
            </a:pPr>
            <a:endParaRPr lang="en-GB" sz="2400" b="1" dirty="0">
              <a:solidFill>
                <a:schemeClr val="bg1"/>
              </a:solidFill>
            </a:endParaRPr>
          </a:p>
        </p:txBody>
      </p:sp>
      <p:sp>
        <p:nvSpPr>
          <p:cNvPr id="8" name="Rectangle 7"/>
          <p:cNvSpPr/>
          <p:nvPr/>
        </p:nvSpPr>
        <p:spPr>
          <a:xfrm>
            <a:off x="2755900" y="5076825"/>
            <a:ext cx="3600450" cy="5762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b="1" dirty="0">
              <a:solidFill>
                <a:srgbClr val="FF0000"/>
              </a:solidFill>
            </a:endParaRPr>
          </a:p>
          <a:p>
            <a:pPr algn="ctr">
              <a:defRPr/>
            </a:pPr>
            <a:r>
              <a:rPr lang="en-US" sz="2400" b="1" dirty="0">
                <a:solidFill>
                  <a:schemeClr val="bg1"/>
                </a:solidFill>
              </a:rPr>
              <a:t>Objective Tree Analysis</a:t>
            </a:r>
            <a:endParaRPr lang="en-GB" sz="2400" b="1" dirty="0">
              <a:solidFill>
                <a:schemeClr val="bg1"/>
              </a:solidFill>
            </a:endParaRPr>
          </a:p>
          <a:p>
            <a:pPr algn="ctr">
              <a:defRPr/>
            </a:pPr>
            <a:endParaRPr lang="en-GB" dirty="0">
              <a:solidFill>
                <a:srgbClr val="FF0000"/>
              </a:solidFill>
            </a:endParaRPr>
          </a:p>
        </p:txBody>
      </p:sp>
      <p:sp>
        <p:nvSpPr>
          <p:cNvPr id="9" name="Rectangle 8"/>
          <p:cNvSpPr/>
          <p:nvPr/>
        </p:nvSpPr>
        <p:spPr>
          <a:xfrm>
            <a:off x="1920875" y="5876925"/>
            <a:ext cx="5400675" cy="57626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b="1" dirty="0">
                <a:solidFill>
                  <a:schemeClr val="tx1"/>
                </a:solidFill>
              </a:rPr>
              <a:t>Community </a:t>
            </a:r>
            <a:r>
              <a:rPr lang="en-US" sz="2200" b="1" dirty="0" smtClean="0">
                <a:solidFill>
                  <a:schemeClr val="tx1"/>
                </a:solidFill>
              </a:rPr>
              <a:t>Action Plan</a:t>
            </a:r>
            <a:endParaRPr lang="en-GB" sz="2200" b="1" dirty="0">
              <a:solidFill>
                <a:schemeClr val="tx1"/>
              </a:solidFill>
            </a:endParaRPr>
          </a:p>
        </p:txBody>
      </p:sp>
      <p:sp>
        <p:nvSpPr>
          <p:cNvPr id="10" name="Down Arrow 9"/>
          <p:cNvSpPr/>
          <p:nvPr/>
        </p:nvSpPr>
        <p:spPr>
          <a:xfrm>
            <a:off x="4329113" y="2933700"/>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1" name="Down Arrow 10"/>
          <p:cNvSpPr/>
          <p:nvPr/>
        </p:nvSpPr>
        <p:spPr>
          <a:xfrm>
            <a:off x="4313238" y="4070350"/>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2" name="Down Arrow 11"/>
          <p:cNvSpPr/>
          <p:nvPr/>
        </p:nvSpPr>
        <p:spPr>
          <a:xfrm>
            <a:off x="4348163" y="48609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3" name="Down Arrow 12"/>
          <p:cNvSpPr/>
          <p:nvPr/>
        </p:nvSpPr>
        <p:spPr>
          <a:xfrm>
            <a:off x="4348163" y="56610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 name="Rectangle 13"/>
          <p:cNvSpPr/>
          <p:nvPr/>
        </p:nvSpPr>
        <p:spPr>
          <a:xfrm>
            <a:off x="2820988" y="2781300"/>
            <a:ext cx="3600450" cy="5048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rgbClr val="FF0000"/>
              </a:solidFill>
            </a:endParaRPr>
          </a:p>
          <a:p>
            <a:pPr algn="ctr">
              <a:defRPr/>
            </a:pPr>
            <a:r>
              <a:rPr lang="en-US" sz="2400" b="1" dirty="0">
                <a:solidFill>
                  <a:schemeClr val="bg1"/>
                </a:solidFill>
              </a:rPr>
              <a:t>Risk Prioritization</a:t>
            </a:r>
            <a:endParaRPr lang="en-GB" sz="2400" b="1" dirty="0">
              <a:solidFill>
                <a:schemeClr val="bg1"/>
              </a:solidFill>
            </a:endParaRPr>
          </a:p>
          <a:p>
            <a:pPr algn="ctr">
              <a:defRPr/>
            </a:pPr>
            <a:endParaRPr lang="en-GB" sz="2400" b="1" dirty="0">
              <a:solidFill>
                <a:srgbClr val="FF0000"/>
              </a:solidFill>
            </a:endParaRPr>
          </a:p>
        </p:txBody>
      </p:sp>
      <p:sp>
        <p:nvSpPr>
          <p:cNvPr id="15" name="Down Arrow 14"/>
          <p:cNvSpPr/>
          <p:nvPr/>
        </p:nvSpPr>
        <p:spPr>
          <a:xfrm>
            <a:off x="4348163" y="32861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7" name="Down Arrow 16"/>
          <p:cNvSpPr/>
          <p:nvPr/>
        </p:nvSpPr>
        <p:spPr>
          <a:xfrm>
            <a:off x="4378325" y="2638425"/>
            <a:ext cx="485775" cy="215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3231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txBox="1">
            <a:spLocks/>
          </p:cNvSpPr>
          <p:nvPr/>
        </p:nvSpPr>
        <p:spPr bwMode="auto">
          <a:xfrm>
            <a:off x="1691680" y="377328"/>
            <a:ext cx="6768752"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GB" altLang="en-US" sz="2000" b="1" i="1" dirty="0">
                <a:ea typeface="+mj-ea"/>
                <a:cs typeface="Arial" pitchFamily="34" charset="0"/>
              </a:rPr>
              <a:t>A matrix to help </a:t>
            </a:r>
            <a:r>
              <a:rPr lang="en-GB" altLang="en-US" sz="2000" b="1" i="1" dirty="0" smtClean="0">
                <a:ea typeface="+mj-ea"/>
                <a:cs typeface="Arial" pitchFamily="34" charset="0"/>
              </a:rPr>
              <a:t>the </a:t>
            </a:r>
            <a:r>
              <a:rPr lang="en-GB" altLang="en-US" sz="2000" b="1" i="1" dirty="0">
                <a:ea typeface="+mj-ea"/>
                <a:cs typeface="Arial" pitchFamily="34" charset="0"/>
              </a:rPr>
              <a:t>climate risk analysis</a:t>
            </a:r>
          </a:p>
        </p:txBody>
      </p:sp>
      <p:graphicFrame>
        <p:nvGraphicFramePr>
          <p:cNvPr id="16417" name="Group 33"/>
          <p:cNvGraphicFramePr>
            <a:graphicFrameLocks noGrp="1"/>
          </p:cNvGraphicFramePr>
          <p:nvPr>
            <p:extLst>
              <p:ext uri="{D42A27DB-BD31-4B8C-83A1-F6EECF244321}">
                <p14:modId xmlns:p14="http://schemas.microsoft.com/office/powerpoint/2010/main" val="1460839884"/>
              </p:ext>
            </p:extLst>
          </p:nvPr>
        </p:nvGraphicFramePr>
        <p:xfrm>
          <a:off x="306154" y="1280965"/>
          <a:ext cx="5689600" cy="4625975"/>
        </p:xfrm>
        <a:graphic>
          <a:graphicData uri="http://schemas.openxmlformats.org/drawingml/2006/table">
            <a:tbl>
              <a:tblPr/>
              <a:tblGrid>
                <a:gridCol w="2016125"/>
                <a:gridCol w="1778000"/>
                <a:gridCol w="1895475"/>
              </a:tblGrid>
              <a:tr h="382555">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Changes observed by the community </a:t>
                      </a:r>
                      <a:endParaRPr kumimoji="0" lang="da-DK"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dirty="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Possible reasons for changes</a:t>
                      </a:r>
                      <a:endParaRPr kumimoji="0" lang="en-AU" sz="1400" b="0" i="0" u="none" strike="noStrike" cap="none" normalizeH="0" baseline="0" dirty="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GB"/>
                    </a:p>
                  </a:txBody>
                  <a:tcPr/>
                </a:tc>
              </a:tr>
              <a:tr h="944884">
                <a:tc vMerge="1">
                  <a:txBody>
                    <a:bodyPr/>
                    <a:lstStyle/>
                    <a:p>
                      <a:endParaRPr lang="en-GB"/>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Evidence based on scientific information</a:t>
                      </a:r>
                      <a:endParaRPr kumimoji="0" lang="en-AU" sz="1400" b="0" i="0" u="none" strike="noStrike" cap="none" normalizeH="0" baseline="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Other factors that may explain changes observed by communities</a:t>
                      </a:r>
                      <a:endParaRPr kumimoji="0" lang="en-AU" sz="1400" b="0" i="0" u="none" strike="noStrike" cap="none" normalizeH="0" baseline="0" dirty="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98099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Example 1. </a:t>
                      </a:r>
                      <a:endParaRPr kumimoji="0" lang="da-DK"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Sea eroding the coastline</a:t>
                      </a:r>
                      <a:endParaRPr kumimoji="0" lang="en-AU" sz="1400" b="0" i="0" u="none" strike="noStrike" cap="none" normalizeH="0" baseline="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Sea level rising 8 mm per year in XX</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Some sand mining along coastline</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5877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Example 2. </a:t>
                      </a:r>
                      <a:endParaRPr kumimoji="0" lang="da-DK"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Getting hotter in the summer</a:t>
                      </a:r>
                      <a:endParaRPr kumimoji="0" lang="en-AU" sz="1400" b="0" i="0" u="none" strike="noStrike" cap="none" normalizeH="0" baseline="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Temperature rising</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pitchFamily="34" charset="0"/>
                        <a:buNone/>
                        <a:tabLst/>
                      </a:pPr>
                      <a:endParaRPr kumimoji="0" lang="da-DK"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15877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Example 3. </a:t>
                      </a:r>
                      <a:b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br>
                      <a:r>
                        <a:rPr kumimoji="0" lang="en-AU" sz="1400" b="1"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Flooding more often</a:t>
                      </a:r>
                      <a:endParaRPr kumimoji="0" lang="en-AU" sz="1400" b="0" i="0" u="none" strike="noStrike" cap="none" normalizeH="0" baseline="0" smtClean="0">
                        <a:ln>
                          <a:noFill/>
                        </a:ln>
                        <a:solidFill>
                          <a:schemeClr val="tx1"/>
                        </a:solidFill>
                        <a:effectLst/>
                        <a:latin typeface="Arial" pitchFamily="34" charset="0"/>
                        <a:ea typeface="ＭＳ Ｐゴシック" pitchFamily="34" charset="-128"/>
                        <a:cs typeface="Arial" panose="020B0604020202020204"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Meteorological office reports that no change in extreme rainfall events</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Arial" panose="020B0604020202020204" pitchFamily="34" charset="0"/>
                          <a:ea typeface="ＭＳ Ｐゴシック" pitchFamily="34" charset="-128"/>
                          <a:cs typeface="Arial" panose="020B0604020202020204" pitchFamily="34" charset="0"/>
                        </a:rPr>
                        <a:t>Logging present upstream, probably affecting flow</a:t>
                      </a: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044811211"/>
              </p:ext>
            </p:extLst>
          </p:nvPr>
        </p:nvGraphicFramePr>
        <p:xfrm>
          <a:off x="6134793" y="908220"/>
          <a:ext cx="2851265" cy="4998720"/>
        </p:xfrm>
        <a:graphic>
          <a:graphicData uri="http://schemas.openxmlformats.org/drawingml/2006/table">
            <a:tbl>
              <a:tblPr firstRow="1" bandRow="1">
                <a:tableStyleId>{5C22544A-7EE6-4342-B048-85BDC9FD1C3A}</a:tableStyleId>
              </a:tblPr>
              <a:tblGrid>
                <a:gridCol w="2851265"/>
              </a:tblGrid>
              <a:tr h="4998720">
                <a:tc>
                  <a:txBody>
                    <a:bodyPr/>
                    <a:lstStyle/>
                    <a:p>
                      <a:r>
                        <a:rPr lang="fi-FI" sz="1400" b="1" kern="1200" baseline="0" dirty="0" smtClean="0">
                          <a:solidFill>
                            <a:schemeClr val="lt1"/>
                          </a:solidFill>
                          <a:effectLst/>
                          <a:latin typeface="+mn-lt"/>
                          <a:ea typeface="+mn-ea"/>
                          <a:cs typeface="+mn-cs"/>
                        </a:rPr>
                        <a:t>Guiding questions for risk analysis:</a:t>
                      </a:r>
                    </a:p>
                    <a:p>
                      <a:endParaRPr lang="en-GB" sz="1400" b="1" kern="1200" dirty="0" smtClean="0">
                        <a:solidFill>
                          <a:schemeClr val="lt1"/>
                        </a:solidFill>
                        <a:effectLst/>
                        <a:latin typeface="+mn-lt"/>
                        <a:ea typeface="+mn-ea"/>
                        <a:cs typeface="+mn-cs"/>
                      </a:endParaRPr>
                    </a:p>
                    <a:p>
                      <a:r>
                        <a:rPr lang="fi-FI" sz="1400" b="1" kern="1200" dirty="0" smtClean="0">
                          <a:solidFill>
                            <a:schemeClr val="lt1"/>
                          </a:solidFill>
                          <a:effectLst/>
                          <a:latin typeface="+mn-lt"/>
                          <a:ea typeface="+mn-ea"/>
                          <a:cs typeface="+mn-cs"/>
                        </a:rPr>
                        <a:t>• Does the information people report match the scientific climate information? (If not, then the reported changes may have other reasons than climate change, and then the future climate projections are less helpfull in the planning)</a:t>
                      </a:r>
                    </a:p>
                    <a:p>
                      <a:endParaRPr lang="en-GB" sz="1400" b="1" kern="1200" dirty="0" smtClean="0">
                        <a:solidFill>
                          <a:schemeClr val="lt1"/>
                        </a:solidFill>
                        <a:effectLst/>
                        <a:latin typeface="+mn-lt"/>
                        <a:ea typeface="+mn-ea"/>
                        <a:cs typeface="+mn-cs"/>
                      </a:endParaRPr>
                    </a:p>
                    <a:p>
                      <a:r>
                        <a:rPr lang="fi-FI" sz="1400" b="1" kern="1200" dirty="0" smtClean="0">
                          <a:solidFill>
                            <a:schemeClr val="lt1"/>
                          </a:solidFill>
                          <a:effectLst/>
                          <a:latin typeface="+mn-lt"/>
                          <a:ea typeface="+mn-ea"/>
                          <a:cs typeface="+mn-cs"/>
                        </a:rPr>
                        <a:t>• How is climate change affecting existing risk patterns?</a:t>
                      </a:r>
                      <a:endParaRPr lang="en-GB" sz="1400" b="1" kern="1200" dirty="0" smtClean="0">
                        <a:solidFill>
                          <a:schemeClr val="lt1"/>
                        </a:solidFill>
                        <a:effectLst/>
                        <a:latin typeface="+mn-lt"/>
                        <a:ea typeface="+mn-ea"/>
                        <a:cs typeface="+mn-cs"/>
                      </a:endParaRPr>
                    </a:p>
                    <a:p>
                      <a:r>
                        <a:rPr lang="fi-FI" sz="1400" b="1" kern="1200" dirty="0" smtClean="0">
                          <a:solidFill>
                            <a:schemeClr val="lt1"/>
                          </a:solidFill>
                          <a:effectLst/>
                          <a:latin typeface="+mn-lt"/>
                          <a:ea typeface="+mn-ea"/>
                          <a:cs typeface="+mn-cs"/>
                        </a:rPr>
                        <a:t>• If the trends observed by communities and science continue, how may risks shift in the future?</a:t>
                      </a:r>
                    </a:p>
                    <a:p>
                      <a:endParaRPr lang="fi-FI" sz="1400" b="1" kern="1200" dirty="0" smtClean="0">
                        <a:solidFill>
                          <a:schemeClr val="lt1"/>
                        </a:solidFill>
                        <a:effectLst/>
                        <a:latin typeface="+mn-lt"/>
                        <a:ea typeface="+mn-ea"/>
                        <a:cs typeface="+mn-cs"/>
                      </a:endParaRPr>
                    </a:p>
                    <a:p>
                      <a:r>
                        <a:rPr lang="en-GB" sz="1400" b="1" kern="1200" dirty="0" smtClean="0">
                          <a:solidFill>
                            <a:schemeClr val="lt1"/>
                          </a:solidFill>
                          <a:effectLst/>
                          <a:latin typeface="+mn-lt"/>
                          <a:ea typeface="+mn-ea"/>
                          <a:cs typeface="+mn-cs"/>
                        </a:rPr>
                        <a:t>Questions</a:t>
                      </a:r>
                      <a:r>
                        <a:rPr lang="en-GB" sz="1400" b="1" kern="1200" baseline="0" dirty="0" smtClean="0">
                          <a:solidFill>
                            <a:schemeClr val="lt1"/>
                          </a:solidFill>
                          <a:effectLst/>
                          <a:latin typeface="+mn-lt"/>
                          <a:ea typeface="+mn-ea"/>
                          <a:cs typeface="+mn-cs"/>
                        </a:rPr>
                        <a:t> to guide planning</a:t>
                      </a:r>
                      <a:endParaRPr lang="en-GB" sz="1400" b="1" kern="1200" dirty="0" smtClean="0">
                        <a:solidFill>
                          <a:schemeClr val="lt1"/>
                        </a:solidFill>
                        <a:effectLst/>
                        <a:latin typeface="+mn-lt"/>
                        <a:ea typeface="+mn-ea"/>
                        <a:cs typeface="+mn-cs"/>
                      </a:endParaRPr>
                    </a:p>
                    <a:p>
                      <a:r>
                        <a:rPr lang="en-GB" sz="1400" b="1" kern="1200" dirty="0" smtClean="0">
                          <a:solidFill>
                            <a:schemeClr val="lt1"/>
                          </a:solidFill>
                          <a:effectLst/>
                          <a:latin typeface="+mn-lt"/>
                          <a:ea typeface="+mn-ea"/>
                          <a:cs typeface="+mn-cs"/>
                        </a:rPr>
                        <a:t>• How do people normally deal with the challenges? </a:t>
                      </a:r>
                      <a:r>
                        <a:rPr lang="fi-FI" sz="1400" b="1" kern="1200" dirty="0" smtClean="0">
                          <a:solidFill>
                            <a:schemeClr val="lt1"/>
                          </a:solidFill>
                          <a:effectLst/>
                          <a:latin typeface="+mn-lt"/>
                          <a:ea typeface="+mn-ea"/>
                          <a:cs typeface="+mn-cs"/>
                        </a:rPr>
                        <a:t>Can exisiting practices be adjusted and scaled up to handle more frequent and more severe events?</a:t>
                      </a:r>
                      <a:endParaRPr lang="en-GB" sz="1400" b="1" kern="1200" dirty="0" smtClean="0">
                        <a:solidFill>
                          <a:schemeClr val="lt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2758530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14"/>
          <p:cNvGrpSpPr>
            <a:grpSpLocks/>
          </p:cNvGrpSpPr>
          <p:nvPr/>
        </p:nvGrpSpPr>
        <p:grpSpPr bwMode="auto">
          <a:xfrm>
            <a:off x="-4763" y="5892800"/>
            <a:ext cx="9164638" cy="973138"/>
            <a:chOff x="152400" y="5918015"/>
            <a:chExt cx="8839200" cy="787585"/>
          </a:xfrm>
        </p:grpSpPr>
        <p:sp>
          <p:nvSpPr>
            <p:cNvPr id="88068" name="Rectangle 7"/>
            <p:cNvSpPr>
              <a:spLocks noChangeArrowheads="1"/>
            </p:cNvSpPr>
            <p:nvPr/>
          </p:nvSpPr>
          <p:spPr bwMode="auto">
            <a:xfrm>
              <a:off x="152400" y="5918015"/>
              <a:ext cx="8839200" cy="787585"/>
            </a:xfrm>
            <a:prstGeom prst="rect">
              <a:avLst/>
            </a:prstGeom>
            <a:solidFill>
              <a:srgbClr val="DB0000"/>
            </a:solidFill>
            <a:ln w="9525">
              <a:solidFill>
                <a:schemeClr val="bg1"/>
              </a:solidFill>
              <a:round/>
              <a:headEnd/>
              <a:tailEnd/>
            </a:ln>
          </p:spPr>
          <p:txBody>
            <a:bodyPr/>
            <a:lstStyle/>
            <a:p>
              <a:pPr marL="342900" indent="-342900">
                <a:spcBef>
                  <a:spcPct val="20000"/>
                </a:spcBef>
                <a:buFontTx/>
                <a:buChar char="•"/>
              </a:pPr>
              <a:endParaRPr lang="en-US" sz="3200">
                <a:cs typeface="Arial" charset="0"/>
              </a:endParaRPr>
            </a:p>
          </p:txBody>
        </p:sp>
        <p:sp>
          <p:nvSpPr>
            <p:cNvPr id="88069" name="TextBox 8"/>
            <p:cNvSpPr txBox="1">
              <a:spLocks noChangeArrowheads="1"/>
            </p:cNvSpPr>
            <p:nvPr/>
          </p:nvSpPr>
          <p:spPr bwMode="auto">
            <a:xfrm>
              <a:off x="305514" y="6106882"/>
              <a:ext cx="3123500" cy="29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200" b="1">
                  <a:solidFill>
                    <a:srgbClr val="551C15"/>
                  </a:solidFill>
                  <a:latin typeface="Arial Rounded MT Bold" charset="0"/>
                  <a:cs typeface="Arial" charset="0"/>
                </a:rPr>
                <a:t>www.ifrc.org</a:t>
              </a:r>
            </a:p>
            <a:p>
              <a:pPr eaLnBrk="1" hangingPunct="1"/>
              <a:r>
                <a:rPr lang="en-US" sz="1200" b="1">
                  <a:solidFill>
                    <a:schemeClr val="bg1"/>
                  </a:solidFill>
                  <a:latin typeface="Arial Rounded MT Bold" charset="0"/>
                  <a:cs typeface="Arial" charset="0"/>
                </a:rPr>
                <a:t>Saving lives, changing minds.</a:t>
              </a:r>
              <a:endParaRPr lang="en-US" sz="1200">
                <a:solidFill>
                  <a:schemeClr val="bg1"/>
                </a:solidFill>
                <a:latin typeface="Arial Rounded MT Bold" charset="0"/>
                <a:cs typeface="Arial" charset="0"/>
              </a:endParaRPr>
            </a:p>
          </p:txBody>
        </p:sp>
        <p:pic>
          <p:nvPicPr>
            <p:cNvPr id="88070" name="Picture 14" descr="IFRC_logo_EN.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13869" y="6172201"/>
              <a:ext cx="322533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066" name="Title 5"/>
          <p:cNvSpPr>
            <a:spLocks noGrp="1"/>
          </p:cNvSpPr>
          <p:nvPr>
            <p:ph type="title"/>
          </p:nvPr>
        </p:nvSpPr>
        <p:spPr>
          <a:xfrm>
            <a:off x="1814513" y="274638"/>
            <a:ext cx="6872287" cy="1143000"/>
          </a:xfrm>
        </p:spPr>
        <p:txBody>
          <a:bodyPr/>
          <a:lstStyle/>
          <a:p>
            <a:pPr eaLnBrk="1" hangingPunct="1"/>
            <a:r>
              <a:rPr lang="en-US" sz="3200">
                <a:latin typeface="Arial" charset="0"/>
                <a:ea typeface="MS PGothic" charset="0"/>
              </a:rPr>
              <a:t>Key Messages </a:t>
            </a:r>
          </a:p>
        </p:txBody>
      </p:sp>
      <p:sp>
        <p:nvSpPr>
          <p:cNvPr id="2" name="Rectangle 1"/>
          <p:cNvSpPr/>
          <p:nvPr/>
        </p:nvSpPr>
        <p:spPr>
          <a:xfrm>
            <a:off x="568106" y="1690124"/>
            <a:ext cx="8118694" cy="4216539"/>
          </a:xfrm>
          <a:prstGeom prst="rect">
            <a:avLst/>
          </a:prstGeom>
        </p:spPr>
        <p:txBody>
          <a:bodyPr wrap="square">
            <a:spAutoFit/>
          </a:bodyPr>
          <a:lstStyle/>
          <a:p>
            <a:pPr marL="342900" indent="-342900">
              <a:buFont typeface="Arial"/>
              <a:buChar char="•"/>
            </a:pPr>
            <a:r>
              <a:rPr lang="en-US" sz="2000" dirty="0"/>
              <a:t>Consider both local, traditional knowledge and scientific </a:t>
            </a:r>
            <a:r>
              <a:rPr lang="en-US" sz="2000" dirty="0" smtClean="0"/>
              <a:t>information</a:t>
            </a:r>
          </a:p>
          <a:p>
            <a:pPr marL="342900" indent="-342900">
              <a:buFont typeface="Arial"/>
              <a:buChar char="•"/>
            </a:pPr>
            <a:endParaRPr lang="en-US" sz="1600" dirty="0"/>
          </a:p>
          <a:p>
            <a:pPr marL="342900" indent="-342900">
              <a:buFont typeface="Arial"/>
              <a:buChar char="•"/>
            </a:pPr>
            <a:r>
              <a:rPr lang="en-US" sz="2000" dirty="0" smtClean="0"/>
              <a:t>Conduct </a:t>
            </a:r>
            <a:r>
              <a:rPr lang="en-US" sz="2000" dirty="0"/>
              <a:t>multi-sector assessments and analyses (and NOT a separate analysis for climate</a:t>
            </a:r>
            <a:r>
              <a:rPr lang="en-US" sz="2000" dirty="0" smtClean="0"/>
              <a:t>)</a:t>
            </a:r>
          </a:p>
          <a:p>
            <a:pPr marL="342900" indent="-342900">
              <a:buFont typeface="Arial"/>
              <a:buChar char="•"/>
            </a:pPr>
            <a:endParaRPr lang="en-US" sz="1600" dirty="0"/>
          </a:p>
          <a:p>
            <a:pPr marL="342900" indent="-342900">
              <a:buFont typeface="Arial"/>
              <a:buChar char="•"/>
            </a:pPr>
            <a:r>
              <a:rPr lang="en-US" sz="2000" dirty="0" smtClean="0"/>
              <a:t>Look </a:t>
            </a:r>
            <a:r>
              <a:rPr lang="en-US" sz="2000" dirty="0"/>
              <a:t>at changes versus existing climate </a:t>
            </a:r>
            <a:r>
              <a:rPr lang="en-US" sz="2000" dirty="0" smtClean="0"/>
              <a:t>conditions</a:t>
            </a:r>
          </a:p>
          <a:p>
            <a:pPr marL="342900" indent="-342900">
              <a:buFont typeface="Arial"/>
              <a:buChar char="•"/>
            </a:pPr>
            <a:endParaRPr lang="en-US" sz="1600" dirty="0"/>
          </a:p>
          <a:p>
            <a:pPr marL="342900" indent="-342900">
              <a:buFont typeface="Arial"/>
              <a:buChar char="•"/>
            </a:pPr>
            <a:r>
              <a:rPr lang="en-US" sz="2000" dirty="0" smtClean="0"/>
              <a:t>Engage </a:t>
            </a:r>
            <a:r>
              <a:rPr lang="en-US" sz="2000" dirty="0"/>
              <a:t>in capacity </a:t>
            </a:r>
            <a:r>
              <a:rPr lang="en-US" sz="2000" dirty="0" smtClean="0"/>
              <a:t>building</a:t>
            </a:r>
          </a:p>
          <a:p>
            <a:pPr marL="342900" indent="-342900">
              <a:buFont typeface="Arial"/>
              <a:buChar char="•"/>
            </a:pPr>
            <a:endParaRPr lang="en-US" sz="1600" dirty="0"/>
          </a:p>
          <a:p>
            <a:pPr marL="342900" indent="-342900">
              <a:buFont typeface="Arial"/>
              <a:buChar char="•"/>
            </a:pPr>
            <a:r>
              <a:rPr lang="en-US" sz="2000" dirty="0" smtClean="0"/>
              <a:t>When </a:t>
            </a:r>
            <a:r>
              <a:rPr lang="en-US" sz="2000" dirty="0"/>
              <a:t>doing a VCA, do it with a climate lens on (advice: don’t do the work twice – simply integrate climate into existing assessment work</a:t>
            </a:r>
            <a:r>
              <a:rPr lang="en-US" sz="2000" dirty="0" smtClean="0"/>
              <a:t>)</a:t>
            </a:r>
          </a:p>
          <a:p>
            <a:pPr marL="342900" indent="-342900">
              <a:buFont typeface="Arial"/>
              <a:buChar char="•"/>
            </a:pPr>
            <a:endParaRPr lang="en-US" sz="1600" dirty="0"/>
          </a:p>
          <a:p>
            <a:pPr marL="342900" indent="-342900">
              <a:buFont typeface="Arial"/>
              <a:buChar char="•"/>
            </a:pPr>
            <a:r>
              <a:rPr lang="en-US" sz="2000" dirty="0" smtClean="0"/>
              <a:t>Use </a:t>
            </a:r>
            <a:r>
              <a:rPr lang="en-US" sz="2000" dirty="0"/>
              <a:t>VCA process for climate change awareness raising and advocacy purposes and the 4 A's (Assessment, Awareness, Advocacy and Action)</a:t>
            </a:r>
            <a:endParaRPr lang="en-US" sz="2000" dirty="0"/>
          </a:p>
        </p:txBody>
      </p:sp>
    </p:spTree>
    <p:extLst>
      <p:ext uri="{BB962C8B-B14F-4D97-AF65-F5344CB8AC3E}">
        <p14:creationId xmlns:p14="http://schemas.microsoft.com/office/powerpoint/2010/main" val="2674733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Key objectives of this session </a:t>
            </a:r>
          </a:p>
        </p:txBody>
      </p:sp>
      <p:sp>
        <p:nvSpPr>
          <p:cNvPr id="3" name="Content Placeholder 2"/>
          <p:cNvSpPr>
            <a:spLocks noGrp="1"/>
          </p:cNvSpPr>
          <p:nvPr>
            <p:ph sz="half" idx="1"/>
          </p:nvPr>
        </p:nvSpPr>
        <p:spPr>
          <a:xfrm>
            <a:off x="457200" y="1676400"/>
            <a:ext cx="4690864" cy="4191000"/>
          </a:xfrm>
        </p:spPr>
        <p:txBody>
          <a:bodyPr/>
          <a:lstStyle/>
          <a:p>
            <a:pPr lvl="0"/>
            <a:endParaRPr lang="en-GB" dirty="0" smtClean="0"/>
          </a:p>
          <a:p>
            <a:pPr lvl="0"/>
            <a:endParaRPr lang="en-GB" dirty="0"/>
          </a:p>
          <a:p>
            <a:pPr lvl="0"/>
            <a:r>
              <a:rPr lang="en-GB" dirty="0" smtClean="0"/>
              <a:t>Explore and share how to integrate information on the new/changing risks and vulnerabilities linked to climate change when carrying out a community assessment/VCA.</a:t>
            </a:r>
          </a:p>
          <a:p>
            <a:pPr marL="0" lvl="0" indent="0">
              <a:buNone/>
            </a:pPr>
            <a:endParaRPr lang="en-GB"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838"/>
          <a:stretch/>
        </p:blipFill>
        <p:spPr bwMode="auto">
          <a:xfrm>
            <a:off x="5148064" y="2007704"/>
            <a:ext cx="3680924"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072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Which tools need changes? </a:t>
            </a:r>
            <a:endParaRPr lang="fi-FI" sz="3200" dirty="0"/>
          </a:p>
        </p:txBody>
      </p:sp>
      <p:pic>
        <p:nvPicPr>
          <p:cNvPr id="208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00000">
            <a:off x="1936037" y="1607148"/>
            <a:ext cx="3097276" cy="44217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8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19" y="1493838"/>
            <a:ext cx="2773953" cy="38884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522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6"/>
          <p:cNvSpPr txBox="1">
            <a:spLocks/>
          </p:cNvSpPr>
          <p:nvPr/>
        </p:nvSpPr>
        <p:spPr bwMode="auto">
          <a:xfrm>
            <a:off x="1739900" y="404664"/>
            <a:ext cx="7080572" cy="105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GB" altLang="en-US" sz="3200" b="1" i="1" dirty="0">
                <a:ea typeface="+mj-ea"/>
                <a:cs typeface="Arial" pitchFamily="34" charset="0"/>
              </a:rPr>
              <a:t>Considering climate change in </a:t>
            </a:r>
            <a:r>
              <a:rPr lang="en-GB" altLang="en-US" sz="3200" b="1" i="1" dirty="0" smtClean="0">
                <a:ea typeface="+mj-ea"/>
                <a:cs typeface="Arial" pitchFamily="34" charset="0"/>
              </a:rPr>
              <a:t>assessment tools</a:t>
            </a:r>
            <a:endParaRPr lang="en-GB" altLang="en-US" sz="3200" b="1" i="1" dirty="0">
              <a:ea typeface="+mj-ea"/>
              <a:cs typeface="Arial" pitchFamily="34" charset="0"/>
            </a:endParaRPr>
          </a:p>
        </p:txBody>
      </p:sp>
      <p:pic>
        <p:nvPicPr>
          <p:cNvPr id="614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2172304"/>
            <a:ext cx="8950325"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696491" y="5189923"/>
            <a:ext cx="2880320"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How to tweak the tools to assess also climate risks?</a:t>
            </a:r>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71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5 tools to consider…for now</a:t>
            </a:r>
            <a:endParaRPr lang="fi-FI" sz="3200" dirty="0"/>
          </a:p>
        </p:txBody>
      </p:sp>
      <p:sp>
        <p:nvSpPr>
          <p:cNvPr id="3" name="Content Placeholder 2"/>
          <p:cNvSpPr>
            <a:spLocks noGrp="1"/>
          </p:cNvSpPr>
          <p:nvPr>
            <p:ph idx="1"/>
          </p:nvPr>
        </p:nvSpPr>
        <p:spPr/>
        <p:txBody>
          <a:bodyPr/>
          <a:lstStyle/>
          <a:p>
            <a:endParaRPr lang="en-GB" sz="1800" dirty="0" smtClean="0"/>
          </a:p>
          <a:p>
            <a:r>
              <a:rPr lang="en-GB" sz="1800" dirty="0" smtClean="0">
                <a:solidFill>
                  <a:srgbClr val="FF0000"/>
                </a:solidFill>
              </a:rPr>
              <a:t>Review of secondary sources;</a:t>
            </a:r>
          </a:p>
          <a:p>
            <a:r>
              <a:rPr lang="en-GB" sz="1800" dirty="0" smtClean="0"/>
              <a:t>Structured and semi-structured interviews;</a:t>
            </a:r>
          </a:p>
          <a:p>
            <a:r>
              <a:rPr lang="en-GB" sz="1800" dirty="0" smtClean="0"/>
              <a:t>Focus group discussion;</a:t>
            </a:r>
          </a:p>
          <a:p>
            <a:r>
              <a:rPr lang="en-GB" sz="1800" dirty="0" smtClean="0"/>
              <a:t>Direct observation;</a:t>
            </a:r>
          </a:p>
          <a:p>
            <a:endParaRPr lang="en-GB" sz="1800" dirty="0" smtClean="0"/>
          </a:p>
          <a:p>
            <a:r>
              <a:rPr lang="en-GB" sz="1800" dirty="0" smtClean="0">
                <a:solidFill>
                  <a:srgbClr val="FF0000"/>
                </a:solidFill>
              </a:rPr>
              <a:t>Community maps: hazard/vulnerability map</a:t>
            </a:r>
            <a:r>
              <a:rPr lang="en-GB" sz="1800" dirty="0">
                <a:solidFill>
                  <a:srgbClr val="FF0000"/>
                </a:solidFill>
              </a:rPr>
              <a:t> </a:t>
            </a:r>
            <a:r>
              <a:rPr lang="en-GB" sz="1800" dirty="0" smtClean="0">
                <a:solidFill>
                  <a:srgbClr val="FF0000"/>
                </a:solidFill>
              </a:rPr>
              <a:t>&amp; </a:t>
            </a:r>
            <a:r>
              <a:rPr lang="en-GB" sz="1800" dirty="0">
                <a:solidFill>
                  <a:srgbClr val="FF0000"/>
                </a:solidFill>
              </a:rPr>
              <a:t>c</a:t>
            </a:r>
            <a:r>
              <a:rPr lang="en-GB" sz="1800" dirty="0" smtClean="0">
                <a:solidFill>
                  <a:srgbClr val="FF0000"/>
                </a:solidFill>
              </a:rPr>
              <a:t>apacity/resource map</a:t>
            </a:r>
            <a:endParaRPr lang="en-GB" sz="1800" dirty="0">
              <a:solidFill>
                <a:srgbClr val="FF0000"/>
              </a:solidFill>
            </a:endParaRPr>
          </a:p>
          <a:p>
            <a:r>
              <a:rPr lang="en-GB" sz="1800" dirty="0" smtClean="0">
                <a:solidFill>
                  <a:srgbClr val="FF0000"/>
                </a:solidFill>
              </a:rPr>
              <a:t>Historical </a:t>
            </a:r>
            <a:r>
              <a:rPr lang="en-GB" sz="1800" dirty="0">
                <a:solidFill>
                  <a:srgbClr val="FF0000"/>
                </a:solidFill>
              </a:rPr>
              <a:t>profile</a:t>
            </a:r>
            <a:r>
              <a:rPr lang="en-GB" sz="1800" dirty="0" smtClean="0">
                <a:solidFill>
                  <a:srgbClr val="FF0000"/>
                </a:solidFill>
              </a:rPr>
              <a:t>;</a:t>
            </a:r>
          </a:p>
          <a:p>
            <a:r>
              <a:rPr lang="en-GB" sz="1800" dirty="0" smtClean="0">
                <a:solidFill>
                  <a:srgbClr val="FF0000"/>
                </a:solidFill>
              </a:rPr>
              <a:t>Seasonal calendar;</a:t>
            </a:r>
          </a:p>
          <a:p>
            <a:r>
              <a:rPr lang="en-GB" sz="1800" dirty="0" smtClean="0">
                <a:solidFill>
                  <a:srgbClr val="FF0000"/>
                </a:solidFill>
              </a:rPr>
              <a:t>Risk matrix</a:t>
            </a:r>
            <a:endParaRPr lang="en-GB" sz="1800" dirty="0">
              <a:solidFill>
                <a:srgbClr val="FF0000"/>
              </a:solidFill>
            </a:endParaRPr>
          </a:p>
          <a:p>
            <a:pPr marL="0" indent="0">
              <a:buNone/>
            </a:pPr>
            <a:endParaRPr lang="fi-FI" dirty="0"/>
          </a:p>
        </p:txBody>
      </p:sp>
    </p:spTree>
    <p:extLst>
      <p:ext uri="{BB962C8B-B14F-4D97-AF65-F5344CB8AC3E}">
        <p14:creationId xmlns:p14="http://schemas.microsoft.com/office/powerpoint/2010/main" val="224792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Secondary information sources exercise</a:t>
            </a:r>
            <a:endParaRPr lang="en-GB" dirty="0"/>
          </a:p>
        </p:txBody>
      </p:sp>
      <p:sp>
        <p:nvSpPr>
          <p:cNvPr id="3" name="Content Placeholder 2"/>
          <p:cNvSpPr>
            <a:spLocks noGrp="1"/>
          </p:cNvSpPr>
          <p:nvPr>
            <p:ph idx="1"/>
          </p:nvPr>
        </p:nvSpPr>
        <p:spPr>
          <a:xfrm>
            <a:off x="548640" y="1676400"/>
            <a:ext cx="8138160" cy="4191000"/>
          </a:xfrm>
        </p:spPr>
        <p:txBody>
          <a:bodyPr/>
          <a:lstStyle/>
          <a:p>
            <a:pPr marL="0" indent="0">
              <a:buNone/>
            </a:pPr>
            <a:r>
              <a:rPr lang="en-GB" dirty="0" smtClean="0"/>
              <a:t> </a:t>
            </a:r>
            <a:endParaRPr lang="en-GB" dirty="0"/>
          </a:p>
          <a:p>
            <a:r>
              <a:rPr lang="en-GB" dirty="0"/>
              <a:t>If you are planning a </a:t>
            </a:r>
            <a:r>
              <a:rPr lang="en-GB" dirty="0" smtClean="0"/>
              <a:t>Community Assessment/VCA, </a:t>
            </a:r>
            <a:r>
              <a:rPr lang="en-GB" dirty="0"/>
              <a:t>what </a:t>
            </a:r>
            <a:r>
              <a:rPr lang="en-GB" b="1" i="1" dirty="0"/>
              <a:t>secondary information </a:t>
            </a:r>
            <a:r>
              <a:rPr lang="en-GB" dirty="0"/>
              <a:t>would you use to make sure that you guide the </a:t>
            </a:r>
            <a:r>
              <a:rPr lang="en-GB" dirty="0" smtClean="0"/>
              <a:t>Community Assessment/VCA </a:t>
            </a:r>
            <a:r>
              <a:rPr lang="en-GB" dirty="0"/>
              <a:t>to become a ‘climate smart’ one</a:t>
            </a:r>
            <a:r>
              <a:rPr lang="en-GB" dirty="0" smtClean="0"/>
              <a:t>?</a:t>
            </a:r>
          </a:p>
          <a:p>
            <a:pPr marL="0" indent="0">
              <a:buNone/>
            </a:pPr>
            <a:endParaRPr lang="en-GB" dirty="0" smtClean="0"/>
          </a:p>
          <a:p>
            <a:r>
              <a:rPr lang="en-GB" sz="2400" dirty="0"/>
              <a:t>H</a:t>
            </a:r>
            <a:r>
              <a:rPr lang="en-GB" sz="2400" dirty="0" smtClean="0"/>
              <a:t>ow might you </a:t>
            </a:r>
            <a:r>
              <a:rPr lang="en-GB" sz="2400" dirty="0"/>
              <a:t>use the secondary </a:t>
            </a:r>
            <a:r>
              <a:rPr lang="en-GB" sz="2400" dirty="0" smtClean="0"/>
              <a:t>information? </a:t>
            </a:r>
            <a:endParaRPr lang="en-GB" dirty="0"/>
          </a:p>
          <a:p>
            <a:pPr marL="0" indent="0">
              <a:buNone/>
            </a:pPr>
            <a:r>
              <a:rPr lang="en-GB" dirty="0"/>
              <a:t>	</a:t>
            </a:r>
          </a:p>
          <a:p>
            <a:pPr marL="0" indent="0">
              <a:buNone/>
            </a:pPr>
            <a:endParaRPr lang="en-GB" dirty="0"/>
          </a:p>
        </p:txBody>
      </p:sp>
    </p:spTree>
    <p:extLst>
      <p:ext uri="{BB962C8B-B14F-4D97-AF65-F5344CB8AC3E}">
        <p14:creationId xmlns:p14="http://schemas.microsoft.com/office/powerpoint/2010/main" val="22657812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Scientific Information from secondary sources (examples)</a:t>
            </a:r>
            <a:endParaRPr lang="en-GB"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416474391"/>
              </p:ext>
            </p:extLst>
          </p:nvPr>
        </p:nvGraphicFramePr>
        <p:xfrm>
          <a:off x="665018" y="1961804"/>
          <a:ext cx="8021782" cy="3529965"/>
        </p:xfrm>
        <a:graphic>
          <a:graphicData uri="http://schemas.openxmlformats.org/drawingml/2006/table">
            <a:tbl>
              <a:tblPr firstRow="1" firstCol="1" bandRow="1">
                <a:tableStyleId>{5C22544A-7EE6-4342-B048-85BDC9FD1C3A}</a:tableStyleId>
              </a:tblPr>
              <a:tblGrid>
                <a:gridCol w="427828"/>
                <a:gridCol w="7593954"/>
              </a:tblGrid>
              <a:tr h="750258">
                <a:tc rowSpan="2">
                  <a:txBody>
                    <a:bodyPr/>
                    <a:lstStyle/>
                    <a:p>
                      <a:pPr marL="71755" marR="71755" algn="ctr">
                        <a:spcAft>
                          <a:spcPts val="0"/>
                        </a:spcAft>
                      </a:pPr>
                      <a:r>
                        <a:rPr lang="en-GB" sz="1800" dirty="0">
                          <a:effectLst/>
                        </a:rPr>
                        <a:t>Scientific Information</a:t>
                      </a:r>
                      <a:endParaRPr lang="en-GB" sz="1800" dirty="0">
                        <a:solidFill>
                          <a:srgbClr val="000000"/>
                        </a:solidFill>
                        <a:effectLst/>
                        <a:latin typeface="Arial" panose="020B0604020202020204" pitchFamily="34" charset="0"/>
                        <a:ea typeface="Calibri" panose="020F0502020204030204" pitchFamily="34" charset="0"/>
                      </a:endParaRPr>
                    </a:p>
                  </a:txBody>
                  <a:tcPr marL="44554" marR="44554" marT="0" marB="0" vert="vert270"/>
                </a:tc>
                <a:tc>
                  <a:txBody>
                    <a:bodyPr/>
                    <a:lstStyle/>
                    <a:p>
                      <a:pPr>
                        <a:spcAft>
                          <a:spcPts val="0"/>
                        </a:spcAft>
                      </a:pPr>
                      <a:r>
                        <a:rPr lang="en-GB" sz="1400">
                          <a:effectLst/>
                        </a:rPr>
                        <a:t>The observed climate variability and change in Myanmar over the last ~six decades includes the following: </a:t>
                      </a:r>
                    </a:p>
                    <a:p>
                      <a:pPr>
                        <a:spcAft>
                          <a:spcPts val="125"/>
                        </a:spcAft>
                      </a:pPr>
                      <a:r>
                        <a:rPr lang="en-GB" sz="1400">
                          <a:effectLst/>
                        </a:rPr>
                        <a:t> a general increase in temperatures across the whole country (~0.08°C per decade);</a:t>
                      </a:r>
                    </a:p>
                    <a:p>
                      <a:pPr>
                        <a:spcAft>
                          <a:spcPts val="125"/>
                        </a:spcAft>
                      </a:pPr>
                      <a:r>
                        <a:rPr lang="en-GB" sz="1400">
                          <a:effectLst/>
                        </a:rPr>
                        <a:t> a general increase in total rainfall over most regions;</a:t>
                      </a:r>
                    </a:p>
                    <a:p>
                      <a:pPr>
                        <a:spcAft>
                          <a:spcPts val="125"/>
                        </a:spcAft>
                      </a:pPr>
                      <a:r>
                        <a:rPr lang="en-GB" sz="1400">
                          <a:effectLst/>
                        </a:rPr>
                        <a:t> a decrease in the duration of the south-west monsoon season as a result of a late onset and early departure times; and </a:t>
                      </a:r>
                    </a:p>
                    <a:p>
                      <a:pPr>
                        <a:spcAft>
                          <a:spcPts val="0"/>
                        </a:spcAft>
                      </a:pPr>
                      <a:r>
                        <a:rPr lang="en-GB" sz="1400">
                          <a:effectLst/>
                        </a:rPr>
                        <a:t> increases in the occurrence and severity of extreme weather events, including; cyclones/ strong winds, flood/storm surges, intense rains, extreme high temperatures and drought. </a:t>
                      </a:r>
                      <a:endParaRPr lang="en-GB" sz="1400">
                        <a:solidFill>
                          <a:srgbClr val="000000"/>
                        </a:solidFill>
                        <a:effectLst/>
                        <a:latin typeface="Arial" panose="020B0604020202020204" pitchFamily="34" charset="0"/>
                        <a:ea typeface="Calibri" panose="020F0502020204030204" pitchFamily="34" charset="0"/>
                      </a:endParaRPr>
                    </a:p>
                  </a:txBody>
                  <a:tcPr marL="44554" marR="44554" marT="0" marB="0"/>
                </a:tc>
              </a:tr>
              <a:tr h="1095167">
                <a:tc vMerge="1">
                  <a:txBody>
                    <a:bodyPr/>
                    <a:lstStyle/>
                    <a:p>
                      <a:endParaRPr lang="en-GB"/>
                    </a:p>
                  </a:txBody>
                  <a:tcPr/>
                </a:tc>
                <a:tc>
                  <a:txBody>
                    <a:bodyPr/>
                    <a:lstStyle/>
                    <a:p>
                      <a:pPr>
                        <a:spcAft>
                          <a:spcPts val="0"/>
                        </a:spcAft>
                      </a:pPr>
                      <a:r>
                        <a:rPr lang="en-GB" sz="1400" dirty="0">
                          <a:effectLst/>
                        </a:rPr>
                        <a:t>Climate change projections for Myanmar predict: </a:t>
                      </a:r>
                    </a:p>
                    <a:p>
                      <a:pPr>
                        <a:spcAft>
                          <a:spcPts val="135"/>
                        </a:spcAft>
                      </a:pPr>
                      <a:r>
                        <a:rPr lang="en-GB" sz="1400" dirty="0">
                          <a:effectLst/>
                        </a:rPr>
                        <a:t> a general increase in temperature across the whole country, particularly from Dec – May; </a:t>
                      </a:r>
                    </a:p>
                    <a:p>
                      <a:pPr>
                        <a:spcAft>
                          <a:spcPts val="135"/>
                        </a:spcAft>
                      </a:pPr>
                      <a:r>
                        <a:rPr lang="en-GB" sz="1400" dirty="0">
                          <a:effectLst/>
                        </a:rPr>
                        <a:t> an increase in clear sky days exacerbating drought periods; </a:t>
                      </a:r>
                    </a:p>
                    <a:p>
                      <a:pPr>
                        <a:spcAft>
                          <a:spcPts val="135"/>
                        </a:spcAft>
                      </a:pPr>
                      <a:r>
                        <a:rPr lang="en-GB" sz="1400" dirty="0">
                          <a:effectLst/>
                        </a:rPr>
                        <a:t> an increase in rainfall variability during the rainy season including an increase across the whole country from March – November, and decrease between December and February; </a:t>
                      </a:r>
                    </a:p>
                    <a:p>
                      <a:pPr>
                        <a:spcAft>
                          <a:spcPts val="135"/>
                        </a:spcAft>
                      </a:pPr>
                      <a:r>
                        <a:rPr lang="en-GB" sz="1400" dirty="0">
                          <a:effectLst/>
                        </a:rPr>
                        <a:t> an increase in the risk of flooding resulting from a late onset and early withdrawal of monsoon events; </a:t>
                      </a:r>
                    </a:p>
                    <a:p>
                      <a:pPr>
                        <a:spcAft>
                          <a:spcPts val="0"/>
                        </a:spcAft>
                      </a:pPr>
                      <a:r>
                        <a:rPr lang="en-GB" sz="1400" dirty="0">
                          <a:effectLst/>
                        </a:rPr>
                        <a:t> an increase in the occurrence and intensity of extreme weather events, incl.  cyclones/ strong winds, flood/storm surge, intense rains, extreme high temperatures and drought. </a:t>
                      </a:r>
                      <a:endParaRPr lang="en-GB" sz="1400" dirty="0">
                        <a:solidFill>
                          <a:srgbClr val="000000"/>
                        </a:solidFill>
                        <a:effectLst/>
                        <a:latin typeface="Arial" panose="020B0604020202020204" pitchFamily="34" charset="0"/>
                        <a:ea typeface="Calibri" panose="020F0502020204030204" pitchFamily="34" charset="0"/>
                      </a:endParaRPr>
                    </a:p>
                  </a:txBody>
                  <a:tcPr marL="44554" marR="44554" marT="0" marB="0"/>
                </a:tc>
              </a:tr>
            </a:tbl>
          </a:graphicData>
        </a:graphic>
      </p:graphicFrame>
      <p:sp>
        <p:nvSpPr>
          <p:cNvPr id="12" name="TextBox 11"/>
          <p:cNvSpPr txBox="1"/>
          <p:nvPr/>
        </p:nvSpPr>
        <p:spPr>
          <a:xfrm>
            <a:off x="1014152" y="5464464"/>
            <a:ext cx="7672647" cy="646331"/>
          </a:xfrm>
          <a:prstGeom prst="rect">
            <a:avLst/>
          </a:prstGeom>
          <a:noFill/>
        </p:spPr>
        <p:txBody>
          <a:bodyPr wrap="square" rtlCol="0">
            <a:spAutoFit/>
          </a:bodyPr>
          <a:lstStyle/>
          <a:p>
            <a:r>
              <a:rPr lang="en-GB" dirty="0"/>
              <a:t>Source: </a:t>
            </a:r>
            <a:r>
              <a:rPr lang="en-GB" dirty="0" err="1" smtClean="0"/>
              <a:t>MoE</a:t>
            </a:r>
            <a:r>
              <a:rPr lang="en-GB" dirty="0" smtClean="0"/>
              <a:t> and </a:t>
            </a:r>
            <a:r>
              <a:rPr lang="en-GB" dirty="0" err="1" smtClean="0"/>
              <a:t>Dept</a:t>
            </a:r>
            <a:r>
              <a:rPr lang="en-GB" dirty="0" smtClean="0"/>
              <a:t> of </a:t>
            </a:r>
            <a:r>
              <a:rPr lang="en-GB" dirty="0" err="1" smtClean="0"/>
              <a:t>HydroMet</a:t>
            </a:r>
            <a:r>
              <a:rPr lang="en-GB" dirty="0" smtClean="0"/>
              <a:t>. Myanmar’s </a:t>
            </a:r>
            <a:r>
              <a:rPr lang="en-GB" dirty="0"/>
              <a:t>NAPA to climate change 2012.</a:t>
            </a:r>
          </a:p>
          <a:p>
            <a:endParaRPr lang="en-GB" dirty="0"/>
          </a:p>
        </p:txBody>
      </p:sp>
    </p:spTree>
    <p:extLst>
      <p:ext uri="{BB962C8B-B14F-4D97-AF65-F5344CB8AC3E}">
        <p14:creationId xmlns:p14="http://schemas.microsoft.com/office/powerpoint/2010/main" val="23719155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7182196" cy="1143000"/>
          </a:xfrm>
        </p:spPr>
        <p:txBody>
          <a:bodyPr/>
          <a:lstStyle/>
          <a:p>
            <a:r>
              <a:rPr lang="en-GB" dirty="0"/>
              <a:t>Climate projections out to 2100 show an increase in the severity of climate-related hazards (NECC, 2012; McKinley et al., 2015). </a:t>
            </a:r>
            <a:br>
              <a:rPr lang="en-GB" dirty="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31761734"/>
              </p:ext>
            </p:extLst>
          </p:nvPr>
        </p:nvGraphicFramePr>
        <p:xfrm>
          <a:off x="332509" y="1676400"/>
          <a:ext cx="8512233" cy="4206239"/>
        </p:xfrm>
        <a:graphic>
          <a:graphicData uri="http://schemas.openxmlformats.org/drawingml/2006/table">
            <a:tbl>
              <a:tblPr firstRow="1" bandRow="1">
                <a:tableStyleId>{5C22544A-7EE6-4342-B048-85BDC9FD1C3A}</a:tableStyleId>
              </a:tblPr>
              <a:tblGrid>
                <a:gridCol w="8512233"/>
              </a:tblGrid>
              <a:tr h="370840">
                <a:tc>
                  <a:txBody>
                    <a:bodyPr/>
                    <a:lstStyle/>
                    <a:p>
                      <a:r>
                        <a:rPr lang="en-GB" sz="1800" dirty="0" smtClean="0"/>
                        <a:t>By the end of the century, climate projections show an increase in mean temperatures of 1–4°C, although outcomes will vary throughout the year and spatially across the country (RIMES, 2011; World Bank, 2012a). Rainfall variability is expected to increase in rainy seasons, potentially by ~10% over the coming decades (NECC, 2012; McKinley et al., 2015).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Combined with a continued shortening of the rainy season observed over the past 40 years, many climatologists expect greater concentration and variability in rainfall that will lead to increased frequency and intensity of flooding (NECC, 2012; McKinley et al., 2015).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Finally, extreme weather events like cyclones, strong winds, flood and storm surges, intense rains, extreme high temperatures and drought are all expected to increase in occurrence and intensity (NECC, 2012) (based on the PRECIS model).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Rising sea levels along the coasts are likely to compound these problems by aggravating saltwater intrusion and soil salinity in the coastal areas and river deltas (McKinley et al., 2015).</a:t>
                      </a:r>
                    </a:p>
                  </a:txBody>
                  <a:tcPr/>
                </a:tc>
              </a:tr>
            </a:tbl>
          </a:graphicData>
        </a:graphic>
      </p:graphicFrame>
    </p:spTree>
    <p:extLst>
      <p:ext uri="{BB962C8B-B14F-4D97-AF65-F5344CB8AC3E}">
        <p14:creationId xmlns:p14="http://schemas.microsoft.com/office/powerpoint/2010/main" val="37581632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Hazard and vulnerability map</a:t>
            </a:r>
            <a:endParaRPr lang="en-GB" dirty="0"/>
          </a:p>
        </p:txBody>
      </p:sp>
      <p:sp>
        <p:nvSpPr>
          <p:cNvPr id="6" name="TextBox 5"/>
          <p:cNvSpPr txBox="1"/>
          <p:nvPr/>
        </p:nvSpPr>
        <p:spPr>
          <a:xfrm>
            <a:off x="440267" y="1811867"/>
            <a:ext cx="8246533" cy="3816429"/>
          </a:xfrm>
          <a:prstGeom prst="rect">
            <a:avLst/>
          </a:prstGeom>
          <a:noFill/>
        </p:spPr>
        <p:txBody>
          <a:bodyPr wrap="square" rtlCol="0">
            <a:spAutoFit/>
          </a:bodyPr>
          <a:lstStyle/>
          <a:p>
            <a:r>
              <a:rPr lang="en-US" sz="2200" b="1" dirty="0" smtClean="0">
                <a:latin typeface="Arial" pitchFamily="34" charset="0"/>
                <a:cs typeface="Arial" pitchFamily="34" charset="0"/>
              </a:rPr>
              <a:t>Objective: </a:t>
            </a:r>
            <a:r>
              <a:rPr lang="en-US" sz="2200" dirty="0" smtClean="0">
                <a:latin typeface="Arial" pitchFamily="34" charset="0"/>
                <a:cs typeface="Arial" pitchFamily="34" charset="0"/>
              </a:rPr>
              <a:t>A visual experience that enables to see quickly and analyze the linkages, pattern and interrelationship between issues and risk they face, hazard location and resources</a:t>
            </a:r>
          </a:p>
          <a:p>
            <a:endParaRPr lang="en-US" sz="2200" b="1" dirty="0" smtClean="0">
              <a:latin typeface="Arial" pitchFamily="34" charset="0"/>
              <a:cs typeface="Arial" pitchFamily="34" charset="0"/>
            </a:endParaRPr>
          </a:p>
          <a:p>
            <a:r>
              <a:rPr lang="en-US" sz="2200" b="1" dirty="0" smtClean="0">
                <a:latin typeface="Arial" pitchFamily="34" charset="0"/>
                <a:cs typeface="Arial" pitchFamily="34" charset="0"/>
              </a:rPr>
              <a:t>Guide Questions:</a:t>
            </a:r>
          </a:p>
          <a:p>
            <a:pPr>
              <a:buFont typeface="Arial" pitchFamily="34" charset="0"/>
              <a:buChar char="•"/>
            </a:pPr>
            <a:r>
              <a:rPr lang="en-US" sz="2200" dirty="0" smtClean="0">
                <a:latin typeface="Arial" pitchFamily="34" charset="0"/>
                <a:cs typeface="Arial" pitchFamily="34" charset="0"/>
              </a:rPr>
              <a:t> How much change has happened in community’s environment and land use?</a:t>
            </a:r>
          </a:p>
          <a:p>
            <a:pPr>
              <a:buFont typeface="Arial" pitchFamily="34" charset="0"/>
              <a:buChar char="•"/>
            </a:pPr>
            <a:r>
              <a:rPr lang="en-US" sz="2200" dirty="0" smtClean="0">
                <a:latin typeface="Arial" pitchFamily="34" charset="0"/>
                <a:cs typeface="Arial" pitchFamily="34" charset="0"/>
              </a:rPr>
              <a:t> What are the “old” and “new” areas affected by different hazards? Where there any changes in the exposure?</a:t>
            </a:r>
          </a:p>
          <a:p>
            <a:pPr>
              <a:buFont typeface="Arial" pitchFamily="34" charset="0"/>
              <a:buChar char="•"/>
            </a:pPr>
            <a:r>
              <a:rPr lang="en-US" sz="2200" dirty="0" smtClean="0">
                <a:latin typeface="Arial" pitchFamily="34" charset="0"/>
                <a:cs typeface="Arial" pitchFamily="34" charset="0"/>
              </a:rPr>
              <a:t> What were the hazards experienced by the community due to the external factors?</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37573926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eme IFRC SEA Climate Change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IFRC SEA Climate Change Training.thmx</Template>
  <TotalTime>675</TotalTime>
  <Words>1561</Words>
  <Application>Microsoft Macintosh PowerPoint</Application>
  <PresentationFormat>On-screen Show (4:3)</PresentationFormat>
  <Paragraphs>170</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 IFRC SEA Climate Change Training</vt:lpstr>
      <vt:lpstr>Climate risk assessment – focus at community level</vt:lpstr>
      <vt:lpstr>Key objectives of this session </vt:lpstr>
      <vt:lpstr>Which tools need changes? </vt:lpstr>
      <vt:lpstr>PowerPoint Presentation</vt:lpstr>
      <vt:lpstr>5 tools to consider…for now</vt:lpstr>
      <vt:lpstr>Secondary information sources exercise</vt:lpstr>
      <vt:lpstr>Scientific Information from secondary sources (examples)</vt:lpstr>
      <vt:lpstr>Climate projections out to 2100 show an increase in the severity of climate-related hazards (NECC, 2012; McKinley et al., 2015).  </vt:lpstr>
      <vt:lpstr>Hazard and vulnerability map</vt:lpstr>
      <vt:lpstr>Hazard and vulnerability map</vt:lpstr>
      <vt:lpstr>Seasonal calendar</vt:lpstr>
      <vt:lpstr>Seasonal calendar</vt:lpstr>
      <vt:lpstr>Historical profile</vt:lpstr>
      <vt:lpstr>l</vt:lpstr>
      <vt:lpstr>PowerPoint Presentation</vt:lpstr>
      <vt:lpstr>PowerPoint Presentation</vt:lpstr>
      <vt:lpstr>PowerPoint Presentation</vt:lpstr>
      <vt:lpstr>Key Messages </vt:lpstr>
    </vt:vector>
  </TitlesOfParts>
  <Manager/>
  <Company>IFRC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climate risks at community level and  mainstreaming adaptation into community activities</dc:title>
  <dc:subject/>
  <dc:creator>Noel Puno</dc:creator>
  <cp:keywords/>
  <dc:description/>
  <cp:lastModifiedBy>Noel Puno</cp:lastModifiedBy>
  <cp:revision>30</cp:revision>
  <dcterms:created xsi:type="dcterms:W3CDTF">2014-10-22T09:51:16Z</dcterms:created>
  <dcterms:modified xsi:type="dcterms:W3CDTF">2016-03-30T15:12:06Z</dcterms:modified>
  <cp:category/>
</cp:coreProperties>
</file>