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3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BBFA-08F9-477C-AF33-043EA941EF2C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1E60-0501-4AF5-AF2E-F4E8693E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39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BBFA-08F9-477C-AF33-043EA941EF2C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1E60-0501-4AF5-AF2E-F4E8693E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36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BBFA-08F9-477C-AF33-043EA941EF2C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1E60-0501-4AF5-AF2E-F4E8693E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94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BBFA-08F9-477C-AF33-043EA941EF2C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1E60-0501-4AF5-AF2E-F4E8693E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599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BBFA-08F9-477C-AF33-043EA941EF2C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1E60-0501-4AF5-AF2E-F4E8693E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23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BBFA-08F9-477C-AF33-043EA941EF2C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1E60-0501-4AF5-AF2E-F4E8693E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5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BBFA-08F9-477C-AF33-043EA941EF2C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1E60-0501-4AF5-AF2E-F4E8693E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56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BBFA-08F9-477C-AF33-043EA941EF2C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1E60-0501-4AF5-AF2E-F4E8693E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057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BBFA-08F9-477C-AF33-043EA941EF2C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1E60-0501-4AF5-AF2E-F4E8693E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46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BBFA-08F9-477C-AF33-043EA941EF2C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1E60-0501-4AF5-AF2E-F4E8693E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50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BBFA-08F9-477C-AF33-043EA941EF2C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1E60-0501-4AF5-AF2E-F4E8693E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23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7BBFA-08F9-477C-AF33-043EA941EF2C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01E60-0501-4AF5-AF2E-F4E8693E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86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328612"/>
            <a:ext cx="8075613" cy="5095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r>
              <a:rPr lang="en-US" altLang="zh-CN" sz="4000" b="1" dirty="0" smtClean="0">
                <a:ea typeface="宋体" charset="-122"/>
              </a:rPr>
              <a:t>2015-2016 Regional Action Plan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66800"/>
            <a:ext cx="8305800" cy="5105400"/>
          </a:xfrm>
        </p:spPr>
        <p:txBody>
          <a:bodyPr>
            <a:noAutofit/>
          </a:bodyPr>
          <a:lstStyle/>
          <a:p>
            <a:pPr marL="685800" indent="0">
              <a:lnSpc>
                <a:spcPct val="80000"/>
              </a:lnSpc>
              <a:buNone/>
            </a:pPr>
            <a:r>
              <a:rPr lang="en-US" altLang="zh-CN" sz="1600" b="1" dirty="0" smtClean="0">
                <a:ea typeface="宋体" charset="-122"/>
              </a:rPr>
              <a:t>1. Advocacy of SEAYN; D</a:t>
            </a:r>
            <a:r>
              <a:rPr lang="en-US" sz="1600" b="1" dirty="0" smtClean="0"/>
              <a:t>evelopment </a:t>
            </a:r>
            <a:r>
              <a:rPr lang="en-US" sz="1600" b="1" dirty="0"/>
              <a:t>of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u="sng" dirty="0">
                <a:solidFill>
                  <a:srgbClr val="FF0000"/>
                </a:solidFill>
              </a:rPr>
              <a:t>SEAYN Case study </a:t>
            </a:r>
            <a:r>
              <a:rPr lang="en-US" sz="1600" b="1" dirty="0"/>
              <a:t>with good practices of NS </a:t>
            </a:r>
            <a:endParaRPr lang="en-US" sz="1600" b="1" dirty="0" smtClean="0"/>
          </a:p>
          <a:p>
            <a:pPr marL="685800" indent="0">
              <a:lnSpc>
                <a:spcPct val="80000"/>
              </a:lnSpc>
              <a:buNone/>
            </a:pPr>
            <a:r>
              <a:rPr lang="en-US" sz="1600" dirty="0" smtClean="0">
                <a:solidFill>
                  <a:srgbClr val="000099"/>
                </a:solidFill>
              </a:rPr>
              <a:t>Indicators: 6NS; PMI, Myanmar, VNRC, SRC, BDRC, CRC(TBC)</a:t>
            </a:r>
          </a:p>
          <a:p>
            <a:pPr marL="685800" indent="0">
              <a:lnSpc>
                <a:spcPct val="80000"/>
              </a:lnSpc>
              <a:buNone/>
            </a:pPr>
            <a:endParaRPr lang="en-US" sz="1600" b="1" dirty="0" smtClean="0">
              <a:solidFill>
                <a:srgbClr val="000099"/>
              </a:solidFill>
            </a:endParaRPr>
          </a:p>
          <a:p>
            <a:pPr marL="685800" indent="0">
              <a:lnSpc>
                <a:spcPct val="80000"/>
              </a:lnSpc>
              <a:buNone/>
            </a:pPr>
            <a:r>
              <a:rPr lang="en-US" altLang="zh-CN" sz="1600" b="1" dirty="0" smtClean="0">
                <a:ea typeface="宋体" charset="-122"/>
              </a:rPr>
              <a:t>2. Youth </a:t>
            </a:r>
            <a:r>
              <a:rPr lang="en-US" altLang="zh-CN" sz="1600" b="1" dirty="0">
                <a:ea typeface="宋体" charset="-122"/>
              </a:rPr>
              <a:t>champion on </a:t>
            </a:r>
            <a:r>
              <a:rPr lang="en-US" altLang="zh-CN" sz="1600" b="1" dirty="0">
                <a:solidFill>
                  <a:srgbClr val="FF0000"/>
                </a:solidFill>
                <a:ea typeface="宋体" charset="-122"/>
              </a:rPr>
              <a:t>Social media including IT </a:t>
            </a:r>
            <a:r>
              <a:rPr lang="en-US" altLang="zh-CN" sz="1600" b="1" dirty="0" smtClean="0">
                <a:solidFill>
                  <a:srgbClr val="FF0000"/>
                </a:solidFill>
                <a:ea typeface="宋体" charset="-122"/>
              </a:rPr>
              <a:t>initiative</a:t>
            </a:r>
            <a:r>
              <a:rPr lang="en-US" altLang="zh-CN" sz="1600" b="1" dirty="0" smtClean="0">
                <a:ea typeface="宋体" charset="-122"/>
              </a:rPr>
              <a:t> </a:t>
            </a:r>
            <a:r>
              <a:rPr lang="en-US" altLang="zh-CN" sz="1600" b="1" dirty="0">
                <a:ea typeface="宋体" charset="-122"/>
              </a:rPr>
              <a:t>and </a:t>
            </a:r>
            <a:r>
              <a:rPr lang="en-US" sz="1600" b="1" dirty="0" smtClean="0"/>
              <a:t>in </a:t>
            </a:r>
            <a:r>
              <a:rPr lang="en-US" sz="1600" b="1" dirty="0"/>
              <a:t>humanitarian action </a:t>
            </a:r>
            <a:r>
              <a:rPr lang="en-US" sz="1600" b="1" dirty="0" smtClean="0"/>
              <a:t> and </a:t>
            </a:r>
            <a:r>
              <a:rPr lang="en-US" altLang="zh-CN" sz="1600" b="1" dirty="0">
                <a:solidFill>
                  <a:srgbClr val="FF0000"/>
                </a:solidFill>
                <a:ea typeface="宋体" charset="-122"/>
              </a:rPr>
              <a:t>promotion of </a:t>
            </a:r>
            <a:r>
              <a:rPr lang="en-US" altLang="zh-CN" sz="1600" b="1" u="sng" dirty="0">
                <a:solidFill>
                  <a:srgbClr val="FF0000"/>
                </a:solidFill>
                <a:ea typeface="宋体" charset="-122"/>
              </a:rPr>
              <a:t>RC learning platform</a:t>
            </a:r>
            <a:r>
              <a:rPr lang="en-US" sz="1600" b="1" dirty="0" smtClean="0"/>
              <a:t> </a:t>
            </a:r>
            <a:endParaRPr lang="en-US" altLang="zh-CN" sz="1600" b="1" dirty="0" smtClean="0">
              <a:ea typeface="宋体" charset="-122"/>
            </a:endParaRPr>
          </a:p>
          <a:p>
            <a:pPr marL="685800" indent="0">
              <a:lnSpc>
                <a:spcPct val="80000"/>
              </a:lnSpc>
              <a:buNone/>
            </a:pPr>
            <a:r>
              <a:rPr lang="en-US" altLang="zh-CN" sz="1600" dirty="0" smtClean="0">
                <a:solidFill>
                  <a:srgbClr val="000099"/>
                </a:solidFill>
                <a:ea typeface="宋体" charset="-122"/>
              </a:rPr>
              <a:t>Indicators: 11 NS establish of national webpage/</a:t>
            </a:r>
            <a:r>
              <a:rPr lang="en-US" altLang="zh-CN" sz="1600" dirty="0" err="1" smtClean="0">
                <a:solidFill>
                  <a:srgbClr val="000099"/>
                </a:solidFill>
                <a:ea typeface="宋体" charset="-122"/>
              </a:rPr>
              <a:t>facebook</a:t>
            </a:r>
            <a:r>
              <a:rPr lang="en-US" altLang="zh-CN" sz="1600" dirty="0" smtClean="0">
                <a:solidFill>
                  <a:srgbClr val="000099"/>
                </a:solidFill>
                <a:ea typeface="宋体" charset="-122"/>
              </a:rPr>
              <a:t>, increase </a:t>
            </a:r>
            <a:r>
              <a:rPr lang="en-US" altLang="zh-CN" sz="1600" dirty="0">
                <a:solidFill>
                  <a:srgbClr val="000099"/>
                </a:solidFill>
                <a:ea typeface="宋体" charset="-122"/>
              </a:rPr>
              <a:t>No of </a:t>
            </a:r>
            <a:r>
              <a:rPr lang="en-US" altLang="zh-CN" sz="1600" dirty="0" smtClean="0">
                <a:solidFill>
                  <a:srgbClr val="000099"/>
                </a:solidFill>
                <a:ea typeface="宋体" charset="-122"/>
              </a:rPr>
              <a:t>learning platform users</a:t>
            </a:r>
          </a:p>
          <a:p>
            <a:pPr marL="685800" indent="0">
              <a:lnSpc>
                <a:spcPct val="80000"/>
              </a:lnSpc>
              <a:buNone/>
            </a:pPr>
            <a:endParaRPr lang="en-US" altLang="zh-CN" sz="1600" b="1" dirty="0" smtClean="0">
              <a:solidFill>
                <a:srgbClr val="000099"/>
              </a:solidFill>
              <a:ea typeface="宋体" charset="-122"/>
            </a:endParaRPr>
          </a:p>
          <a:p>
            <a:pPr marL="685800" indent="0">
              <a:lnSpc>
                <a:spcPct val="80000"/>
              </a:lnSpc>
              <a:buNone/>
            </a:pPr>
            <a:r>
              <a:rPr lang="en-US" altLang="zh-CN" sz="1600" b="1" dirty="0" smtClean="0">
                <a:ea typeface="宋体" charset="-122"/>
              </a:rPr>
              <a:t>3. </a:t>
            </a:r>
            <a:r>
              <a:rPr lang="en-US" altLang="zh-CN" sz="1600" b="1" u="sng" dirty="0" smtClean="0">
                <a:solidFill>
                  <a:srgbClr val="FF0000"/>
                </a:solidFill>
                <a:ea typeface="宋体" charset="-122"/>
              </a:rPr>
              <a:t>School Safety </a:t>
            </a:r>
            <a:r>
              <a:rPr lang="en-US" altLang="zh-CN" sz="1600" b="1" dirty="0" smtClean="0">
                <a:ea typeface="宋体" charset="-122"/>
              </a:rPr>
              <a:t>(SBDRR- child friendly) tool incorporated into existing </a:t>
            </a:r>
            <a:r>
              <a:rPr lang="en-US" altLang="zh-CN" sz="1600" b="1" dirty="0" err="1" smtClean="0">
                <a:ea typeface="宋体" charset="-122"/>
              </a:rPr>
              <a:t>programme</a:t>
            </a:r>
            <a:r>
              <a:rPr lang="en-US" altLang="zh-CN" sz="1600" b="1" dirty="0" smtClean="0">
                <a:ea typeface="宋体" charset="-122"/>
              </a:rPr>
              <a:t> /continued in </a:t>
            </a:r>
            <a:r>
              <a:rPr lang="en-US" altLang="zh-CN" sz="1600" b="1" u="sng" dirty="0" smtClean="0">
                <a:solidFill>
                  <a:srgbClr val="FF0000"/>
                </a:solidFill>
                <a:ea typeface="宋体" charset="-122"/>
              </a:rPr>
              <a:t>ALL NSs</a:t>
            </a:r>
            <a:r>
              <a:rPr lang="en-US" altLang="zh-CN" sz="1600" b="1" u="sng" dirty="0" smtClean="0">
                <a:ea typeface="宋体" charset="-122"/>
              </a:rPr>
              <a:t> </a:t>
            </a:r>
            <a:r>
              <a:rPr lang="en-US" altLang="zh-CN" sz="1600" b="1" dirty="0" smtClean="0">
                <a:ea typeface="宋体" charset="-122"/>
              </a:rPr>
              <a:t>and strengthened</a:t>
            </a:r>
          </a:p>
          <a:p>
            <a:pPr marL="685800" indent="0">
              <a:lnSpc>
                <a:spcPct val="80000"/>
              </a:lnSpc>
              <a:buNone/>
            </a:pPr>
            <a:r>
              <a:rPr lang="en-US" altLang="zh-CN" sz="1600" dirty="0" smtClean="0">
                <a:solidFill>
                  <a:srgbClr val="000099"/>
                </a:solidFill>
                <a:ea typeface="宋体" charset="-122"/>
              </a:rPr>
              <a:t>Indicators: 6NS; </a:t>
            </a:r>
            <a:r>
              <a:rPr lang="en-US" altLang="zh-CN" sz="1600" dirty="0" err="1" smtClean="0">
                <a:solidFill>
                  <a:srgbClr val="000099"/>
                </a:solidFill>
                <a:ea typeface="宋体" charset="-122"/>
              </a:rPr>
              <a:t>MalRC</a:t>
            </a:r>
            <a:r>
              <a:rPr lang="en-US" altLang="zh-CN" sz="1600" dirty="0" smtClean="0">
                <a:solidFill>
                  <a:srgbClr val="000099"/>
                </a:solidFill>
                <a:ea typeface="宋体" charset="-122"/>
              </a:rPr>
              <a:t>, PMI (review), SRC, CVTL(review), BDRC, </a:t>
            </a:r>
            <a:r>
              <a:rPr lang="en-US" altLang="zh-CN" sz="1600" dirty="0" err="1" smtClean="0">
                <a:solidFill>
                  <a:srgbClr val="000099"/>
                </a:solidFill>
                <a:ea typeface="宋体" charset="-122"/>
              </a:rPr>
              <a:t>MyRC</a:t>
            </a:r>
            <a:r>
              <a:rPr lang="en-US" altLang="zh-CN" sz="1600" dirty="0" smtClean="0">
                <a:solidFill>
                  <a:srgbClr val="000099"/>
                </a:solidFill>
                <a:ea typeface="宋体" charset="-122"/>
              </a:rPr>
              <a:t>(Discussion)</a:t>
            </a:r>
          </a:p>
          <a:p>
            <a:pPr marL="685800" indent="0">
              <a:lnSpc>
                <a:spcPct val="80000"/>
              </a:lnSpc>
              <a:buNone/>
            </a:pPr>
            <a:endParaRPr lang="en-US" altLang="zh-CN" sz="1600" dirty="0">
              <a:ea typeface="宋体" charset="-122"/>
            </a:endParaRPr>
          </a:p>
          <a:p>
            <a:pPr marL="685800" indent="0">
              <a:lnSpc>
                <a:spcPct val="80000"/>
              </a:lnSpc>
              <a:buNone/>
            </a:pPr>
            <a:r>
              <a:rPr lang="en-US" altLang="zh-CN" sz="1600" b="1" dirty="0" smtClean="0">
                <a:ea typeface="宋体" charset="-122"/>
              </a:rPr>
              <a:t>4. </a:t>
            </a:r>
            <a:r>
              <a:rPr lang="en-US" altLang="zh-CN" sz="1600" b="1" u="sng" dirty="0" smtClean="0">
                <a:solidFill>
                  <a:srgbClr val="FF0000"/>
                </a:solidFill>
                <a:ea typeface="宋体" charset="-122"/>
              </a:rPr>
              <a:t>Youth Empowerment Programme</a:t>
            </a:r>
            <a:r>
              <a:rPr lang="en-US" altLang="zh-CN" sz="1600" b="1" u="sng" dirty="0" smtClean="0">
                <a:ea typeface="宋体" charset="-122"/>
              </a:rPr>
              <a:t> </a:t>
            </a:r>
            <a:r>
              <a:rPr lang="en-US" altLang="zh-CN" sz="1600" b="1" dirty="0" smtClean="0">
                <a:ea typeface="宋体" charset="-122"/>
              </a:rPr>
              <a:t>initiatives</a:t>
            </a:r>
            <a:endParaRPr lang="en-US" altLang="zh-CN" sz="1600" b="1" dirty="0" smtClean="0">
              <a:solidFill>
                <a:srgbClr val="000099"/>
              </a:solidFill>
              <a:ea typeface="宋体" charset="-122"/>
            </a:endParaRPr>
          </a:p>
          <a:p>
            <a:pPr marL="685800" indent="0">
              <a:lnSpc>
                <a:spcPct val="80000"/>
              </a:lnSpc>
              <a:buNone/>
            </a:pPr>
            <a:r>
              <a:rPr lang="en-US" altLang="zh-CN" sz="1600" dirty="0" smtClean="0">
                <a:solidFill>
                  <a:srgbClr val="000099"/>
                </a:solidFill>
                <a:ea typeface="宋体" charset="-122"/>
              </a:rPr>
              <a:t>Indicators: YABC (8NS; </a:t>
            </a:r>
            <a:r>
              <a:rPr lang="en-US" altLang="zh-CN" sz="1600" dirty="0" err="1" smtClean="0">
                <a:solidFill>
                  <a:srgbClr val="000099"/>
                </a:solidFill>
                <a:ea typeface="宋体" charset="-122"/>
              </a:rPr>
              <a:t>MalRC</a:t>
            </a:r>
            <a:r>
              <a:rPr lang="en-US" altLang="zh-CN" sz="1600" dirty="0" smtClean="0">
                <a:solidFill>
                  <a:srgbClr val="000099"/>
                </a:solidFill>
                <a:ea typeface="宋体" charset="-122"/>
              </a:rPr>
              <a:t>, PMI, CVTL, VNRC, BDRC, </a:t>
            </a:r>
            <a:r>
              <a:rPr lang="en-US" altLang="zh-CN" sz="1600" dirty="0" err="1" smtClean="0">
                <a:solidFill>
                  <a:srgbClr val="000099"/>
                </a:solidFill>
                <a:ea typeface="宋体" charset="-122"/>
              </a:rPr>
              <a:t>SRC,MyRC</a:t>
            </a:r>
            <a:r>
              <a:rPr lang="en-US" altLang="zh-CN" sz="1600" dirty="0" err="1">
                <a:solidFill>
                  <a:srgbClr val="000099"/>
                </a:solidFill>
                <a:ea typeface="宋体" charset="-122"/>
              </a:rPr>
              <a:t>,</a:t>
            </a:r>
            <a:r>
              <a:rPr lang="en-US" altLang="zh-CN" sz="1600" dirty="0" err="1" smtClean="0">
                <a:solidFill>
                  <a:srgbClr val="000099"/>
                </a:solidFill>
                <a:ea typeface="宋体" charset="-122"/>
              </a:rPr>
              <a:t>TRC</a:t>
            </a:r>
            <a:r>
              <a:rPr lang="en-US" altLang="zh-CN" sz="1600" dirty="0" smtClean="0">
                <a:solidFill>
                  <a:srgbClr val="000099"/>
                </a:solidFill>
                <a:ea typeface="宋体" charset="-122"/>
              </a:rPr>
              <a:t>)</a:t>
            </a:r>
          </a:p>
          <a:p>
            <a:pPr marL="685800" indent="0">
              <a:lnSpc>
                <a:spcPct val="80000"/>
              </a:lnSpc>
              <a:buNone/>
            </a:pPr>
            <a:r>
              <a:rPr lang="en-US" altLang="zh-CN" sz="1600" dirty="0" smtClean="0">
                <a:solidFill>
                  <a:srgbClr val="000099"/>
                </a:solidFill>
                <a:ea typeface="宋体" charset="-122"/>
              </a:rPr>
              <a:t>Leadership </a:t>
            </a:r>
            <a:r>
              <a:rPr lang="en-US" altLang="zh-CN" sz="1600" dirty="0" err="1" smtClean="0">
                <a:solidFill>
                  <a:srgbClr val="000099"/>
                </a:solidFill>
                <a:ea typeface="宋体" charset="-122"/>
              </a:rPr>
              <a:t>Programmes</a:t>
            </a:r>
            <a:r>
              <a:rPr lang="en-US" altLang="zh-CN" sz="1600" dirty="0" smtClean="0">
                <a:solidFill>
                  <a:srgbClr val="000099"/>
                </a:solidFill>
                <a:ea typeface="宋体" charset="-122"/>
              </a:rPr>
              <a:t>(6NS; </a:t>
            </a:r>
            <a:r>
              <a:rPr lang="en-US" altLang="zh-CN" sz="1600" dirty="0" err="1" smtClean="0">
                <a:solidFill>
                  <a:srgbClr val="000099"/>
                </a:solidFill>
                <a:ea typeface="宋体" charset="-122"/>
              </a:rPr>
              <a:t>MyRC</a:t>
            </a:r>
            <a:r>
              <a:rPr lang="en-US" altLang="zh-CN" sz="1600" dirty="0" smtClean="0">
                <a:solidFill>
                  <a:srgbClr val="000099"/>
                </a:solidFill>
                <a:ea typeface="宋体" charset="-122"/>
              </a:rPr>
              <a:t>, </a:t>
            </a:r>
            <a:r>
              <a:rPr lang="en-US" altLang="zh-CN" sz="1600" dirty="0" err="1" smtClean="0">
                <a:solidFill>
                  <a:srgbClr val="000099"/>
                </a:solidFill>
                <a:ea typeface="宋体" charset="-122"/>
              </a:rPr>
              <a:t>PMI,MalRC</a:t>
            </a:r>
            <a:r>
              <a:rPr lang="en-US" altLang="zh-CN" sz="1600" dirty="0" smtClean="0">
                <a:solidFill>
                  <a:srgbClr val="000099"/>
                </a:solidFill>
                <a:ea typeface="宋体" charset="-122"/>
              </a:rPr>
              <a:t>, SRC,VNRC, BDRC)</a:t>
            </a:r>
          </a:p>
          <a:p>
            <a:pPr marL="685800" indent="0">
              <a:lnSpc>
                <a:spcPct val="80000"/>
              </a:lnSpc>
              <a:buNone/>
            </a:pPr>
            <a:r>
              <a:rPr lang="en-US" altLang="zh-CN" sz="1600" dirty="0" smtClean="0">
                <a:solidFill>
                  <a:srgbClr val="000099"/>
                </a:solidFill>
                <a:ea typeface="宋体" charset="-122"/>
              </a:rPr>
              <a:t>Non-Violence Peace Programme (5NS; PMI, CVTL, </a:t>
            </a:r>
            <a:r>
              <a:rPr lang="en-US" altLang="zh-CN" sz="1600" dirty="0" err="1" smtClean="0">
                <a:solidFill>
                  <a:srgbClr val="000099"/>
                </a:solidFill>
                <a:ea typeface="宋体" charset="-122"/>
              </a:rPr>
              <a:t>TRC,MyRC</a:t>
            </a:r>
            <a:r>
              <a:rPr lang="en-US" altLang="zh-CN" sz="1600" dirty="0" smtClean="0">
                <a:solidFill>
                  <a:srgbClr val="000099"/>
                </a:solidFill>
                <a:ea typeface="宋体" charset="-122"/>
              </a:rPr>
              <a:t>, BDRC)</a:t>
            </a:r>
          </a:p>
          <a:p>
            <a:pPr marL="685800" indent="0">
              <a:lnSpc>
                <a:spcPct val="80000"/>
              </a:lnSpc>
              <a:buNone/>
            </a:pPr>
            <a:endParaRPr lang="en-US" altLang="zh-CN" sz="1600" b="1" u="sng" dirty="0">
              <a:solidFill>
                <a:srgbClr val="000099"/>
              </a:solidFill>
              <a:ea typeface="宋体" charset="-122"/>
            </a:endParaRPr>
          </a:p>
          <a:p>
            <a:pPr marL="685800" indent="0">
              <a:lnSpc>
                <a:spcPct val="80000"/>
              </a:lnSpc>
              <a:buNone/>
            </a:pPr>
            <a:r>
              <a:rPr lang="en-US" altLang="zh-CN" sz="1600" b="1" dirty="0" smtClean="0">
                <a:ea typeface="宋体" charset="-122"/>
              </a:rPr>
              <a:t>5. </a:t>
            </a:r>
            <a:r>
              <a:rPr lang="en-US" altLang="zh-CN" sz="1600" b="1" u="sng" dirty="0" smtClean="0">
                <a:solidFill>
                  <a:srgbClr val="FF0000"/>
                </a:solidFill>
                <a:ea typeface="宋体" charset="-122"/>
              </a:rPr>
              <a:t>Peer support and youth exchange facilitation</a:t>
            </a:r>
            <a:r>
              <a:rPr lang="en-US" altLang="zh-CN" sz="1600" b="1" dirty="0" smtClean="0">
                <a:ea typeface="宋体" charset="-122"/>
              </a:rPr>
              <a:t> thru webinar, events, conferences, networking, </a:t>
            </a:r>
            <a:r>
              <a:rPr lang="en-US" altLang="zh-CN" sz="1600" b="1" u="sng" dirty="0" smtClean="0">
                <a:solidFill>
                  <a:srgbClr val="FF0000"/>
                </a:solidFill>
                <a:ea typeface="宋体" charset="-122"/>
              </a:rPr>
              <a:t>c</a:t>
            </a:r>
            <a:r>
              <a:rPr lang="en-US" sz="1600" b="1" u="sng" dirty="0" smtClean="0">
                <a:solidFill>
                  <a:srgbClr val="FF0000"/>
                </a:solidFill>
              </a:rPr>
              <a:t>apacity </a:t>
            </a:r>
            <a:r>
              <a:rPr lang="en-US" sz="1600" b="1" u="sng" dirty="0">
                <a:solidFill>
                  <a:srgbClr val="FF0000"/>
                </a:solidFill>
              </a:rPr>
              <a:t>building for members </a:t>
            </a:r>
            <a:r>
              <a:rPr lang="en-US" sz="1600" b="1" u="sng" dirty="0" smtClean="0">
                <a:solidFill>
                  <a:srgbClr val="FF0000"/>
                </a:solidFill>
              </a:rPr>
              <a:t>for the development of Youth </a:t>
            </a:r>
            <a:r>
              <a:rPr lang="en-US" sz="1600" b="1" u="sng" dirty="0">
                <a:solidFill>
                  <a:srgbClr val="FF0000"/>
                </a:solidFill>
              </a:rPr>
              <a:t>and </a:t>
            </a:r>
            <a:r>
              <a:rPr lang="en-US" sz="1600" b="1" u="sng" dirty="0" smtClean="0">
                <a:solidFill>
                  <a:srgbClr val="FF0000"/>
                </a:solidFill>
              </a:rPr>
              <a:t>Volunteers </a:t>
            </a:r>
            <a:endParaRPr lang="en-US" sz="1600" b="1" u="sng" dirty="0">
              <a:solidFill>
                <a:srgbClr val="FF0000"/>
              </a:solidFill>
            </a:endParaRPr>
          </a:p>
          <a:p>
            <a:pPr marL="685800" indent="0">
              <a:lnSpc>
                <a:spcPct val="80000"/>
              </a:lnSpc>
              <a:buNone/>
            </a:pPr>
            <a:r>
              <a:rPr lang="en-US" sz="1600" dirty="0" smtClean="0">
                <a:solidFill>
                  <a:srgbClr val="000099"/>
                </a:solidFill>
                <a:ea typeface="宋体" charset="-122"/>
              </a:rPr>
              <a:t>Indicators: </a:t>
            </a:r>
            <a:r>
              <a:rPr lang="en-US" sz="1600" dirty="0" err="1" smtClean="0">
                <a:solidFill>
                  <a:srgbClr val="000099"/>
                </a:solidFill>
                <a:ea typeface="宋体" charset="-122"/>
              </a:rPr>
              <a:t>MalRC</a:t>
            </a:r>
            <a:r>
              <a:rPr lang="en-US" sz="1600" dirty="0" smtClean="0">
                <a:solidFill>
                  <a:srgbClr val="000099"/>
                </a:solidFill>
                <a:ea typeface="宋体" charset="-122"/>
              </a:rPr>
              <a:t> - annual meeting, 11 invitation to national events, deployment of members to some trainings thru support of IFRC</a:t>
            </a:r>
            <a:endParaRPr lang="en-US" sz="1600" dirty="0">
              <a:solidFill>
                <a:srgbClr val="000099"/>
              </a:solidFill>
            </a:endParaRPr>
          </a:p>
          <a:p>
            <a:pPr marL="1028700">
              <a:lnSpc>
                <a:spcPct val="80000"/>
              </a:lnSpc>
              <a:buFont typeface="Wingdings" panose="05000000000000000000" pitchFamily="2" charset="2"/>
              <a:buChar char="q"/>
            </a:pPr>
            <a:endParaRPr lang="en-US" altLang="zh-CN" sz="1800" dirty="0" smtClean="0">
              <a:ea typeface="宋体" charset="-122"/>
            </a:endParaRPr>
          </a:p>
          <a:p>
            <a:pPr marL="1295400" indent="-609600">
              <a:lnSpc>
                <a:spcPct val="80000"/>
              </a:lnSpc>
              <a:buFont typeface="Wingdings"/>
              <a:buAutoNum type="arabicPeriod"/>
            </a:pPr>
            <a:endParaRPr lang="en-US" altLang="zh-CN" sz="1800" dirty="0" smtClean="0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8680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381000"/>
            <a:ext cx="8075613" cy="5095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r>
              <a:rPr lang="en-US" altLang="zh-CN" sz="4000" b="1" dirty="0" smtClean="0">
                <a:ea typeface="宋体" charset="-122"/>
              </a:rPr>
              <a:t>Commitment to CSR and SEA Leaders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152400" y="1219200"/>
            <a:ext cx="8915400" cy="4953000"/>
          </a:xfrm>
        </p:spPr>
        <p:txBody>
          <a:bodyPr>
            <a:noAutofit/>
          </a:bodyPr>
          <a:lstStyle/>
          <a:p>
            <a:pPr marL="1143000" indent="-457200">
              <a:lnSpc>
                <a:spcPct val="80000"/>
              </a:lnSpc>
              <a:buFont typeface="+mj-lt"/>
              <a:buAutoNum type="arabicPeriod"/>
            </a:pPr>
            <a:r>
              <a:rPr lang="en-US" altLang="zh-CN" sz="2000" dirty="0" smtClean="0">
                <a:ea typeface="宋体" charset="-122"/>
              </a:rPr>
              <a:t>Use of </a:t>
            </a:r>
            <a:r>
              <a:rPr lang="en-US" altLang="zh-CN" sz="2000" dirty="0">
                <a:ea typeface="宋体" charset="-122"/>
              </a:rPr>
              <a:t>innovative technology to promote and advocate Red Cross </a:t>
            </a:r>
            <a:r>
              <a:rPr lang="en-US" altLang="zh-CN" sz="2000" dirty="0">
                <a:solidFill>
                  <a:srgbClr val="FF0000"/>
                </a:solidFill>
                <a:ea typeface="宋体" charset="-122"/>
              </a:rPr>
              <a:t>Fundamental Principles and </a:t>
            </a:r>
            <a:r>
              <a:rPr lang="en-US" altLang="zh-CN" sz="2000" dirty="0" smtClean="0">
                <a:solidFill>
                  <a:srgbClr val="FF0000"/>
                </a:solidFill>
                <a:ea typeface="宋体" charset="-122"/>
              </a:rPr>
              <a:t>Values </a:t>
            </a:r>
            <a:r>
              <a:rPr lang="en-US" altLang="zh-CN" sz="2000" dirty="0" smtClean="0">
                <a:ea typeface="宋体" charset="-122"/>
              </a:rPr>
              <a:t>in all involvement of </a:t>
            </a:r>
            <a:r>
              <a:rPr lang="en-US" altLang="zh-CN" sz="2000" dirty="0" err="1" smtClean="0">
                <a:ea typeface="宋体" charset="-122"/>
              </a:rPr>
              <a:t>programmes</a:t>
            </a:r>
            <a:r>
              <a:rPr lang="en-US" altLang="zh-CN" sz="2000" dirty="0" smtClean="0">
                <a:ea typeface="宋体" charset="-122"/>
              </a:rPr>
              <a:t> and address thematic issues into constructive solutions</a:t>
            </a:r>
          </a:p>
          <a:p>
            <a:pPr marL="1143000" indent="-457200">
              <a:lnSpc>
                <a:spcPct val="80000"/>
              </a:lnSpc>
              <a:buFont typeface="+mj-lt"/>
              <a:buAutoNum type="arabicPeriod"/>
            </a:pPr>
            <a:endParaRPr lang="en-US" altLang="zh-CN" sz="2000" dirty="0" smtClean="0">
              <a:solidFill>
                <a:srgbClr val="000099"/>
              </a:solidFill>
              <a:ea typeface="宋体" charset="-122"/>
            </a:endParaRPr>
          </a:p>
          <a:p>
            <a:pPr marL="1143000" indent="-457200">
              <a:lnSpc>
                <a:spcPct val="80000"/>
              </a:lnSpc>
              <a:buFont typeface="+mj-lt"/>
              <a:buAutoNum type="arabicPeriod"/>
            </a:pPr>
            <a:r>
              <a:rPr lang="en-US" altLang="zh-CN" sz="2000" dirty="0" smtClean="0">
                <a:ea typeface="宋体" charset="-122"/>
              </a:rPr>
              <a:t>Implement the </a:t>
            </a:r>
            <a:r>
              <a:rPr lang="en-US" altLang="zh-CN" sz="2000" dirty="0" smtClean="0">
                <a:solidFill>
                  <a:srgbClr val="FF0000"/>
                </a:solidFill>
                <a:ea typeface="宋体" charset="-122"/>
              </a:rPr>
              <a:t>SEAYN Action Plan </a:t>
            </a:r>
            <a:r>
              <a:rPr lang="en-US" altLang="zh-CN" sz="2000" dirty="0" smtClean="0">
                <a:ea typeface="宋体" charset="-122"/>
              </a:rPr>
              <a:t>2015-2016 with all efforts and by all means and</a:t>
            </a:r>
            <a:r>
              <a:rPr lang="en-US" altLang="zh-CN" sz="2000" dirty="0" smtClean="0">
                <a:solidFill>
                  <a:srgbClr val="000099"/>
                </a:solidFill>
                <a:ea typeface="宋体" charset="-122"/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  <a:ea typeface="宋体" charset="-122"/>
              </a:rPr>
              <a:t>incorporate </a:t>
            </a:r>
            <a:r>
              <a:rPr lang="en-US" altLang="zh-CN" sz="2000" dirty="0">
                <a:solidFill>
                  <a:srgbClr val="FF0000"/>
                </a:solidFill>
                <a:ea typeface="宋体" charset="-122"/>
              </a:rPr>
              <a:t>youth development component into NS Strategic </a:t>
            </a:r>
            <a:r>
              <a:rPr lang="en-US" altLang="zh-CN" sz="2000" dirty="0" smtClean="0">
                <a:solidFill>
                  <a:srgbClr val="FF0000"/>
                </a:solidFill>
                <a:ea typeface="宋体" charset="-122"/>
              </a:rPr>
              <a:t>planning </a:t>
            </a:r>
          </a:p>
          <a:p>
            <a:pPr marL="1143000" indent="-457200">
              <a:lnSpc>
                <a:spcPct val="80000"/>
              </a:lnSpc>
              <a:buFont typeface="+mj-lt"/>
              <a:buAutoNum type="arabicPeriod"/>
            </a:pPr>
            <a:endParaRPr lang="en-US" altLang="zh-CN" sz="2000" dirty="0" smtClean="0">
              <a:solidFill>
                <a:srgbClr val="000099"/>
              </a:solidFill>
              <a:ea typeface="宋体" charset="-122"/>
            </a:endParaRPr>
          </a:p>
          <a:p>
            <a:pPr marL="1143000" indent="-457200">
              <a:lnSpc>
                <a:spcPct val="80000"/>
              </a:lnSpc>
              <a:buFont typeface="+mj-lt"/>
              <a:buAutoNum type="arabicPeriod"/>
            </a:pPr>
            <a:r>
              <a:rPr lang="en-US" altLang="zh-CN" sz="2000" dirty="0">
                <a:ea typeface="宋体" charset="-122"/>
              </a:rPr>
              <a:t>I</a:t>
            </a:r>
            <a:r>
              <a:rPr lang="en-US" altLang="zh-CN" sz="2000" dirty="0" smtClean="0">
                <a:ea typeface="宋体" charset="-122"/>
              </a:rPr>
              <a:t>ncorporate into existing/initial school safety </a:t>
            </a:r>
            <a:r>
              <a:rPr lang="en-US" altLang="zh-CN" sz="2000" dirty="0" err="1">
                <a:ea typeface="宋体" charset="-122"/>
              </a:rPr>
              <a:t>programme</a:t>
            </a:r>
            <a:r>
              <a:rPr lang="en-US" altLang="zh-CN" sz="2000" dirty="0">
                <a:ea typeface="宋体" charset="-122"/>
              </a:rPr>
              <a:t> by </a:t>
            </a:r>
            <a:r>
              <a:rPr lang="en-US" altLang="zh-CN" sz="2000" dirty="0">
                <a:solidFill>
                  <a:srgbClr val="FF0000"/>
                </a:solidFill>
                <a:ea typeface="宋体" charset="-122"/>
              </a:rPr>
              <a:t>provision </a:t>
            </a:r>
            <a:r>
              <a:rPr lang="en-US" altLang="zh-CN" sz="2000" dirty="0" smtClean="0">
                <a:solidFill>
                  <a:srgbClr val="FF0000"/>
                </a:solidFill>
                <a:ea typeface="宋体" charset="-122"/>
              </a:rPr>
              <a:t>of </a:t>
            </a:r>
            <a:r>
              <a:rPr lang="en-US" altLang="zh-CN" sz="2000" dirty="0">
                <a:solidFill>
                  <a:srgbClr val="FF0000"/>
                </a:solidFill>
                <a:ea typeface="宋体" charset="-122"/>
              </a:rPr>
              <a:t>child-friendly tools and trainings </a:t>
            </a:r>
            <a:r>
              <a:rPr lang="en-US" altLang="zh-CN" sz="2000" dirty="0">
                <a:ea typeface="宋体" charset="-122"/>
              </a:rPr>
              <a:t>for children and </a:t>
            </a:r>
            <a:r>
              <a:rPr lang="en-US" altLang="zh-CN" sz="2000" dirty="0" smtClean="0">
                <a:ea typeface="宋体" charset="-122"/>
              </a:rPr>
              <a:t>youths</a:t>
            </a:r>
          </a:p>
          <a:p>
            <a:pPr marL="1143000" indent="-457200">
              <a:lnSpc>
                <a:spcPct val="80000"/>
              </a:lnSpc>
              <a:buFont typeface="+mj-lt"/>
              <a:buAutoNum type="arabicPeriod"/>
            </a:pPr>
            <a:endParaRPr lang="en-US" altLang="zh-CN" sz="2000" dirty="0" smtClean="0">
              <a:solidFill>
                <a:srgbClr val="000099"/>
              </a:solidFill>
              <a:ea typeface="宋体" charset="-122"/>
            </a:endParaRPr>
          </a:p>
          <a:p>
            <a:pPr marL="1143000" indent="-457200">
              <a:lnSpc>
                <a:spcPct val="80000"/>
              </a:lnSpc>
              <a:buFont typeface="+mj-lt"/>
              <a:buAutoNum type="arabicPeriod"/>
            </a:pPr>
            <a:r>
              <a:rPr lang="en-US" altLang="zh-CN" sz="2000" dirty="0" smtClean="0">
                <a:ea typeface="宋体" charset="-122"/>
              </a:rPr>
              <a:t>Promote and </a:t>
            </a:r>
            <a:r>
              <a:rPr lang="en-US" altLang="zh-CN" sz="2000" dirty="0" smtClean="0">
                <a:solidFill>
                  <a:srgbClr val="FF0000"/>
                </a:solidFill>
                <a:ea typeface="宋体" charset="-122"/>
              </a:rPr>
              <a:t>advocate RC </a:t>
            </a:r>
            <a:r>
              <a:rPr lang="en-US" altLang="zh-CN" sz="2000" smtClean="0">
                <a:solidFill>
                  <a:srgbClr val="FF0000"/>
                </a:solidFill>
                <a:ea typeface="宋体" charset="-122"/>
              </a:rPr>
              <a:t>Community Safety </a:t>
            </a:r>
            <a:r>
              <a:rPr lang="en-US" altLang="zh-CN" sz="2000" dirty="0" smtClean="0">
                <a:solidFill>
                  <a:srgbClr val="FF0000"/>
                </a:solidFill>
                <a:ea typeface="宋体" charset="-122"/>
              </a:rPr>
              <a:t>and Resilience activities among youths and adults </a:t>
            </a:r>
            <a:r>
              <a:rPr lang="en-US" altLang="zh-CN" sz="2000" dirty="0" smtClean="0">
                <a:ea typeface="宋体" charset="-122"/>
              </a:rPr>
              <a:t>thru online meetings, case studies, and newsletter development</a:t>
            </a:r>
          </a:p>
          <a:p>
            <a:pPr marL="1143000" indent="-457200">
              <a:lnSpc>
                <a:spcPct val="80000"/>
              </a:lnSpc>
              <a:buFont typeface="+mj-lt"/>
              <a:buAutoNum type="arabicPeriod"/>
            </a:pPr>
            <a:endParaRPr lang="en-US" altLang="zh-CN" sz="2000" dirty="0" smtClean="0">
              <a:ea typeface="宋体" charset="-122"/>
            </a:endParaRPr>
          </a:p>
          <a:p>
            <a:pPr marL="1143000" indent="-457200">
              <a:lnSpc>
                <a:spcPct val="80000"/>
              </a:lnSpc>
              <a:buFont typeface="+mj-lt"/>
              <a:buAutoNum type="arabicPeriod"/>
            </a:pPr>
            <a:r>
              <a:rPr lang="en-US" altLang="zh-CN" sz="2000" dirty="0" smtClean="0">
                <a:ea typeface="宋体" charset="-122"/>
              </a:rPr>
              <a:t>Facilitate </a:t>
            </a:r>
            <a:r>
              <a:rPr lang="en-US" altLang="zh-CN" sz="2000" dirty="0" smtClean="0">
                <a:solidFill>
                  <a:srgbClr val="FF0000"/>
                </a:solidFill>
                <a:ea typeface="宋体" charset="-122"/>
              </a:rPr>
              <a:t>peer </a:t>
            </a:r>
            <a:r>
              <a:rPr lang="en-US" altLang="zh-CN" sz="2000" dirty="0">
                <a:solidFill>
                  <a:srgbClr val="FF0000"/>
                </a:solidFill>
                <a:ea typeface="宋体" charset="-122"/>
              </a:rPr>
              <a:t>to peer </a:t>
            </a:r>
            <a:r>
              <a:rPr lang="en-US" altLang="zh-CN" sz="2000" dirty="0" smtClean="0">
                <a:solidFill>
                  <a:srgbClr val="FF0000"/>
                </a:solidFill>
                <a:ea typeface="宋体" charset="-122"/>
              </a:rPr>
              <a:t>support and cooperation between </a:t>
            </a:r>
            <a:r>
              <a:rPr lang="en-US" altLang="zh-CN" sz="2000" dirty="0">
                <a:solidFill>
                  <a:srgbClr val="FF0000"/>
                </a:solidFill>
                <a:ea typeface="宋体" charset="-122"/>
              </a:rPr>
              <a:t>11 </a:t>
            </a:r>
            <a:r>
              <a:rPr lang="en-US" altLang="zh-CN" sz="2000" dirty="0" smtClean="0">
                <a:solidFill>
                  <a:srgbClr val="FF0000"/>
                </a:solidFill>
                <a:ea typeface="宋体" charset="-122"/>
              </a:rPr>
              <a:t>NSs </a:t>
            </a:r>
            <a:r>
              <a:rPr lang="en-US" altLang="zh-CN" sz="2000" dirty="0" smtClean="0">
                <a:ea typeface="宋体" charset="-122"/>
              </a:rPr>
              <a:t>through enhanced youth policy, strategy and youth empowerment </a:t>
            </a:r>
            <a:r>
              <a:rPr lang="en-US" altLang="zh-CN" sz="2000" dirty="0" err="1" smtClean="0">
                <a:ea typeface="宋体" charset="-122"/>
              </a:rPr>
              <a:t>programmes</a:t>
            </a:r>
            <a:r>
              <a:rPr lang="en-US" altLang="zh-CN" sz="2000" dirty="0" smtClean="0">
                <a:ea typeface="宋体" charset="-122"/>
              </a:rPr>
              <a:t> under CSR. </a:t>
            </a:r>
            <a:endParaRPr lang="en-US" altLang="zh-CN" sz="2000" dirty="0">
              <a:ea typeface="宋体" charset="-122"/>
            </a:endParaRPr>
          </a:p>
          <a:p>
            <a:pPr marL="1143000" indent="-457200">
              <a:lnSpc>
                <a:spcPct val="80000"/>
              </a:lnSpc>
              <a:buFont typeface="+mj-lt"/>
              <a:buAutoNum type="arabicPeriod"/>
            </a:pPr>
            <a:endParaRPr lang="en-US" altLang="zh-CN" sz="2000" dirty="0" smtClean="0">
              <a:solidFill>
                <a:srgbClr val="000099"/>
              </a:solidFill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6406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33400" y="381000"/>
            <a:ext cx="8075613" cy="5095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r>
              <a:rPr lang="en-US" altLang="zh-CN" sz="4000" b="1" dirty="0" smtClean="0">
                <a:ea typeface="宋体" charset="-122"/>
              </a:rPr>
              <a:t>Support from CSR and SEA Leaders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152400" y="1143000"/>
            <a:ext cx="8991600" cy="4678363"/>
          </a:xfrm>
        </p:spPr>
        <p:txBody>
          <a:bodyPr>
            <a:noAutofit/>
          </a:bodyPr>
          <a:lstStyle/>
          <a:p>
            <a:pPr marL="685800" indent="0">
              <a:lnSpc>
                <a:spcPct val="80000"/>
              </a:lnSpc>
              <a:buNone/>
            </a:pPr>
            <a:r>
              <a:rPr lang="en-US" altLang="zh-CN" sz="2000" b="1" dirty="0" smtClean="0">
                <a:solidFill>
                  <a:srgbClr val="000099"/>
                </a:solidFill>
                <a:ea typeface="宋体" charset="-122"/>
              </a:rPr>
              <a:t> </a:t>
            </a:r>
          </a:p>
          <a:p>
            <a:pPr marL="1143000" indent="-457200">
              <a:lnSpc>
                <a:spcPct val="80000"/>
              </a:lnSpc>
              <a:buFont typeface="+mj-lt"/>
              <a:buAutoNum type="arabicPeriod"/>
            </a:pPr>
            <a:r>
              <a:rPr lang="en-US" altLang="zh-CN" sz="2000" b="1" dirty="0" smtClean="0">
                <a:solidFill>
                  <a:srgbClr val="FF0000"/>
                </a:solidFill>
                <a:ea typeface="宋体" charset="-122"/>
              </a:rPr>
              <a:t>Endorse and Support </a:t>
            </a:r>
            <a:r>
              <a:rPr lang="en-US" altLang="zh-CN" sz="2000" dirty="0" smtClean="0">
                <a:ea typeface="宋体" charset="-122"/>
              </a:rPr>
              <a:t>SEAYN to fully </a:t>
            </a:r>
            <a:r>
              <a:rPr lang="en-US" altLang="zh-CN" sz="2000" dirty="0">
                <a:ea typeface="宋体" charset="-122"/>
              </a:rPr>
              <a:t>implement action plan </a:t>
            </a:r>
            <a:r>
              <a:rPr lang="en-US" altLang="zh-CN" sz="2000" dirty="0" smtClean="0">
                <a:ea typeface="宋体" charset="-122"/>
              </a:rPr>
              <a:t>2015-2016</a:t>
            </a:r>
          </a:p>
          <a:p>
            <a:pPr marL="1143000" indent="-457200">
              <a:lnSpc>
                <a:spcPct val="80000"/>
              </a:lnSpc>
              <a:buFont typeface="+mj-lt"/>
              <a:buAutoNum type="arabicPeriod"/>
            </a:pPr>
            <a:endParaRPr lang="en-US" altLang="zh-CN" sz="2000" dirty="0" smtClean="0">
              <a:ea typeface="宋体" charset="-122"/>
            </a:endParaRPr>
          </a:p>
          <a:p>
            <a:pPr marL="1143000" indent="-457200">
              <a:lnSpc>
                <a:spcPct val="80000"/>
              </a:lnSpc>
              <a:buFont typeface="+mj-lt"/>
              <a:buAutoNum type="arabicPeriod"/>
            </a:pPr>
            <a:r>
              <a:rPr lang="en-US" altLang="zh-CN" sz="2000" b="1" dirty="0" smtClean="0">
                <a:solidFill>
                  <a:srgbClr val="FF0000"/>
                </a:solidFill>
                <a:ea typeface="宋体" charset="-122"/>
              </a:rPr>
              <a:t>Create enabling environment</a:t>
            </a:r>
            <a:r>
              <a:rPr lang="en-US" altLang="zh-CN" sz="2000" b="1" dirty="0">
                <a:solidFill>
                  <a:srgbClr val="FF0000"/>
                </a:solidFill>
                <a:ea typeface="宋体" charset="-122"/>
              </a:rPr>
              <a:t> </a:t>
            </a:r>
            <a:r>
              <a:rPr lang="en-US" altLang="zh-CN" sz="2000" dirty="0">
                <a:ea typeface="宋体" charset="-122"/>
              </a:rPr>
              <a:t>by </a:t>
            </a:r>
            <a:r>
              <a:rPr lang="en-US" altLang="zh-CN" sz="2000" dirty="0" smtClean="0">
                <a:ea typeface="宋体" charset="-122"/>
              </a:rPr>
              <a:t>allocating resources </a:t>
            </a:r>
            <a:r>
              <a:rPr lang="en-US" altLang="zh-CN" sz="2000" dirty="0">
                <a:ea typeface="宋体" charset="-122"/>
              </a:rPr>
              <a:t>(finance, technical, </a:t>
            </a:r>
            <a:r>
              <a:rPr lang="en-US" altLang="zh-CN" sz="2000" dirty="0" smtClean="0">
                <a:ea typeface="宋体" charset="-122"/>
              </a:rPr>
              <a:t>materials) for youths and volunteers to involve in assessment, planning, monitoring, evaluation and reporting of CSR </a:t>
            </a:r>
            <a:r>
              <a:rPr lang="en-US" altLang="zh-CN" sz="2000" dirty="0" err="1" smtClean="0">
                <a:ea typeface="宋体" charset="-122"/>
              </a:rPr>
              <a:t>programmes</a:t>
            </a:r>
            <a:r>
              <a:rPr lang="en-US" altLang="zh-CN" sz="2000" dirty="0" smtClean="0">
                <a:ea typeface="宋体" charset="-122"/>
              </a:rPr>
              <a:t> in an integrated and meaningful way</a:t>
            </a:r>
          </a:p>
          <a:p>
            <a:pPr marL="1143000" indent="-457200">
              <a:lnSpc>
                <a:spcPct val="80000"/>
              </a:lnSpc>
              <a:buFont typeface="+mj-lt"/>
              <a:buAutoNum type="arabicPeriod"/>
            </a:pPr>
            <a:endParaRPr lang="en-US" altLang="zh-CN" sz="2000" dirty="0" smtClean="0">
              <a:ea typeface="宋体" charset="-122"/>
            </a:endParaRPr>
          </a:p>
          <a:p>
            <a:pPr marL="1143000" indent="-457200">
              <a:lnSpc>
                <a:spcPct val="80000"/>
              </a:lnSpc>
              <a:buFont typeface="+mj-lt"/>
              <a:buAutoNum type="arabicPeriod"/>
            </a:pPr>
            <a:r>
              <a:rPr lang="en-US" altLang="zh-CN" sz="2000" b="1" dirty="0" smtClean="0">
                <a:solidFill>
                  <a:srgbClr val="FF0000"/>
                </a:solidFill>
                <a:ea typeface="宋体" charset="-122"/>
              </a:rPr>
              <a:t>Certify and qualify</a:t>
            </a:r>
            <a:r>
              <a:rPr lang="en-US" altLang="zh-CN" sz="2000" dirty="0" smtClean="0">
                <a:solidFill>
                  <a:srgbClr val="FF0000"/>
                </a:solidFill>
                <a:ea typeface="宋体" charset="-122"/>
              </a:rPr>
              <a:t> </a:t>
            </a:r>
            <a:r>
              <a:rPr lang="en-US" altLang="zh-CN" sz="2000" dirty="0" smtClean="0">
                <a:ea typeface="宋体" charset="-122"/>
              </a:rPr>
              <a:t>youths to be trainers and experts in technical parts; DRR, CCA, CBHFA and YABC, for better ownership of the </a:t>
            </a:r>
            <a:r>
              <a:rPr lang="en-US" altLang="zh-CN" sz="2000" dirty="0" err="1" smtClean="0">
                <a:ea typeface="宋体" charset="-122"/>
              </a:rPr>
              <a:t>programmes</a:t>
            </a:r>
            <a:endParaRPr lang="en-US" altLang="zh-CN" sz="2000" dirty="0" smtClean="0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1902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409</Words>
  <Application>Microsoft Office PowerPoint</Application>
  <PresentationFormat>On-screen Show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2015-2016 Regional Action Plan</vt:lpstr>
      <vt:lpstr>Commitment to CSR and SEA Leaders</vt:lpstr>
      <vt:lpstr>Support from CSR and SEA Leaders</vt:lpstr>
    </vt:vector>
  </TitlesOfParts>
  <Company>IFRC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kum juho</dc:creator>
  <cp:lastModifiedBy>Angeline Tandiono</cp:lastModifiedBy>
  <cp:revision>31</cp:revision>
  <dcterms:created xsi:type="dcterms:W3CDTF">2015-08-03T00:44:08Z</dcterms:created>
  <dcterms:modified xsi:type="dcterms:W3CDTF">2015-10-02T02:08:45Z</dcterms:modified>
</cp:coreProperties>
</file>