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  <p:sldMasterId id="2147483679" r:id="rId3"/>
    <p:sldMasterId id="2147483689" r:id="rId4"/>
    <p:sldMasterId id="2147483711" r:id="rId5"/>
    <p:sldMasterId id="2147483721" r:id="rId6"/>
  </p:sldMasterIdLst>
  <p:notesMasterIdLst>
    <p:notesMasterId r:id="rId32"/>
  </p:notesMasterIdLst>
  <p:handoutMasterIdLst>
    <p:handoutMasterId r:id="rId33"/>
  </p:handoutMasterIdLst>
  <p:sldIdLst>
    <p:sldId id="260" r:id="rId7"/>
    <p:sldId id="681" r:id="rId8"/>
    <p:sldId id="716" r:id="rId9"/>
    <p:sldId id="682" r:id="rId10"/>
    <p:sldId id="683" r:id="rId11"/>
    <p:sldId id="684" r:id="rId12"/>
    <p:sldId id="706" r:id="rId13"/>
    <p:sldId id="707" r:id="rId14"/>
    <p:sldId id="709" r:id="rId15"/>
    <p:sldId id="710" r:id="rId16"/>
    <p:sldId id="725" r:id="rId17"/>
    <p:sldId id="726" r:id="rId18"/>
    <p:sldId id="724" r:id="rId19"/>
    <p:sldId id="711" r:id="rId20"/>
    <p:sldId id="712" r:id="rId21"/>
    <p:sldId id="713" r:id="rId22"/>
    <p:sldId id="714" r:id="rId23"/>
    <p:sldId id="715" r:id="rId24"/>
    <p:sldId id="717" r:id="rId25"/>
    <p:sldId id="718" r:id="rId26"/>
    <p:sldId id="719" r:id="rId27"/>
    <p:sldId id="720" r:id="rId28"/>
    <p:sldId id="721" r:id="rId29"/>
    <p:sldId id="722" r:id="rId30"/>
    <p:sldId id="704" r:id="rId31"/>
  </p:sldIdLst>
  <p:sldSz cx="9144000" cy="6858000" type="screen4x3"/>
  <p:notesSz cx="6834188" cy="99790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A69E"/>
    <a:srgbClr val="835047"/>
    <a:srgbClr val="C0B8AC"/>
    <a:srgbClr val="DBD3CB"/>
    <a:srgbClr val="DDCDC9"/>
    <a:srgbClr val="FFCC66"/>
    <a:srgbClr val="FFFF66"/>
    <a:srgbClr val="FFFF99"/>
    <a:srgbClr val="FFFFCC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59" autoAdjust="0"/>
    <p:restoredTop sz="81413" autoAdjust="0"/>
  </p:normalViewPr>
  <p:slideViewPr>
    <p:cSldViewPr>
      <p:cViewPr>
        <p:scale>
          <a:sx n="56" d="100"/>
          <a:sy n="56" d="100"/>
        </p:scale>
        <p:origin x="-8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61482" cy="498951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1125" y="1"/>
            <a:ext cx="2961482" cy="498951"/>
          </a:xfrm>
          <a:prstGeom prst="rect">
            <a:avLst/>
          </a:prstGeom>
        </p:spPr>
        <p:txBody>
          <a:bodyPr vert="horz" lIns="91806" tIns="45903" rIns="91806" bIns="45903" rtlCol="0"/>
          <a:lstStyle>
            <a:lvl1pPr algn="r">
              <a:defRPr sz="1200"/>
            </a:lvl1pPr>
          </a:lstStyle>
          <a:p>
            <a:fld id="{06BCB5AA-F82E-4139-B80C-DF726230AF0C}" type="datetimeFigureOut">
              <a:rPr lang="en-MY" smtClean="0"/>
              <a:pPr/>
              <a:t>25/8/2016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78342"/>
            <a:ext cx="2961482" cy="498951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1125" y="9478342"/>
            <a:ext cx="2961482" cy="498951"/>
          </a:xfrm>
          <a:prstGeom prst="rect">
            <a:avLst/>
          </a:prstGeom>
        </p:spPr>
        <p:txBody>
          <a:bodyPr vert="horz" lIns="91806" tIns="45903" rIns="91806" bIns="45903" rtlCol="0" anchor="b"/>
          <a:lstStyle>
            <a:lvl1pPr algn="r">
              <a:defRPr sz="1200"/>
            </a:lvl1pPr>
          </a:lstStyle>
          <a:p>
            <a:fld id="{F5A29E0E-10AC-49C2-8AAA-020B60DEDA12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62092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61482" cy="498951"/>
          </a:xfrm>
          <a:prstGeom prst="rect">
            <a:avLst/>
          </a:prstGeom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71125" y="1"/>
            <a:ext cx="2961482" cy="498951"/>
          </a:xfrm>
          <a:prstGeom prst="rect">
            <a:avLst/>
          </a:prstGeom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14B06C-A74F-4C56-99AF-0273F0B8AD40}" type="datetimeFigureOut">
              <a:rPr lang="en-GB"/>
              <a:pPr/>
              <a:t>25/08/2016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9300"/>
            <a:ext cx="4987925" cy="3740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06" tIns="45903" rIns="91806" bIns="45903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3420" y="4740037"/>
            <a:ext cx="5467350" cy="4490561"/>
          </a:xfrm>
          <a:prstGeom prst="rect">
            <a:avLst/>
          </a:prstGeom>
        </p:spPr>
        <p:txBody>
          <a:bodyPr vert="horz" wrap="square" lIns="91806" tIns="45903" rIns="91806" bIns="4590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78342"/>
            <a:ext cx="2961482" cy="498951"/>
          </a:xfrm>
          <a:prstGeom prst="rect">
            <a:avLst/>
          </a:prstGeom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71125" y="9478342"/>
            <a:ext cx="2961482" cy="498951"/>
          </a:xfrm>
          <a:prstGeom prst="rect">
            <a:avLst/>
          </a:prstGeom>
        </p:spPr>
        <p:txBody>
          <a:bodyPr vert="horz" wrap="square" lIns="91806" tIns="45903" rIns="91806" bIns="4590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275DDA-6299-46BF-BBB1-25DDC98AA0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744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lvl="0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853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 userDrawn="1"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5" name="Oval 5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6" name="TextBox 6"/>
            <p:cNvSpPr txBox="1"/>
            <p:nvPr userDrawn="1"/>
          </p:nvSpPr>
          <p:spPr>
            <a:xfrm>
              <a:off x="282555" y="646583"/>
              <a:ext cx="1144157" cy="30766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Tập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huấn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vê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̀ </a:t>
              </a:r>
              <a:r>
                <a:rPr lang="en-US" sz="10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Biến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đổi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́ </a:t>
              </a:r>
              <a:r>
                <a:rPr lang="en-US" sz="10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hậu</a:t>
              </a:r>
              <a:endPara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68580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-7937" y="1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  <a:cs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289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5000"/>
                  </a:schemeClr>
                </a:solidFill>
              </a:defRPr>
            </a:lvl1pPr>
          </a:lstStyle>
          <a:p>
            <a:fld id="{46B5000B-066E-4146-9D4F-43221F944880}" type="slidenum">
              <a:rPr lang="de-DE">
                <a:solidFill>
                  <a:srgbClr val="C8DEF4">
                    <a:lumMod val="25000"/>
                  </a:srgbClr>
                </a:solidFill>
              </a:rPr>
              <a:pPr/>
              <a:t>‹#›</a:t>
            </a:fld>
            <a:endParaRPr lang="de-DE">
              <a:solidFill>
                <a:srgbClr val="C8DEF4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430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385175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l">
              <a:spcBef>
                <a:spcPts val="0"/>
              </a:spcBef>
              <a:buFontTx/>
              <a:buNone/>
              <a:defRPr sz="2100" b="0" baseline="0">
                <a:solidFill>
                  <a:schemeClr val="tx1"/>
                </a:solidFill>
                <a:latin typeface="Calibri"/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83626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424864" cy="4535486"/>
          </a:xfrm>
          <a:prstGeom prst="rect">
            <a:avLst/>
          </a:prstGeom>
          <a:solidFill>
            <a:schemeClr val="accent2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/>
                </a:solidFill>
                <a:latin typeface="Calibri"/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5" name="Bild 4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242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424864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270000" indent="-270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5492CD"/>
              </a:buClr>
              <a:buSzPct val="125000"/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  <a:latin typeface="Calibri"/>
              </a:defRPr>
            </a:lvl1pPr>
            <a:lvl2pPr marL="540000" indent="-270000">
              <a:spcBef>
                <a:spcPts val="0"/>
              </a:spcBef>
              <a:spcAft>
                <a:spcPts val="900"/>
              </a:spcAft>
              <a:buClr>
                <a:srgbClr val="5492CD"/>
              </a:buClr>
              <a:buSzPct val="100000"/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/>
              </a:defRPr>
            </a:lvl2pPr>
            <a:lvl3pPr>
              <a:defRPr sz="2000">
                <a:solidFill>
                  <a:schemeClr val="tx1"/>
                </a:solidFill>
                <a:latin typeface="Calibri"/>
              </a:defRPr>
            </a:lvl3pPr>
            <a:lvl4pPr>
              <a:defRPr sz="1800">
                <a:solidFill>
                  <a:schemeClr val="tx1"/>
                </a:solidFill>
                <a:latin typeface="Calibri"/>
              </a:defRPr>
            </a:lvl4pPr>
            <a:lvl5pPr>
              <a:defRPr sz="1800">
                <a:solidFill>
                  <a:schemeClr val="tx1"/>
                </a:solidFill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434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341439"/>
            <a:ext cx="9142413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  <a:latin typeface="Calibri"/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551668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68313" y="1772816"/>
            <a:ext cx="8424864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  <a:latin typeface="Calibri"/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8313" y="1340769"/>
            <a:ext cx="8424864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Calibri"/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693873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42-25508204_cover-image_large.jp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1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" t="2428" r="3990" b="412"/>
          <a:stretch/>
        </p:blipFill>
        <p:spPr>
          <a:xfrm>
            <a:off x="0" y="0"/>
            <a:ext cx="9142413" cy="685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-11146" y="0"/>
            <a:ext cx="9155145" cy="602128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1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9792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chart</a:t>
            </a:r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42-25508204_cover-image_large.jp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1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" t="2428" r="3990" b="412"/>
          <a:stretch/>
        </p:blipFill>
        <p:spPr>
          <a:xfrm>
            <a:off x="0" y="0"/>
            <a:ext cx="9142413" cy="685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-11146" y="0"/>
            <a:ext cx="9155145" cy="602128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1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8734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-7937" y="1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  <a:cs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39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5000"/>
                  </a:schemeClr>
                </a:solidFill>
              </a:defRPr>
            </a:lvl1pPr>
          </a:lstStyle>
          <a:p>
            <a:fld id="{46B5000B-066E-4146-9D4F-43221F944880}" type="slidenum">
              <a:rPr lang="de-DE">
                <a:solidFill>
                  <a:srgbClr val="C8DEF4">
                    <a:lumMod val="25000"/>
                  </a:srgbClr>
                </a:solidFill>
              </a:rPr>
              <a:pPr/>
              <a:t>‹#›</a:t>
            </a:fld>
            <a:endParaRPr lang="de-DE">
              <a:solidFill>
                <a:srgbClr val="C8DEF4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1701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385175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l">
              <a:spcBef>
                <a:spcPts val="0"/>
              </a:spcBef>
              <a:buFontTx/>
              <a:buNone/>
              <a:defRPr sz="2100" b="0" baseline="0">
                <a:solidFill>
                  <a:schemeClr val="tx1"/>
                </a:solidFill>
                <a:latin typeface="Calibri"/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88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424864" cy="4535486"/>
          </a:xfrm>
          <a:prstGeom prst="rect">
            <a:avLst/>
          </a:prstGeom>
          <a:solidFill>
            <a:schemeClr val="accent2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/>
                </a:solidFill>
                <a:latin typeface="Calibri"/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5" name="Bild 4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913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424864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270000" indent="-270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5492CD"/>
              </a:buClr>
              <a:buSzPct val="125000"/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  <a:latin typeface="Calibri"/>
              </a:defRPr>
            </a:lvl1pPr>
            <a:lvl2pPr marL="540000" indent="-270000">
              <a:spcBef>
                <a:spcPts val="0"/>
              </a:spcBef>
              <a:spcAft>
                <a:spcPts val="900"/>
              </a:spcAft>
              <a:buClr>
                <a:srgbClr val="5492CD"/>
              </a:buClr>
              <a:buSzPct val="100000"/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/>
              </a:defRPr>
            </a:lvl2pPr>
            <a:lvl3pPr>
              <a:defRPr sz="2000">
                <a:solidFill>
                  <a:schemeClr val="tx1"/>
                </a:solidFill>
                <a:latin typeface="Calibri"/>
              </a:defRPr>
            </a:lvl3pPr>
            <a:lvl4pPr>
              <a:defRPr sz="1800">
                <a:solidFill>
                  <a:schemeClr val="tx1"/>
                </a:solidFill>
                <a:latin typeface="Calibri"/>
              </a:defRPr>
            </a:lvl4pPr>
            <a:lvl5pPr>
              <a:defRPr sz="1800">
                <a:solidFill>
                  <a:schemeClr val="tx1"/>
                </a:solidFill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778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341439"/>
            <a:ext cx="9142413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  <a:latin typeface="Calibri"/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387049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68313" y="1772816"/>
            <a:ext cx="8424864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  <a:latin typeface="Calibri"/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8313" y="1340769"/>
            <a:ext cx="8424864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Calibri"/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58868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42-25508204_cover-image_large.jp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1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" t="2428" r="3990" b="412"/>
          <a:stretch/>
        </p:blipFill>
        <p:spPr>
          <a:xfrm>
            <a:off x="0" y="0"/>
            <a:ext cx="9142413" cy="685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-11146" y="0"/>
            <a:ext cx="9155145" cy="602128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1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1571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42-25508204_cover-image_large.jp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1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" t="2428" r="3990" b="412"/>
          <a:stretch/>
        </p:blipFill>
        <p:spPr>
          <a:xfrm>
            <a:off x="0" y="0"/>
            <a:ext cx="9142413" cy="685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-11146" y="0"/>
            <a:ext cx="9155145" cy="602128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1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59010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-7937" y="1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  <a:cs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413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5000"/>
                  </a:schemeClr>
                </a:solidFill>
              </a:defRPr>
            </a:lvl1pPr>
          </a:lstStyle>
          <a:p>
            <a:fld id="{46B5000B-066E-4146-9D4F-43221F944880}" type="slidenum">
              <a:rPr lang="de-DE">
                <a:solidFill>
                  <a:srgbClr val="C8DEF4">
                    <a:lumMod val="25000"/>
                  </a:srgbClr>
                </a:solidFill>
              </a:rPr>
              <a:pPr/>
              <a:t>‹#›</a:t>
            </a:fld>
            <a:endParaRPr lang="de-DE">
              <a:solidFill>
                <a:srgbClr val="C8DEF4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12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385175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l">
              <a:spcBef>
                <a:spcPts val="0"/>
              </a:spcBef>
              <a:buFontTx/>
              <a:buNone/>
              <a:defRPr sz="2100" b="0" baseline="0">
                <a:solidFill>
                  <a:schemeClr val="tx1"/>
                </a:solidFill>
                <a:latin typeface="Calibri"/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6162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424864" cy="4535486"/>
          </a:xfrm>
          <a:prstGeom prst="rect">
            <a:avLst/>
          </a:prstGeom>
          <a:solidFill>
            <a:schemeClr val="accent2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/>
                </a:solidFill>
                <a:latin typeface="Calibri"/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5" name="Bild 4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384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424864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270000" indent="-270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5492CD"/>
              </a:buClr>
              <a:buSzPct val="125000"/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  <a:latin typeface="Calibri"/>
              </a:defRPr>
            </a:lvl1pPr>
            <a:lvl2pPr marL="540000" indent="-270000">
              <a:spcBef>
                <a:spcPts val="0"/>
              </a:spcBef>
              <a:spcAft>
                <a:spcPts val="900"/>
              </a:spcAft>
              <a:buClr>
                <a:srgbClr val="5492CD"/>
              </a:buClr>
              <a:buSzPct val="100000"/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/>
              </a:defRPr>
            </a:lvl2pPr>
            <a:lvl3pPr>
              <a:defRPr sz="2000">
                <a:solidFill>
                  <a:schemeClr val="tx1"/>
                </a:solidFill>
                <a:latin typeface="Calibri"/>
              </a:defRPr>
            </a:lvl3pPr>
            <a:lvl4pPr>
              <a:defRPr sz="1800">
                <a:solidFill>
                  <a:schemeClr val="tx1"/>
                </a:solidFill>
                <a:latin typeface="Calibri"/>
              </a:defRPr>
            </a:lvl4pPr>
            <a:lvl5pPr>
              <a:defRPr sz="1800">
                <a:solidFill>
                  <a:schemeClr val="tx1"/>
                </a:solidFill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848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341439"/>
            <a:ext cx="9142413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  <a:latin typeface="Calibri"/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076221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68313" y="1772816"/>
            <a:ext cx="8424864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  <a:latin typeface="Calibri"/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8313" y="1340769"/>
            <a:ext cx="8424864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Calibri"/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14032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42-25508204_cover-image_large.jp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1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" t="2428" r="3990" b="412"/>
          <a:stretch/>
        </p:blipFill>
        <p:spPr>
          <a:xfrm>
            <a:off x="0" y="0"/>
            <a:ext cx="9142413" cy="685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-11146" y="0"/>
            <a:ext cx="9155145" cy="602128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1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8073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42-25508204_cover-image_large.jp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1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" t="2428" r="3990" b="412"/>
          <a:stretch/>
        </p:blipFill>
        <p:spPr>
          <a:xfrm>
            <a:off x="0" y="0"/>
            <a:ext cx="9142413" cy="685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-11146" y="0"/>
            <a:ext cx="9155145" cy="602128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1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8640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-7937" y="1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  <a:cs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50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5000"/>
                  </a:schemeClr>
                </a:solidFill>
              </a:defRPr>
            </a:lvl1pPr>
          </a:lstStyle>
          <a:p>
            <a:fld id="{46B5000B-066E-4146-9D4F-43221F944880}" type="slidenum">
              <a:rPr lang="de-DE">
                <a:solidFill>
                  <a:srgbClr val="C8DEF4">
                    <a:lumMod val="25000"/>
                  </a:srgbClr>
                </a:solidFill>
              </a:rPr>
              <a:pPr/>
              <a:t>‹#›</a:t>
            </a:fld>
            <a:endParaRPr lang="de-DE">
              <a:solidFill>
                <a:srgbClr val="C8DEF4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57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385175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l">
              <a:spcBef>
                <a:spcPts val="0"/>
              </a:spcBef>
              <a:buFontTx/>
              <a:buNone/>
              <a:defRPr sz="2100" b="0" baseline="0">
                <a:solidFill>
                  <a:schemeClr val="tx1"/>
                </a:solidFill>
                <a:latin typeface="Calibri"/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890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424864" cy="4535486"/>
          </a:xfrm>
          <a:prstGeom prst="rect">
            <a:avLst/>
          </a:prstGeom>
          <a:solidFill>
            <a:schemeClr val="accent2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/>
                </a:solidFill>
                <a:latin typeface="Calibri"/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5" name="Bild 4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307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424864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270000" indent="-270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5492CD"/>
              </a:buClr>
              <a:buSzPct val="125000"/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  <a:latin typeface="Calibri"/>
              </a:defRPr>
            </a:lvl1pPr>
            <a:lvl2pPr marL="540000" indent="-270000">
              <a:spcBef>
                <a:spcPts val="0"/>
              </a:spcBef>
              <a:spcAft>
                <a:spcPts val="900"/>
              </a:spcAft>
              <a:buClr>
                <a:srgbClr val="5492CD"/>
              </a:buClr>
              <a:buSzPct val="100000"/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/>
              </a:defRPr>
            </a:lvl2pPr>
            <a:lvl3pPr>
              <a:defRPr sz="2000">
                <a:solidFill>
                  <a:schemeClr val="tx1"/>
                </a:solidFill>
                <a:latin typeface="Calibri"/>
              </a:defRPr>
            </a:lvl3pPr>
            <a:lvl4pPr>
              <a:defRPr sz="1800">
                <a:solidFill>
                  <a:schemeClr val="tx1"/>
                </a:solidFill>
                <a:latin typeface="Calibri"/>
              </a:defRPr>
            </a:lvl4pPr>
            <a:lvl5pPr>
              <a:defRPr sz="1800">
                <a:solidFill>
                  <a:schemeClr val="tx1"/>
                </a:solidFill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1440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341439"/>
            <a:ext cx="9142413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  <a:latin typeface="Calibri"/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80591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68313" y="1772816"/>
            <a:ext cx="8424864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  <a:latin typeface="Calibri"/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8313" y="1340769"/>
            <a:ext cx="8424864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Calibri"/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50650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42-25508204_cover-image_large.jp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1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" t="2428" r="3990" b="412"/>
          <a:stretch/>
        </p:blipFill>
        <p:spPr>
          <a:xfrm>
            <a:off x="0" y="0"/>
            <a:ext cx="9142413" cy="685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-11146" y="0"/>
            <a:ext cx="9155145" cy="602128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1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5081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42-25508204_cover-image_large.jp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1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" t="2428" r="3990" b="412"/>
          <a:stretch/>
        </p:blipFill>
        <p:spPr>
          <a:xfrm>
            <a:off x="0" y="0"/>
            <a:ext cx="9142413" cy="685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-11146" y="0"/>
            <a:ext cx="9155145" cy="602128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1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091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 userDrawn="1"/>
        </p:nvSpPr>
        <p:spPr bwMode="auto">
          <a:xfrm>
            <a:off x="-7937" y="1"/>
            <a:ext cx="9144001" cy="90488"/>
          </a:xfrm>
          <a:prstGeom prst="rect">
            <a:avLst/>
          </a:prstGeom>
          <a:solidFill>
            <a:srgbClr val="5492CD"/>
          </a:solidFill>
          <a:ln w="9525">
            <a:solidFill>
              <a:srgbClr val="4A7EBB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/>
              <a:cs typeface="MS PGothic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80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5000"/>
                  </a:schemeClr>
                </a:solidFill>
              </a:defRPr>
            </a:lvl1pPr>
          </a:lstStyle>
          <a:p>
            <a:fld id="{46B5000B-066E-4146-9D4F-43221F944880}" type="slidenum">
              <a:rPr lang="de-DE">
                <a:solidFill>
                  <a:srgbClr val="C8DEF4">
                    <a:lumMod val="25000"/>
                  </a:srgbClr>
                </a:solidFill>
              </a:rPr>
              <a:pPr/>
              <a:t>‹#›</a:t>
            </a:fld>
            <a:endParaRPr lang="de-DE">
              <a:solidFill>
                <a:srgbClr val="C8DEF4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495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385175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 algn="l">
              <a:spcBef>
                <a:spcPts val="0"/>
              </a:spcBef>
              <a:buFontTx/>
              <a:buNone/>
              <a:defRPr sz="2100" b="0" baseline="0">
                <a:solidFill>
                  <a:schemeClr val="tx1"/>
                </a:solidFill>
                <a:latin typeface="Calibri"/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22296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Text in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424864" cy="4535486"/>
          </a:xfrm>
          <a:prstGeom prst="rect">
            <a:avLst/>
          </a:prstGeom>
          <a:solidFill>
            <a:schemeClr val="accent2"/>
          </a:solidFill>
          <a:effectLst/>
        </p:spPr>
        <p:txBody>
          <a:bodyPr lIns="18000" tIns="36000" rIns="18000" bIns="36000"/>
          <a:lstStyle>
            <a:lvl1pPr marL="0" indent="0" algn="just">
              <a:spcBef>
                <a:spcPts val="0"/>
              </a:spcBef>
              <a:buFontTx/>
              <a:buNone/>
              <a:defRPr sz="2000" b="0" baseline="0">
                <a:solidFill>
                  <a:schemeClr val="tx1"/>
                </a:solidFill>
                <a:latin typeface="Calibri"/>
              </a:defRPr>
            </a:lvl1pPr>
            <a:lvl2pPr marL="180000" indent="0">
              <a:spcBef>
                <a:spcPts val="200"/>
              </a:spcBef>
              <a:buFontTx/>
              <a:buNone/>
              <a:defRPr sz="20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200">
                <a:solidFill>
                  <a:schemeClr val="bg1"/>
                </a:solidFill>
              </a:defRPr>
            </a:lvl4pPr>
            <a:lvl5pPr>
              <a:defRPr sz="2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5" name="Bild 4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6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0380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1341439"/>
            <a:ext cx="8424864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270000" indent="-270000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5492CD"/>
              </a:buClr>
              <a:buSzPct val="125000"/>
              <a:buFont typeface="Arial" panose="020B0604020202020204" pitchFamily="34" charset="0"/>
              <a:buChar char="•"/>
              <a:defRPr sz="2400" b="0" baseline="0">
                <a:solidFill>
                  <a:schemeClr val="tx1"/>
                </a:solidFill>
                <a:latin typeface="Calibri"/>
              </a:defRPr>
            </a:lvl1pPr>
            <a:lvl2pPr marL="540000" indent="-270000">
              <a:spcBef>
                <a:spcPts val="0"/>
              </a:spcBef>
              <a:spcAft>
                <a:spcPts val="900"/>
              </a:spcAft>
              <a:buClr>
                <a:srgbClr val="5492CD"/>
              </a:buClr>
              <a:buSzPct val="100000"/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/>
              </a:defRPr>
            </a:lvl2pPr>
            <a:lvl3pPr>
              <a:defRPr sz="2000">
                <a:solidFill>
                  <a:schemeClr val="tx1"/>
                </a:solidFill>
                <a:latin typeface="Calibri"/>
              </a:defRPr>
            </a:lvl3pPr>
            <a:lvl4pPr>
              <a:defRPr sz="1800">
                <a:solidFill>
                  <a:schemeClr val="tx1"/>
                </a:solidFill>
                <a:latin typeface="Calibri"/>
              </a:defRPr>
            </a:lvl4pPr>
            <a:lvl5pPr>
              <a:defRPr sz="1800">
                <a:solidFill>
                  <a:schemeClr val="tx1"/>
                </a:solidFill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908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0" y="1341439"/>
            <a:ext cx="9142413" cy="4535486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  <a:latin typeface="Calibri"/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7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58885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itle, Subtitle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468313" y="1772816"/>
            <a:ext cx="8424864" cy="4104108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spcBef>
                <a:spcPts val="0"/>
              </a:spcBef>
              <a:buFontTx/>
              <a:buNone/>
              <a:defRPr sz="2000">
                <a:solidFill>
                  <a:schemeClr val="tx1"/>
                </a:solidFill>
                <a:latin typeface="Calibri"/>
              </a:defRPr>
            </a:lvl1pPr>
            <a:lvl2pPr marL="4572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 marL="9144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3pPr>
            <a:lvl4pPr marL="13716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4pPr>
            <a:lvl5pPr marL="182880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5pPr>
          </a:lstStyle>
          <a:p>
            <a:pPr lvl="0"/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68313" y="1340769"/>
            <a:ext cx="8424864" cy="432073"/>
          </a:xfrm>
          <a:prstGeom prst="rect">
            <a:avLst/>
          </a:prstGeom>
        </p:spPr>
        <p:txBody>
          <a:bodyPr lIns="18000" tIns="36000" rIns="18000" bIns="36000"/>
          <a:lstStyle>
            <a:lvl1pPr marL="0" indent="0">
              <a:buFontTx/>
              <a:buNone/>
              <a:defRPr sz="2000" b="1">
                <a:solidFill>
                  <a:schemeClr val="tx1"/>
                </a:solidFill>
                <a:latin typeface="Calibri"/>
              </a:defRPr>
            </a:lvl1pPr>
            <a:lvl2pPr marL="457200" indent="0">
              <a:buFontTx/>
              <a:buNone/>
              <a:defRPr sz="2200">
                <a:solidFill>
                  <a:schemeClr val="bg2"/>
                </a:solidFill>
              </a:defRPr>
            </a:lvl2pPr>
            <a:lvl3pPr marL="914400" indent="0">
              <a:buFontTx/>
              <a:buNone/>
              <a:defRPr sz="2200">
                <a:solidFill>
                  <a:schemeClr val="bg2"/>
                </a:solidFill>
              </a:defRPr>
            </a:lvl3pPr>
            <a:lvl4pPr marL="1371600" indent="0">
              <a:buFontTx/>
              <a:buNone/>
              <a:defRPr sz="2200">
                <a:solidFill>
                  <a:schemeClr val="bg2"/>
                </a:solidFill>
              </a:defRPr>
            </a:lvl4pPr>
            <a:lvl5pPr marL="1828800" indent="0">
              <a:buFontTx/>
              <a:buNone/>
              <a:defRPr sz="22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pic>
        <p:nvPicPr>
          <p:cNvPr id="6" name="Bild 5" descr="b-bar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/>
          <a:stretch/>
        </p:blipFill>
        <p:spPr>
          <a:xfrm>
            <a:off x="-7112" y="0"/>
            <a:ext cx="8860600" cy="1097280"/>
          </a:xfrm>
          <a:prstGeom prst="rect">
            <a:avLst/>
          </a:prstGeom>
        </p:spPr>
      </p:pic>
      <p:sp>
        <p:nvSpPr>
          <p:cNvPr id="8" name="Title 10"/>
          <p:cNvSpPr>
            <a:spLocks noGrp="1"/>
          </p:cNvSpPr>
          <p:nvPr>
            <p:ph type="title"/>
          </p:nvPr>
        </p:nvSpPr>
        <p:spPr>
          <a:xfrm>
            <a:off x="395536" y="0"/>
            <a:ext cx="8208912" cy="1097360"/>
          </a:xfrm>
          <a:prstGeom prst="rect">
            <a:avLst/>
          </a:prstGeom>
        </p:spPr>
        <p:txBody>
          <a:bodyPr lIns="0" tIns="0" rIns="0" bIns="82800" anchor="ctr"/>
          <a:lstStyle>
            <a:lvl1pPr algn="l">
              <a:defRPr sz="2400" b="1" baseline="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462021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42-25508204_cover-image_large.jp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1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" t="2428" r="3990" b="412"/>
          <a:stretch/>
        </p:blipFill>
        <p:spPr>
          <a:xfrm>
            <a:off x="0" y="0"/>
            <a:ext cx="9142413" cy="685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-11146" y="0"/>
            <a:ext cx="9155145" cy="602128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1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8055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42-25508204_cover-image_large.jpg"/>
          <p:cNvPicPr>
            <a:picLocks noChangeAspect="1"/>
          </p:cNvPicPr>
          <p:nvPr userDrawn="1"/>
        </p:nvPicPr>
        <p:blipFill rotWithShape="1">
          <a:blip r:embed="rId2" cstate="print">
            <a:alphaModFix/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91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7" t="2428" r="3990" b="412"/>
          <a:stretch/>
        </p:blipFill>
        <p:spPr>
          <a:xfrm>
            <a:off x="0" y="0"/>
            <a:ext cx="9142413" cy="6858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-11146" y="0"/>
            <a:ext cx="9155145" cy="6021288"/>
          </a:xfrm>
          <a:prstGeom prst="rect">
            <a:avLst/>
          </a:prstGeom>
          <a:gradFill flip="none" rotWithShape="1">
            <a:gsLst>
              <a:gs pos="0">
                <a:schemeClr val="tx2">
                  <a:alpha val="71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8080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533400" y="498475"/>
              <a:ext cx="4724400" cy="3385542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en-US" altLang="zh-TW" sz="2000" b="1" baseline="30000" dirty="0" smtClean="0">
                  <a:solidFill>
                    <a:srgbClr val="E8C7B0"/>
                  </a:solidFill>
                </a:rPr>
                <a:t>FOR FURTHER INFORMATION PLEASE CONTACT:</a:t>
              </a:r>
            </a:p>
            <a:p>
              <a:pPr>
                <a:defRPr/>
              </a:pPr>
              <a:endParaRPr lang="en-US" altLang="zh-TW" sz="2000" b="1" kern="1200" baseline="30000" dirty="0" smtClean="0">
                <a:solidFill>
                  <a:schemeClr val="bg1"/>
                </a:solidFill>
                <a:latin typeface="Arial" charset="0"/>
                <a:ea typeface="+mn-ea"/>
                <a:cs typeface="Arial" charset="0"/>
              </a:endParaRPr>
            </a:p>
            <a:p>
              <a:pPr>
                <a:defRPr/>
              </a:pPr>
              <a:r>
                <a:rPr lang="en-US" altLang="zh-TW" sz="2000" b="1" kern="1200" baseline="30000" dirty="0" smtClea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IFRC South Asia Regional Delegation</a:t>
              </a:r>
            </a:p>
            <a:p>
              <a:pPr>
                <a:defRPr/>
              </a:pPr>
              <a:r>
                <a:rPr lang="en-US" altLang="zh-TW" sz="2000" b="1" kern="1200" baseline="30000" dirty="0" smtClea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NAME </a:t>
              </a:r>
              <a:r>
                <a:rPr lang="en-US" altLang="zh-TW" sz="2000" b="1" kern="1200" baseline="30000" dirty="0" err="1" smtClea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Enkas</a:t>
              </a:r>
              <a:r>
                <a:rPr lang="en-US" altLang="zh-TW" sz="2000" b="1" kern="1200" baseline="30000" dirty="0" smtClea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 </a:t>
              </a:r>
              <a:r>
                <a:rPr lang="en-US" altLang="zh-TW" sz="2000" b="1" kern="1200" baseline="30000" dirty="0" err="1" smtClea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Chau</a:t>
              </a:r>
              <a:r>
                <a:rPr lang="en-US" altLang="zh-TW" sz="2000" b="1" kern="1200" baseline="30000" dirty="0" smtClea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, IFRC DRR Advisor</a:t>
              </a:r>
              <a:br>
                <a:rPr lang="en-US" altLang="zh-TW" sz="2000" b="1" kern="1200" baseline="30000" dirty="0" smtClea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</a:br>
              <a:r>
                <a:rPr lang="en-US" altLang="zh-TW" sz="2000" b="1" kern="1200" baseline="30000" dirty="0" smtClean="0">
                  <a:solidFill>
                    <a:schemeClr val="bg1"/>
                  </a:solidFill>
                  <a:latin typeface="Arial" charset="0"/>
                  <a:ea typeface="+mn-ea"/>
                  <a:cs typeface="Arial" charset="0"/>
                </a:rPr>
                <a:t>TEL. : +977-985-1107-803</a:t>
              </a:r>
            </a:p>
            <a:p>
              <a:pPr>
                <a:defRPr/>
              </a:pPr>
              <a:r>
                <a:rPr lang="en-US" altLang="zh-TW" sz="2000" b="1" baseline="30000" dirty="0" smtClean="0">
                  <a:solidFill>
                    <a:schemeClr val="bg1"/>
                  </a:solidFill>
                </a:rPr>
                <a:t>EMAIL: enkas.chau@ifrc.org</a:t>
              </a:r>
            </a:p>
            <a:p>
              <a:endParaRPr lang="en-US" altLang="zh-TW" sz="2000" b="1" baseline="30000" dirty="0">
                <a:solidFill>
                  <a:schemeClr val="bg1"/>
                </a:solidFill>
              </a:endParaRPr>
            </a:p>
            <a:p>
              <a:r>
                <a:rPr lang="en-US" altLang="zh-TW" sz="2000" b="1" baseline="30000" dirty="0">
                  <a:solidFill>
                    <a:srgbClr val="E8C7B0"/>
                  </a:solidFill>
                </a:rPr>
                <a:t>THIS PRESENTATION IS PUBLISHED BY</a:t>
              </a:r>
            </a:p>
            <a:p>
              <a:r>
                <a:rPr lang="en-US" altLang="zh-TW" sz="2000" b="1" baseline="30000" dirty="0">
                  <a:solidFill>
                    <a:schemeClr val="bg1"/>
                  </a:solidFill>
                </a:rPr>
                <a:t>INTERNATIONAL FEDERATION OF </a:t>
              </a:r>
              <a:br>
                <a:rPr lang="en-US" altLang="zh-TW" sz="2000" b="1" baseline="30000" dirty="0">
                  <a:solidFill>
                    <a:schemeClr val="bg1"/>
                  </a:solidFill>
                </a:rPr>
              </a:br>
              <a:r>
                <a:rPr lang="en-US" altLang="zh-TW" sz="2000" b="1" baseline="30000" dirty="0">
                  <a:solidFill>
                    <a:schemeClr val="bg1"/>
                  </a:solidFill>
                </a:rPr>
                <a:t>RED CROSS AND RED CRESCENT SOCIETIES</a:t>
              </a:r>
            </a:p>
            <a:p>
              <a:r>
                <a:rPr lang="en-US" altLang="zh-TW" sz="2000" b="1" baseline="30000" dirty="0">
                  <a:solidFill>
                    <a:schemeClr val="bg1"/>
                  </a:solidFill>
                </a:rPr>
                <a:t>P.O. BOX 372</a:t>
              </a:r>
            </a:p>
            <a:p>
              <a:r>
                <a:rPr lang="en-US" altLang="zh-TW" sz="2000" b="1" baseline="30000" dirty="0">
                  <a:solidFill>
                    <a:schemeClr val="bg1"/>
                  </a:solidFill>
                </a:rPr>
                <a:t>CH-1211 GENEVA 19</a:t>
              </a:r>
            </a:p>
            <a:p>
              <a:r>
                <a:rPr lang="en-US" altLang="zh-TW" sz="2000" b="1" baseline="30000" dirty="0">
                  <a:solidFill>
                    <a:schemeClr val="bg1"/>
                  </a:solidFill>
                </a:rPr>
                <a:t>SWITZERLAND</a:t>
              </a:r>
            </a:p>
            <a:p>
              <a:endParaRPr lang="en-US" altLang="zh-TW" sz="2000" b="1" baseline="30000" dirty="0">
                <a:solidFill>
                  <a:schemeClr val="bg1"/>
                </a:solidFill>
              </a:endParaRPr>
            </a:p>
            <a:p>
              <a:r>
                <a:rPr lang="en-US" altLang="zh-TW" sz="2000" b="1" baseline="30000" dirty="0">
                  <a:solidFill>
                    <a:schemeClr val="bg1"/>
                  </a:solidFill>
                </a:rPr>
                <a:t>TEL.: +41 22 730 42 22</a:t>
              </a:r>
            </a:p>
            <a:p>
              <a:r>
                <a:rPr lang="en-US" altLang="zh-TW" sz="2000" b="1" baseline="30000" dirty="0">
                  <a:solidFill>
                    <a:schemeClr val="bg1"/>
                  </a:solidFill>
                </a:rPr>
                <a:t>FAX.: +41 22 733 03 95</a:t>
              </a:r>
              <a:endParaRPr lang="en-US" altLang="zh-TW" sz="20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rine present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784225"/>
          </a:xfrm>
          <a:prstGeom prst="rect">
            <a:avLst/>
          </a:prstGeom>
          <a:solidFill>
            <a:srgbClr val="E00034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79352" tIns="39676" rIns="79352" bIns="39676" anchor="ctr"/>
          <a:lstStyle/>
          <a:p>
            <a:pPr algn="ctr" defTabSz="793750"/>
            <a:endParaRPr lang="fr-CH" sz="310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14313" y="128588"/>
          <a:ext cx="39116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42" name="Drawing" r:id="rId3" imgW="5025995" imgH="571500" progId="">
                  <p:embed/>
                </p:oleObj>
              </mc:Choice>
              <mc:Fallback>
                <p:oleObj name="Drawing" r:id="rId3" imgW="5025995" imgH="57150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28588"/>
                        <a:ext cx="39116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43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2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endParaRPr lang="zh-TW" altLang="en-US" sz="3200"/>
            </a:p>
          </p:txBody>
        </p:sp>
        <p:sp>
          <p:nvSpPr>
            <p:cNvPr id="10" name="TextBox 9"/>
            <p:cNvSpPr txBox="1"/>
            <p:nvPr userDrawn="1"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r>
                <a:rPr lang="en-US" altLang="zh-TW" sz="1200" b="1">
                  <a:solidFill>
                    <a:srgbClr val="551C15"/>
                  </a:solidFill>
                  <a:latin typeface="Arial Rounded MT Bold" pitchFamily="34" charset="0"/>
                </a:rPr>
                <a:t>www.ifrc.org</a:t>
              </a:r>
            </a:p>
            <a:p>
              <a:r>
                <a:rPr lang="en-US" altLang="zh-TW" sz="1200" b="1">
                  <a:solidFill>
                    <a:schemeClr val="bg1"/>
                  </a:solidFill>
                  <a:latin typeface="Arial Rounded MT Bold" pitchFamily="34" charset="0"/>
                </a:rPr>
                <a:t>Saving lives, changing minds.</a:t>
              </a:r>
              <a:endParaRPr lang="en-US" altLang="zh-TW" sz="1200">
                <a:solidFill>
                  <a:schemeClr val="bg1"/>
                </a:solidFill>
                <a:latin typeface="Arial Rounded MT Bold" pitchFamily="34" charset="0"/>
              </a:endParaRPr>
            </a:p>
          </p:txBody>
        </p:sp>
        <p:pic>
          <p:nvPicPr>
            <p:cNvPr id="1034" name="Picture 14" descr="IFRC_logo_EN.gif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GB" smtClean="0"/>
          </a:p>
        </p:txBody>
      </p:sp>
      <p:grpSp>
        <p:nvGrpSpPr>
          <p:cNvPr id="1029" name="Group 16"/>
          <p:cNvGrpSpPr>
            <a:grpSpLocks/>
          </p:cNvGrpSpPr>
          <p:nvPr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18" name="Oval 17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TW" altLang="en-US">
                <a:solidFill>
                  <a:srgbClr val="FFFFFF"/>
                </a:solidFill>
                <a:cs typeface="Arial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282555" y="625325"/>
              <a:ext cx="1144157" cy="46149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Tập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huấn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vê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̀ </a:t>
              </a:r>
              <a:r>
                <a:rPr lang="en-US" sz="10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Biến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đổi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0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1000" b="1" baseline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́ </a:t>
              </a:r>
              <a:r>
                <a:rPr lang="en-US" sz="1000" b="1" baseline="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hậu</a:t>
              </a:r>
              <a:endPara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1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58" r:id="rId8"/>
    <p:sldLayoutId id="2147483668" r:id="rId9"/>
    <p:sldLayoutId id="2147483659" r:id="rId10"/>
    <p:sldLayoutId id="2147483660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fontAlgn="base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fontAlgn="base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fontAlgn="base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fontAlgn="base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 rot="10800000">
            <a:off x="-2" y="2636911"/>
            <a:ext cx="9142413" cy="3456383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075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18005"/>
            <a:ext cx="2943499" cy="45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647056" y="6093297"/>
            <a:ext cx="2160240" cy="764703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de-DE" sz="1000" dirty="0" smtClean="0">
                <a:solidFill>
                  <a:srgbClr val="4780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Group III contribution to the IPCC Fifth Assessment Report</a:t>
            </a:r>
            <a:endParaRPr lang="en-GB" sz="1000" dirty="0">
              <a:solidFill>
                <a:srgbClr val="4780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0" y="6309320"/>
            <a:ext cx="431032" cy="548680"/>
          </a:xfrm>
          <a:prstGeom prst="rect">
            <a:avLst/>
          </a:prstGeom>
        </p:spPr>
        <p:txBody>
          <a:bodyPr vert="horz" lIns="91440" tIns="0" rIns="36000" bIns="360000" rtlCol="0" anchor="ctr"/>
          <a:lstStyle>
            <a:lvl1pPr algn="r">
              <a:defRPr sz="11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503040" y="6372000"/>
            <a:ext cx="0" cy="48600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71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 rot="10800000">
            <a:off x="-2" y="2636911"/>
            <a:ext cx="9142413" cy="3456383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075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18005"/>
            <a:ext cx="2943499" cy="45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647056" y="6093297"/>
            <a:ext cx="2160240" cy="764703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de-DE" sz="1000" dirty="0" smtClean="0">
                <a:solidFill>
                  <a:srgbClr val="4780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Group III contribution to the IPCC Fifth Assessment Report</a:t>
            </a:r>
            <a:endParaRPr lang="en-GB" sz="1000" dirty="0">
              <a:solidFill>
                <a:srgbClr val="4780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0" y="6309320"/>
            <a:ext cx="431032" cy="548680"/>
          </a:xfrm>
          <a:prstGeom prst="rect">
            <a:avLst/>
          </a:prstGeom>
        </p:spPr>
        <p:txBody>
          <a:bodyPr vert="horz" lIns="91440" tIns="0" rIns="36000" bIns="360000" rtlCol="0" anchor="ctr"/>
          <a:lstStyle>
            <a:lvl1pPr algn="r">
              <a:defRPr sz="11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503040" y="6372000"/>
            <a:ext cx="0" cy="48600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790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 rot="10800000">
            <a:off x="-2" y="2636911"/>
            <a:ext cx="9142413" cy="3456383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075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18005"/>
            <a:ext cx="2943499" cy="45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647056" y="6093297"/>
            <a:ext cx="2160240" cy="764703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de-DE" sz="1000" dirty="0" smtClean="0">
                <a:solidFill>
                  <a:srgbClr val="4780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Group III contribution to the IPCC Fifth Assessment Report</a:t>
            </a:r>
            <a:endParaRPr lang="en-GB" sz="1000" dirty="0">
              <a:solidFill>
                <a:srgbClr val="4780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0" y="6309320"/>
            <a:ext cx="431032" cy="548680"/>
          </a:xfrm>
          <a:prstGeom prst="rect">
            <a:avLst/>
          </a:prstGeom>
        </p:spPr>
        <p:txBody>
          <a:bodyPr vert="horz" lIns="91440" tIns="0" rIns="36000" bIns="360000" rtlCol="0" anchor="ctr"/>
          <a:lstStyle>
            <a:lvl1pPr algn="r">
              <a:defRPr sz="11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503040" y="6372000"/>
            <a:ext cx="0" cy="48600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52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 rot="10800000">
            <a:off x="-2" y="2636911"/>
            <a:ext cx="9142413" cy="3456383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075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18005"/>
            <a:ext cx="2943499" cy="45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647056" y="6093297"/>
            <a:ext cx="2160240" cy="764703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de-DE" sz="1000" dirty="0" smtClean="0">
                <a:solidFill>
                  <a:srgbClr val="4780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Group III contribution to the IPCC Fifth Assessment Report</a:t>
            </a:r>
            <a:endParaRPr lang="en-GB" sz="1000" dirty="0">
              <a:solidFill>
                <a:srgbClr val="4780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0" y="6309320"/>
            <a:ext cx="431032" cy="548680"/>
          </a:xfrm>
          <a:prstGeom prst="rect">
            <a:avLst/>
          </a:prstGeom>
        </p:spPr>
        <p:txBody>
          <a:bodyPr vert="horz" lIns="91440" tIns="0" rIns="36000" bIns="360000" rtlCol="0" anchor="ctr"/>
          <a:lstStyle>
            <a:lvl1pPr algn="r">
              <a:defRPr sz="11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503040" y="6372000"/>
            <a:ext cx="0" cy="48600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755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 rot="10800000">
            <a:off x="-2" y="2636911"/>
            <a:ext cx="9142413" cy="3456383"/>
          </a:xfrm>
          <a:prstGeom prst="rect">
            <a:avLst/>
          </a:prstGeom>
          <a:gradFill>
            <a:gsLst>
              <a:gs pos="0">
                <a:schemeClr val="tx2">
                  <a:lumMod val="50000"/>
                  <a:alpha val="3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1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3075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6218005"/>
            <a:ext cx="2943499" cy="45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 userDrawn="1"/>
        </p:nvSpPr>
        <p:spPr>
          <a:xfrm>
            <a:off x="647056" y="6093297"/>
            <a:ext cx="2160240" cy="764703"/>
          </a:xfrm>
          <a:prstGeom prst="rect">
            <a:avLst/>
          </a:prstGeom>
          <a:noFill/>
        </p:spPr>
        <p:txBody>
          <a:bodyPr wrap="square" lIns="0" rtlCol="0" anchor="ctr" anchorCtr="0">
            <a:noAutofit/>
          </a:bodyPr>
          <a:lstStyle/>
          <a:p>
            <a:r>
              <a:rPr lang="de-DE" sz="1000" dirty="0" smtClean="0">
                <a:solidFill>
                  <a:srgbClr val="4780C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Group III contribution to the IPCC Fifth Assessment Report</a:t>
            </a:r>
            <a:endParaRPr lang="en-GB" sz="1000" dirty="0">
              <a:solidFill>
                <a:srgbClr val="4780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0" y="6309320"/>
            <a:ext cx="431032" cy="548680"/>
          </a:xfrm>
          <a:prstGeom prst="rect">
            <a:avLst/>
          </a:prstGeom>
        </p:spPr>
        <p:txBody>
          <a:bodyPr vert="horz" lIns="91440" tIns="0" rIns="36000" bIns="360000" rtlCol="0" anchor="ctr"/>
          <a:lstStyle>
            <a:lvl1pPr algn="r">
              <a:defRPr sz="1100" b="1" i="0">
                <a:solidFill>
                  <a:schemeClr val="tx2"/>
                </a:solidFill>
                <a:latin typeface="Calibri"/>
                <a:cs typeface="Calibri"/>
              </a:defRPr>
            </a:lvl1pPr>
          </a:lstStyle>
          <a:p>
            <a:fld id="{46B5000B-066E-4146-9D4F-43221F944880}" type="slidenum">
              <a:rPr lang="de-DE">
                <a:solidFill>
                  <a:srgbClr val="4780C1"/>
                </a:solidFill>
              </a:rPr>
              <a:pPr/>
              <a:t>‹#›</a:t>
            </a:fld>
            <a:endParaRPr lang="de-DE">
              <a:solidFill>
                <a:srgbClr val="4780C1"/>
              </a:solidFill>
            </a:endParaRPr>
          </a:p>
        </p:txBody>
      </p:sp>
      <p:cxnSp>
        <p:nvCxnSpPr>
          <p:cNvPr id="4" name="Gerade Verbindung 3"/>
          <p:cNvCxnSpPr/>
          <p:nvPr userDrawn="1"/>
        </p:nvCxnSpPr>
        <p:spPr>
          <a:xfrm>
            <a:off x="503040" y="6372000"/>
            <a:ext cx="0" cy="48600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057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77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3"/>
          <p:cNvSpPr>
            <a:spLocks noGrp="1"/>
          </p:cNvSpPr>
          <p:nvPr>
            <p:ph type="ctrTitle"/>
          </p:nvPr>
        </p:nvSpPr>
        <p:spPr>
          <a:xfrm>
            <a:off x="1475656" y="332656"/>
            <a:ext cx="7344816" cy="4536504"/>
          </a:xfrm>
        </p:spPr>
        <p:txBody>
          <a:bodyPr/>
          <a:lstStyle/>
          <a:p>
            <a:pPr algn="ctr"/>
            <a:r>
              <a:rPr lang="en-GB" sz="4000" dirty="0" smtClean="0"/>
              <a:t>     </a:t>
            </a:r>
            <a:br>
              <a:rPr lang="en-GB" sz="4000" dirty="0" smtClean="0"/>
            </a:br>
            <a:r>
              <a:rPr lang="en-GB" sz="4000" dirty="0" err="1" smtClean="0"/>
              <a:t>Lồng</a:t>
            </a:r>
            <a:r>
              <a:rPr lang="en-GB" sz="4000" dirty="0" smtClean="0"/>
              <a:t> </a:t>
            </a:r>
            <a:r>
              <a:rPr lang="en-GB" sz="4000" dirty="0" err="1" smtClean="0"/>
              <a:t>ghép</a:t>
            </a:r>
            <a:r>
              <a:rPr lang="en-GB" sz="4000" dirty="0" smtClean="0"/>
              <a:t> GTRRTH </a:t>
            </a:r>
            <a:r>
              <a:rPr lang="en-GB" sz="4000" dirty="0" err="1" smtClean="0"/>
              <a:t>và</a:t>
            </a:r>
            <a:r>
              <a:rPr lang="en-GB" sz="4000" dirty="0" smtClean="0"/>
              <a:t> BĐKH</a:t>
            </a:r>
            <a:endParaRPr lang="en-GB" sz="40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i="0" dirty="0" err="1"/>
              <a:t>Bước</a:t>
            </a:r>
            <a:r>
              <a:rPr lang="en-GB" i="0" dirty="0"/>
              <a:t> 1: Trang </a:t>
            </a:r>
            <a:r>
              <a:rPr lang="en-GB" i="0" dirty="0" err="1"/>
              <a:t>bị</a:t>
            </a:r>
            <a:r>
              <a:rPr lang="en-GB" i="0" dirty="0"/>
              <a:t> </a:t>
            </a:r>
            <a:r>
              <a:rPr lang="en-GB" i="0" dirty="0" err="1"/>
              <a:t>kiến</a:t>
            </a:r>
            <a:r>
              <a:rPr lang="en-GB" i="0" dirty="0"/>
              <a:t> </a:t>
            </a:r>
            <a:r>
              <a:rPr lang="en-GB" i="0" dirty="0" err="1"/>
              <a:t>thức</a:t>
            </a:r>
            <a:r>
              <a:rPr lang="en-GB" i="0" dirty="0"/>
              <a:t/>
            </a:r>
            <a:br>
              <a:rPr lang="en-GB" i="0" dirty="0"/>
            </a:br>
            <a:r>
              <a:rPr lang="en-US" altLang="en-US" sz="2800" dirty="0" smtClean="0">
                <a:solidFill>
                  <a:srgbClr val="FF0000"/>
                </a:solidFill>
              </a:rPr>
              <a:t>GTRRTH </a:t>
            </a:r>
            <a:r>
              <a:rPr lang="en-US" altLang="en-US" sz="2800" dirty="0" err="1">
                <a:solidFill>
                  <a:srgbClr val="FF0000"/>
                </a:solidFill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BĐKH (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tiếp</a:t>
            </a:r>
            <a:r>
              <a:rPr lang="en-US" altLang="en-US" sz="2800" dirty="0" smtClean="0">
                <a:solidFill>
                  <a:srgbClr val="FF0000"/>
                </a:solidFill>
              </a:rPr>
              <a:t>)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628800"/>
            <a:ext cx="7848872" cy="417646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vi-VN" altLang="en-US" sz="2400" b="1" dirty="0"/>
              <a:t>Quản lý rủi ro khí hậu là một hoạt động bổ sung thêm với các chương trình và dự án đang thực hiện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57200" y="2743200"/>
            <a:ext cx="7734300" cy="3284538"/>
            <a:chOff x="457200" y="2743200"/>
            <a:chExt cx="7734300" cy="3284538"/>
          </a:xfrm>
        </p:grpSpPr>
        <p:sp>
          <p:nvSpPr>
            <p:cNvPr id="22" name="AutoShape 6" descr="Water droplets"/>
            <p:cNvSpPr>
              <a:spLocks noChangeArrowheads="1"/>
            </p:cNvSpPr>
            <p:nvPr/>
          </p:nvSpPr>
          <p:spPr bwMode="auto">
            <a:xfrm>
              <a:off x="457200" y="2743200"/>
              <a:ext cx="4495800" cy="3048000"/>
            </a:xfrm>
            <a:prstGeom prst="doubleWave">
              <a:avLst>
                <a:gd name="adj1" fmla="val 6500"/>
                <a:gd name="adj2" fmla="val 0"/>
              </a:avLst>
            </a:prstGeom>
            <a:blipFill dpi="0" rotWithShape="0">
              <a:blip r:embed="rId2">
                <a:alphaModFix amt="46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8854" tIns="39427" rIns="78854" bIns="39427" anchor="ctr"/>
            <a:lstStyle>
              <a:lvl1pPr defTabSz="7889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7889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7889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7889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7889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788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788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788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788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nl-NL" altLang="en-US" sz="1700">
                <a:latin typeface="Times New Roman" pitchFamily="18" charset="0"/>
              </a:endParaRPr>
            </a:p>
          </p:txBody>
        </p:sp>
        <p:sp>
          <p:nvSpPr>
            <p:cNvPr id="23" name="AutoShape 7"/>
            <p:cNvSpPr>
              <a:spLocks noChangeArrowheads="1"/>
            </p:cNvSpPr>
            <p:nvPr/>
          </p:nvSpPr>
          <p:spPr bwMode="auto">
            <a:xfrm rot="10800000">
              <a:off x="4800600" y="2781300"/>
              <a:ext cx="1143000" cy="6096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150 w 21600"/>
                <a:gd name="T13" fmla="*/ 3150 h 21600"/>
                <a:gd name="T14" fmla="*/ 18450 w 21600"/>
                <a:gd name="T15" fmla="*/ 18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2699" y="21600"/>
                  </a:lnTo>
                  <a:lnTo>
                    <a:pt x="18901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lIns="78854" tIns="39427" rIns="78854" bIns="39427" anchor="ctr"/>
            <a:lstStyle/>
            <a:p>
              <a:endParaRPr lang="en-GB"/>
            </a:p>
          </p:txBody>
        </p:sp>
        <p:grpSp>
          <p:nvGrpSpPr>
            <p:cNvPr id="24" name="Group 17"/>
            <p:cNvGrpSpPr>
              <a:grpSpLocks/>
            </p:cNvGrpSpPr>
            <p:nvPr/>
          </p:nvGrpSpPr>
          <p:grpSpPr bwMode="auto">
            <a:xfrm>
              <a:off x="6165850" y="4276725"/>
              <a:ext cx="2025650" cy="1590675"/>
              <a:chOff x="3884" y="2694"/>
              <a:chExt cx="1276" cy="1002"/>
            </a:xfrm>
          </p:grpSpPr>
          <p:sp>
            <p:nvSpPr>
              <p:cNvPr id="26" name="AutoShape 2"/>
              <p:cNvSpPr>
                <a:spLocks noChangeArrowheads="1"/>
              </p:cNvSpPr>
              <p:nvPr/>
            </p:nvSpPr>
            <p:spPr bwMode="auto">
              <a:xfrm rot="10800000">
                <a:off x="3888" y="3312"/>
                <a:ext cx="1248" cy="384"/>
              </a:xfrm>
              <a:prstGeom prst="flowChartDocumen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78854" tIns="39427" rIns="78854" bIns="39427" anchor="ctr"/>
              <a:lstStyle>
                <a:lvl1pPr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endParaRPr lang="nl-NL" altLang="en-US" sz="1700">
                  <a:latin typeface="Times New Roman" pitchFamily="18" charset="0"/>
                </a:endParaRPr>
              </a:p>
            </p:txBody>
          </p:sp>
          <p:sp>
            <p:nvSpPr>
              <p:cNvPr id="27" name="Rectangle 3"/>
              <p:cNvSpPr>
                <a:spLocks noChangeArrowheads="1"/>
              </p:cNvSpPr>
              <p:nvPr/>
            </p:nvSpPr>
            <p:spPr bwMode="auto">
              <a:xfrm>
                <a:off x="4608" y="2982"/>
                <a:ext cx="432" cy="33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8854" tIns="39427" rIns="78854" bIns="39427" anchor="ctr"/>
              <a:lstStyle>
                <a:lvl1pPr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endParaRPr lang="nl-NL" altLang="en-US" sz="1700">
                  <a:latin typeface="Times New Roman" pitchFamily="18" charset="0"/>
                </a:endParaRPr>
              </a:p>
            </p:txBody>
          </p:sp>
          <p:sp>
            <p:nvSpPr>
              <p:cNvPr id="28" name="AutoShape 4"/>
              <p:cNvSpPr>
                <a:spLocks noChangeArrowheads="1"/>
              </p:cNvSpPr>
              <p:nvPr/>
            </p:nvSpPr>
            <p:spPr bwMode="auto">
              <a:xfrm>
                <a:off x="4488" y="2694"/>
                <a:ext cx="672" cy="288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8854" tIns="39427" rIns="78854" bIns="39427" anchor="ctr"/>
              <a:lstStyle>
                <a:lvl1pPr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endParaRPr lang="nl-NL" altLang="en-US" sz="1700">
                  <a:latin typeface="Times New Roman" pitchFamily="18" charset="0"/>
                </a:endParaRPr>
              </a:p>
            </p:txBody>
          </p:sp>
          <p:sp>
            <p:nvSpPr>
              <p:cNvPr id="29" name="AutoShape 2"/>
              <p:cNvSpPr>
                <a:spLocks noChangeArrowheads="1"/>
              </p:cNvSpPr>
              <p:nvPr/>
            </p:nvSpPr>
            <p:spPr bwMode="auto">
              <a:xfrm rot="10800000">
                <a:off x="3884" y="3306"/>
                <a:ext cx="1248" cy="384"/>
              </a:xfrm>
              <a:prstGeom prst="flowChartDocumen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78854" tIns="39427" rIns="78854" bIns="39427" anchor="ctr"/>
              <a:lstStyle>
                <a:lvl1pPr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endParaRPr lang="nl-NL" altLang="en-US" sz="1700">
                  <a:latin typeface="Times New Roman" pitchFamily="18" charset="0"/>
                </a:endParaRPr>
              </a:p>
            </p:txBody>
          </p:sp>
          <p:sp>
            <p:nvSpPr>
              <p:cNvPr id="30" name="Rectangle 3"/>
              <p:cNvSpPr>
                <a:spLocks noChangeArrowheads="1"/>
              </p:cNvSpPr>
              <p:nvPr/>
            </p:nvSpPr>
            <p:spPr bwMode="auto">
              <a:xfrm>
                <a:off x="4604" y="2976"/>
                <a:ext cx="432" cy="33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8854" tIns="39427" rIns="78854" bIns="39427" anchor="ctr"/>
              <a:lstStyle>
                <a:lvl1pPr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endParaRPr lang="nl-NL" altLang="en-US" sz="1700">
                  <a:latin typeface="Times New Roman" pitchFamily="18" charset="0"/>
                </a:endParaRPr>
              </a:p>
            </p:txBody>
          </p:sp>
        </p:grpSp>
        <p:sp>
          <p:nvSpPr>
            <p:cNvPr id="25" name="AutoShape 8"/>
            <p:cNvSpPr>
              <a:spLocks noChangeArrowheads="1"/>
            </p:cNvSpPr>
            <p:nvPr/>
          </p:nvSpPr>
          <p:spPr bwMode="auto">
            <a:xfrm rot="10800000">
              <a:off x="4268788" y="3284538"/>
              <a:ext cx="2209800" cy="2743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lIns="78854" tIns="39427" rIns="78854" bIns="39427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0672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i="0" dirty="0" err="1"/>
              <a:t>Bước</a:t>
            </a:r>
            <a:r>
              <a:rPr lang="en-GB" i="0" dirty="0"/>
              <a:t> 1: Trang </a:t>
            </a:r>
            <a:r>
              <a:rPr lang="en-GB" i="0" dirty="0" err="1"/>
              <a:t>bị</a:t>
            </a:r>
            <a:r>
              <a:rPr lang="en-GB" i="0" dirty="0"/>
              <a:t> </a:t>
            </a:r>
            <a:r>
              <a:rPr lang="en-GB" i="0" dirty="0" err="1"/>
              <a:t>kiến</a:t>
            </a:r>
            <a:r>
              <a:rPr lang="en-GB" i="0" dirty="0"/>
              <a:t> </a:t>
            </a:r>
            <a:r>
              <a:rPr lang="en-GB" i="0" dirty="0" err="1"/>
              <a:t>thức</a:t>
            </a:r>
            <a:r>
              <a:rPr lang="en-GB" i="0" dirty="0"/>
              <a:t/>
            </a:r>
            <a:br>
              <a:rPr lang="en-GB" i="0" dirty="0"/>
            </a:br>
            <a:r>
              <a:rPr lang="en-US" altLang="en-US" sz="2800" dirty="0" smtClean="0">
                <a:solidFill>
                  <a:srgbClr val="FF0000"/>
                </a:solidFill>
              </a:rPr>
              <a:t>GTRRTH </a:t>
            </a:r>
            <a:r>
              <a:rPr lang="en-US" altLang="en-US" sz="2800" dirty="0" err="1">
                <a:solidFill>
                  <a:srgbClr val="FF0000"/>
                </a:solidFill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BĐKH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628800"/>
            <a:ext cx="7848872" cy="4176464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71600" y="1628800"/>
            <a:ext cx="7848872" cy="4176464"/>
            <a:chOff x="971600" y="1628800"/>
            <a:chExt cx="7848872" cy="4176464"/>
          </a:xfrm>
        </p:grpSpPr>
        <p:sp>
          <p:nvSpPr>
            <p:cNvPr id="4" name="Rectangle 3"/>
            <p:cNvSpPr/>
            <p:nvPr/>
          </p:nvSpPr>
          <p:spPr>
            <a:xfrm>
              <a:off x="971600" y="1628800"/>
              <a:ext cx="7848872" cy="41764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1691680" y="1844824"/>
              <a:ext cx="6408712" cy="3456384"/>
            </a:xfrm>
            <a:prstGeom prst="ellipse">
              <a:avLst/>
            </a:prstGeom>
            <a:solidFill>
              <a:srgbClr val="C0B8AC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37"/>
          <p:cNvSpPr txBox="1">
            <a:spLocks noChangeArrowheads="1"/>
          </p:cNvSpPr>
          <p:nvPr/>
        </p:nvSpPr>
        <p:spPr bwMode="auto">
          <a:xfrm>
            <a:off x="3131840" y="5427169"/>
            <a:ext cx="3814097" cy="38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GB" sz="1600" b="1" dirty="0" err="1" smtClean="0">
                <a:solidFill>
                  <a:srgbClr val="C00000"/>
                </a:solidFill>
              </a:rPr>
              <a:t>Giảm</a:t>
            </a:r>
            <a:r>
              <a:rPr lang="en-GB" sz="1600" b="1" dirty="0" smtClean="0">
                <a:solidFill>
                  <a:srgbClr val="C00000"/>
                </a:solidFill>
              </a:rPr>
              <a:t> </a:t>
            </a:r>
            <a:r>
              <a:rPr lang="en-GB" sz="1600" b="1" dirty="0" err="1" smtClean="0">
                <a:solidFill>
                  <a:srgbClr val="C00000"/>
                </a:solidFill>
              </a:rPr>
              <a:t>thiểu</a:t>
            </a:r>
            <a:r>
              <a:rPr lang="en-GB" sz="1600" b="1" dirty="0" smtClean="0">
                <a:solidFill>
                  <a:srgbClr val="C00000"/>
                </a:solidFill>
              </a:rPr>
              <a:t> </a:t>
            </a:r>
            <a:r>
              <a:rPr lang="en-GB" sz="1600" b="1" dirty="0" err="1" smtClean="0">
                <a:solidFill>
                  <a:srgbClr val="C00000"/>
                </a:solidFill>
              </a:rPr>
              <a:t>rủi</a:t>
            </a:r>
            <a:r>
              <a:rPr lang="en-GB" sz="1600" b="1" dirty="0" smtClean="0">
                <a:solidFill>
                  <a:srgbClr val="C00000"/>
                </a:solidFill>
              </a:rPr>
              <a:t> </a:t>
            </a:r>
            <a:r>
              <a:rPr lang="en-GB" sz="1600" b="1" dirty="0" err="1" smtClean="0">
                <a:solidFill>
                  <a:srgbClr val="C00000"/>
                </a:solidFill>
              </a:rPr>
              <a:t>ro</a:t>
            </a:r>
            <a:r>
              <a:rPr lang="en-GB" sz="1600" b="1" dirty="0" smtClean="0">
                <a:solidFill>
                  <a:srgbClr val="C00000"/>
                </a:solidFill>
              </a:rPr>
              <a:t> </a:t>
            </a:r>
            <a:r>
              <a:rPr lang="en-GB" sz="1600" b="1" dirty="0" err="1" smtClean="0">
                <a:solidFill>
                  <a:srgbClr val="C00000"/>
                </a:solidFill>
              </a:rPr>
              <a:t>thảm</a:t>
            </a:r>
            <a:r>
              <a:rPr lang="en-GB" sz="1600" b="1" dirty="0" smtClean="0">
                <a:solidFill>
                  <a:srgbClr val="C00000"/>
                </a:solidFill>
              </a:rPr>
              <a:t> </a:t>
            </a:r>
            <a:r>
              <a:rPr lang="en-GB" sz="1600" b="1" dirty="0" err="1" smtClean="0">
                <a:solidFill>
                  <a:srgbClr val="C00000"/>
                </a:solidFill>
              </a:rPr>
              <a:t>họa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2" name="TextBox 37"/>
          <p:cNvSpPr txBox="1">
            <a:spLocks noChangeArrowheads="1"/>
          </p:cNvSpPr>
          <p:nvPr/>
        </p:nvSpPr>
        <p:spPr bwMode="auto">
          <a:xfrm>
            <a:off x="5346948" y="2827800"/>
            <a:ext cx="2116291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b="1" dirty="0" err="1"/>
              <a:t>Hiểm</a:t>
            </a:r>
            <a:r>
              <a:rPr lang="en-US" b="1" dirty="0"/>
              <a:t> </a:t>
            </a:r>
            <a:r>
              <a:rPr lang="en-US" b="1" dirty="0" err="1"/>
              <a:t>họa</a:t>
            </a:r>
            <a:r>
              <a:rPr lang="en-US" b="1" dirty="0"/>
              <a:t> </a:t>
            </a:r>
            <a:r>
              <a:rPr lang="en-US" b="1" dirty="0" err="1"/>
              <a:t>liên</a:t>
            </a:r>
            <a:r>
              <a:rPr lang="en-US" b="1" dirty="0"/>
              <a:t> </a:t>
            </a:r>
            <a:r>
              <a:rPr lang="en-US" b="1" dirty="0" err="1"/>
              <a:t>quan</a:t>
            </a:r>
            <a:r>
              <a:rPr lang="en-US" b="1" dirty="0"/>
              <a:t> </a:t>
            </a:r>
            <a:r>
              <a:rPr lang="vi-VN" b="1" dirty="0"/>
              <a:t>đến</a:t>
            </a:r>
            <a:r>
              <a:rPr lang="en-US" b="1" dirty="0"/>
              <a:t> </a:t>
            </a:r>
            <a:r>
              <a:rPr lang="vi-VN" b="1" dirty="0"/>
              <a:t>đị</a:t>
            </a:r>
            <a:r>
              <a:rPr lang="en-GB" b="1" dirty="0"/>
              <a:t>a </a:t>
            </a:r>
            <a:r>
              <a:rPr lang="en-GB" b="1" dirty="0" err="1" smtClean="0"/>
              <a:t>chất</a:t>
            </a:r>
            <a:r>
              <a:rPr lang="en-US" dirty="0" smtClean="0"/>
              <a:t>,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núi</a:t>
            </a:r>
            <a:r>
              <a:rPr lang="en-US" dirty="0"/>
              <a:t> </a:t>
            </a:r>
            <a:r>
              <a:rPr lang="en-US" dirty="0" err="1"/>
              <a:t>lửa</a:t>
            </a:r>
            <a:r>
              <a:rPr lang="en-US" dirty="0"/>
              <a:t> </a:t>
            </a:r>
            <a:r>
              <a:rPr lang="en-US" dirty="0" err="1"/>
              <a:t>phun</a:t>
            </a:r>
            <a:r>
              <a:rPr lang="en-US" dirty="0"/>
              <a:t> </a:t>
            </a:r>
            <a:r>
              <a:rPr lang="en-US" dirty="0" err="1"/>
              <a:t>nham</a:t>
            </a:r>
            <a:r>
              <a:rPr lang="en-US" dirty="0"/>
              <a:t> </a:t>
            </a:r>
            <a:r>
              <a:rPr lang="en-US" dirty="0" err="1"/>
              <a:t>thạch</a:t>
            </a:r>
            <a:r>
              <a:rPr lang="en-US" dirty="0"/>
              <a:t>, </a:t>
            </a:r>
            <a:r>
              <a:rPr lang="vi-VN" dirty="0"/>
              <a:t>độn</a:t>
            </a:r>
            <a:r>
              <a:rPr lang="en-GB" dirty="0"/>
              <a:t>g </a:t>
            </a:r>
            <a:r>
              <a:rPr lang="vi-VN" dirty="0"/>
              <a:t>đấ</a:t>
            </a:r>
            <a:r>
              <a:rPr lang="en-GB" dirty="0"/>
              <a:t>t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sóng</a:t>
            </a:r>
            <a:r>
              <a:rPr lang="en-GB" dirty="0"/>
              <a:t> </a:t>
            </a:r>
            <a:r>
              <a:rPr lang="en-GB" dirty="0" err="1"/>
              <a:t>thần</a:t>
            </a:r>
            <a:r>
              <a:rPr lang="en-US" dirty="0"/>
              <a:t>.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2007427" y="2886824"/>
            <a:ext cx="25645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err="1"/>
              <a:t>Hiểm</a:t>
            </a:r>
            <a:r>
              <a:rPr lang="en-US" b="1" dirty="0"/>
              <a:t> </a:t>
            </a:r>
            <a:r>
              <a:rPr lang="en-US" b="1" dirty="0" err="1"/>
              <a:t>họa</a:t>
            </a:r>
            <a:r>
              <a:rPr lang="en-US" b="1" dirty="0"/>
              <a:t> </a:t>
            </a:r>
            <a:r>
              <a:rPr lang="en-US" b="1" dirty="0" err="1"/>
              <a:t>liên</a:t>
            </a:r>
            <a:r>
              <a:rPr lang="en-US" b="1" dirty="0"/>
              <a:t> </a:t>
            </a:r>
            <a:r>
              <a:rPr lang="en-US" b="1" dirty="0" err="1"/>
              <a:t>quan</a:t>
            </a:r>
            <a:r>
              <a:rPr lang="en-US" b="1" dirty="0"/>
              <a:t> </a:t>
            </a:r>
            <a:r>
              <a:rPr lang="vi-VN" b="1" dirty="0"/>
              <a:t>đến</a:t>
            </a:r>
            <a:r>
              <a:rPr lang="en-GB" b="1" dirty="0"/>
              <a:t> </a:t>
            </a:r>
            <a:r>
              <a:rPr lang="en-GB" b="1" dirty="0" err="1"/>
              <a:t>khí</a:t>
            </a:r>
            <a:r>
              <a:rPr lang="en-GB" b="1" dirty="0"/>
              <a:t> t</a:t>
            </a:r>
            <a:r>
              <a:rPr lang="vi-VN" b="1" dirty="0"/>
              <a:t>ượn</a:t>
            </a:r>
            <a:r>
              <a:rPr lang="en-GB" b="1" dirty="0"/>
              <a:t>g </a:t>
            </a:r>
            <a:r>
              <a:rPr lang="en-GB" b="1" dirty="0" err="1"/>
              <a:t>thủy</a:t>
            </a:r>
            <a:r>
              <a:rPr lang="en-GB" b="1" dirty="0"/>
              <a:t> v</a:t>
            </a:r>
            <a:r>
              <a:rPr lang="vi-VN" b="1" dirty="0"/>
              <a:t>ă</a:t>
            </a:r>
            <a:r>
              <a:rPr lang="en-GB" b="1" dirty="0"/>
              <a:t>n</a:t>
            </a:r>
            <a:r>
              <a:rPr lang="en-GB" dirty="0"/>
              <a:t>, </a:t>
            </a:r>
            <a:r>
              <a:rPr lang="en-GB" dirty="0" err="1"/>
              <a:t>bao</a:t>
            </a:r>
            <a:r>
              <a:rPr lang="en-GB" dirty="0"/>
              <a:t> </a:t>
            </a:r>
            <a:r>
              <a:rPr lang="en-GB" dirty="0" err="1"/>
              <a:t>gồm</a:t>
            </a:r>
            <a:r>
              <a:rPr lang="en-GB" dirty="0"/>
              <a:t> </a:t>
            </a:r>
            <a:r>
              <a:rPr lang="en-GB" dirty="0" err="1"/>
              <a:t>hạn</a:t>
            </a:r>
            <a:r>
              <a:rPr lang="en-GB" dirty="0"/>
              <a:t> </a:t>
            </a:r>
            <a:r>
              <a:rPr lang="en-GB" dirty="0" err="1"/>
              <a:t>hán</a:t>
            </a:r>
            <a:r>
              <a:rPr lang="en-GB" dirty="0"/>
              <a:t>, </a:t>
            </a:r>
            <a:r>
              <a:rPr lang="en-GB" dirty="0" err="1"/>
              <a:t>bão</a:t>
            </a:r>
            <a:r>
              <a:rPr lang="en-GB" dirty="0"/>
              <a:t>,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áp</a:t>
            </a:r>
            <a:r>
              <a:rPr lang="en-GB" dirty="0"/>
              <a:t> </a:t>
            </a:r>
            <a:r>
              <a:rPr lang="en-GB" dirty="0" err="1"/>
              <a:t>thấp</a:t>
            </a:r>
            <a:r>
              <a:rPr lang="en-GB" dirty="0"/>
              <a:t> </a:t>
            </a:r>
            <a:r>
              <a:rPr lang="en-GB" dirty="0" err="1"/>
              <a:t>nhiệt</a:t>
            </a:r>
            <a:r>
              <a:rPr lang="en-GB" dirty="0"/>
              <a:t> </a:t>
            </a:r>
            <a:r>
              <a:rPr lang="vi-VN" dirty="0"/>
              <a:t>đới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45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i="0" dirty="0" err="1"/>
              <a:t>Bước</a:t>
            </a:r>
            <a:r>
              <a:rPr lang="en-GB" i="0" dirty="0"/>
              <a:t> 1: Trang </a:t>
            </a:r>
            <a:r>
              <a:rPr lang="en-GB" i="0" dirty="0" err="1"/>
              <a:t>bị</a:t>
            </a:r>
            <a:r>
              <a:rPr lang="en-GB" i="0" dirty="0"/>
              <a:t> </a:t>
            </a:r>
            <a:r>
              <a:rPr lang="en-GB" i="0" dirty="0" err="1"/>
              <a:t>kiến</a:t>
            </a:r>
            <a:r>
              <a:rPr lang="en-GB" i="0" dirty="0"/>
              <a:t> </a:t>
            </a:r>
            <a:r>
              <a:rPr lang="en-GB" i="0" dirty="0" err="1"/>
              <a:t>thức</a:t>
            </a:r>
            <a:r>
              <a:rPr lang="en-GB" i="0" dirty="0"/>
              <a:t/>
            </a:r>
            <a:br>
              <a:rPr lang="en-GB" i="0" dirty="0"/>
            </a:br>
            <a:r>
              <a:rPr lang="en-US" altLang="en-US" sz="2800" dirty="0" smtClean="0">
                <a:solidFill>
                  <a:srgbClr val="FF0000"/>
                </a:solidFill>
              </a:rPr>
              <a:t>GTRRTH </a:t>
            </a:r>
            <a:r>
              <a:rPr lang="en-US" altLang="en-US" sz="2800" dirty="0" err="1">
                <a:solidFill>
                  <a:srgbClr val="FF0000"/>
                </a:solidFill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BĐKH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628800"/>
            <a:ext cx="7848872" cy="4176464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en-US" sz="24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1628800"/>
            <a:ext cx="7848872" cy="41764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691680" y="1844824"/>
            <a:ext cx="6408712" cy="3456384"/>
          </a:xfrm>
          <a:prstGeom prst="ellipse">
            <a:avLst/>
          </a:prstGeom>
          <a:solidFill>
            <a:srgbClr val="C2A69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37"/>
          <p:cNvSpPr txBox="1">
            <a:spLocks noChangeArrowheads="1"/>
          </p:cNvSpPr>
          <p:nvPr/>
        </p:nvSpPr>
        <p:spPr bwMode="auto">
          <a:xfrm>
            <a:off x="3131840" y="5427169"/>
            <a:ext cx="38140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GB" sz="1600" b="1" dirty="0" err="1" smtClean="0">
                <a:solidFill>
                  <a:srgbClr val="C00000"/>
                </a:solidFill>
              </a:rPr>
              <a:t>Biến</a:t>
            </a:r>
            <a:r>
              <a:rPr lang="en-GB" sz="1600" b="1" dirty="0" smtClean="0">
                <a:solidFill>
                  <a:srgbClr val="C00000"/>
                </a:solidFill>
              </a:rPr>
              <a:t> </a:t>
            </a:r>
            <a:r>
              <a:rPr lang="en-GB" sz="1600" b="1" dirty="0" err="1" smtClean="0">
                <a:solidFill>
                  <a:srgbClr val="C00000"/>
                </a:solidFill>
              </a:rPr>
              <a:t>đổi</a:t>
            </a:r>
            <a:r>
              <a:rPr lang="en-GB" sz="1600" b="1" dirty="0" smtClean="0">
                <a:solidFill>
                  <a:srgbClr val="C00000"/>
                </a:solidFill>
              </a:rPr>
              <a:t> </a:t>
            </a:r>
            <a:r>
              <a:rPr lang="en-GB" sz="1600" b="1" dirty="0" err="1" smtClean="0">
                <a:solidFill>
                  <a:srgbClr val="C00000"/>
                </a:solidFill>
              </a:rPr>
              <a:t>khí</a:t>
            </a:r>
            <a:r>
              <a:rPr lang="en-GB" sz="1600" b="1" dirty="0" smtClean="0">
                <a:solidFill>
                  <a:srgbClr val="C00000"/>
                </a:solidFill>
              </a:rPr>
              <a:t> </a:t>
            </a:r>
            <a:r>
              <a:rPr lang="en-GB" sz="1600" b="1" dirty="0" err="1" smtClean="0">
                <a:solidFill>
                  <a:srgbClr val="C00000"/>
                </a:solidFill>
              </a:rPr>
              <a:t>hậu</a:t>
            </a:r>
            <a:endParaRPr lang="en-US" sz="1600" b="1" dirty="0">
              <a:solidFill>
                <a:srgbClr val="C00000"/>
              </a:solidFill>
            </a:endParaRPr>
          </a:p>
        </p:txBody>
      </p:sp>
      <p:sp>
        <p:nvSpPr>
          <p:cNvPr id="12" name="TextBox 37"/>
          <p:cNvSpPr txBox="1">
            <a:spLocks noChangeArrowheads="1"/>
          </p:cNvSpPr>
          <p:nvPr/>
        </p:nvSpPr>
        <p:spPr bwMode="auto">
          <a:xfrm>
            <a:off x="5346948" y="2827800"/>
            <a:ext cx="211629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GB" sz="1600" dirty="0" err="1" smtClean="0"/>
              <a:t>Tăng</a:t>
            </a:r>
            <a:r>
              <a:rPr lang="en-GB" sz="1600" dirty="0" smtClean="0"/>
              <a:t> </a:t>
            </a:r>
            <a:r>
              <a:rPr lang="en-GB" sz="1600" dirty="0" err="1" smtClean="0"/>
              <a:t>tần</a:t>
            </a:r>
            <a:r>
              <a:rPr lang="en-GB" sz="1600" dirty="0" smtClean="0"/>
              <a:t> </a:t>
            </a:r>
            <a:r>
              <a:rPr lang="en-GB" sz="1600" dirty="0" err="1" smtClean="0"/>
              <a:t>suất</a:t>
            </a:r>
            <a:r>
              <a:rPr lang="en-GB" sz="1600" dirty="0" smtClean="0"/>
              <a:t> </a:t>
            </a:r>
            <a:r>
              <a:rPr lang="en-GB" sz="1600" dirty="0" err="1" smtClean="0"/>
              <a:t>và</a:t>
            </a:r>
            <a:r>
              <a:rPr lang="en-GB" sz="1600" dirty="0" smtClean="0"/>
              <a:t> </a:t>
            </a:r>
            <a:r>
              <a:rPr lang="en-GB" sz="1600" dirty="0" err="1" smtClean="0"/>
              <a:t>cường</a:t>
            </a:r>
            <a:r>
              <a:rPr lang="en-GB" sz="1600" dirty="0" smtClean="0"/>
              <a:t> </a:t>
            </a:r>
            <a:r>
              <a:rPr lang="en-GB" sz="1600" dirty="0" err="1" smtClean="0"/>
              <a:t>độ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hiểm</a:t>
            </a:r>
            <a:r>
              <a:rPr lang="en-US" sz="1600" dirty="0" smtClean="0"/>
              <a:t>  </a:t>
            </a:r>
            <a:r>
              <a:rPr lang="en-US" sz="1600" dirty="0" err="1" smtClean="0"/>
              <a:t>họa</a:t>
            </a:r>
            <a:r>
              <a:rPr lang="en-US" sz="1600" dirty="0" smtClean="0"/>
              <a:t> </a:t>
            </a:r>
            <a:r>
              <a:rPr lang="en-US" sz="1600" dirty="0" err="1" smtClean="0"/>
              <a:t>liên</a:t>
            </a:r>
            <a:r>
              <a:rPr lang="en-US" sz="1600" dirty="0" smtClean="0"/>
              <a:t> </a:t>
            </a:r>
            <a:r>
              <a:rPr lang="en-US" sz="1600" dirty="0" err="1" smtClean="0"/>
              <a:t>quan</a:t>
            </a:r>
            <a:r>
              <a:rPr lang="en-US" sz="1600" dirty="0" smtClean="0"/>
              <a:t> </a:t>
            </a:r>
            <a:r>
              <a:rPr lang="en-US" sz="1600" dirty="0" err="1" smtClean="0"/>
              <a:t>đến</a:t>
            </a:r>
            <a:r>
              <a:rPr lang="en-US" sz="1600" dirty="0" smtClean="0"/>
              <a:t> </a:t>
            </a:r>
            <a:r>
              <a:rPr lang="en-US" sz="1600" dirty="0" err="1" smtClean="0"/>
              <a:t>khí</a:t>
            </a:r>
            <a:r>
              <a:rPr lang="en-US" sz="1600" dirty="0" smtClean="0"/>
              <a:t> </a:t>
            </a:r>
            <a:r>
              <a:rPr lang="en-US" sz="1600" dirty="0" err="1" smtClean="0"/>
              <a:t>hậu</a:t>
            </a:r>
            <a:r>
              <a:rPr lang="en-US" sz="1600" dirty="0" smtClean="0"/>
              <a:t> (</a:t>
            </a:r>
            <a:r>
              <a:rPr lang="en-US" sz="1600" dirty="0" err="1" smtClean="0"/>
              <a:t>bão</a:t>
            </a:r>
            <a:r>
              <a:rPr lang="en-US" sz="1600" dirty="0" smtClean="0"/>
              <a:t>, </a:t>
            </a:r>
            <a:r>
              <a:rPr lang="en-US" sz="1600" dirty="0" err="1" smtClean="0"/>
              <a:t>lũ</a:t>
            </a:r>
            <a:r>
              <a:rPr lang="en-US" sz="1600" dirty="0" smtClean="0"/>
              <a:t> </a:t>
            </a:r>
            <a:r>
              <a:rPr lang="en-US" sz="1600" dirty="0" err="1" smtClean="0"/>
              <a:t>lụt</a:t>
            </a:r>
            <a:r>
              <a:rPr lang="en-US" sz="1600" dirty="0" smtClean="0"/>
              <a:t>, </a:t>
            </a:r>
            <a:r>
              <a:rPr lang="en-US" sz="1600" dirty="0" err="1" smtClean="0"/>
              <a:t>hạn</a:t>
            </a:r>
            <a:r>
              <a:rPr lang="en-US" sz="1600" dirty="0" smtClean="0"/>
              <a:t> </a:t>
            </a:r>
            <a:r>
              <a:rPr lang="en-US" sz="1600" dirty="0" err="1" smtClean="0"/>
              <a:t>hán</a:t>
            </a:r>
            <a:r>
              <a:rPr lang="en-US" sz="1600" dirty="0" smtClean="0"/>
              <a:t>, </a:t>
            </a:r>
            <a:r>
              <a:rPr lang="en-US" sz="1600" dirty="0" err="1" smtClean="0"/>
              <a:t>và</a:t>
            </a:r>
            <a:r>
              <a:rPr lang="en-US" sz="1600" dirty="0" smtClean="0"/>
              <a:t> </a:t>
            </a:r>
            <a:r>
              <a:rPr lang="en-US" sz="1600" dirty="0" err="1" smtClean="0"/>
              <a:t>sạt</a:t>
            </a:r>
            <a:r>
              <a:rPr lang="en-US" sz="1600" dirty="0" smtClean="0"/>
              <a:t> </a:t>
            </a:r>
            <a:r>
              <a:rPr lang="en-US" sz="1600" dirty="0" err="1" smtClean="0"/>
              <a:t>lở</a:t>
            </a:r>
            <a:r>
              <a:rPr lang="en-US" sz="1600" dirty="0" smtClean="0"/>
              <a:t> </a:t>
            </a:r>
            <a:r>
              <a:rPr lang="en-US" sz="1600" dirty="0" err="1" smtClean="0"/>
              <a:t>đất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 bwMode="auto">
          <a:xfrm>
            <a:off x="2061857" y="2617300"/>
            <a:ext cx="27805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dirty="0" err="1"/>
              <a:t>Điều</a:t>
            </a:r>
            <a:r>
              <a:rPr lang="en-US" altLang="en-US" dirty="0"/>
              <a:t> </a:t>
            </a:r>
            <a:r>
              <a:rPr lang="en-US" altLang="en-US" dirty="0" err="1"/>
              <a:t>chỉnh</a:t>
            </a:r>
            <a:r>
              <a:rPr lang="en-US" altLang="en-US" dirty="0"/>
              <a:t> </a:t>
            </a:r>
            <a:r>
              <a:rPr lang="en-US" altLang="en-US" dirty="0" err="1"/>
              <a:t>trong</a:t>
            </a:r>
            <a:r>
              <a:rPr lang="en-US" altLang="en-US" dirty="0"/>
              <a:t> </a:t>
            </a:r>
            <a:r>
              <a:rPr lang="en-US" altLang="en-US" dirty="0" err="1"/>
              <a:t>dài</a:t>
            </a:r>
            <a:r>
              <a:rPr lang="en-US" altLang="en-US" dirty="0"/>
              <a:t> </a:t>
            </a:r>
            <a:r>
              <a:rPr lang="en-US" altLang="en-US" dirty="0" err="1"/>
              <a:t>hạn</a:t>
            </a:r>
            <a:r>
              <a:rPr lang="en-US" altLang="en-US" dirty="0"/>
              <a:t> </a:t>
            </a:r>
            <a:r>
              <a:rPr lang="en-US" altLang="en-US" dirty="0" err="1"/>
              <a:t>để</a:t>
            </a:r>
            <a:r>
              <a:rPr lang="en-US" altLang="en-US" dirty="0"/>
              <a:t> </a:t>
            </a:r>
            <a:r>
              <a:rPr lang="en-US" altLang="en-US" dirty="0" err="1"/>
              <a:t>thích</a:t>
            </a:r>
            <a:r>
              <a:rPr lang="en-US" altLang="en-US" dirty="0"/>
              <a:t> </a:t>
            </a:r>
            <a:r>
              <a:rPr lang="en-US" altLang="en-US" dirty="0" err="1"/>
              <a:t>ứng</a:t>
            </a:r>
            <a:r>
              <a:rPr lang="en-US" altLang="en-US" dirty="0"/>
              <a:t> </a:t>
            </a:r>
            <a:r>
              <a:rPr lang="en-US" altLang="en-US" dirty="0" err="1"/>
              <a:t>với</a:t>
            </a:r>
            <a:r>
              <a:rPr lang="en-US" altLang="en-US" dirty="0"/>
              <a:t> </a:t>
            </a:r>
            <a:r>
              <a:rPr lang="en-US" altLang="en-US" dirty="0" err="1"/>
              <a:t>thay</a:t>
            </a:r>
            <a:r>
              <a:rPr lang="en-US" altLang="en-US" dirty="0"/>
              <a:t> </a:t>
            </a:r>
            <a:r>
              <a:rPr lang="vi-VN" altLang="en-US" dirty="0"/>
              <a:t>đổi</a:t>
            </a:r>
            <a:r>
              <a:rPr lang="en-GB" altLang="en-US" dirty="0"/>
              <a:t> </a:t>
            </a:r>
            <a:r>
              <a:rPr lang="en-GB" altLang="en-US" dirty="0" smtClean="0"/>
              <a:t>so </a:t>
            </a:r>
            <a:r>
              <a:rPr lang="en-GB" altLang="en-US" dirty="0" err="1" smtClean="0"/>
              <a:t>với</a:t>
            </a:r>
            <a:r>
              <a:rPr lang="en-GB" altLang="en-US" dirty="0" smtClean="0"/>
              <a:t> </a:t>
            </a:r>
            <a:r>
              <a:rPr lang="vi-VN" altLang="en-US" dirty="0"/>
              <a:t>điều</a:t>
            </a:r>
            <a:r>
              <a:rPr lang="en-GB" altLang="en-US" dirty="0"/>
              <a:t> </a:t>
            </a:r>
            <a:r>
              <a:rPr lang="en-GB" altLang="en-US" dirty="0" err="1"/>
              <a:t>kiện</a:t>
            </a:r>
            <a:r>
              <a:rPr lang="en-GB" altLang="en-US" dirty="0"/>
              <a:t> </a:t>
            </a:r>
            <a:r>
              <a:rPr lang="en-GB" altLang="en-US" dirty="0" err="1"/>
              <a:t>khí</a:t>
            </a:r>
            <a:r>
              <a:rPr lang="en-GB" altLang="en-US" dirty="0"/>
              <a:t> </a:t>
            </a:r>
            <a:r>
              <a:rPr lang="en-GB" altLang="en-US" dirty="0" err="1"/>
              <a:t>hậu</a:t>
            </a:r>
            <a:r>
              <a:rPr lang="en-GB" altLang="en-US" dirty="0"/>
              <a:t> </a:t>
            </a:r>
            <a:r>
              <a:rPr lang="en-GB" altLang="en-US" dirty="0" err="1"/>
              <a:t>trung</a:t>
            </a:r>
            <a:r>
              <a:rPr lang="en-GB" altLang="en-US" dirty="0"/>
              <a:t> </a:t>
            </a:r>
            <a:r>
              <a:rPr lang="en-GB" altLang="en-US" dirty="0" err="1"/>
              <a:t>bình</a:t>
            </a:r>
            <a:r>
              <a:rPr lang="en-GB" altLang="en-US" dirty="0"/>
              <a:t>, </a:t>
            </a:r>
            <a:r>
              <a:rPr lang="en-GB" altLang="en-US" dirty="0" err="1"/>
              <a:t>bao</a:t>
            </a:r>
            <a:r>
              <a:rPr lang="en-GB" altLang="en-US" dirty="0"/>
              <a:t> </a:t>
            </a:r>
            <a:r>
              <a:rPr lang="en-GB" altLang="en-US" dirty="0" err="1"/>
              <a:t>gồm</a:t>
            </a:r>
            <a:r>
              <a:rPr lang="en-GB" altLang="en-US" dirty="0"/>
              <a:t> n</a:t>
            </a:r>
            <a:r>
              <a:rPr lang="vi-VN" altLang="en-US" dirty="0"/>
              <a:t>ước</a:t>
            </a:r>
            <a:r>
              <a:rPr lang="en-GB" altLang="en-US" dirty="0"/>
              <a:t> </a:t>
            </a:r>
            <a:r>
              <a:rPr lang="en-GB" altLang="en-US" dirty="0" err="1"/>
              <a:t>biển</a:t>
            </a:r>
            <a:r>
              <a:rPr lang="en-GB" altLang="en-US" dirty="0"/>
              <a:t> </a:t>
            </a:r>
            <a:r>
              <a:rPr lang="en-GB" altLang="en-US" dirty="0" err="1"/>
              <a:t>dâng</a:t>
            </a:r>
            <a:r>
              <a:rPr lang="en-GB" altLang="en-US" dirty="0"/>
              <a:t>, </a:t>
            </a:r>
            <a:r>
              <a:rPr lang="en-GB" altLang="en-US" dirty="0" err="1"/>
              <a:t>thiệt</a:t>
            </a:r>
            <a:r>
              <a:rPr lang="en-GB" altLang="en-US" dirty="0"/>
              <a:t> </a:t>
            </a:r>
            <a:r>
              <a:rPr lang="en-GB" altLang="en-US" dirty="0" err="1"/>
              <a:t>hại</a:t>
            </a:r>
            <a:r>
              <a:rPr lang="en-GB" altLang="en-US" dirty="0"/>
              <a:t> </a:t>
            </a:r>
            <a:r>
              <a:rPr lang="en-GB" altLang="en-US" dirty="0" err="1"/>
              <a:t>trong</a:t>
            </a:r>
            <a:r>
              <a:rPr lang="en-GB" altLang="en-US" dirty="0"/>
              <a:t> </a:t>
            </a:r>
            <a:r>
              <a:rPr lang="vi-VN" altLang="en-US" dirty="0"/>
              <a:t>đ</a:t>
            </a:r>
            <a:r>
              <a:rPr lang="en-GB" altLang="en-US" dirty="0"/>
              <a:t>a </a:t>
            </a:r>
            <a:r>
              <a:rPr lang="en-GB" altLang="en-US" dirty="0" err="1"/>
              <a:t>dạng</a:t>
            </a:r>
            <a:r>
              <a:rPr lang="en-GB" altLang="en-US" dirty="0"/>
              <a:t> </a:t>
            </a:r>
            <a:r>
              <a:rPr lang="en-GB" altLang="en-US" dirty="0" err="1"/>
              <a:t>sinh</a:t>
            </a:r>
            <a:r>
              <a:rPr lang="en-GB" altLang="en-US" dirty="0"/>
              <a:t> </a:t>
            </a:r>
            <a:r>
              <a:rPr lang="en-GB" altLang="en-US" dirty="0" err="1"/>
              <a:t>học</a:t>
            </a:r>
            <a:r>
              <a:rPr lang="en-GB" altLang="en-US" dirty="0"/>
              <a:t> </a:t>
            </a:r>
            <a:r>
              <a:rPr lang="en-GB" altLang="en-US" dirty="0" err="1"/>
              <a:t>và</a:t>
            </a:r>
            <a:r>
              <a:rPr lang="en-GB" altLang="en-US" dirty="0"/>
              <a:t> </a:t>
            </a:r>
            <a:r>
              <a:rPr lang="en-GB" altLang="en-US" dirty="0" err="1"/>
              <a:t>các</a:t>
            </a:r>
            <a:r>
              <a:rPr lang="en-GB" altLang="en-US" dirty="0"/>
              <a:t> </a:t>
            </a:r>
            <a:r>
              <a:rPr lang="en-GB" altLang="en-US" dirty="0" err="1"/>
              <a:t>bệnh</a:t>
            </a:r>
            <a:r>
              <a:rPr lang="en-GB" altLang="en-US" dirty="0"/>
              <a:t> </a:t>
            </a:r>
            <a:r>
              <a:rPr lang="en-GB" altLang="en-US" dirty="0" err="1"/>
              <a:t>nhạy</a:t>
            </a:r>
            <a:r>
              <a:rPr lang="en-GB" altLang="en-US" dirty="0"/>
              <a:t> </a:t>
            </a:r>
            <a:r>
              <a:rPr lang="en-GB" altLang="en-US" dirty="0" err="1"/>
              <a:t>cảm</a:t>
            </a:r>
            <a:r>
              <a:rPr lang="en-GB" altLang="en-US" dirty="0"/>
              <a:t> </a:t>
            </a:r>
            <a:r>
              <a:rPr lang="en-GB" altLang="en-US" dirty="0" err="1"/>
              <a:t>với</a:t>
            </a:r>
            <a:r>
              <a:rPr lang="en-GB" altLang="en-US" dirty="0"/>
              <a:t> </a:t>
            </a:r>
            <a:r>
              <a:rPr lang="en-GB" altLang="en-US" dirty="0" err="1"/>
              <a:t>khi</a:t>
            </a:r>
            <a:r>
              <a:rPr lang="en-GB" altLang="en-US" dirty="0"/>
              <a:t> </a:t>
            </a:r>
            <a:r>
              <a:rPr lang="en-GB" altLang="en-US" dirty="0" err="1"/>
              <a:t>hậu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990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i="0" dirty="0" err="1"/>
              <a:t>Bước</a:t>
            </a:r>
            <a:r>
              <a:rPr lang="en-GB" i="0" dirty="0"/>
              <a:t> 1: Trang </a:t>
            </a:r>
            <a:r>
              <a:rPr lang="en-GB" i="0" dirty="0" err="1"/>
              <a:t>bị</a:t>
            </a:r>
            <a:r>
              <a:rPr lang="en-GB" i="0" dirty="0"/>
              <a:t> </a:t>
            </a:r>
            <a:r>
              <a:rPr lang="en-GB" i="0" dirty="0" err="1"/>
              <a:t>kiến</a:t>
            </a:r>
            <a:r>
              <a:rPr lang="en-GB" i="0" dirty="0"/>
              <a:t> </a:t>
            </a:r>
            <a:r>
              <a:rPr lang="en-GB" i="0" dirty="0" err="1"/>
              <a:t>thức</a:t>
            </a:r>
            <a:r>
              <a:rPr lang="en-GB" i="0" dirty="0"/>
              <a:t/>
            </a:r>
            <a:br>
              <a:rPr lang="en-GB" i="0" dirty="0"/>
            </a:br>
            <a:r>
              <a:rPr lang="en-US" altLang="en-US" sz="2800" dirty="0" smtClean="0">
                <a:solidFill>
                  <a:srgbClr val="FF0000"/>
                </a:solidFill>
              </a:rPr>
              <a:t>GTRRTH </a:t>
            </a:r>
            <a:r>
              <a:rPr lang="en-US" altLang="en-US" sz="2800" dirty="0" err="1">
                <a:solidFill>
                  <a:srgbClr val="FF0000"/>
                </a:solidFill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BĐKH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628800"/>
            <a:ext cx="7848872" cy="4176464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en-US" sz="2400" b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79512" y="1535821"/>
            <a:ext cx="8856984" cy="4917515"/>
            <a:chOff x="-6060641" y="1582737"/>
            <a:chExt cx="8136827" cy="4366543"/>
          </a:xfrm>
        </p:grpSpPr>
        <p:pic>
          <p:nvPicPr>
            <p:cNvPr id="5" name="Picture 10" descr="D:\Users\thaianh.nguyen\Desktop\CC training - presentation\CCA DDR overlap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60641" y="1582737"/>
              <a:ext cx="8136827" cy="43665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37"/>
            <p:cNvSpPr txBox="1">
              <a:spLocks noChangeArrowheads="1"/>
            </p:cNvSpPr>
            <p:nvPr/>
          </p:nvSpPr>
          <p:spPr bwMode="auto">
            <a:xfrm>
              <a:off x="-5597570" y="2944099"/>
              <a:ext cx="2057975" cy="2049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r>
                <a:rPr lang="en-US" altLang="en-US" sz="1600" dirty="0" err="1" smtClean="0"/>
                <a:t>Điều</a:t>
              </a:r>
              <a:r>
                <a:rPr lang="en-US" altLang="en-US" sz="1600" dirty="0" smtClean="0"/>
                <a:t> </a:t>
              </a:r>
              <a:r>
                <a:rPr lang="en-US" altLang="en-US" sz="1600" dirty="0" err="1" smtClean="0"/>
                <a:t>chỉnh</a:t>
              </a:r>
              <a:r>
                <a:rPr lang="en-US" altLang="en-US" sz="1600" dirty="0" smtClean="0"/>
                <a:t> </a:t>
              </a:r>
              <a:r>
                <a:rPr lang="en-US" altLang="en-US" sz="1600" dirty="0" err="1" smtClean="0"/>
                <a:t>trong</a:t>
              </a:r>
              <a:r>
                <a:rPr lang="en-US" altLang="en-US" sz="1600" dirty="0" smtClean="0"/>
                <a:t> </a:t>
              </a:r>
              <a:r>
                <a:rPr lang="en-US" altLang="en-US" sz="1600" dirty="0" err="1" smtClean="0"/>
                <a:t>dài</a:t>
              </a:r>
              <a:r>
                <a:rPr lang="en-US" altLang="en-US" sz="1600" dirty="0" smtClean="0"/>
                <a:t> </a:t>
              </a:r>
              <a:r>
                <a:rPr lang="en-US" altLang="en-US" sz="1600" dirty="0" err="1" smtClean="0"/>
                <a:t>hạn</a:t>
              </a:r>
              <a:r>
                <a:rPr lang="en-US" altLang="en-US" sz="1600" dirty="0" smtClean="0"/>
                <a:t> </a:t>
              </a:r>
              <a:r>
                <a:rPr lang="en-US" altLang="en-US" sz="1600" dirty="0" err="1" smtClean="0"/>
                <a:t>để</a:t>
              </a:r>
              <a:r>
                <a:rPr lang="en-US" altLang="en-US" sz="1600" dirty="0" smtClean="0"/>
                <a:t> </a:t>
              </a:r>
              <a:r>
                <a:rPr lang="en-US" altLang="en-US" sz="1600" dirty="0" err="1" smtClean="0"/>
                <a:t>thích</a:t>
              </a:r>
              <a:r>
                <a:rPr lang="en-US" altLang="en-US" sz="1600" dirty="0" smtClean="0"/>
                <a:t> </a:t>
              </a:r>
              <a:r>
                <a:rPr lang="en-US" altLang="en-US" sz="1600" dirty="0" err="1" smtClean="0"/>
                <a:t>ứng</a:t>
              </a:r>
              <a:r>
                <a:rPr lang="en-US" altLang="en-US" sz="1600" dirty="0" smtClean="0"/>
                <a:t> </a:t>
              </a:r>
              <a:r>
                <a:rPr lang="en-US" altLang="en-US" sz="1600" dirty="0" err="1" smtClean="0"/>
                <a:t>với</a:t>
              </a:r>
              <a:r>
                <a:rPr lang="en-US" altLang="en-US" sz="1600" dirty="0" smtClean="0"/>
                <a:t> </a:t>
              </a:r>
              <a:r>
                <a:rPr lang="en-US" altLang="en-US" sz="1600" dirty="0" err="1" smtClean="0"/>
                <a:t>thay</a:t>
              </a:r>
              <a:r>
                <a:rPr lang="en-US" altLang="en-US" sz="1600" dirty="0" smtClean="0"/>
                <a:t> </a:t>
              </a:r>
              <a:r>
                <a:rPr lang="vi-VN" altLang="en-US" sz="1600" dirty="0"/>
                <a:t>đổi</a:t>
              </a:r>
              <a:r>
                <a:rPr lang="en-GB" altLang="en-US" sz="1600" dirty="0"/>
                <a:t> </a:t>
              </a:r>
              <a:r>
                <a:rPr lang="en-GB" altLang="en-US" sz="1600" dirty="0" smtClean="0"/>
                <a:t>so </a:t>
              </a:r>
              <a:r>
                <a:rPr lang="vi-VN" altLang="en-US" sz="1600" dirty="0"/>
                <a:t>điều</a:t>
              </a:r>
              <a:r>
                <a:rPr lang="en-GB" altLang="en-US" sz="1600" dirty="0"/>
                <a:t> </a:t>
              </a:r>
              <a:r>
                <a:rPr lang="en-GB" altLang="en-US" sz="1600" dirty="0" err="1"/>
                <a:t>kiện</a:t>
              </a:r>
              <a:r>
                <a:rPr lang="en-GB" altLang="en-US" sz="1600" dirty="0"/>
                <a:t> </a:t>
              </a:r>
              <a:r>
                <a:rPr lang="en-GB" altLang="en-US" sz="1600" dirty="0" err="1"/>
                <a:t>khí</a:t>
              </a:r>
              <a:r>
                <a:rPr lang="en-GB" altLang="en-US" sz="1600" dirty="0"/>
                <a:t> </a:t>
              </a:r>
              <a:r>
                <a:rPr lang="en-GB" altLang="en-US" sz="1600" dirty="0" err="1"/>
                <a:t>hậu</a:t>
              </a:r>
              <a:r>
                <a:rPr lang="en-GB" altLang="en-US" sz="1600" dirty="0"/>
                <a:t> </a:t>
              </a:r>
              <a:r>
                <a:rPr lang="en-GB" altLang="en-US" sz="1600" dirty="0" err="1"/>
                <a:t>trung</a:t>
              </a:r>
              <a:r>
                <a:rPr lang="en-GB" altLang="en-US" sz="1600" dirty="0"/>
                <a:t> </a:t>
              </a:r>
              <a:r>
                <a:rPr lang="en-GB" altLang="en-US" sz="1600" dirty="0" err="1"/>
                <a:t>bình</a:t>
              </a:r>
              <a:r>
                <a:rPr lang="en-GB" altLang="en-US" sz="1600" dirty="0"/>
                <a:t>, </a:t>
              </a:r>
              <a:r>
                <a:rPr lang="en-GB" altLang="en-US" sz="1600" dirty="0" err="1" smtClean="0"/>
                <a:t>bao</a:t>
              </a:r>
              <a:r>
                <a:rPr lang="en-GB" altLang="en-US" sz="1600" dirty="0" smtClean="0"/>
                <a:t> </a:t>
              </a:r>
              <a:r>
                <a:rPr lang="en-GB" altLang="en-US" sz="1600" dirty="0" err="1" smtClean="0"/>
                <a:t>gồm</a:t>
              </a:r>
              <a:r>
                <a:rPr lang="en-GB" altLang="en-US" sz="1600" dirty="0" smtClean="0"/>
                <a:t> n</a:t>
              </a:r>
              <a:r>
                <a:rPr lang="vi-VN" altLang="en-US" sz="1600" dirty="0"/>
                <a:t>ước</a:t>
              </a:r>
              <a:r>
                <a:rPr lang="en-GB" altLang="en-US" sz="1600" dirty="0"/>
                <a:t> </a:t>
              </a:r>
              <a:r>
                <a:rPr lang="en-GB" altLang="en-US" sz="1600" dirty="0" err="1"/>
                <a:t>biển</a:t>
              </a:r>
              <a:r>
                <a:rPr lang="en-GB" altLang="en-US" sz="1600" dirty="0"/>
                <a:t> </a:t>
              </a:r>
              <a:r>
                <a:rPr lang="en-GB" altLang="en-US" sz="1600" dirty="0" err="1"/>
                <a:t>dâng</a:t>
              </a:r>
              <a:r>
                <a:rPr lang="en-GB" altLang="en-US" sz="1600" dirty="0"/>
                <a:t>, </a:t>
              </a:r>
              <a:r>
                <a:rPr lang="en-GB" altLang="en-US" sz="1600" dirty="0" err="1"/>
                <a:t>thiệt</a:t>
              </a:r>
              <a:r>
                <a:rPr lang="en-GB" altLang="en-US" sz="1600" dirty="0"/>
                <a:t> </a:t>
              </a:r>
              <a:r>
                <a:rPr lang="en-GB" altLang="en-US" sz="1600" dirty="0" err="1"/>
                <a:t>hại</a:t>
              </a:r>
              <a:r>
                <a:rPr lang="en-GB" altLang="en-US" sz="1600" dirty="0"/>
                <a:t> </a:t>
              </a:r>
              <a:r>
                <a:rPr lang="en-GB" altLang="en-US" sz="1600" dirty="0" err="1"/>
                <a:t>trong</a:t>
              </a:r>
              <a:r>
                <a:rPr lang="en-GB" altLang="en-US" sz="1600" dirty="0"/>
                <a:t> </a:t>
              </a:r>
              <a:r>
                <a:rPr lang="vi-VN" altLang="en-US" sz="1600" dirty="0"/>
                <a:t>đ</a:t>
              </a:r>
              <a:r>
                <a:rPr lang="en-GB" altLang="en-US" sz="1600" dirty="0"/>
                <a:t>a </a:t>
              </a:r>
              <a:r>
                <a:rPr lang="en-GB" altLang="en-US" sz="1600" dirty="0" err="1"/>
                <a:t>dạng</a:t>
              </a:r>
              <a:r>
                <a:rPr lang="en-GB" altLang="en-US" sz="1600" dirty="0"/>
                <a:t> </a:t>
              </a:r>
              <a:r>
                <a:rPr lang="en-GB" altLang="en-US" sz="1600" dirty="0" err="1"/>
                <a:t>sinh</a:t>
              </a:r>
              <a:r>
                <a:rPr lang="en-GB" altLang="en-US" sz="1600" dirty="0"/>
                <a:t> </a:t>
              </a:r>
              <a:r>
                <a:rPr lang="en-GB" altLang="en-US" sz="1600" dirty="0" err="1"/>
                <a:t>học</a:t>
              </a:r>
              <a:r>
                <a:rPr lang="en-GB" altLang="en-US" sz="1600" dirty="0"/>
                <a:t> </a:t>
              </a:r>
              <a:r>
                <a:rPr lang="en-GB" altLang="en-US" sz="1600" dirty="0" err="1"/>
                <a:t>và</a:t>
              </a:r>
              <a:r>
                <a:rPr lang="en-GB" altLang="en-US" sz="1600" dirty="0"/>
                <a:t> </a:t>
              </a:r>
              <a:r>
                <a:rPr lang="en-GB" altLang="en-US" sz="1600" dirty="0" err="1" smtClean="0"/>
                <a:t>các</a:t>
              </a:r>
              <a:r>
                <a:rPr lang="en-GB" altLang="en-US" sz="1600" dirty="0" smtClean="0"/>
                <a:t> </a:t>
              </a:r>
              <a:r>
                <a:rPr lang="en-GB" altLang="en-US" sz="1600" dirty="0" err="1"/>
                <a:t>bệnh</a:t>
              </a:r>
              <a:r>
                <a:rPr lang="en-GB" altLang="en-US" sz="1600" dirty="0"/>
                <a:t> </a:t>
              </a:r>
              <a:r>
                <a:rPr lang="en-GB" altLang="en-US" sz="1600" dirty="0" err="1"/>
                <a:t>nhạy</a:t>
              </a:r>
              <a:r>
                <a:rPr lang="en-GB" altLang="en-US" sz="1600" dirty="0"/>
                <a:t> </a:t>
              </a:r>
              <a:r>
                <a:rPr lang="en-GB" altLang="en-US" sz="1600" dirty="0" err="1"/>
                <a:t>cảm</a:t>
              </a:r>
              <a:r>
                <a:rPr lang="en-GB" altLang="en-US" sz="1600" dirty="0"/>
                <a:t> </a:t>
              </a:r>
              <a:r>
                <a:rPr lang="en-GB" altLang="en-US" sz="1600" dirty="0" err="1"/>
                <a:t>với</a:t>
              </a:r>
              <a:r>
                <a:rPr lang="en-GB" altLang="en-US" sz="1600" dirty="0"/>
                <a:t> </a:t>
              </a:r>
              <a:r>
                <a:rPr lang="en-GB" altLang="en-US" sz="1600" dirty="0" err="1"/>
                <a:t>khi</a:t>
              </a:r>
              <a:r>
                <a:rPr lang="en-GB" altLang="en-US" sz="1600" dirty="0"/>
                <a:t> </a:t>
              </a:r>
              <a:r>
                <a:rPr lang="en-GB" altLang="en-US" sz="1600" dirty="0" err="1"/>
                <a:t>hậu</a:t>
              </a:r>
              <a:r>
                <a:rPr lang="en-US" altLang="en-US" sz="1600" dirty="0"/>
                <a:t>.</a:t>
              </a:r>
            </a:p>
          </p:txBody>
        </p:sp>
        <p:sp>
          <p:nvSpPr>
            <p:cNvPr id="7" name="TextBox 6"/>
            <p:cNvSpPr txBox="1"/>
            <p:nvPr/>
          </p:nvSpPr>
          <p:spPr bwMode="auto">
            <a:xfrm>
              <a:off x="-3392204" y="3304044"/>
              <a:ext cx="2803424" cy="10658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dirty="0" err="1">
                  <a:solidFill>
                    <a:schemeClr val="bg1"/>
                  </a:solidFill>
                </a:rPr>
                <a:t>Hiểm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họa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liên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en-US" dirty="0" err="1">
                  <a:solidFill>
                    <a:schemeClr val="bg1"/>
                  </a:solidFill>
                </a:rPr>
                <a:t>quan</a:t>
              </a:r>
              <a:r>
                <a:rPr lang="en-US" dirty="0">
                  <a:solidFill>
                    <a:schemeClr val="bg1"/>
                  </a:solidFill>
                </a:rPr>
                <a:t> </a:t>
              </a:r>
              <a:r>
                <a:rPr lang="vi-VN" dirty="0">
                  <a:solidFill>
                    <a:schemeClr val="bg1"/>
                  </a:solidFill>
                </a:rPr>
                <a:t>đến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khí</a:t>
              </a:r>
              <a:r>
                <a:rPr lang="en-GB" dirty="0">
                  <a:solidFill>
                    <a:schemeClr val="bg1"/>
                  </a:solidFill>
                </a:rPr>
                <a:t> t</a:t>
              </a:r>
              <a:r>
                <a:rPr lang="vi-VN" dirty="0">
                  <a:solidFill>
                    <a:schemeClr val="bg1"/>
                  </a:solidFill>
                </a:rPr>
                <a:t>ượn</a:t>
              </a:r>
              <a:r>
                <a:rPr lang="en-GB" dirty="0">
                  <a:solidFill>
                    <a:schemeClr val="bg1"/>
                  </a:solidFill>
                </a:rPr>
                <a:t>g </a:t>
              </a:r>
              <a:r>
                <a:rPr lang="en-GB" dirty="0" err="1">
                  <a:solidFill>
                    <a:schemeClr val="bg1"/>
                  </a:solidFill>
                </a:rPr>
                <a:t>thủy</a:t>
              </a:r>
              <a:r>
                <a:rPr lang="en-GB" dirty="0">
                  <a:solidFill>
                    <a:schemeClr val="bg1"/>
                  </a:solidFill>
                </a:rPr>
                <a:t> v</a:t>
              </a:r>
              <a:r>
                <a:rPr lang="vi-VN" dirty="0">
                  <a:solidFill>
                    <a:schemeClr val="bg1"/>
                  </a:solidFill>
                </a:rPr>
                <a:t>ă</a:t>
              </a:r>
              <a:r>
                <a:rPr lang="en-GB" dirty="0">
                  <a:solidFill>
                    <a:schemeClr val="bg1"/>
                  </a:solidFill>
                </a:rPr>
                <a:t>n, </a:t>
              </a:r>
              <a:r>
                <a:rPr lang="en-GB" dirty="0" err="1">
                  <a:solidFill>
                    <a:schemeClr val="bg1"/>
                  </a:solidFill>
                </a:rPr>
                <a:t>bao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gồm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hạn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hán</a:t>
              </a:r>
              <a:r>
                <a:rPr lang="en-GB" dirty="0">
                  <a:solidFill>
                    <a:schemeClr val="bg1"/>
                  </a:solidFill>
                </a:rPr>
                <a:t>, </a:t>
              </a:r>
              <a:r>
                <a:rPr lang="en-GB" dirty="0" err="1">
                  <a:solidFill>
                    <a:schemeClr val="bg1"/>
                  </a:solidFill>
                </a:rPr>
                <a:t>bão</a:t>
              </a:r>
              <a:r>
                <a:rPr lang="en-GB" dirty="0">
                  <a:solidFill>
                    <a:schemeClr val="bg1"/>
                  </a:solidFill>
                </a:rPr>
                <a:t>, </a:t>
              </a:r>
              <a:r>
                <a:rPr lang="en-GB" dirty="0" err="1">
                  <a:solidFill>
                    <a:schemeClr val="bg1"/>
                  </a:solidFill>
                </a:rPr>
                <a:t>và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áp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thấp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en-GB" dirty="0" err="1">
                  <a:solidFill>
                    <a:schemeClr val="bg1"/>
                  </a:solidFill>
                </a:rPr>
                <a:t>nhiệt</a:t>
              </a:r>
              <a:r>
                <a:rPr lang="en-GB" dirty="0">
                  <a:solidFill>
                    <a:schemeClr val="bg1"/>
                  </a:solidFill>
                </a:rPr>
                <a:t> </a:t>
              </a:r>
              <a:r>
                <a:rPr lang="vi-VN" dirty="0">
                  <a:solidFill>
                    <a:schemeClr val="bg1"/>
                  </a:solidFill>
                </a:rPr>
                <a:t>đới</a:t>
              </a:r>
              <a:r>
                <a:rPr lang="en-US" dirty="0">
                  <a:solidFill>
                    <a:schemeClr val="bg1"/>
                  </a:solidFill>
                </a:rPr>
                <a:t>.</a:t>
              </a:r>
            </a:p>
          </p:txBody>
        </p:sp>
        <p:sp>
          <p:nvSpPr>
            <p:cNvPr id="8" name="TextBox 37"/>
            <p:cNvSpPr txBox="1">
              <a:spLocks noChangeArrowheads="1"/>
            </p:cNvSpPr>
            <p:nvPr/>
          </p:nvSpPr>
          <p:spPr bwMode="auto">
            <a:xfrm>
              <a:off x="-341258" y="3175244"/>
              <a:ext cx="194421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r>
                <a:rPr lang="en-US" sz="1600" dirty="0" err="1"/>
                <a:t>Hiểm</a:t>
              </a:r>
              <a:r>
                <a:rPr lang="en-US" sz="1600" dirty="0"/>
                <a:t> </a:t>
              </a:r>
              <a:r>
                <a:rPr lang="en-US" sz="1600" dirty="0" err="1"/>
                <a:t>họa</a:t>
              </a:r>
              <a:r>
                <a:rPr lang="en-US" sz="1600" dirty="0"/>
                <a:t> </a:t>
              </a:r>
              <a:r>
                <a:rPr lang="en-US" sz="1600" dirty="0" err="1"/>
                <a:t>liên</a:t>
              </a:r>
              <a:r>
                <a:rPr lang="en-US" sz="1600" dirty="0"/>
                <a:t> </a:t>
              </a:r>
              <a:r>
                <a:rPr lang="en-US" sz="1600" dirty="0" err="1"/>
                <a:t>quan</a:t>
              </a:r>
              <a:r>
                <a:rPr lang="en-US" sz="1600" dirty="0"/>
                <a:t> </a:t>
              </a:r>
              <a:r>
                <a:rPr lang="vi-VN" sz="1600" dirty="0"/>
                <a:t>đến</a:t>
              </a:r>
              <a:r>
                <a:rPr lang="en-US" sz="1600" dirty="0"/>
                <a:t> </a:t>
              </a:r>
              <a:r>
                <a:rPr lang="vi-VN" sz="1600" dirty="0"/>
                <a:t>đị</a:t>
              </a:r>
              <a:r>
                <a:rPr lang="en-GB" sz="1600" dirty="0"/>
                <a:t>a </a:t>
              </a:r>
              <a:r>
                <a:rPr lang="en-GB" sz="1600" dirty="0" err="1"/>
                <a:t>vật</a:t>
              </a:r>
              <a:r>
                <a:rPr lang="en-GB" sz="1600" dirty="0"/>
                <a:t> </a:t>
              </a:r>
              <a:r>
                <a:rPr lang="en-GB" sz="1600" dirty="0" err="1"/>
                <a:t>lý</a:t>
              </a:r>
              <a:r>
                <a:rPr lang="en-US" sz="1600" dirty="0"/>
                <a:t>, </a:t>
              </a:r>
              <a:r>
                <a:rPr lang="en-US" sz="1600" dirty="0" err="1"/>
                <a:t>bao</a:t>
              </a:r>
              <a:r>
                <a:rPr lang="en-US" sz="1600" dirty="0"/>
                <a:t> </a:t>
              </a:r>
              <a:r>
                <a:rPr lang="en-US" sz="1600" dirty="0" err="1"/>
                <a:t>gồm</a:t>
              </a:r>
              <a:r>
                <a:rPr lang="en-US" sz="1600" dirty="0"/>
                <a:t> </a:t>
              </a:r>
              <a:r>
                <a:rPr lang="en-US" sz="1600" dirty="0" err="1"/>
                <a:t>núi</a:t>
              </a:r>
              <a:r>
                <a:rPr lang="en-US" sz="1600" dirty="0"/>
                <a:t> </a:t>
              </a:r>
              <a:r>
                <a:rPr lang="en-US" sz="1600" dirty="0" err="1"/>
                <a:t>lửa</a:t>
              </a:r>
              <a:r>
                <a:rPr lang="en-US" sz="1600" dirty="0"/>
                <a:t> </a:t>
              </a:r>
              <a:r>
                <a:rPr lang="en-US" sz="1600" dirty="0" err="1"/>
                <a:t>phun</a:t>
              </a:r>
              <a:r>
                <a:rPr lang="en-US" sz="1600" dirty="0"/>
                <a:t> </a:t>
              </a:r>
              <a:r>
                <a:rPr lang="en-US" sz="1600" dirty="0" err="1"/>
                <a:t>nham</a:t>
              </a:r>
              <a:r>
                <a:rPr lang="en-US" sz="1600" dirty="0"/>
                <a:t> </a:t>
              </a:r>
              <a:r>
                <a:rPr lang="en-US" sz="1600" dirty="0" err="1"/>
                <a:t>thạch</a:t>
              </a:r>
              <a:r>
                <a:rPr lang="en-US" sz="1600" dirty="0"/>
                <a:t>, </a:t>
              </a:r>
              <a:r>
                <a:rPr lang="vi-VN" sz="1600" dirty="0"/>
                <a:t>độn</a:t>
              </a:r>
              <a:r>
                <a:rPr lang="en-GB" sz="1600" dirty="0"/>
                <a:t>g </a:t>
              </a:r>
              <a:r>
                <a:rPr lang="vi-VN" sz="1600" dirty="0"/>
                <a:t>đấ</a:t>
              </a:r>
              <a:r>
                <a:rPr lang="en-GB" sz="1600" dirty="0"/>
                <a:t>t </a:t>
              </a:r>
              <a:r>
                <a:rPr lang="en-GB" sz="1600" dirty="0" err="1"/>
                <a:t>và</a:t>
              </a:r>
              <a:r>
                <a:rPr lang="en-GB" sz="1600" dirty="0"/>
                <a:t> </a:t>
              </a:r>
              <a:r>
                <a:rPr lang="en-GB" sz="1600" dirty="0" err="1"/>
                <a:t>sóng</a:t>
              </a:r>
              <a:r>
                <a:rPr lang="en-GB" sz="1600" dirty="0"/>
                <a:t> </a:t>
              </a:r>
              <a:r>
                <a:rPr lang="en-GB" sz="1600" dirty="0" err="1"/>
                <a:t>thần</a:t>
              </a:r>
              <a:r>
                <a:rPr lang="en-US" sz="1600" dirty="0"/>
                <a:t>.</a:t>
              </a:r>
            </a:p>
          </p:txBody>
        </p:sp>
        <p:sp>
          <p:nvSpPr>
            <p:cNvPr id="9" name="TextBox 37"/>
            <p:cNvSpPr txBox="1">
              <a:spLocks noChangeArrowheads="1"/>
            </p:cNvSpPr>
            <p:nvPr/>
          </p:nvSpPr>
          <p:spPr bwMode="auto">
            <a:xfrm>
              <a:off x="-4933056" y="1850083"/>
              <a:ext cx="35039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r>
                <a:rPr lang="en-GB" sz="1600" b="1" dirty="0" err="1" smtClean="0">
                  <a:solidFill>
                    <a:srgbClr val="C00000"/>
                  </a:solidFill>
                </a:rPr>
                <a:t>Thích</a:t>
              </a:r>
              <a:r>
                <a:rPr lang="en-GB" sz="1600" b="1" dirty="0" smtClean="0">
                  <a:solidFill>
                    <a:srgbClr val="C00000"/>
                  </a:solidFill>
                </a:rPr>
                <a:t> </a:t>
              </a:r>
              <a:r>
                <a:rPr lang="en-GB" sz="1600" b="1" dirty="0" err="1" smtClean="0">
                  <a:solidFill>
                    <a:srgbClr val="C00000"/>
                  </a:solidFill>
                </a:rPr>
                <a:t>ứng</a:t>
              </a:r>
              <a:r>
                <a:rPr lang="en-GB" sz="1600" b="1" dirty="0" smtClean="0">
                  <a:solidFill>
                    <a:srgbClr val="C00000"/>
                  </a:solidFill>
                </a:rPr>
                <a:t> </a:t>
              </a:r>
              <a:r>
                <a:rPr lang="en-GB" sz="1600" b="1" dirty="0" err="1" smtClean="0">
                  <a:solidFill>
                    <a:srgbClr val="C00000"/>
                  </a:solidFill>
                </a:rPr>
                <a:t>biến</a:t>
              </a:r>
              <a:r>
                <a:rPr lang="en-GB" sz="1600" b="1" dirty="0" smtClean="0">
                  <a:solidFill>
                    <a:srgbClr val="C00000"/>
                  </a:solidFill>
                </a:rPr>
                <a:t> </a:t>
              </a:r>
              <a:r>
                <a:rPr lang="en-GB" sz="1600" b="1" dirty="0" err="1" smtClean="0">
                  <a:solidFill>
                    <a:srgbClr val="C00000"/>
                  </a:solidFill>
                </a:rPr>
                <a:t>đổi</a:t>
              </a:r>
              <a:r>
                <a:rPr lang="en-GB" sz="1600" b="1" dirty="0" smtClean="0">
                  <a:solidFill>
                    <a:srgbClr val="C00000"/>
                  </a:solidFill>
                </a:rPr>
                <a:t> </a:t>
              </a:r>
              <a:r>
                <a:rPr lang="en-GB" sz="1600" b="1" dirty="0" err="1" smtClean="0">
                  <a:solidFill>
                    <a:srgbClr val="C00000"/>
                  </a:solidFill>
                </a:rPr>
                <a:t>khí</a:t>
              </a:r>
              <a:r>
                <a:rPr lang="en-GB" sz="1600" b="1" dirty="0" smtClean="0">
                  <a:solidFill>
                    <a:srgbClr val="C00000"/>
                  </a:solidFill>
                </a:rPr>
                <a:t> </a:t>
              </a:r>
              <a:r>
                <a:rPr lang="en-GB" sz="1600" b="1" dirty="0" err="1" smtClean="0">
                  <a:solidFill>
                    <a:srgbClr val="C00000"/>
                  </a:solidFill>
                </a:rPr>
                <a:t>hậu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TextBox 37"/>
            <p:cNvSpPr txBox="1">
              <a:spLocks noChangeArrowheads="1"/>
            </p:cNvSpPr>
            <p:nvPr/>
          </p:nvSpPr>
          <p:spPr bwMode="auto">
            <a:xfrm>
              <a:off x="-2340768" y="5445224"/>
              <a:ext cx="35039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>
                <a:defRPr/>
              </a:pPr>
              <a:r>
                <a:rPr lang="en-GB" sz="1600" b="1" dirty="0" err="1" smtClean="0">
                  <a:solidFill>
                    <a:srgbClr val="C00000"/>
                  </a:solidFill>
                </a:rPr>
                <a:t>Giảm</a:t>
              </a:r>
              <a:r>
                <a:rPr lang="en-GB" sz="1600" b="1" dirty="0" smtClean="0">
                  <a:solidFill>
                    <a:srgbClr val="C00000"/>
                  </a:solidFill>
                </a:rPr>
                <a:t> </a:t>
              </a:r>
              <a:r>
                <a:rPr lang="en-GB" sz="1600" b="1" dirty="0" err="1" smtClean="0">
                  <a:solidFill>
                    <a:srgbClr val="C00000"/>
                  </a:solidFill>
                </a:rPr>
                <a:t>thiểu</a:t>
              </a:r>
              <a:r>
                <a:rPr lang="en-GB" sz="1600" b="1" dirty="0" smtClean="0">
                  <a:solidFill>
                    <a:srgbClr val="C00000"/>
                  </a:solidFill>
                </a:rPr>
                <a:t> </a:t>
              </a:r>
              <a:r>
                <a:rPr lang="en-GB" sz="1600" b="1" dirty="0" err="1" smtClean="0">
                  <a:solidFill>
                    <a:srgbClr val="C00000"/>
                  </a:solidFill>
                </a:rPr>
                <a:t>rủi</a:t>
              </a:r>
              <a:r>
                <a:rPr lang="en-GB" sz="1600" b="1" dirty="0" smtClean="0">
                  <a:solidFill>
                    <a:srgbClr val="C00000"/>
                  </a:solidFill>
                </a:rPr>
                <a:t> </a:t>
              </a:r>
              <a:r>
                <a:rPr lang="en-GB" sz="1600" b="1" dirty="0" err="1" smtClean="0">
                  <a:solidFill>
                    <a:srgbClr val="C00000"/>
                  </a:solidFill>
                </a:rPr>
                <a:t>ro</a:t>
              </a:r>
              <a:r>
                <a:rPr lang="en-GB" sz="1600" b="1" dirty="0" smtClean="0">
                  <a:solidFill>
                    <a:srgbClr val="C00000"/>
                  </a:solidFill>
                </a:rPr>
                <a:t> </a:t>
              </a:r>
              <a:r>
                <a:rPr lang="en-GB" sz="1600" b="1" dirty="0" err="1" smtClean="0">
                  <a:solidFill>
                    <a:srgbClr val="C00000"/>
                  </a:solidFill>
                </a:rPr>
                <a:t>thảm</a:t>
              </a:r>
              <a:r>
                <a:rPr lang="en-GB" sz="1600" b="1" dirty="0" smtClean="0">
                  <a:solidFill>
                    <a:srgbClr val="C00000"/>
                  </a:solidFill>
                </a:rPr>
                <a:t> </a:t>
              </a:r>
              <a:r>
                <a:rPr lang="en-GB" sz="1600" b="1" dirty="0" err="1" smtClean="0">
                  <a:solidFill>
                    <a:srgbClr val="C00000"/>
                  </a:solidFill>
                </a:rPr>
                <a:t>họa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388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>
            <a:normAutofit/>
          </a:bodyPr>
          <a:lstStyle/>
          <a:p>
            <a:r>
              <a:rPr lang="en-GB" i="0" dirty="0" err="1"/>
              <a:t>Bước</a:t>
            </a:r>
            <a:r>
              <a:rPr lang="en-GB" i="0" dirty="0"/>
              <a:t> </a:t>
            </a:r>
            <a:r>
              <a:rPr lang="en-GB" i="0" dirty="0" smtClean="0"/>
              <a:t>2: </a:t>
            </a:r>
            <a:r>
              <a:rPr lang="en-GB" i="0" dirty="0" err="1" smtClean="0"/>
              <a:t>Tạo</a:t>
            </a:r>
            <a:r>
              <a:rPr lang="en-GB" i="0" dirty="0" smtClean="0"/>
              <a:t> </a:t>
            </a:r>
            <a:r>
              <a:rPr lang="en-GB" i="0" dirty="0" err="1" smtClean="0"/>
              <a:t>môi</a:t>
            </a:r>
            <a:r>
              <a:rPr lang="en-GB" i="0" dirty="0" smtClean="0"/>
              <a:t> </a:t>
            </a:r>
            <a:r>
              <a:rPr lang="en-GB" i="0" dirty="0" err="1" smtClean="0"/>
              <a:t>trường</a:t>
            </a:r>
            <a:r>
              <a:rPr lang="en-GB" i="0" dirty="0" smtClean="0"/>
              <a:t> </a:t>
            </a:r>
            <a:r>
              <a:rPr lang="en-GB" i="0" dirty="0" err="1" smtClean="0"/>
              <a:t>thuận</a:t>
            </a:r>
            <a:r>
              <a:rPr lang="en-GB" i="0" dirty="0" smtClean="0"/>
              <a:t> </a:t>
            </a:r>
            <a:r>
              <a:rPr lang="en-GB" i="0" dirty="0" err="1" smtClean="0"/>
              <a:t>lợi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628800"/>
            <a:ext cx="7848872" cy="4176464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en-US" sz="24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1259632" y="1484784"/>
            <a:ext cx="7416824" cy="4608512"/>
            <a:chOff x="1259632" y="1484784"/>
            <a:chExt cx="7416824" cy="4608512"/>
          </a:xfrm>
        </p:grpSpPr>
        <p:sp>
          <p:nvSpPr>
            <p:cNvPr id="12" name="Rectangle 11"/>
            <p:cNvSpPr/>
            <p:nvPr/>
          </p:nvSpPr>
          <p:spPr>
            <a:xfrm>
              <a:off x="1259632" y="1484784"/>
              <a:ext cx="7416824" cy="46085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1475656" y="1585908"/>
              <a:ext cx="6934200" cy="4419600"/>
              <a:chOff x="1143000" y="1524000"/>
              <a:chExt cx="6934200" cy="44196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143000" y="1524000"/>
                <a:ext cx="6934200" cy="4419600"/>
              </a:xfrm>
              <a:prstGeom prst="ellipse">
                <a:avLst/>
              </a:prstGeom>
              <a:solidFill>
                <a:srgbClr val="C2A69E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2895600" y="2743200"/>
                <a:ext cx="3429000" cy="1981200"/>
              </a:xfrm>
              <a:prstGeom prst="ellipse">
                <a:avLst/>
              </a:prstGeom>
              <a:solidFill>
                <a:srgbClr val="835047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Lồng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GTRRTH &amp; T</a:t>
                </a:r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Ư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BĐKH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719052" y="1969050"/>
                <a:ext cx="1600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Cam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cấp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lãnh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>
                    <a:latin typeface="Arial" panose="020B0604020202020204" pitchFamily="34" charset="0"/>
                    <a:cs typeface="Arial" panose="020B0604020202020204" pitchFamily="34" charset="0"/>
                  </a:rPr>
                  <a:t>đạo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415146" y="2764972"/>
                <a:ext cx="1828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GB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ngoài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chức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096000" y="2974537"/>
                <a:ext cx="1828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Khung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sách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&amp;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chiến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l</a:t>
                </a:r>
                <a:r>
                  <a:rPr lang="vi-VN" dirty="0">
                    <a:latin typeface="Arial" panose="020B0604020202020204" pitchFamily="34" charset="0"/>
                    <a:cs typeface="Arial" panose="020B0604020202020204" pitchFamily="34" charset="0"/>
                  </a:rPr>
                  <a:t>ược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410200" y="4633908"/>
                <a:ext cx="182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vi-VN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ă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ng 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lực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tổ</a:t>
                </a:r>
                <a:r>
                  <a:rPr lang="en-GB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chức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981200" y="4648200"/>
                <a:ext cx="1828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Quản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lý</a:t>
                </a:r>
                <a:r>
                  <a:rPr lang="en-US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chu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dự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án</a:t>
                </a:r>
                <a:endParaRPr lang="en-US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7490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>
            <a:normAutofit/>
          </a:bodyPr>
          <a:lstStyle/>
          <a:p>
            <a:r>
              <a:rPr lang="en-GB" i="0" dirty="0" err="1"/>
              <a:t>Bước</a:t>
            </a:r>
            <a:r>
              <a:rPr lang="en-GB" i="0" dirty="0"/>
              <a:t> </a:t>
            </a:r>
            <a:r>
              <a:rPr lang="en-GB" i="0" dirty="0" smtClean="0"/>
              <a:t>3: </a:t>
            </a:r>
            <a:r>
              <a:rPr lang="en-GB" i="0" dirty="0" err="1" smtClean="0"/>
              <a:t>Rà</a:t>
            </a:r>
            <a:r>
              <a:rPr lang="en-GB" i="0" dirty="0" smtClean="0"/>
              <a:t> </a:t>
            </a:r>
            <a:r>
              <a:rPr lang="en-GB" i="0" dirty="0" err="1" smtClean="0"/>
              <a:t>soát</a:t>
            </a:r>
            <a:r>
              <a:rPr lang="en-GB" i="0" dirty="0" smtClean="0"/>
              <a:t> </a:t>
            </a:r>
            <a:r>
              <a:rPr lang="en-GB" i="0" dirty="0" err="1" smtClean="0"/>
              <a:t>và</a:t>
            </a:r>
            <a:r>
              <a:rPr lang="en-GB" i="0" dirty="0" smtClean="0"/>
              <a:t> </a:t>
            </a:r>
            <a:r>
              <a:rPr lang="en-GB" i="0" dirty="0" err="1" smtClean="0"/>
              <a:t>sàng</a:t>
            </a:r>
            <a:r>
              <a:rPr lang="en-GB" i="0" dirty="0" smtClean="0"/>
              <a:t> </a:t>
            </a:r>
            <a:r>
              <a:rPr lang="en-GB" i="0" dirty="0" err="1" smtClean="0"/>
              <a:t>lọc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648" y="1628800"/>
            <a:ext cx="7416824" cy="4176464"/>
          </a:xfrm>
        </p:spPr>
        <p:txBody>
          <a:bodyPr/>
          <a:lstStyle/>
          <a:p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dự</a:t>
            </a:r>
            <a:r>
              <a:rPr lang="en-US" sz="2400" dirty="0"/>
              <a:t> </a:t>
            </a:r>
            <a:r>
              <a:rPr lang="en-US" sz="2400" dirty="0" err="1"/>
              <a:t>án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tại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vi-VN" sz="2400" dirty="0"/>
              <a:t>đ</a:t>
            </a:r>
            <a:r>
              <a:rPr lang="en-GB" sz="2400" dirty="0" err="1"/>
              <a:t>ang</a:t>
            </a:r>
            <a:r>
              <a:rPr lang="en-GB" sz="2400" dirty="0"/>
              <a:t> </a:t>
            </a:r>
            <a:r>
              <a:rPr lang="en-GB" sz="2400" dirty="0" err="1"/>
              <a:t>xây</a:t>
            </a:r>
            <a:r>
              <a:rPr lang="en-GB" sz="2400" dirty="0"/>
              <a:t> </a:t>
            </a:r>
            <a:r>
              <a:rPr lang="en-GB" sz="2400" dirty="0" err="1"/>
              <a:t>dựng</a:t>
            </a:r>
            <a:r>
              <a:rPr lang="en-GB" sz="2400" dirty="0"/>
              <a:t> </a:t>
            </a:r>
            <a:r>
              <a:rPr lang="en-GB" sz="2400" dirty="0" err="1"/>
              <a:t>kế</a:t>
            </a:r>
            <a:r>
              <a:rPr lang="en-GB" sz="2400" dirty="0"/>
              <a:t> </a:t>
            </a:r>
            <a:r>
              <a:rPr lang="en-GB" sz="2400" dirty="0" err="1"/>
              <a:t>hoạch</a:t>
            </a:r>
            <a:r>
              <a:rPr lang="en-GB" sz="2400" dirty="0"/>
              <a:t> </a:t>
            </a:r>
            <a:r>
              <a:rPr lang="en-GB" sz="2400" dirty="0" err="1"/>
              <a:t>với</a:t>
            </a:r>
            <a:r>
              <a:rPr lang="en-GB" sz="2400" dirty="0"/>
              <a:t> </a:t>
            </a:r>
            <a:r>
              <a:rPr lang="en-GB" sz="2400" dirty="0" err="1"/>
              <a:t>góc</a:t>
            </a:r>
            <a:r>
              <a:rPr lang="en-GB" sz="2400" dirty="0"/>
              <a:t> </a:t>
            </a:r>
            <a:r>
              <a:rPr lang="en-GB" sz="2400" dirty="0" err="1"/>
              <a:t>nhìn</a:t>
            </a:r>
            <a:r>
              <a:rPr lang="en-GB" sz="2400" dirty="0"/>
              <a:t> </a:t>
            </a:r>
            <a:r>
              <a:rPr lang="en-GB" sz="2400" dirty="0" err="1"/>
              <a:t>của</a:t>
            </a:r>
            <a:r>
              <a:rPr lang="en-GB" sz="2400" dirty="0"/>
              <a:t> GTRRTH/BĐKH</a:t>
            </a:r>
            <a:endParaRPr lang="en-US" sz="2400" dirty="0"/>
          </a:p>
          <a:p>
            <a:r>
              <a:rPr lang="en-US" sz="2400" dirty="0" err="1"/>
              <a:t>Kiểm</a:t>
            </a:r>
            <a:r>
              <a:rPr lang="en-US" sz="2400" dirty="0"/>
              <a:t> </a:t>
            </a:r>
            <a:r>
              <a:rPr lang="en-US" sz="2400" dirty="0" err="1"/>
              <a:t>tra</a:t>
            </a:r>
            <a:r>
              <a:rPr lang="en-US" sz="2400" dirty="0"/>
              <a:t> </a:t>
            </a:r>
            <a:r>
              <a:rPr lang="en-US" sz="2400" dirty="0" err="1"/>
              <a:t>bảng</a:t>
            </a:r>
            <a:r>
              <a:rPr lang="en-US" sz="2400" dirty="0"/>
              <a:t> </a:t>
            </a:r>
            <a:r>
              <a:rPr lang="en-US" sz="2400" dirty="0" err="1"/>
              <a:t>kiểm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vi-VN" sz="2400" dirty="0"/>
              <a:t>đá</a:t>
            </a:r>
            <a:r>
              <a:rPr lang="en-GB" sz="2400" dirty="0" err="1"/>
              <a:t>nh</a:t>
            </a:r>
            <a:r>
              <a:rPr lang="en-GB" sz="2400" dirty="0"/>
              <a:t> </a:t>
            </a:r>
            <a:r>
              <a:rPr lang="en-GB" sz="2400" dirty="0" err="1"/>
              <a:t>giá</a:t>
            </a:r>
            <a:endParaRPr lang="en-US" sz="2400" dirty="0"/>
          </a:p>
          <a:p>
            <a:r>
              <a:rPr lang="en-US" sz="2400" dirty="0" err="1"/>
              <a:t>Dựa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, </a:t>
            </a:r>
            <a:r>
              <a:rPr lang="en-US" sz="2400" dirty="0" err="1"/>
              <a:t>quyết</a:t>
            </a:r>
            <a:r>
              <a:rPr lang="en-US" sz="2400" dirty="0"/>
              <a:t> </a:t>
            </a:r>
            <a:r>
              <a:rPr lang="vi-VN" sz="2400" dirty="0"/>
              <a:t>địn</a:t>
            </a:r>
            <a:r>
              <a:rPr lang="en-GB" sz="2400" dirty="0"/>
              <a:t>h </a:t>
            </a:r>
            <a:r>
              <a:rPr lang="en-GB" sz="2400" dirty="0" err="1"/>
              <a:t>xem</a:t>
            </a:r>
            <a:r>
              <a:rPr lang="en-GB" sz="2400" dirty="0"/>
              <a:t> </a:t>
            </a:r>
            <a:r>
              <a:rPr lang="en-GB" sz="2400" dirty="0" err="1"/>
              <a:t>liệu</a:t>
            </a:r>
            <a:r>
              <a:rPr lang="en-GB" sz="2400" dirty="0"/>
              <a:t> </a:t>
            </a:r>
            <a:r>
              <a:rPr lang="vi-VN" sz="2400" dirty="0"/>
              <a:t>đá</a:t>
            </a:r>
            <a:r>
              <a:rPr lang="en-GB" sz="2400" dirty="0" err="1"/>
              <a:t>nh</a:t>
            </a:r>
            <a:r>
              <a:rPr lang="en-GB" sz="2400" dirty="0"/>
              <a:t> </a:t>
            </a:r>
            <a:r>
              <a:rPr lang="en-GB" sz="2400" dirty="0" err="1"/>
              <a:t>giá</a:t>
            </a:r>
            <a:r>
              <a:rPr lang="en-GB" sz="2400" dirty="0"/>
              <a:t> chi </a:t>
            </a:r>
            <a:r>
              <a:rPr lang="en-GB" sz="2400" dirty="0" err="1"/>
              <a:t>tiết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cần</a:t>
            </a:r>
            <a:r>
              <a:rPr lang="en-GB" sz="2400" dirty="0"/>
              <a:t> </a:t>
            </a:r>
            <a:r>
              <a:rPr lang="en-GB" sz="2400" dirty="0" err="1"/>
              <a:t>thiết</a:t>
            </a:r>
            <a:r>
              <a:rPr lang="en-GB" sz="2400" dirty="0"/>
              <a:t> </a:t>
            </a:r>
            <a:r>
              <a:rPr lang="en-GB" sz="2400" dirty="0" err="1"/>
              <a:t>không</a:t>
            </a:r>
            <a:endParaRPr lang="en-US" sz="2400" dirty="0"/>
          </a:p>
          <a:p>
            <a:pPr marL="0" indent="0" algn="ctr" eaLnBrk="1" hangingPunct="1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0051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>
            <a:normAutofit/>
          </a:bodyPr>
          <a:lstStyle/>
          <a:p>
            <a:r>
              <a:rPr lang="en-GB" i="0" dirty="0" err="1"/>
              <a:t>Bước</a:t>
            </a:r>
            <a:r>
              <a:rPr lang="en-GB" i="0" dirty="0"/>
              <a:t> </a:t>
            </a:r>
            <a:r>
              <a:rPr lang="en-GB" i="0" dirty="0" smtClean="0"/>
              <a:t>4: </a:t>
            </a:r>
            <a:r>
              <a:rPr lang="en-GB" i="0" dirty="0" err="1" smtClean="0"/>
              <a:t>Đánh</a:t>
            </a:r>
            <a:r>
              <a:rPr lang="en-GB" i="0" dirty="0" smtClean="0"/>
              <a:t> </a:t>
            </a:r>
            <a:r>
              <a:rPr lang="en-GB" i="0" dirty="0" err="1" smtClean="0"/>
              <a:t>giá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648" y="1628800"/>
            <a:ext cx="7416824" cy="4176464"/>
          </a:xfrm>
        </p:spPr>
        <p:txBody>
          <a:bodyPr/>
          <a:lstStyle/>
          <a:p>
            <a:r>
              <a:rPr lang="en-US" sz="2400" dirty="0"/>
              <a:t>Thu </a:t>
            </a:r>
            <a:r>
              <a:rPr lang="en-US" sz="2400" dirty="0" err="1"/>
              <a:t>thập</a:t>
            </a:r>
            <a:r>
              <a:rPr lang="en-US" sz="2400" dirty="0"/>
              <a:t> </a:t>
            </a:r>
            <a:r>
              <a:rPr lang="en-US" sz="2400" dirty="0" err="1"/>
              <a:t>dữ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vi-VN" sz="2400" dirty="0"/>
              <a:t>đổi</a:t>
            </a:r>
            <a:r>
              <a:rPr lang="en-GB" sz="2400" dirty="0"/>
              <a:t> </a:t>
            </a:r>
            <a:r>
              <a:rPr lang="en-GB" sz="2400" dirty="0" err="1"/>
              <a:t>khí</a:t>
            </a:r>
            <a:r>
              <a:rPr lang="en-GB" sz="2400" dirty="0"/>
              <a:t> </a:t>
            </a:r>
            <a:r>
              <a:rPr lang="en-GB" sz="2400" dirty="0" err="1"/>
              <a:t>hậu</a:t>
            </a:r>
            <a:r>
              <a:rPr lang="en-GB" sz="2400" dirty="0"/>
              <a:t>, </a:t>
            </a:r>
            <a:r>
              <a:rPr lang="en-GB" sz="2400" dirty="0" err="1"/>
              <a:t>hiểm</a:t>
            </a:r>
            <a:r>
              <a:rPr lang="en-GB" sz="2400" dirty="0"/>
              <a:t> </a:t>
            </a:r>
            <a:r>
              <a:rPr lang="en-GB" sz="2400" dirty="0" err="1"/>
              <a:t>họa</a:t>
            </a:r>
            <a:r>
              <a:rPr lang="en-GB" sz="2400" dirty="0"/>
              <a:t> </a:t>
            </a:r>
            <a:r>
              <a:rPr lang="en-GB" sz="2400" dirty="0" err="1"/>
              <a:t>và</a:t>
            </a:r>
            <a:r>
              <a:rPr lang="en-GB" sz="2400" dirty="0"/>
              <a:t> </a:t>
            </a:r>
            <a:r>
              <a:rPr lang="vi-VN" sz="2400" dirty="0"/>
              <a:t>điều</a:t>
            </a:r>
            <a:r>
              <a:rPr lang="en-GB" sz="2400" dirty="0"/>
              <a:t> </a:t>
            </a:r>
            <a:r>
              <a:rPr lang="en-GB" sz="2400" dirty="0" err="1"/>
              <a:t>kiện</a:t>
            </a:r>
            <a:r>
              <a:rPr lang="en-GB" sz="2400" dirty="0"/>
              <a:t> </a:t>
            </a:r>
            <a:r>
              <a:rPr lang="en-GB" sz="2400" dirty="0" err="1"/>
              <a:t>kinh</a:t>
            </a:r>
            <a:r>
              <a:rPr lang="en-GB" sz="2400" dirty="0"/>
              <a:t> </a:t>
            </a:r>
            <a:r>
              <a:rPr lang="en-GB" sz="2400" dirty="0" err="1"/>
              <a:t>tế</a:t>
            </a:r>
            <a:r>
              <a:rPr lang="en-GB" sz="2400" dirty="0"/>
              <a:t> </a:t>
            </a:r>
            <a:r>
              <a:rPr lang="en-GB" sz="2400" dirty="0" err="1"/>
              <a:t>xã</a:t>
            </a:r>
            <a:r>
              <a:rPr lang="en-GB" sz="2400" dirty="0"/>
              <a:t> </a:t>
            </a:r>
            <a:r>
              <a:rPr lang="en-GB" sz="2400" dirty="0" err="1" smtClean="0"/>
              <a:t>hội</a:t>
            </a:r>
            <a:endParaRPr lang="en-US" sz="2400" dirty="0"/>
          </a:p>
          <a:p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vi-VN" sz="2400" dirty="0"/>
              <a:t>địn</a:t>
            </a:r>
            <a:r>
              <a:rPr lang="en-GB" sz="2400" dirty="0"/>
              <a:t>h </a:t>
            </a:r>
            <a:r>
              <a:rPr lang="en-GB" sz="2400" dirty="0" err="1"/>
              <a:t>hiểm</a:t>
            </a:r>
            <a:r>
              <a:rPr lang="en-GB" sz="2400" dirty="0"/>
              <a:t> </a:t>
            </a:r>
            <a:r>
              <a:rPr lang="en-GB" sz="2400" dirty="0" err="1"/>
              <a:t>họa</a:t>
            </a:r>
            <a:r>
              <a:rPr lang="en-GB" sz="2400" dirty="0"/>
              <a:t> </a:t>
            </a:r>
            <a:r>
              <a:rPr lang="en-GB" sz="2400" dirty="0" err="1"/>
              <a:t>hiện</a:t>
            </a:r>
            <a:r>
              <a:rPr lang="en-GB" sz="2400" dirty="0"/>
              <a:t> </a:t>
            </a:r>
            <a:r>
              <a:rPr lang="en-GB" sz="2400" dirty="0" err="1"/>
              <a:t>tại</a:t>
            </a:r>
            <a:r>
              <a:rPr lang="en-GB" sz="2400" dirty="0"/>
              <a:t> </a:t>
            </a:r>
            <a:r>
              <a:rPr lang="en-GB" sz="2400" dirty="0" err="1"/>
              <a:t>và</a:t>
            </a:r>
            <a:r>
              <a:rPr lang="en-GB" sz="2400" dirty="0"/>
              <a:t> </a:t>
            </a:r>
            <a:r>
              <a:rPr lang="en-GB" sz="2400" dirty="0" err="1"/>
              <a:t>trong</a:t>
            </a:r>
            <a:r>
              <a:rPr lang="en-GB" sz="2400" dirty="0"/>
              <a:t> t</a:t>
            </a:r>
            <a:r>
              <a:rPr lang="vi-VN" sz="2400" dirty="0"/>
              <a:t>ươ</a:t>
            </a:r>
            <a:r>
              <a:rPr lang="en-GB" sz="2400" dirty="0"/>
              <a:t>ng </a:t>
            </a:r>
            <a:r>
              <a:rPr lang="en-GB" sz="2400" dirty="0" err="1"/>
              <a:t>lai</a:t>
            </a:r>
            <a:r>
              <a:rPr lang="en-GB" sz="2400" dirty="0"/>
              <a:t> </a:t>
            </a:r>
            <a:r>
              <a:rPr lang="en-GB" sz="2400" dirty="0" err="1"/>
              <a:t>và</a:t>
            </a:r>
            <a:r>
              <a:rPr lang="en-GB" sz="2400" dirty="0"/>
              <a:t> </a:t>
            </a:r>
            <a:r>
              <a:rPr lang="en-GB" sz="2400" dirty="0" err="1"/>
              <a:t>tác</a:t>
            </a:r>
            <a:r>
              <a:rPr lang="en-GB" sz="2400" dirty="0"/>
              <a:t> </a:t>
            </a:r>
            <a:r>
              <a:rPr lang="vi-VN" sz="2400" dirty="0"/>
              <a:t>độn</a:t>
            </a:r>
            <a:r>
              <a:rPr lang="en-GB" sz="2400" dirty="0"/>
              <a:t>g </a:t>
            </a:r>
            <a:r>
              <a:rPr lang="en-GB" sz="2400" dirty="0" err="1"/>
              <a:t>của</a:t>
            </a:r>
            <a:r>
              <a:rPr lang="en-GB" sz="2400" dirty="0"/>
              <a:t> BĐKH</a:t>
            </a:r>
            <a:endParaRPr lang="en-US" sz="2400" dirty="0"/>
          </a:p>
          <a:p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vi-VN" sz="2400" dirty="0"/>
              <a:t>địn</a:t>
            </a:r>
            <a:r>
              <a:rPr lang="en-GB" sz="2400" dirty="0"/>
              <a:t>h </a:t>
            </a:r>
            <a:r>
              <a:rPr lang="en-GB" sz="2400" dirty="0" err="1"/>
              <a:t>các</a:t>
            </a:r>
            <a:r>
              <a:rPr lang="en-GB" sz="2400" dirty="0"/>
              <a:t> </a:t>
            </a:r>
            <a:r>
              <a:rPr lang="en-GB" sz="2400" dirty="0" err="1"/>
              <a:t>thành</a:t>
            </a:r>
            <a:r>
              <a:rPr lang="en-GB" sz="2400" dirty="0"/>
              <a:t> </a:t>
            </a:r>
            <a:r>
              <a:rPr lang="en-GB" sz="2400" dirty="0" err="1"/>
              <a:t>phần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nguy</a:t>
            </a:r>
            <a:r>
              <a:rPr lang="en-GB" sz="2400" dirty="0"/>
              <a:t> c</a:t>
            </a:r>
            <a:r>
              <a:rPr lang="vi-VN" sz="2400" dirty="0"/>
              <a:t>ơ</a:t>
            </a:r>
            <a:r>
              <a:rPr lang="en-GB" sz="2400" dirty="0"/>
              <a:t> </a:t>
            </a:r>
            <a:r>
              <a:rPr lang="en-GB" sz="2400" dirty="0" err="1"/>
              <a:t>rủi</a:t>
            </a:r>
            <a:r>
              <a:rPr lang="en-GB" sz="2400" dirty="0"/>
              <a:t> </a:t>
            </a:r>
            <a:r>
              <a:rPr lang="en-GB" sz="2400" dirty="0" err="1"/>
              <a:t>ro</a:t>
            </a:r>
            <a:r>
              <a:rPr lang="en-GB" sz="2400" dirty="0"/>
              <a:t> </a:t>
            </a:r>
            <a:r>
              <a:rPr lang="en-GB" sz="2400" dirty="0" err="1"/>
              <a:t>nhất</a:t>
            </a:r>
            <a:endParaRPr lang="en-US" sz="2400" dirty="0"/>
          </a:p>
          <a:p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vi-VN" sz="2400" dirty="0"/>
              <a:t>địn</a:t>
            </a:r>
            <a:r>
              <a:rPr lang="en-GB" sz="2400" dirty="0"/>
              <a:t>h </a:t>
            </a:r>
            <a:r>
              <a:rPr lang="en-GB" sz="2400" dirty="0" err="1"/>
              <a:t>yếu</a:t>
            </a:r>
            <a:r>
              <a:rPr lang="en-GB" sz="2400" dirty="0"/>
              <a:t> </a:t>
            </a:r>
            <a:r>
              <a:rPr lang="en-GB" sz="2400" dirty="0" err="1"/>
              <a:t>tố</a:t>
            </a:r>
            <a:r>
              <a:rPr lang="en-GB" sz="2400" dirty="0"/>
              <a:t> </a:t>
            </a:r>
            <a:r>
              <a:rPr lang="en-GB" sz="2400" dirty="0" err="1"/>
              <a:t>ảnh</a:t>
            </a:r>
            <a:r>
              <a:rPr lang="en-GB" sz="2400" dirty="0"/>
              <a:t> h</a:t>
            </a:r>
            <a:r>
              <a:rPr lang="vi-VN" sz="2400" dirty="0"/>
              <a:t>ưởng</a:t>
            </a:r>
            <a:r>
              <a:rPr lang="en-GB" sz="2400" dirty="0"/>
              <a:t> </a:t>
            </a:r>
            <a:r>
              <a:rPr lang="vi-VN" sz="2400" dirty="0"/>
              <a:t>đến</a:t>
            </a:r>
            <a:r>
              <a:rPr lang="en-GB" sz="2400" dirty="0"/>
              <a:t> </a:t>
            </a:r>
            <a:r>
              <a:rPr lang="en-GB" sz="2400" dirty="0" err="1"/>
              <a:t>tình</a:t>
            </a:r>
            <a:r>
              <a:rPr lang="en-GB" sz="2400" dirty="0"/>
              <a:t> </a:t>
            </a:r>
            <a:r>
              <a:rPr lang="en-GB" sz="2400" dirty="0" err="1"/>
              <a:t>trạng</a:t>
            </a:r>
            <a:r>
              <a:rPr lang="en-GB" sz="2400" dirty="0"/>
              <a:t> </a:t>
            </a:r>
            <a:r>
              <a:rPr lang="en-GB" sz="2400" dirty="0" err="1"/>
              <a:t>dễ</a:t>
            </a:r>
            <a:r>
              <a:rPr lang="en-GB" sz="2400" dirty="0"/>
              <a:t> </a:t>
            </a:r>
            <a:r>
              <a:rPr lang="en-GB" sz="2400" dirty="0" err="1"/>
              <a:t>bị</a:t>
            </a:r>
            <a:r>
              <a:rPr lang="en-GB" sz="2400" dirty="0"/>
              <a:t> </a:t>
            </a:r>
            <a:r>
              <a:rPr lang="en-GB" sz="2400" dirty="0" err="1"/>
              <a:t>tổn</a:t>
            </a:r>
            <a:r>
              <a:rPr lang="en-GB" sz="2400" dirty="0"/>
              <a:t> </a:t>
            </a:r>
            <a:r>
              <a:rPr lang="en-GB" sz="2400" dirty="0" err="1"/>
              <a:t>th</a:t>
            </a:r>
            <a:r>
              <a:rPr lang="vi-VN" sz="2400" dirty="0"/>
              <a:t>ươ</a:t>
            </a:r>
            <a:r>
              <a:rPr lang="en-GB" sz="2400" dirty="0"/>
              <a:t>ng </a:t>
            </a:r>
            <a:r>
              <a:rPr lang="en-GB" sz="2400" dirty="0" err="1"/>
              <a:t>hiện</a:t>
            </a:r>
            <a:r>
              <a:rPr lang="en-GB" sz="2400" dirty="0"/>
              <a:t> </a:t>
            </a:r>
            <a:r>
              <a:rPr lang="en-GB" sz="2400" dirty="0" err="1"/>
              <a:t>tại</a:t>
            </a:r>
            <a:r>
              <a:rPr lang="en-GB" sz="2400" dirty="0"/>
              <a:t> </a:t>
            </a:r>
            <a:r>
              <a:rPr lang="en-GB" sz="2400" dirty="0" err="1"/>
              <a:t>và</a:t>
            </a:r>
            <a:r>
              <a:rPr lang="en-GB" sz="2400" dirty="0"/>
              <a:t> t</a:t>
            </a:r>
            <a:r>
              <a:rPr lang="vi-VN" sz="2400" dirty="0"/>
              <a:t>ươ</a:t>
            </a:r>
            <a:r>
              <a:rPr lang="en-GB" sz="2400" dirty="0"/>
              <a:t>ng </a:t>
            </a:r>
            <a:r>
              <a:rPr lang="en-GB" sz="2400" dirty="0" err="1"/>
              <a:t>lai</a:t>
            </a:r>
            <a:endParaRPr lang="en-US" sz="2400" dirty="0"/>
          </a:p>
          <a:p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quát</a:t>
            </a:r>
            <a:r>
              <a:rPr lang="en-US" sz="2400" dirty="0"/>
              <a:t> </a:t>
            </a:r>
            <a:r>
              <a:rPr lang="en-US" sz="2400" dirty="0" err="1"/>
              <a:t>rủi</a:t>
            </a:r>
            <a:r>
              <a:rPr lang="en-US" sz="2400" dirty="0"/>
              <a:t> </a:t>
            </a:r>
            <a:r>
              <a:rPr lang="en-US" sz="2400" dirty="0" err="1"/>
              <a:t>ro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c</a:t>
            </a:r>
            <a:r>
              <a:rPr lang="vi-VN" sz="2400" dirty="0"/>
              <a:t>ơ</a:t>
            </a:r>
            <a:r>
              <a:rPr lang="en-GB" sz="2400" dirty="0"/>
              <a:t> </a:t>
            </a:r>
            <a:r>
              <a:rPr lang="en-GB" sz="2400" dirty="0" err="1"/>
              <a:t>hội</a:t>
            </a:r>
            <a:r>
              <a:rPr lang="en-GB" sz="2400" dirty="0"/>
              <a:t> </a:t>
            </a:r>
            <a:r>
              <a:rPr lang="en-GB" sz="2400" dirty="0" err="1"/>
              <a:t>hiện</a:t>
            </a:r>
            <a:r>
              <a:rPr lang="en-GB" sz="2400" dirty="0"/>
              <a:t> </a:t>
            </a:r>
            <a:r>
              <a:rPr lang="en-GB" sz="2400" dirty="0" err="1"/>
              <a:t>tại</a:t>
            </a:r>
            <a:r>
              <a:rPr lang="en-GB" sz="2400" dirty="0"/>
              <a:t> </a:t>
            </a:r>
            <a:r>
              <a:rPr lang="en-GB" sz="2400" dirty="0" err="1"/>
              <a:t>và</a:t>
            </a:r>
            <a:r>
              <a:rPr lang="en-GB" sz="2400" dirty="0"/>
              <a:t> t</a:t>
            </a:r>
            <a:r>
              <a:rPr lang="vi-VN" sz="2400" dirty="0"/>
              <a:t>ươ</a:t>
            </a:r>
            <a:r>
              <a:rPr lang="en-GB" sz="2400" dirty="0"/>
              <a:t>ng </a:t>
            </a:r>
            <a:r>
              <a:rPr lang="en-GB" sz="2400" dirty="0" err="1"/>
              <a:t>lai</a:t>
            </a:r>
            <a:r>
              <a:rPr lang="en-GB" sz="2400" dirty="0"/>
              <a:t> </a:t>
            </a:r>
            <a:r>
              <a:rPr lang="vi-VN" sz="2400" dirty="0"/>
              <a:t>đố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với</a:t>
            </a:r>
            <a:r>
              <a:rPr lang="en-GB" sz="2400" dirty="0"/>
              <a:t> </a:t>
            </a:r>
            <a:r>
              <a:rPr lang="en-GB" sz="2400" dirty="0" err="1"/>
              <a:t>các</a:t>
            </a:r>
            <a:r>
              <a:rPr lang="en-GB" sz="2400" dirty="0"/>
              <a:t> </a:t>
            </a:r>
            <a:r>
              <a:rPr lang="en-GB" sz="2400" dirty="0" err="1"/>
              <a:t>hoạt</a:t>
            </a:r>
            <a:r>
              <a:rPr lang="en-GB" sz="2400" dirty="0"/>
              <a:t> </a:t>
            </a:r>
            <a:r>
              <a:rPr lang="vi-VN" sz="2400" dirty="0"/>
              <a:t>độn</a:t>
            </a:r>
            <a:r>
              <a:rPr lang="en-GB" sz="2400" dirty="0"/>
              <a:t>g </a:t>
            </a:r>
            <a:r>
              <a:rPr lang="vi-VN" sz="2400" dirty="0"/>
              <a:t>được</a:t>
            </a:r>
            <a:r>
              <a:rPr lang="en-GB" sz="2400" dirty="0"/>
              <a:t> </a:t>
            </a:r>
            <a:r>
              <a:rPr lang="en-GB" sz="2400" dirty="0" err="1"/>
              <a:t>lập</a:t>
            </a:r>
            <a:r>
              <a:rPr lang="en-GB" sz="2400" dirty="0"/>
              <a:t> </a:t>
            </a:r>
            <a:r>
              <a:rPr lang="en-GB" sz="2400" dirty="0" err="1"/>
              <a:t>kế</a:t>
            </a:r>
            <a:r>
              <a:rPr lang="en-GB" sz="2400" dirty="0"/>
              <a:t> </a:t>
            </a:r>
            <a:r>
              <a:rPr lang="en-GB" sz="2400" dirty="0" err="1"/>
              <a:t>hoạch</a:t>
            </a:r>
            <a:endParaRPr lang="en-US" sz="2400" dirty="0"/>
          </a:p>
          <a:p>
            <a:pPr marL="0" indent="0" algn="ctr" eaLnBrk="1" hangingPunct="1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9497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>
            <a:normAutofit/>
          </a:bodyPr>
          <a:lstStyle/>
          <a:p>
            <a:r>
              <a:rPr lang="en-GB" i="0" dirty="0" err="1"/>
              <a:t>Bước</a:t>
            </a:r>
            <a:r>
              <a:rPr lang="en-GB" i="0" dirty="0"/>
              <a:t> </a:t>
            </a:r>
            <a:r>
              <a:rPr lang="en-GB" i="0" dirty="0" smtClean="0"/>
              <a:t>5: </a:t>
            </a:r>
            <a:r>
              <a:rPr lang="en-GB" i="0" dirty="0" err="1" smtClean="0"/>
              <a:t>Điều</a:t>
            </a:r>
            <a:r>
              <a:rPr lang="en-GB" i="0" dirty="0" smtClean="0"/>
              <a:t> </a:t>
            </a:r>
            <a:r>
              <a:rPr lang="en-GB" i="0" dirty="0" err="1" smtClean="0"/>
              <a:t>chỉnh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648" y="1628800"/>
            <a:ext cx="7416824" cy="4176464"/>
          </a:xfrm>
        </p:spPr>
        <p:txBody>
          <a:bodyPr/>
          <a:lstStyle/>
          <a:p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vi-VN" sz="2400" dirty="0"/>
              <a:t>địn</a:t>
            </a:r>
            <a:r>
              <a:rPr lang="en-GB" sz="2400" dirty="0"/>
              <a:t>h </a:t>
            </a:r>
            <a:r>
              <a:rPr lang="en-GB" sz="2400" dirty="0" err="1"/>
              <a:t>giải</a:t>
            </a:r>
            <a:r>
              <a:rPr lang="en-GB" sz="2400" dirty="0"/>
              <a:t> </a:t>
            </a:r>
            <a:r>
              <a:rPr lang="en-GB" sz="2400" dirty="0" err="1"/>
              <a:t>pháp</a:t>
            </a:r>
            <a:r>
              <a:rPr lang="en-GB" sz="2400" dirty="0"/>
              <a:t> </a:t>
            </a:r>
            <a:r>
              <a:rPr lang="en-GB" sz="2400" dirty="0" err="1"/>
              <a:t>cho</a:t>
            </a:r>
            <a:r>
              <a:rPr lang="en-GB" sz="2400" dirty="0"/>
              <a:t> </a:t>
            </a:r>
            <a:r>
              <a:rPr lang="en-GB" sz="2400" dirty="0" err="1"/>
              <a:t>giảm</a:t>
            </a:r>
            <a:r>
              <a:rPr lang="en-GB" sz="2400" dirty="0"/>
              <a:t> </a:t>
            </a:r>
            <a:r>
              <a:rPr lang="en-GB" sz="2400" dirty="0" err="1"/>
              <a:t>thiểu</a:t>
            </a:r>
            <a:r>
              <a:rPr lang="en-GB" sz="2400" dirty="0"/>
              <a:t> </a:t>
            </a:r>
            <a:r>
              <a:rPr lang="en-GB" sz="2400" dirty="0" err="1"/>
              <a:t>rủi</a:t>
            </a:r>
            <a:r>
              <a:rPr lang="en-GB" sz="2400" dirty="0"/>
              <a:t> </a:t>
            </a:r>
            <a:r>
              <a:rPr lang="en-GB" sz="2400" dirty="0" err="1"/>
              <a:t>ro</a:t>
            </a:r>
            <a:r>
              <a:rPr lang="en-GB" sz="2400" dirty="0"/>
              <a:t> </a:t>
            </a:r>
            <a:r>
              <a:rPr lang="en-GB" sz="2400" dirty="0" err="1"/>
              <a:t>và</a:t>
            </a:r>
            <a:r>
              <a:rPr lang="en-GB" sz="2400" dirty="0"/>
              <a:t> </a:t>
            </a:r>
            <a:r>
              <a:rPr lang="en-GB" sz="2400" dirty="0" err="1"/>
              <a:t>thích</a:t>
            </a:r>
            <a:r>
              <a:rPr lang="en-GB" sz="2400" dirty="0"/>
              <a:t> </a:t>
            </a:r>
            <a:r>
              <a:rPr lang="en-GB" sz="2400" dirty="0" err="1"/>
              <a:t>ứng</a:t>
            </a:r>
            <a:r>
              <a:rPr lang="en-GB" sz="2400" dirty="0"/>
              <a:t> </a:t>
            </a:r>
            <a:r>
              <a:rPr lang="en-GB" sz="2400" dirty="0" err="1"/>
              <a:t>khả</a:t>
            </a:r>
            <a:r>
              <a:rPr lang="en-GB" sz="2400" dirty="0"/>
              <a:t> </a:t>
            </a:r>
            <a:r>
              <a:rPr lang="en-GB" sz="2400" dirty="0" err="1"/>
              <a:t>thi</a:t>
            </a:r>
            <a:endParaRPr lang="en-US" sz="2400" dirty="0"/>
          </a:p>
          <a:p>
            <a:r>
              <a:rPr lang="en-US" sz="2400" dirty="0" err="1"/>
              <a:t>Lựa</a:t>
            </a:r>
            <a:r>
              <a:rPr lang="en-US" sz="2400" dirty="0"/>
              <a:t> </a:t>
            </a:r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giải</a:t>
            </a:r>
            <a:r>
              <a:rPr lang="en-US" sz="2400" dirty="0"/>
              <a:t> </a:t>
            </a:r>
            <a:r>
              <a:rPr lang="en-US" sz="2400" dirty="0" err="1"/>
              <a:t>pháp</a:t>
            </a:r>
            <a:r>
              <a:rPr lang="en-US" sz="2400" dirty="0"/>
              <a:t> </a:t>
            </a:r>
            <a:r>
              <a:rPr lang="en-US" sz="2400" dirty="0" err="1"/>
              <a:t>phù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nhất</a:t>
            </a:r>
            <a:endParaRPr lang="en-US" sz="2400" dirty="0"/>
          </a:p>
          <a:p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chỉnh</a:t>
            </a:r>
            <a:r>
              <a:rPr lang="en-US" sz="2400" dirty="0"/>
              <a:t> </a:t>
            </a:r>
            <a:r>
              <a:rPr lang="en-US" sz="2400" dirty="0" err="1"/>
              <a:t>ch</a:t>
            </a:r>
            <a:r>
              <a:rPr lang="vi-VN" sz="2400" dirty="0"/>
              <a:t>ươ</a:t>
            </a:r>
            <a:r>
              <a:rPr lang="en-GB" sz="2400" dirty="0"/>
              <a:t>ng </a:t>
            </a:r>
            <a:r>
              <a:rPr lang="en-GB" sz="2400" dirty="0" err="1"/>
              <a:t>trình</a:t>
            </a:r>
            <a:r>
              <a:rPr lang="en-GB" sz="2400" dirty="0"/>
              <a:t> </a:t>
            </a:r>
            <a:r>
              <a:rPr lang="en-GB" sz="2400" dirty="0" err="1"/>
              <a:t>phù</a:t>
            </a:r>
            <a:r>
              <a:rPr lang="en-GB" sz="2400" dirty="0"/>
              <a:t> </a:t>
            </a:r>
            <a:r>
              <a:rPr lang="en-GB" sz="2400" dirty="0" err="1"/>
              <a:t>hợp</a:t>
            </a:r>
            <a:endParaRPr lang="en-US" sz="2400" dirty="0"/>
          </a:p>
          <a:p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thông</a:t>
            </a:r>
            <a:r>
              <a:rPr lang="en-US" sz="2400" dirty="0"/>
              <a:t> tin </a:t>
            </a:r>
            <a:r>
              <a:rPr lang="en-US" sz="2400" dirty="0" err="1"/>
              <a:t>bổ</a:t>
            </a:r>
            <a:r>
              <a:rPr lang="en-US" sz="2400" dirty="0"/>
              <a:t> sung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vi-VN" sz="2400" dirty="0"/>
              <a:t>đến</a:t>
            </a:r>
            <a:r>
              <a:rPr lang="en-GB" sz="2400" dirty="0"/>
              <a:t> </a:t>
            </a:r>
            <a:r>
              <a:rPr lang="en-GB" sz="2400" dirty="0" err="1"/>
              <a:t>bối</a:t>
            </a:r>
            <a:r>
              <a:rPr lang="en-GB" sz="2400" dirty="0"/>
              <a:t> </a:t>
            </a:r>
            <a:r>
              <a:rPr lang="en-GB" sz="2400" dirty="0" err="1"/>
              <a:t>cảnh</a:t>
            </a:r>
            <a:r>
              <a:rPr lang="en-GB" sz="2400" dirty="0"/>
              <a:t>, </a:t>
            </a:r>
            <a:r>
              <a:rPr lang="en-GB" sz="2400" dirty="0" err="1"/>
              <a:t>lĩnh</a:t>
            </a:r>
            <a:r>
              <a:rPr lang="en-GB" sz="2400" dirty="0"/>
              <a:t> </a:t>
            </a:r>
            <a:r>
              <a:rPr lang="en-GB" sz="2400" dirty="0" err="1"/>
              <a:t>vực</a:t>
            </a:r>
            <a:r>
              <a:rPr lang="en-GB" sz="2400" dirty="0"/>
              <a:t> </a:t>
            </a:r>
            <a:r>
              <a:rPr lang="en-GB" sz="2400" dirty="0" err="1"/>
              <a:t>và</a:t>
            </a:r>
            <a:r>
              <a:rPr lang="en-GB" sz="2400" dirty="0"/>
              <a:t> </a:t>
            </a:r>
            <a:r>
              <a:rPr lang="en-GB" sz="2400" dirty="0" err="1"/>
              <a:t>giới</a:t>
            </a:r>
            <a:endParaRPr lang="en-US" sz="2400" dirty="0"/>
          </a:p>
          <a:p>
            <a:pPr marL="0" indent="0" algn="ctr" eaLnBrk="1" hangingPunct="1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266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>
            <a:normAutofit/>
          </a:bodyPr>
          <a:lstStyle/>
          <a:p>
            <a:r>
              <a:rPr lang="en-GB" i="0" dirty="0" err="1"/>
              <a:t>Bước</a:t>
            </a:r>
            <a:r>
              <a:rPr lang="en-GB" i="0" dirty="0"/>
              <a:t> </a:t>
            </a:r>
            <a:r>
              <a:rPr lang="en-GB" i="0" dirty="0" smtClean="0"/>
              <a:t>6: </a:t>
            </a:r>
            <a:r>
              <a:rPr lang="en-GB" i="0" dirty="0" err="1" smtClean="0"/>
              <a:t>Giám</a:t>
            </a:r>
            <a:r>
              <a:rPr lang="en-GB" i="0" dirty="0" smtClean="0"/>
              <a:t> </a:t>
            </a:r>
            <a:r>
              <a:rPr lang="en-GB" i="0" dirty="0" err="1" smtClean="0"/>
              <a:t>sát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3648" y="1628800"/>
            <a:ext cx="7416824" cy="4176464"/>
          </a:xfrm>
        </p:spPr>
        <p:txBody>
          <a:bodyPr/>
          <a:lstStyle/>
          <a:p>
            <a:r>
              <a:rPr lang="en-US" sz="2400" dirty="0" err="1"/>
              <a:t>Xây</a:t>
            </a:r>
            <a:r>
              <a:rPr lang="en-US" sz="2400" dirty="0"/>
              <a:t> </a:t>
            </a:r>
            <a:r>
              <a:rPr lang="en-US" sz="2400" dirty="0" err="1"/>
              <a:t>dựng</a:t>
            </a:r>
            <a:r>
              <a:rPr lang="en-US" sz="2400" dirty="0"/>
              <a:t> </a:t>
            </a:r>
            <a:r>
              <a:rPr lang="en-US" sz="2400" dirty="0" err="1"/>
              <a:t>khung</a:t>
            </a:r>
            <a:r>
              <a:rPr lang="en-US" sz="2400" dirty="0"/>
              <a:t> </a:t>
            </a:r>
            <a:r>
              <a:rPr lang="en-US" sz="2400" dirty="0" err="1"/>
              <a:t>giám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&amp; </a:t>
            </a:r>
            <a:r>
              <a:rPr lang="vi-VN" sz="2400" dirty="0"/>
              <a:t>đá</a:t>
            </a:r>
            <a:r>
              <a:rPr lang="en-GB" sz="2400" dirty="0" err="1"/>
              <a:t>nh</a:t>
            </a:r>
            <a:r>
              <a:rPr lang="en-GB" sz="2400" dirty="0"/>
              <a:t> </a:t>
            </a:r>
            <a:r>
              <a:rPr lang="en-GB" sz="2400" dirty="0" err="1"/>
              <a:t>giá</a:t>
            </a:r>
            <a:r>
              <a:rPr lang="en-GB" sz="2400" dirty="0"/>
              <a:t> </a:t>
            </a:r>
            <a:r>
              <a:rPr lang="en-GB" sz="2400" dirty="0" err="1"/>
              <a:t>khả</a:t>
            </a:r>
            <a:r>
              <a:rPr lang="en-GB" sz="2400" dirty="0"/>
              <a:t> </a:t>
            </a:r>
            <a:r>
              <a:rPr lang="en-GB" sz="2400" dirty="0" err="1"/>
              <a:t>thi</a:t>
            </a:r>
            <a:endParaRPr lang="en-US" sz="2400" dirty="0"/>
          </a:p>
          <a:p>
            <a:r>
              <a:rPr lang="en-US" sz="2400" dirty="0" err="1"/>
              <a:t>Giám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rủi</a:t>
            </a:r>
            <a:r>
              <a:rPr lang="en-US" sz="2400" dirty="0"/>
              <a:t> </a:t>
            </a:r>
            <a:r>
              <a:rPr lang="en-US" sz="2400" dirty="0" err="1"/>
              <a:t>ro</a:t>
            </a:r>
            <a:r>
              <a:rPr lang="en-US" sz="2400" dirty="0"/>
              <a:t> </a:t>
            </a:r>
            <a:r>
              <a:rPr lang="en-US" sz="2400" dirty="0" err="1"/>
              <a:t>th</a:t>
            </a:r>
            <a:r>
              <a:rPr lang="vi-VN" sz="2400" dirty="0"/>
              <a:t>ường</a:t>
            </a:r>
            <a:r>
              <a:rPr lang="en-GB" sz="2400" dirty="0"/>
              <a:t> </a:t>
            </a:r>
            <a:r>
              <a:rPr lang="en-GB" sz="2400" dirty="0" err="1"/>
              <a:t>xuyên</a:t>
            </a:r>
            <a:r>
              <a:rPr lang="en-GB" sz="2400" dirty="0"/>
              <a:t> (</a:t>
            </a:r>
            <a:r>
              <a:rPr lang="en-GB" sz="2400" dirty="0" err="1"/>
              <a:t>ít</a:t>
            </a:r>
            <a:r>
              <a:rPr lang="en-GB" sz="2400" dirty="0"/>
              <a:t> </a:t>
            </a:r>
            <a:r>
              <a:rPr lang="en-GB" sz="2400" dirty="0" err="1"/>
              <a:t>nhất</a:t>
            </a:r>
            <a:r>
              <a:rPr lang="en-GB" sz="2400" dirty="0"/>
              <a:t> </a:t>
            </a:r>
            <a:r>
              <a:rPr lang="en-GB" sz="2400" dirty="0" err="1"/>
              <a:t>là</a:t>
            </a:r>
            <a:r>
              <a:rPr lang="en-GB" sz="2400" dirty="0"/>
              <a:t> </a:t>
            </a:r>
            <a:r>
              <a:rPr lang="en-GB" sz="2400" dirty="0" err="1"/>
              <a:t>hàng</a:t>
            </a:r>
            <a:r>
              <a:rPr lang="en-GB" sz="2400" dirty="0"/>
              <a:t> n</a:t>
            </a:r>
            <a:r>
              <a:rPr lang="vi-VN" sz="2400" dirty="0"/>
              <a:t>ă</a:t>
            </a:r>
            <a:r>
              <a:rPr lang="en-GB" sz="2400" dirty="0"/>
              <a:t>m)</a:t>
            </a:r>
            <a:endParaRPr lang="en-US" sz="2400" dirty="0"/>
          </a:p>
          <a:p>
            <a:r>
              <a:rPr lang="en-US" sz="2400" dirty="0" err="1"/>
              <a:t>Xem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vi-VN" sz="2400" dirty="0"/>
              <a:t>đá</a:t>
            </a:r>
            <a:r>
              <a:rPr lang="en-GB" sz="2400" dirty="0" err="1"/>
              <a:t>nh</a:t>
            </a:r>
            <a:r>
              <a:rPr lang="en-GB" sz="2400" dirty="0"/>
              <a:t> </a:t>
            </a:r>
            <a:r>
              <a:rPr lang="en-GB" sz="2400" dirty="0" err="1"/>
              <a:t>giá</a:t>
            </a:r>
            <a:r>
              <a:rPr lang="en-GB" sz="2400" dirty="0"/>
              <a:t> </a:t>
            </a:r>
            <a:r>
              <a:rPr lang="en-GB" sz="2400" dirty="0" err="1"/>
              <a:t>xem</a:t>
            </a:r>
            <a:r>
              <a:rPr lang="en-GB" sz="2400" dirty="0"/>
              <a:t> </a:t>
            </a:r>
            <a:r>
              <a:rPr lang="en-GB" sz="2400" dirty="0" err="1"/>
              <a:t>liệu</a:t>
            </a:r>
            <a:r>
              <a:rPr lang="en-GB" sz="2400" dirty="0"/>
              <a:t> </a:t>
            </a:r>
            <a:r>
              <a:rPr lang="en-GB" sz="2400" dirty="0" err="1"/>
              <a:t>các</a:t>
            </a:r>
            <a:r>
              <a:rPr lang="en-GB" sz="2400" dirty="0"/>
              <a:t> </a:t>
            </a:r>
            <a:r>
              <a:rPr lang="en-GB" sz="2400" dirty="0" err="1"/>
              <a:t>hoạt</a:t>
            </a:r>
            <a:r>
              <a:rPr lang="en-GB" sz="2400" dirty="0"/>
              <a:t> </a:t>
            </a:r>
            <a:r>
              <a:rPr lang="vi-VN" sz="2400" dirty="0"/>
              <a:t>độn</a:t>
            </a:r>
            <a:r>
              <a:rPr lang="en-GB" sz="2400" dirty="0"/>
              <a:t>g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còn</a:t>
            </a:r>
            <a:r>
              <a:rPr lang="en-GB" sz="2400" dirty="0"/>
              <a:t> </a:t>
            </a:r>
            <a:r>
              <a:rPr lang="en-GB" sz="2400" dirty="0" err="1"/>
              <a:t>phù</a:t>
            </a:r>
            <a:r>
              <a:rPr lang="en-GB" sz="2400" dirty="0"/>
              <a:t> </a:t>
            </a:r>
            <a:r>
              <a:rPr lang="en-GB" sz="2400" dirty="0" err="1"/>
              <a:t>hợp</a:t>
            </a:r>
            <a:endParaRPr lang="en-US" sz="2400" dirty="0"/>
          </a:p>
          <a:p>
            <a:r>
              <a:rPr lang="en-US" sz="2400" dirty="0" err="1"/>
              <a:t>Điều</a:t>
            </a:r>
            <a:r>
              <a:rPr lang="en-US" sz="2400" dirty="0"/>
              <a:t> </a:t>
            </a:r>
            <a:r>
              <a:rPr lang="en-US" sz="2400" dirty="0" err="1"/>
              <a:t>chỉnh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cần</a:t>
            </a:r>
            <a:r>
              <a:rPr lang="en-US" sz="2400" dirty="0"/>
              <a:t> </a:t>
            </a:r>
            <a:r>
              <a:rPr lang="en-US" sz="2400" dirty="0" err="1"/>
              <a:t>thiết</a:t>
            </a:r>
            <a:endParaRPr lang="en-US" sz="2400" dirty="0"/>
          </a:p>
          <a:p>
            <a:pPr marL="0" indent="0" algn="ctr" eaLnBrk="1" hangingPunct="1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7568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>
            <a:normAutofit/>
          </a:bodyPr>
          <a:lstStyle/>
          <a:p>
            <a:r>
              <a:rPr lang="en-US" sz="2800" i="0" dirty="0"/>
              <a:t>LỒNG GHÉP GTRRTH VÀ T</a:t>
            </a:r>
            <a:r>
              <a:rPr lang="vi-VN" sz="2800" i="0" dirty="0"/>
              <a:t>Ư</a:t>
            </a:r>
            <a:r>
              <a:rPr lang="en-GB" sz="2800" i="0" dirty="0" smtClean="0"/>
              <a:t>BĐKH</a:t>
            </a:r>
            <a:br>
              <a:rPr lang="en-GB" sz="2800" i="0" dirty="0" smtClean="0"/>
            </a:br>
            <a:r>
              <a:rPr lang="en-GB" sz="2800" i="0" dirty="0" err="1" smtClean="0">
                <a:solidFill>
                  <a:srgbClr val="FF0000"/>
                </a:solidFill>
              </a:rPr>
              <a:t>Cấp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độ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chương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trình</a:t>
            </a:r>
            <a:r>
              <a:rPr lang="en-GB" sz="2800" i="0" dirty="0" smtClean="0">
                <a:solidFill>
                  <a:srgbClr val="FF0000"/>
                </a:solidFill>
              </a:rPr>
              <a:t>/</a:t>
            </a:r>
            <a:r>
              <a:rPr lang="en-GB" sz="2800" i="0" dirty="0" err="1" smtClean="0">
                <a:solidFill>
                  <a:srgbClr val="FF0000"/>
                </a:solidFill>
              </a:rPr>
              <a:t>dự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án</a:t>
            </a:r>
            <a:endParaRPr lang="en-US" sz="2800" i="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03648" y="1676400"/>
            <a:ext cx="7416824" cy="4191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 smtClean="0"/>
              <a:t>Chủ</a:t>
            </a:r>
            <a:r>
              <a:rPr lang="en-GB" b="1" dirty="0" smtClean="0"/>
              <a:t> </a:t>
            </a:r>
            <a:r>
              <a:rPr lang="en-GB" b="1" dirty="0" err="1" smtClean="0"/>
              <a:t>yếu</a:t>
            </a:r>
            <a:r>
              <a:rPr lang="en-GB" b="1" dirty="0" smtClean="0"/>
              <a:t> </a:t>
            </a:r>
            <a:r>
              <a:rPr lang="en-GB" b="1" dirty="0" err="1" smtClean="0"/>
              <a:t>tập</a:t>
            </a:r>
            <a:r>
              <a:rPr lang="en-GB" b="1" dirty="0" smtClean="0"/>
              <a:t> </a:t>
            </a:r>
            <a:r>
              <a:rPr lang="en-GB" b="1" dirty="0" err="1"/>
              <a:t>trung</a:t>
            </a:r>
            <a:r>
              <a:rPr lang="en-GB" b="1" dirty="0"/>
              <a:t> </a:t>
            </a:r>
            <a:r>
              <a:rPr lang="en-GB" b="1" dirty="0" err="1"/>
              <a:t>vào</a:t>
            </a:r>
            <a:r>
              <a:rPr lang="en-GB" b="1" dirty="0"/>
              <a:t>:</a:t>
            </a:r>
          </a:p>
          <a:p>
            <a:r>
              <a:rPr lang="en-GB" dirty="0"/>
              <a:t>Đ</a:t>
            </a:r>
            <a:r>
              <a:rPr lang="vi-VN" dirty="0" smtClean="0"/>
              <a:t>á</a:t>
            </a:r>
            <a:r>
              <a:rPr lang="en-GB" dirty="0" err="1"/>
              <a:t>nh</a:t>
            </a:r>
            <a:r>
              <a:rPr lang="en-GB" dirty="0"/>
              <a:t> </a:t>
            </a:r>
            <a:r>
              <a:rPr lang="en-GB" dirty="0" err="1"/>
              <a:t>giá</a:t>
            </a:r>
            <a:r>
              <a:rPr lang="en-GB" dirty="0"/>
              <a:t> </a:t>
            </a:r>
            <a:r>
              <a:rPr lang="en-GB" dirty="0" err="1"/>
              <a:t>tình</a:t>
            </a:r>
            <a:r>
              <a:rPr lang="en-GB" dirty="0"/>
              <a:t> </a:t>
            </a:r>
            <a:r>
              <a:rPr lang="en-GB" dirty="0" err="1"/>
              <a:t>trạng</a:t>
            </a:r>
            <a:r>
              <a:rPr lang="en-GB" dirty="0"/>
              <a:t> </a:t>
            </a:r>
            <a:r>
              <a:rPr lang="en-GB" dirty="0" err="1"/>
              <a:t>dễ</a:t>
            </a:r>
            <a:r>
              <a:rPr lang="en-GB" dirty="0"/>
              <a:t> </a:t>
            </a:r>
            <a:r>
              <a:rPr lang="en-GB" dirty="0" err="1"/>
              <a:t>bị</a:t>
            </a:r>
            <a:r>
              <a:rPr lang="en-GB" dirty="0"/>
              <a:t> </a:t>
            </a:r>
            <a:r>
              <a:rPr lang="en-GB" dirty="0" err="1"/>
              <a:t>tổn</a:t>
            </a:r>
            <a:r>
              <a:rPr lang="en-GB" dirty="0"/>
              <a:t> </a:t>
            </a:r>
            <a:r>
              <a:rPr lang="en-GB" dirty="0" err="1"/>
              <a:t>th</a:t>
            </a:r>
            <a:r>
              <a:rPr lang="vi-VN" dirty="0"/>
              <a:t>ươ</a:t>
            </a:r>
            <a:r>
              <a:rPr lang="en-GB" dirty="0"/>
              <a:t>ng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ch</a:t>
            </a:r>
            <a:r>
              <a:rPr lang="vi-VN" dirty="0"/>
              <a:t>ươ</a:t>
            </a:r>
            <a:r>
              <a:rPr lang="en-GB" dirty="0"/>
              <a:t>ng </a:t>
            </a:r>
            <a:r>
              <a:rPr lang="en-GB" dirty="0" err="1"/>
              <a:t>trình</a:t>
            </a:r>
            <a:r>
              <a:rPr lang="en-GB" dirty="0"/>
              <a:t>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dự</a:t>
            </a:r>
            <a:r>
              <a:rPr lang="en-GB" dirty="0"/>
              <a:t> </a:t>
            </a:r>
            <a:r>
              <a:rPr lang="en-GB" dirty="0" err="1"/>
              <a:t>án</a:t>
            </a:r>
            <a:r>
              <a:rPr lang="en-GB" dirty="0"/>
              <a:t> </a:t>
            </a:r>
            <a:r>
              <a:rPr lang="en-GB" dirty="0" err="1"/>
              <a:t>phát</a:t>
            </a:r>
            <a:r>
              <a:rPr lang="en-GB" dirty="0"/>
              <a:t> </a:t>
            </a:r>
            <a:r>
              <a:rPr lang="en-GB" dirty="0" err="1"/>
              <a:t>triển</a:t>
            </a:r>
            <a:r>
              <a:rPr lang="en-GB" dirty="0"/>
              <a:t> </a:t>
            </a:r>
            <a:r>
              <a:rPr lang="en-GB" dirty="0" err="1"/>
              <a:t>tr</a:t>
            </a:r>
            <a:r>
              <a:rPr lang="vi-VN" dirty="0"/>
              <a:t>ước</a:t>
            </a:r>
            <a:r>
              <a:rPr lang="en-GB" dirty="0"/>
              <a:t> </a:t>
            </a:r>
            <a:r>
              <a:rPr lang="en-GB" dirty="0" err="1"/>
              <a:t>rủi</a:t>
            </a:r>
            <a:r>
              <a:rPr lang="en-GB" dirty="0"/>
              <a:t> </a:t>
            </a:r>
            <a:r>
              <a:rPr lang="en-GB" dirty="0" err="1"/>
              <a:t>ro</a:t>
            </a:r>
            <a:r>
              <a:rPr lang="en-GB" dirty="0"/>
              <a:t> </a:t>
            </a:r>
            <a:r>
              <a:rPr lang="en-GB" dirty="0" err="1"/>
              <a:t>khí</a:t>
            </a:r>
            <a:r>
              <a:rPr lang="en-GB" dirty="0"/>
              <a:t> </a:t>
            </a:r>
            <a:r>
              <a:rPr lang="en-GB" dirty="0" err="1"/>
              <a:t>hậu</a:t>
            </a:r>
            <a:r>
              <a:rPr lang="en-GB" dirty="0"/>
              <a:t> </a:t>
            </a:r>
            <a:r>
              <a:rPr lang="en-GB" dirty="0" err="1"/>
              <a:t>hiện</a:t>
            </a:r>
            <a:r>
              <a:rPr lang="en-GB" dirty="0"/>
              <a:t> </a:t>
            </a:r>
            <a:r>
              <a:rPr lang="en-GB" dirty="0" err="1"/>
              <a:t>tại</a:t>
            </a:r>
            <a:r>
              <a:rPr lang="en-GB" dirty="0"/>
              <a:t>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trong</a:t>
            </a:r>
            <a:r>
              <a:rPr lang="en-GB" dirty="0"/>
              <a:t> t</a:t>
            </a:r>
            <a:r>
              <a:rPr lang="vi-VN" dirty="0"/>
              <a:t>ươ</a:t>
            </a:r>
            <a:r>
              <a:rPr lang="en-GB" dirty="0"/>
              <a:t>ng </a:t>
            </a:r>
            <a:r>
              <a:rPr lang="en-GB" dirty="0" err="1"/>
              <a:t>lai</a:t>
            </a:r>
            <a:endParaRPr lang="en-GB" dirty="0"/>
          </a:p>
          <a:p>
            <a:r>
              <a:rPr lang="en-GB" dirty="0"/>
              <a:t>Đ</a:t>
            </a:r>
            <a:r>
              <a:rPr lang="vi-VN" dirty="0" smtClean="0"/>
              <a:t>á</a:t>
            </a:r>
            <a:r>
              <a:rPr lang="en-GB" dirty="0" err="1"/>
              <a:t>nh</a:t>
            </a:r>
            <a:r>
              <a:rPr lang="en-GB" dirty="0"/>
              <a:t> </a:t>
            </a:r>
            <a:r>
              <a:rPr lang="en-GB" dirty="0" err="1"/>
              <a:t>giá</a:t>
            </a:r>
            <a:r>
              <a:rPr lang="en-GB" dirty="0"/>
              <a:t> </a:t>
            </a:r>
            <a:r>
              <a:rPr lang="en-GB" dirty="0" err="1"/>
              <a:t>mức</a:t>
            </a:r>
            <a:r>
              <a:rPr lang="en-GB" dirty="0"/>
              <a:t> </a:t>
            </a:r>
            <a:r>
              <a:rPr lang="vi-VN" dirty="0"/>
              <a:t>độ</a:t>
            </a:r>
            <a:r>
              <a:rPr lang="en-GB" dirty="0"/>
              <a:t> </a:t>
            </a:r>
            <a:r>
              <a:rPr lang="en-GB" dirty="0" err="1"/>
              <a:t>mà</a:t>
            </a:r>
            <a:r>
              <a:rPr lang="en-GB" dirty="0"/>
              <a:t> </a:t>
            </a:r>
            <a:r>
              <a:rPr lang="en-GB" dirty="0" err="1"/>
              <a:t>dự</a:t>
            </a:r>
            <a:r>
              <a:rPr lang="en-GB" dirty="0"/>
              <a:t> </a:t>
            </a:r>
            <a:r>
              <a:rPr lang="en-GB" dirty="0" err="1"/>
              <a:t>án</a:t>
            </a:r>
            <a:r>
              <a:rPr lang="en-GB" dirty="0"/>
              <a:t> </a:t>
            </a:r>
            <a:r>
              <a:rPr lang="vi-VN" dirty="0"/>
              <a:t>đã</a:t>
            </a:r>
            <a:r>
              <a:rPr lang="en-GB" dirty="0"/>
              <a:t> </a:t>
            </a:r>
            <a:r>
              <a:rPr lang="en-GB" dirty="0" err="1"/>
              <a:t>xem</a:t>
            </a:r>
            <a:r>
              <a:rPr lang="en-GB" dirty="0"/>
              <a:t> </a:t>
            </a:r>
            <a:r>
              <a:rPr lang="en-GB" dirty="0" err="1"/>
              <a:t>xét</a:t>
            </a:r>
            <a:r>
              <a:rPr lang="en-GB" dirty="0"/>
              <a:t> </a:t>
            </a:r>
            <a:r>
              <a:rPr lang="vi-VN" dirty="0"/>
              <a:t>đến</a:t>
            </a:r>
            <a:r>
              <a:rPr lang="en-GB" dirty="0"/>
              <a:t>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quản</a:t>
            </a:r>
            <a:r>
              <a:rPr lang="en-GB" dirty="0"/>
              <a:t> </a:t>
            </a:r>
            <a:r>
              <a:rPr lang="en-GB" dirty="0" err="1"/>
              <a:t>lý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rủi</a:t>
            </a:r>
            <a:r>
              <a:rPr lang="en-GB" dirty="0"/>
              <a:t> </a:t>
            </a:r>
            <a:r>
              <a:rPr lang="en-GB" dirty="0" err="1"/>
              <a:t>ro</a:t>
            </a:r>
            <a:r>
              <a:rPr lang="en-GB" dirty="0"/>
              <a:t> </a:t>
            </a:r>
            <a:r>
              <a:rPr lang="en-GB" dirty="0" err="1"/>
              <a:t>này</a:t>
            </a:r>
            <a:endParaRPr lang="en-GB" dirty="0"/>
          </a:p>
          <a:p>
            <a:r>
              <a:rPr lang="en-GB" dirty="0"/>
              <a:t>Đ</a:t>
            </a:r>
            <a:r>
              <a:rPr lang="vi-VN" dirty="0" smtClean="0"/>
              <a:t>á</a:t>
            </a:r>
            <a:r>
              <a:rPr lang="en-GB" dirty="0" err="1"/>
              <a:t>nh</a:t>
            </a:r>
            <a:r>
              <a:rPr lang="en-GB" dirty="0"/>
              <a:t> </a:t>
            </a:r>
            <a:r>
              <a:rPr lang="en-GB" dirty="0" err="1"/>
              <a:t>giá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biện</a:t>
            </a:r>
            <a:r>
              <a:rPr lang="en-GB" dirty="0"/>
              <a:t> </a:t>
            </a:r>
            <a:r>
              <a:rPr lang="en-GB" dirty="0" err="1"/>
              <a:t>pháp</a:t>
            </a:r>
            <a:r>
              <a:rPr lang="en-GB" dirty="0"/>
              <a:t> </a:t>
            </a:r>
            <a:r>
              <a:rPr lang="en-GB" dirty="0" err="1"/>
              <a:t>thích</a:t>
            </a:r>
            <a:r>
              <a:rPr lang="en-GB" dirty="0"/>
              <a:t> </a:t>
            </a:r>
            <a:r>
              <a:rPr lang="en-GB" dirty="0" err="1"/>
              <a:t>ứng</a:t>
            </a:r>
            <a:r>
              <a:rPr lang="en-GB" dirty="0"/>
              <a:t> </a:t>
            </a:r>
            <a:r>
              <a:rPr lang="en-GB" dirty="0" err="1"/>
              <a:t>tiềm</a:t>
            </a:r>
            <a:r>
              <a:rPr lang="en-GB" dirty="0"/>
              <a:t> n</a:t>
            </a:r>
            <a:r>
              <a:rPr lang="vi-VN" dirty="0"/>
              <a:t>ă</a:t>
            </a:r>
            <a:r>
              <a:rPr lang="en-GB" dirty="0"/>
              <a:t>ng </a:t>
            </a:r>
            <a:r>
              <a:rPr lang="vi-VN" dirty="0"/>
              <a:t>để</a:t>
            </a:r>
            <a:r>
              <a:rPr lang="en-GB" dirty="0"/>
              <a:t> </a:t>
            </a:r>
            <a:r>
              <a:rPr lang="vi-VN" dirty="0"/>
              <a:t>đối</a:t>
            </a:r>
            <a:r>
              <a:rPr lang="en-GB" dirty="0"/>
              <a:t> </a:t>
            </a:r>
            <a:r>
              <a:rPr lang="en-GB" dirty="0" err="1"/>
              <a:t>phó</a:t>
            </a:r>
            <a:r>
              <a:rPr lang="en-GB" dirty="0"/>
              <a:t> </a:t>
            </a:r>
            <a:r>
              <a:rPr lang="en-GB" dirty="0" err="1"/>
              <a:t>với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rủi</a:t>
            </a:r>
            <a:r>
              <a:rPr lang="en-GB" dirty="0"/>
              <a:t> </a:t>
            </a:r>
            <a:r>
              <a:rPr lang="en-GB" dirty="0" err="1"/>
              <a:t>ro</a:t>
            </a:r>
            <a:r>
              <a:rPr lang="en-GB" dirty="0"/>
              <a:t> </a:t>
            </a:r>
            <a:r>
              <a:rPr lang="en-GB" dirty="0" err="1"/>
              <a:t>còn</a:t>
            </a:r>
            <a:r>
              <a:rPr lang="en-GB" dirty="0"/>
              <a:t> </a:t>
            </a:r>
            <a:r>
              <a:rPr lang="en-GB" dirty="0" err="1"/>
              <a:t>lại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46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>
            <a:normAutofit/>
          </a:bodyPr>
          <a:lstStyle/>
          <a:p>
            <a:r>
              <a:rPr lang="en-US" sz="2800" i="0" dirty="0"/>
              <a:t>LỒNG GHÉP GTRRTH </a:t>
            </a:r>
            <a:r>
              <a:rPr lang="en-US" sz="2800" i="0"/>
              <a:t>VÀ </a:t>
            </a:r>
            <a:r>
              <a:rPr lang="en-US" sz="2800" i="0" smtClean="0"/>
              <a:t>TƯ</a:t>
            </a:r>
            <a:r>
              <a:rPr lang="en-GB" sz="2800" i="0" smtClean="0"/>
              <a:t>BĐKH</a:t>
            </a:r>
            <a:r>
              <a:rPr lang="en-GB" sz="2800" i="0" dirty="0" smtClean="0"/>
              <a:t/>
            </a:r>
            <a:br>
              <a:rPr lang="en-GB" sz="2800" i="0" dirty="0" smtClean="0"/>
            </a:br>
            <a:r>
              <a:rPr lang="en-GB" sz="2800" i="0" dirty="0" err="1" smtClean="0">
                <a:solidFill>
                  <a:srgbClr val="FF0000"/>
                </a:solidFill>
              </a:rPr>
              <a:t>Cấp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độ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lập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Kế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hoạch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chiến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lược</a:t>
            </a:r>
            <a:endParaRPr lang="en-US" sz="2800" i="0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8363272" cy="4191000"/>
          </a:xfrm>
        </p:spPr>
        <p:txBody>
          <a:bodyPr/>
          <a:lstStyle/>
          <a:p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51520" y="1397000"/>
            <a:ext cx="8892479" cy="4480272"/>
            <a:chOff x="251520" y="1397000"/>
            <a:chExt cx="8892479" cy="4480272"/>
          </a:xfrm>
        </p:grpSpPr>
        <p:sp>
          <p:nvSpPr>
            <p:cNvPr id="6" name="Right Arrow 5"/>
            <p:cNvSpPr/>
            <p:nvPr/>
          </p:nvSpPr>
          <p:spPr>
            <a:xfrm>
              <a:off x="251520" y="1397000"/>
              <a:ext cx="8892479" cy="4480272"/>
            </a:xfrm>
            <a:prstGeom prst="rightArrow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/>
            <p:cNvSpPr/>
            <p:nvPr/>
          </p:nvSpPr>
          <p:spPr>
            <a:xfrm>
              <a:off x="446994" y="2741081"/>
              <a:ext cx="1232099" cy="1792108"/>
            </a:xfrm>
            <a:custGeom>
              <a:avLst/>
              <a:gdLst>
                <a:gd name="connsiteX0" fmla="*/ 0 w 1232099"/>
                <a:gd name="connsiteY0" fmla="*/ 205354 h 1792108"/>
                <a:gd name="connsiteX1" fmla="*/ 205354 w 1232099"/>
                <a:gd name="connsiteY1" fmla="*/ 0 h 1792108"/>
                <a:gd name="connsiteX2" fmla="*/ 1026745 w 1232099"/>
                <a:gd name="connsiteY2" fmla="*/ 0 h 1792108"/>
                <a:gd name="connsiteX3" fmla="*/ 1232099 w 1232099"/>
                <a:gd name="connsiteY3" fmla="*/ 205354 h 1792108"/>
                <a:gd name="connsiteX4" fmla="*/ 1232099 w 1232099"/>
                <a:gd name="connsiteY4" fmla="*/ 1586754 h 1792108"/>
                <a:gd name="connsiteX5" fmla="*/ 1026745 w 1232099"/>
                <a:gd name="connsiteY5" fmla="*/ 1792108 h 1792108"/>
                <a:gd name="connsiteX6" fmla="*/ 205354 w 1232099"/>
                <a:gd name="connsiteY6" fmla="*/ 1792108 h 1792108"/>
                <a:gd name="connsiteX7" fmla="*/ 0 w 1232099"/>
                <a:gd name="connsiteY7" fmla="*/ 1586754 h 1792108"/>
                <a:gd name="connsiteX8" fmla="*/ 0 w 1232099"/>
                <a:gd name="connsiteY8" fmla="*/ 205354 h 179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2099" h="1792108">
                  <a:moveTo>
                    <a:pt x="0" y="205354"/>
                  </a:moveTo>
                  <a:cubicBezTo>
                    <a:pt x="0" y="91940"/>
                    <a:pt x="91940" y="0"/>
                    <a:pt x="205354" y="0"/>
                  </a:cubicBezTo>
                  <a:lnTo>
                    <a:pt x="1026745" y="0"/>
                  </a:lnTo>
                  <a:cubicBezTo>
                    <a:pt x="1140159" y="0"/>
                    <a:pt x="1232099" y="91940"/>
                    <a:pt x="1232099" y="205354"/>
                  </a:cubicBezTo>
                  <a:lnTo>
                    <a:pt x="1232099" y="1586754"/>
                  </a:lnTo>
                  <a:cubicBezTo>
                    <a:pt x="1232099" y="1700168"/>
                    <a:pt x="1140159" y="1792108"/>
                    <a:pt x="1026745" y="1792108"/>
                  </a:cubicBezTo>
                  <a:lnTo>
                    <a:pt x="205354" y="1792108"/>
                  </a:lnTo>
                  <a:cubicBezTo>
                    <a:pt x="91940" y="1792108"/>
                    <a:pt x="0" y="1700168"/>
                    <a:pt x="0" y="1586754"/>
                  </a:cubicBezTo>
                  <a:lnTo>
                    <a:pt x="0" y="2053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776" tIns="147776" rIns="147776" bIns="14777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smtClean="0"/>
                <a:t>Trang </a:t>
              </a:r>
              <a:r>
                <a:rPr lang="en-GB" sz="2300" kern="1200" dirty="0" err="1" smtClean="0"/>
                <a:t>bị</a:t>
              </a:r>
              <a:r>
                <a:rPr lang="en-GB" sz="2300" kern="1200" dirty="0" smtClean="0"/>
                <a:t> </a:t>
              </a:r>
              <a:r>
                <a:rPr lang="en-GB" sz="2300" kern="1200" dirty="0" err="1" smtClean="0"/>
                <a:t>kiến</a:t>
              </a:r>
              <a:r>
                <a:rPr lang="en-GB" sz="2300" kern="1200" dirty="0" smtClean="0"/>
                <a:t> </a:t>
              </a:r>
              <a:r>
                <a:rPr lang="en-GB" sz="2300" kern="1200" dirty="0" err="1" smtClean="0"/>
                <a:t>thức</a:t>
              </a:r>
              <a:endParaRPr lang="en-GB" sz="23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740698" y="2741081"/>
              <a:ext cx="1232099" cy="1792108"/>
            </a:xfrm>
            <a:custGeom>
              <a:avLst/>
              <a:gdLst>
                <a:gd name="connsiteX0" fmla="*/ 0 w 1232099"/>
                <a:gd name="connsiteY0" fmla="*/ 205354 h 1792108"/>
                <a:gd name="connsiteX1" fmla="*/ 205354 w 1232099"/>
                <a:gd name="connsiteY1" fmla="*/ 0 h 1792108"/>
                <a:gd name="connsiteX2" fmla="*/ 1026745 w 1232099"/>
                <a:gd name="connsiteY2" fmla="*/ 0 h 1792108"/>
                <a:gd name="connsiteX3" fmla="*/ 1232099 w 1232099"/>
                <a:gd name="connsiteY3" fmla="*/ 205354 h 1792108"/>
                <a:gd name="connsiteX4" fmla="*/ 1232099 w 1232099"/>
                <a:gd name="connsiteY4" fmla="*/ 1586754 h 1792108"/>
                <a:gd name="connsiteX5" fmla="*/ 1026745 w 1232099"/>
                <a:gd name="connsiteY5" fmla="*/ 1792108 h 1792108"/>
                <a:gd name="connsiteX6" fmla="*/ 205354 w 1232099"/>
                <a:gd name="connsiteY6" fmla="*/ 1792108 h 1792108"/>
                <a:gd name="connsiteX7" fmla="*/ 0 w 1232099"/>
                <a:gd name="connsiteY7" fmla="*/ 1586754 h 1792108"/>
                <a:gd name="connsiteX8" fmla="*/ 0 w 1232099"/>
                <a:gd name="connsiteY8" fmla="*/ 205354 h 179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2099" h="1792108">
                  <a:moveTo>
                    <a:pt x="0" y="205354"/>
                  </a:moveTo>
                  <a:cubicBezTo>
                    <a:pt x="0" y="91940"/>
                    <a:pt x="91940" y="0"/>
                    <a:pt x="205354" y="0"/>
                  </a:cubicBezTo>
                  <a:lnTo>
                    <a:pt x="1026745" y="0"/>
                  </a:lnTo>
                  <a:cubicBezTo>
                    <a:pt x="1140159" y="0"/>
                    <a:pt x="1232099" y="91940"/>
                    <a:pt x="1232099" y="205354"/>
                  </a:cubicBezTo>
                  <a:lnTo>
                    <a:pt x="1232099" y="1586754"/>
                  </a:lnTo>
                  <a:cubicBezTo>
                    <a:pt x="1232099" y="1700168"/>
                    <a:pt x="1140159" y="1792108"/>
                    <a:pt x="1026745" y="1792108"/>
                  </a:cubicBezTo>
                  <a:lnTo>
                    <a:pt x="205354" y="1792108"/>
                  </a:lnTo>
                  <a:cubicBezTo>
                    <a:pt x="91940" y="1792108"/>
                    <a:pt x="0" y="1700168"/>
                    <a:pt x="0" y="1586754"/>
                  </a:cubicBezTo>
                  <a:lnTo>
                    <a:pt x="0" y="2053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776" tIns="147776" rIns="147776" bIns="14777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err="1" smtClean="0"/>
                <a:t>Tạo</a:t>
              </a:r>
              <a:r>
                <a:rPr lang="en-GB" sz="2300" kern="1200" dirty="0" smtClean="0"/>
                <a:t> </a:t>
              </a:r>
              <a:r>
                <a:rPr lang="en-GB" sz="2300" kern="1200" dirty="0" err="1" smtClean="0"/>
                <a:t>môi</a:t>
              </a:r>
              <a:r>
                <a:rPr lang="en-GB" sz="2300" kern="1200" dirty="0" smtClean="0"/>
                <a:t> </a:t>
              </a:r>
              <a:r>
                <a:rPr lang="en-GB" sz="2300" kern="1200" dirty="0" err="1" smtClean="0"/>
                <a:t>trường</a:t>
              </a:r>
              <a:r>
                <a:rPr lang="en-GB" sz="2300" kern="1200" dirty="0" smtClean="0"/>
                <a:t> </a:t>
              </a:r>
              <a:r>
                <a:rPr lang="en-GB" sz="2300" kern="1200" dirty="0" err="1" smtClean="0"/>
                <a:t>thuận</a:t>
              </a:r>
              <a:r>
                <a:rPr lang="en-GB" sz="2300" kern="1200" dirty="0" smtClean="0"/>
                <a:t> </a:t>
              </a:r>
              <a:r>
                <a:rPr lang="en-GB" sz="2300" kern="1200" dirty="0" err="1" smtClean="0"/>
                <a:t>lợi</a:t>
              </a:r>
              <a:endParaRPr lang="en-GB" sz="23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034403" y="2741081"/>
              <a:ext cx="1232099" cy="1792108"/>
            </a:xfrm>
            <a:custGeom>
              <a:avLst/>
              <a:gdLst>
                <a:gd name="connsiteX0" fmla="*/ 0 w 1232099"/>
                <a:gd name="connsiteY0" fmla="*/ 205354 h 1792108"/>
                <a:gd name="connsiteX1" fmla="*/ 205354 w 1232099"/>
                <a:gd name="connsiteY1" fmla="*/ 0 h 1792108"/>
                <a:gd name="connsiteX2" fmla="*/ 1026745 w 1232099"/>
                <a:gd name="connsiteY2" fmla="*/ 0 h 1792108"/>
                <a:gd name="connsiteX3" fmla="*/ 1232099 w 1232099"/>
                <a:gd name="connsiteY3" fmla="*/ 205354 h 1792108"/>
                <a:gd name="connsiteX4" fmla="*/ 1232099 w 1232099"/>
                <a:gd name="connsiteY4" fmla="*/ 1586754 h 1792108"/>
                <a:gd name="connsiteX5" fmla="*/ 1026745 w 1232099"/>
                <a:gd name="connsiteY5" fmla="*/ 1792108 h 1792108"/>
                <a:gd name="connsiteX6" fmla="*/ 205354 w 1232099"/>
                <a:gd name="connsiteY6" fmla="*/ 1792108 h 1792108"/>
                <a:gd name="connsiteX7" fmla="*/ 0 w 1232099"/>
                <a:gd name="connsiteY7" fmla="*/ 1586754 h 1792108"/>
                <a:gd name="connsiteX8" fmla="*/ 0 w 1232099"/>
                <a:gd name="connsiteY8" fmla="*/ 205354 h 179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2099" h="1792108">
                  <a:moveTo>
                    <a:pt x="0" y="205354"/>
                  </a:moveTo>
                  <a:cubicBezTo>
                    <a:pt x="0" y="91940"/>
                    <a:pt x="91940" y="0"/>
                    <a:pt x="205354" y="0"/>
                  </a:cubicBezTo>
                  <a:lnTo>
                    <a:pt x="1026745" y="0"/>
                  </a:lnTo>
                  <a:cubicBezTo>
                    <a:pt x="1140159" y="0"/>
                    <a:pt x="1232099" y="91940"/>
                    <a:pt x="1232099" y="205354"/>
                  </a:cubicBezTo>
                  <a:lnTo>
                    <a:pt x="1232099" y="1586754"/>
                  </a:lnTo>
                  <a:cubicBezTo>
                    <a:pt x="1232099" y="1700168"/>
                    <a:pt x="1140159" y="1792108"/>
                    <a:pt x="1026745" y="1792108"/>
                  </a:cubicBezTo>
                  <a:lnTo>
                    <a:pt x="205354" y="1792108"/>
                  </a:lnTo>
                  <a:cubicBezTo>
                    <a:pt x="91940" y="1792108"/>
                    <a:pt x="0" y="1700168"/>
                    <a:pt x="0" y="1586754"/>
                  </a:cubicBezTo>
                  <a:lnTo>
                    <a:pt x="0" y="2053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776" tIns="147776" rIns="147776" bIns="14777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err="1" smtClean="0"/>
                <a:t>Rà</a:t>
              </a:r>
              <a:r>
                <a:rPr lang="en-GB" sz="2300" kern="1200" dirty="0" smtClean="0"/>
                <a:t> </a:t>
              </a:r>
              <a:r>
                <a:rPr lang="en-GB" sz="2300" kern="1200" dirty="0" err="1" smtClean="0"/>
                <a:t>soát</a:t>
              </a:r>
              <a:r>
                <a:rPr lang="en-GB" sz="2300" kern="1200" dirty="0" smtClean="0"/>
                <a:t>  </a:t>
              </a:r>
              <a:r>
                <a:rPr lang="en-GB" sz="2300" kern="1200" dirty="0" err="1" smtClean="0"/>
                <a:t>và</a:t>
              </a:r>
              <a:r>
                <a:rPr lang="en-GB" sz="2300" kern="1200" dirty="0" smtClean="0"/>
                <a:t> </a:t>
              </a:r>
              <a:r>
                <a:rPr lang="en-GB" sz="2300" kern="1200" dirty="0" err="1" smtClean="0"/>
                <a:t>sàng</a:t>
              </a:r>
              <a:r>
                <a:rPr lang="en-GB" sz="2300" kern="1200" dirty="0" smtClean="0"/>
                <a:t> </a:t>
              </a:r>
              <a:r>
                <a:rPr lang="en-GB" sz="2300" kern="1200" dirty="0" err="1" smtClean="0"/>
                <a:t>lọc</a:t>
              </a:r>
              <a:endParaRPr lang="en-GB" sz="23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4328108" y="2741081"/>
              <a:ext cx="1232099" cy="1792108"/>
            </a:xfrm>
            <a:custGeom>
              <a:avLst/>
              <a:gdLst>
                <a:gd name="connsiteX0" fmla="*/ 0 w 1232099"/>
                <a:gd name="connsiteY0" fmla="*/ 205354 h 1792108"/>
                <a:gd name="connsiteX1" fmla="*/ 205354 w 1232099"/>
                <a:gd name="connsiteY1" fmla="*/ 0 h 1792108"/>
                <a:gd name="connsiteX2" fmla="*/ 1026745 w 1232099"/>
                <a:gd name="connsiteY2" fmla="*/ 0 h 1792108"/>
                <a:gd name="connsiteX3" fmla="*/ 1232099 w 1232099"/>
                <a:gd name="connsiteY3" fmla="*/ 205354 h 1792108"/>
                <a:gd name="connsiteX4" fmla="*/ 1232099 w 1232099"/>
                <a:gd name="connsiteY4" fmla="*/ 1586754 h 1792108"/>
                <a:gd name="connsiteX5" fmla="*/ 1026745 w 1232099"/>
                <a:gd name="connsiteY5" fmla="*/ 1792108 h 1792108"/>
                <a:gd name="connsiteX6" fmla="*/ 205354 w 1232099"/>
                <a:gd name="connsiteY6" fmla="*/ 1792108 h 1792108"/>
                <a:gd name="connsiteX7" fmla="*/ 0 w 1232099"/>
                <a:gd name="connsiteY7" fmla="*/ 1586754 h 1792108"/>
                <a:gd name="connsiteX8" fmla="*/ 0 w 1232099"/>
                <a:gd name="connsiteY8" fmla="*/ 205354 h 179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2099" h="1792108">
                  <a:moveTo>
                    <a:pt x="0" y="205354"/>
                  </a:moveTo>
                  <a:cubicBezTo>
                    <a:pt x="0" y="91940"/>
                    <a:pt x="91940" y="0"/>
                    <a:pt x="205354" y="0"/>
                  </a:cubicBezTo>
                  <a:lnTo>
                    <a:pt x="1026745" y="0"/>
                  </a:lnTo>
                  <a:cubicBezTo>
                    <a:pt x="1140159" y="0"/>
                    <a:pt x="1232099" y="91940"/>
                    <a:pt x="1232099" y="205354"/>
                  </a:cubicBezTo>
                  <a:lnTo>
                    <a:pt x="1232099" y="1586754"/>
                  </a:lnTo>
                  <a:cubicBezTo>
                    <a:pt x="1232099" y="1700168"/>
                    <a:pt x="1140159" y="1792108"/>
                    <a:pt x="1026745" y="1792108"/>
                  </a:cubicBezTo>
                  <a:lnTo>
                    <a:pt x="205354" y="1792108"/>
                  </a:lnTo>
                  <a:cubicBezTo>
                    <a:pt x="91940" y="1792108"/>
                    <a:pt x="0" y="1700168"/>
                    <a:pt x="0" y="1586754"/>
                  </a:cubicBezTo>
                  <a:lnTo>
                    <a:pt x="0" y="2053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776" tIns="147776" rIns="147776" bIns="14777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err="1" smtClean="0"/>
                <a:t>Đánh</a:t>
              </a:r>
              <a:r>
                <a:rPr lang="en-GB" sz="2300" kern="1200" dirty="0" smtClean="0"/>
                <a:t> </a:t>
              </a:r>
              <a:r>
                <a:rPr lang="en-GB" sz="2300" kern="1200" dirty="0" err="1" smtClean="0"/>
                <a:t>giá</a:t>
              </a:r>
              <a:endParaRPr lang="en-GB" sz="23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621813" y="2741081"/>
              <a:ext cx="1232099" cy="1792108"/>
            </a:xfrm>
            <a:custGeom>
              <a:avLst/>
              <a:gdLst>
                <a:gd name="connsiteX0" fmla="*/ 0 w 1232099"/>
                <a:gd name="connsiteY0" fmla="*/ 205354 h 1792108"/>
                <a:gd name="connsiteX1" fmla="*/ 205354 w 1232099"/>
                <a:gd name="connsiteY1" fmla="*/ 0 h 1792108"/>
                <a:gd name="connsiteX2" fmla="*/ 1026745 w 1232099"/>
                <a:gd name="connsiteY2" fmla="*/ 0 h 1792108"/>
                <a:gd name="connsiteX3" fmla="*/ 1232099 w 1232099"/>
                <a:gd name="connsiteY3" fmla="*/ 205354 h 1792108"/>
                <a:gd name="connsiteX4" fmla="*/ 1232099 w 1232099"/>
                <a:gd name="connsiteY4" fmla="*/ 1586754 h 1792108"/>
                <a:gd name="connsiteX5" fmla="*/ 1026745 w 1232099"/>
                <a:gd name="connsiteY5" fmla="*/ 1792108 h 1792108"/>
                <a:gd name="connsiteX6" fmla="*/ 205354 w 1232099"/>
                <a:gd name="connsiteY6" fmla="*/ 1792108 h 1792108"/>
                <a:gd name="connsiteX7" fmla="*/ 0 w 1232099"/>
                <a:gd name="connsiteY7" fmla="*/ 1586754 h 1792108"/>
                <a:gd name="connsiteX8" fmla="*/ 0 w 1232099"/>
                <a:gd name="connsiteY8" fmla="*/ 205354 h 179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2099" h="1792108">
                  <a:moveTo>
                    <a:pt x="0" y="205354"/>
                  </a:moveTo>
                  <a:cubicBezTo>
                    <a:pt x="0" y="91940"/>
                    <a:pt x="91940" y="0"/>
                    <a:pt x="205354" y="0"/>
                  </a:cubicBezTo>
                  <a:lnTo>
                    <a:pt x="1026745" y="0"/>
                  </a:lnTo>
                  <a:cubicBezTo>
                    <a:pt x="1140159" y="0"/>
                    <a:pt x="1232099" y="91940"/>
                    <a:pt x="1232099" y="205354"/>
                  </a:cubicBezTo>
                  <a:lnTo>
                    <a:pt x="1232099" y="1586754"/>
                  </a:lnTo>
                  <a:cubicBezTo>
                    <a:pt x="1232099" y="1700168"/>
                    <a:pt x="1140159" y="1792108"/>
                    <a:pt x="1026745" y="1792108"/>
                  </a:cubicBezTo>
                  <a:lnTo>
                    <a:pt x="205354" y="1792108"/>
                  </a:lnTo>
                  <a:cubicBezTo>
                    <a:pt x="91940" y="1792108"/>
                    <a:pt x="0" y="1700168"/>
                    <a:pt x="0" y="1586754"/>
                  </a:cubicBezTo>
                  <a:lnTo>
                    <a:pt x="0" y="2053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776" tIns="147776" rIns="147776" bIns="14777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err="1" smtClean="0"/>
                <a:t>Điều</a:t>
              </a:r>
              <a:r>
                <a:rPr lang="en-GB" sz="2300" kern="1200" dirty="0" smtClean="0"/>
                <a:t> </a:t>
              </a:r>
              <a:r>
                <a:rPr lang="en-GB" sz="2300" kern="1200" dirty="0" err="1" smtClean="0"/>
                <a:t>chỉnh</a:t>
              </a:r>
              <a:endParaRPr lang="en-GB" sz="23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6915518" y="2741081"/>
              <a:ext cx="1232099" cy="1792108"/>
            </a:xfrm>
            <a:custGeom>
              <a:avLst/>
              <a:gdLst>
                <a:gd name="connsiteX0" fmla="*/ 0 w 1232099"/>
                <a:gd name="connsiteY0" fmla="*/ 205354 h 1792108"/>
                <a:gd name="connsiteX1" fmla="*/ 205354 w 1232099"/>
                <a:gd name="connsiteY1" fmla="*/ 0 h 1792108"/>
                <a:gd name="connsiteX2" fmla="*/ 1026745 w 1232099"/>
                <a:gd name="connsiteY2" fmla="*/ 0 h 1792108"/>
                <a:gd name="connsiteX3" fmla="*/ 1232099 w 1232099"/>
                <a:gd name="connsiteY3" fmla="*/ 205354 h 1792108"/>
                <a:gd name="connsiteX4" fmla="*/ 1232099 w 1232099"/>
                <a:gd name="connsiteY4" fmla="*/ 1586754 h 1792108"/>
                <a:gd name="connsiteX5" fmla="*/ 1026745 w 1232099"/>
                <a:gd name="connsiteY5" fmla="*/ 1792108 h 1792108"/>
                <a:gd name="connsiteX6" fmla="*/ 205354 w 1232099"/>
                <a:gd name="connsiteY6" fmla="*/ 1792108 h 1792108"/>
                <a:gd name="connsiteX7" fmla="*/ 0 w 1232099"/>
                <a:gd name="connsiteY7" fmla="*/ 1586754 h 1792108"/>
                <a:gd name="connsiteX8" fmla="*/ 0 w 1232099"/>
                <a:gd name="connsiteY8" fmla="*/ 205354 h 1792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2099" h="1792108">
                  <a:moveTo>
                    <a:pt x="0" y="205354"/>
                  </a:moveTo>
                  <a:cubicBezTo>
                    <a:pt x="0" y="91940"/>
                    <a:pt x="91940" y="0"/>
                    <a:pt x="205354" y="0"/>
                  </a:cubicBezTo>
                  <a:lnTo>
                    <a:pt x="1026745" y="0"/>
                  </a:lnTo>
                  <a:cubicBezTo>
                    <a:pt x="1140159" y="0"/>
                    <a:pt x="1232099" y="91940"/>
                    <a:pt x="1232099" y="205354"/>
                  </a:cubicBezTo>
                  <a:lnTo>
                    <a:pt x="1232099" y="1586754"/>
                  </a:lnTo>
                  <a:cubicBezTo>
                    <a:pt x="1232099" y="1700168"/>
                    <a:pt x="1140159" y="1792108"/>
                    <a:pt x="1026745" y="1792108"/>
                  </a:cubicBezTo>
                  <a:lnTo>
                    <a:pt x="205354" y="1792108"/>
                  </a:lnTo>
                  <a:cubicBezTo>
                    <a:pt x="91940" y="1792108"/>
                    <a:pt x="0" y="1700168"/>
                    <a:pt x="0" y="1586754"/>
                  </a:cubicBezTo>
                  <a:lnTo>
                    <a:pt x="0" y="20535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7776" tIns="147776" rIns="147776" bIns="14777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err="1" smtClean="0"/>
                <a:t>Giám</a:t>
              </a:r>
              <a:r>
                <a:rPr lang="en-GB" sz="2300" kern="1200" dirty="0" smtClean="0"/>
                <a:t> </a:t>
              </a:r>
              <a:r>
                <a:rPr lang="en-GB" sz="2300" kern="1200" dirty="0" err="1" smtClean="0"/>
                <a:t>sát</a:t>
              </a:r>
              <a:endParaRPr lang="en-GB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713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>
            <a:normAutofit/>
          </a:bodyPr>
          <a:lstStyle/>
          <a:p>
            <a:r>
              <a:rPr lang="en-US" sz="2800" i="0" dirty="0"/>
              <a:t>LỒNG GHÉP GTRRTH VÀ T</a:t>
            </a:r>
            <a:r>
              <a:rPr lang="vi-VN" sz="2800" i="0" dirty="0"/>
              <a:t>Ư</a:t>
            </a:r>
            <a:r>
              <a:rPr lang="en-GB" sz="2800" i="0" dirty="0" smtClean="0"/>
              <a:t>BĐKH</a:t>
            </a:r>
            <a:br>
              <a:rPr lang="en-GB" sz="2800" i="0" dirty="0" smtClean="0"/>
            </a:br>
            <a:r>
              <a:rPr lang="en-GB" sz="2800" i="0" dirty="0" err="1" smtClean="0">
                <a:solidFill>
                  <a:srgbClr val="FF0000"/>
                </a:solidFill>
              </a:rPr>
              <a:t>Cấp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độ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chương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trình</a:t>
            </a:r>
            <a:r>
              <a:rPr lang="en-GB" sz="2800" i="0" dirty="0" smtClean="0">
                <a:solidFill>
                  <a:srgbClr val="FF0000"/>
                </a:solidFill>
              </a:rPr>
              <a:t>/</a:t>
            </a:r>
            <a:r>
              <a:rPr lang="en-GB" sz="2800" i="0" dirty="0" err="1" smtClean="0">
                <a:solidFill>
                  <a:srgbClr val="FF0000"/>
                </a:solidFill>
              </a:rPr>
              <a:t>dự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án</a:t>
            </a:r>
            <a:endParaRPr lang="en-US" sz="2800" i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2844505" y="1637434"/>
            <a:ext cx="4679125" cy="4159194"/>
            <a:chOff x="2844505" y="1637434"/>
            <a:chExt cx="4679125" cy="4159194"/>
          </a:xfrm>
        </p:grpSpPr>
        <p:sp>
          <p:nvSpPr>
            <p:cNvPr id="9" name="Freeform 8"/>
            <p:cNvSpPr/>
            <p:nvPr/>
          </p:nvSpPr>
          <p:spPr>
            <a:xfrm>
              <a:off x="4441309" y="1637434"/>
              <a:ext cx="1485516" cy="965585"/>
            </a:xfrm>
            <a:custGeom>
              <a:avLst/>
              <a:gdLst>
                <a:gd name="connsiteX0" fmla="*/ 0 w 1485516"/>
                <a:gd name="connsiteY0" fmla="*/ 160934 h 965585"/>
                <a:gd name="connsiteX1" fmla="*/ 160934 w 1485516"/>
                <a:gd name="connsiteY1" fmla="*/ 0 h 965585"/>
                <a:gd name="connsiteX2" fmla="*/ 1324582 w 1485516"/>
                <a:gd name="connsiteY2" fmla="*/ 0 h 965585"/>
                <a:gd name="connsiteX3" fmla="*/ 1485516 w 1485516"/>
                <a:gd name="connsiteY3" fmla="*/ 160934 h 965585"/>
                <a:gd name="connsiteX4" fmla="*/ 1485516 w 1485516"/>
                <a:gd name="connsiteY4" fmla="*/ 804651 h 965585"/>
                <a:gd name="connsiteX5" fmla="*/ 1324582 w 1485516"/>
                <a:gd name="connsiteY5" fmla="*/ 965585 h 965585"/>
                <a:gd name="connsiteX6" fmla="*/ 160934 w 1485516"/>
                <a:gd name="connsiteY6" fmla="*/ 965585 h 965585"/>
                <a:gd name="connsiteX7" fmla="*/ 0 w 1485516"/>
                <a:gd name="connsiteY7" fmla="*/ 804651 h 965585"/>
                <a:gd name="connsiteX8" fmla="*/ 0 w 1485516"/>
                <a:gd name="connsiteY8" fmla="*/ 160934 h 96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5516" h="965585">
                  <a:moveTo>
                    <a:pt x="0" y="160934"/>
                  </a:moveTo>
                  <a:cubicBezTo>
                    <a:pt x="0" y="72053"/>
                    <a:pt x="72053" y="0"/>
                    <a:pt x="160934" y="0"/>
                  </a:cubicBezTo>
                  <a:lnTo>
                    <a:pt x="1324582" y="0"/>
                  </a:lnTo>
                  <a:cubicBezTo>
                    <a:pt x="1413463" y="0"/>
                    <a:pt x="1485516" y="72053"/>
                    <a:pt x="1485516" y="160934"/>
                  </a:cubicBezTo>
                  <a:lnTo>
                    <a:pt x="1485516" y="804651"/>
                  </a:lnTo>
                  <a:cubicBezTo>
                    <a:pt x="1485516" y="893532"/>
                    <a:pt x="1413463" y="965585"/>
                    <a:pt x="1324582" y="965585"/>
                  </a:cubicBezTo>
                  <a:lnTo>
                    <a:pt x="160934" y="965585"/>
                  </a:lnTo>
                  <a:cubicBezTo>
                    <a:pt x="72053" y="965585"/>
                    <a:pt x="0" y="893532"/>
                    <a:pt x="0" y="804651"/>
                  </a:cubicBezTo>
                  <a:lnTo>
                    <a:pt x="0" y="16093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766" tIns="134766" rIns="134766" bIns="13476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err="1" smtClean="0"/>
                <a:t>Phân</a:t>
              </a:r>
              <a:r>
                <a:rPr lang="en-GB" sz="2300" kern="1200" dirty="0" smtClean="0"/>
                <a:t> </a:t>
              </a:r>
              <a:r>
                <a:rPr lang="en-GB" sz="2300" kern="1200" dirty="0" err="1" smtClean="0"/>
                <a:t>tích</a:t>
              </a:r>
              <a:endParaRPr lang="en-GB" sz="23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3587263" y="2120227"/>
              <a:ext cx="3193609" cy="31936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545087" y="312069"/>
                  </a:moveTo>
                  <a:arcTo wR="1596804" hR="1596804" stAng="18385897" swAng="1635487"/>
                </a:path>
              </a:pathLst>
            </a:custGeom>
            <a:noFill/>
            <a:ln w="57150">
              <a:tailEnd type="arrow"/>
            </a:ln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038114" y="3234239"/>
              <a:ext cx="1485516" cy="965585"/>
            </a:xfrm>
            <a:custGeom>
              <a:avLst/>
              <a:gdLst>
                <a:gd name="connsiteX0" fmla="*/ 0 w 1485516"/>
                <a:gd name="connsiteY0" fmla="*/ 160934 h 965585"/>
                <a:gd name="connsiteX1" fmla="*/ 160934 w 1485516"/>
                <a:gd name="connsiteY1" fmla="*/ 0 h 965585"/>
                <a:gd name="connsiteX2" fmla="*/ 1324582 w 1485516"/>
                <a:gd name="connsiteY2" fmla="*/ 0 h 965585"/>
                <a:gd name="connsiteX3" fmla="*/ 1485516 w 1485516"/>
                <a:gd name="connsiteY3" fmla="*/ 160934 h 965585"/>
                <a:gd name="connsiteX4" fmla="*/ 1485516 w 1485516"/>
                <a:gd name="connsiteY4" fmla="*/ 804651 h 965585"/>
                <a:gd name="connsiteX5" fmla="*/ 1324582 w 1485516"/>
                <a:gd name="connsiteY5" fmla="*/ 965585 h 965585"/>
                <a:gd name="connsiteX6" fmla="*/ 160934 w 1485516"/>
                <a:gd name="connsiteY6" fmla="*/ 965585 h 965585"/>
                <a:gd name="connsiteX7" fmla="*/ 0 w 1485516"/>
                <a:gd name="connsiteY7" fmla="*/ 804651 h 965585"/>
                <a:gd name="connsiteX8" fmla="*/ 0 w 1485516"/>
                <a:gd name="connsiteY8" fmla="*/ 160934 h 96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5516" h="965585">
                  <a:moveTo>
                    <a:pt x="0" y="160934"/>
                  </a:moveTo>
                  <a:cubicBezTo>
                    <a:pt x="0" y="72053"/>
                    <a:pt x="72053" y="0"/>
                    <a:pt x="160934" y="0"/>
                  </a:cubicBezTo>
                  <a:lnTo>
                    <a:pt x="1324582" y="0"/>
                  </a:lnTo>
                  <a:cubicBezTo>
                    <a:pt x="1413463" y="0"/>
                    <a:pt x="1485516" y="72053"/>
                    <a:pt x="1485516" y="160934"/>
                  </a:cubicBezTo>
                  <a:lnTo>
                    <a:pt x="1485516" y="804651"/>
                  </a:lnTo>
                  <a:cubicBezTo>
                    <a:pt x="1485516" y="893532"/>
                    <a:pt x="1413463" y="965585"/>
                    <a:pt x="1324582" y="965585"/>
                  </a:cubicBezTo>
                  <a:lnTo>
                    <a:pt x="160934" y="965585"/>
                  </a:lnTo>
                  <a:cubicBezTo>
                    <a:pt x="72053" y="965585"/>
                    <a:pt x="0" y="893532"/>
                    <a:pt x="0" y="804651"/>
                  </a:cubicBezTo>
                  <a:lnTo>
                    <a:pt x="0" y="16093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766" tIns="134766" rIns="134766" bIns="13476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err="1" smtClean="0"/>
                <a:t>Thiết</a:t>
              </a:r>
              <a:r>
                <a:rPr lang="en-GB" sz="2300" kern="1200" dirty="0" smtClean="0"/>
                <a:t> </a:t>
              </a:r>
              <a:r>
                <a:rPr lang="en-GB" sz="2300" kern="1200" dirty="0" err="1" smtClean="0"/>
                <a:t>kế</a:t>
              </a:r>
              <a:endParaRPr lang="en-GB" sz="23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87263" y="2120227"/>
              <a:ext cx="3193609" cy="31936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028191" y="2304559"/>
                  </a:moveTo>
                  <a:arcTo wR="1596804" hR="1596804" stAng="1578616" swAng="1635487"/>
                </a:path>
              </a:pathLst>
            </a:custGeom>
            <a:noFill/>
            <a:ln w="57150">
              <a:tailEnd type="arrow"/>
            </a:ln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4441309" y="4831043"/>
              <a:ext cx="1485516" cy="965585"/>
            </a:xfrm>
            <a:custGeom>
              <a:avLst/>
              <a:gdLst>
                <a:gd name="connsiteX0" fmla="*/ 0 w 1485516"/>
                <a:gd name="connsiteY0" fmla="*/ 160934 h 965585"/>
                <a:gd name="connsiteX1" fmla="*/ 160934 w 1485516"/>
                <a:gd name="connsiteY1" fmla="*/ 0 h 965585"/>
                <a:gd name="connsiteX2" fmla="*/ 1324582 w 1485516"/>
                <a:gd name="connsiteY2" fmla="*/ 0 h 965585"/>
                <a:gd name="connsiteX3" fmla="*/ 1485516 w 1485516"/>
                <a:gd name="connsiteY3" fmla="*/ 160934 h 965585"/>
                <a:gd name="connsiteX4" fmla="*/ 1485516 w 1485516"/>
                <a:gd name="connsiteY4" fmla="*/ 804651 h 965585"/>
                <a:gd name="connsiteX5" fmla="*/ 1324582 w 1485516"/>
                <a:gd name="connsiteY5" fmla="*/ 965585 h 965585"/>
                <a:gd name="connsiteX6" fmla="*/ 160934 w 1485516"/>
                <a:gd name="connsiteY6" fmla="*/ 965585 h 965585"/>
                <a:gd name="connsiteX7" fmla="*/ 0 w 1485516"/>
                <a:gd name="connsiteY7" fmla="*/ 804651 h 965585"/>
                <a:gd name="connsiteX8" fmla="*/ 0 w 1485516"/>
                <a:gd name="connsiteY8" fmla="*/ 160934 h 96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5516" h="965585">
                  <a:moveTo>
                    <a:pt x="0" y="160934"/>
                  </a:moveTo>
                  <a:cubicBezTo>
                    <a:pt x="0" y="72053"/>
                    <a:pt x="72053" y="0"/>
                    <a:pt x="160934" y="0"/>
                  </a:cubicBezTo>
                  <a:lnTo>
                    <a:pt x="1324582" y="0"/>
                  </a:lnTo>
                  <a:cubicBezTo>
                    <a:pt x="1413463" y="0"/>
                    <a:pt x="1485516" y="72053"/>
                    <a:pt x="1485516" y="160934"/>
                  </a:cubicBezTo>
                  <a:lnTo>
                    <a:pt x="1485516" y="804651"/>
                  </a:lnTo>
                  <a:cubicBezTo>
                    <a:pt x="1485516" y="893532"/>
                    <a:pt x="1413463" y="965585"/>
                    <a:pt x="1324582" y="965585"/>
                  </a:cubicBezTo>
                  <a:lnTo>
                    <a:pt x="160934" y="965585"/>
                  </a:lnTo>
                  <a:cubicBezTo>
                    <a:pt x="72053" y="965585"/>
                    <a:pt x="0" y="893532"/>
                    <a:pt x="0" y="804651"/>
                  </a:cubicBezTo>
                  <a:lnTo>
                    <a:pt x="0" y="16093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766" tIns="134766" rIns="134766" bIns="13476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err="1" smtClean="0"/>
                <a:t>Thực</a:t>
              </a:r>
              <a:r>
                <a:rPr lang="en-GB" sz="2300" kern="1200" dirty="0" smtClean="0"/>
                <a:t> </a:t>
              </a:r>
              <a:r>
                <a:rPr lang="en-GB" sz="2300" kern="1200" dirty="0" err="1" smtClean="0"/>
                <a:t>hiện</a:t>
              </a:r>
              <a:r>
                <a:rPr lang="en-GB" sz="2300" kern="1200" dirty="0" smtClean="0"/>
                <a:t> </a:t>
              </a:r>
              <a:r>
                <a:rPr lang="en-GB" sz="2300" kern="1200" dirty="0" err="1" smtClean="0"/>
                <a:t>giám</a:t>
              </a:r>
              <a:r>
                <a:rPr lang="en-GB" sz="2300" kern="1200" dirty="0" smtClean="0"/>
                <a:t> </a:t>
              </a:r>
              <a:r>
                <a:rPr lang="en-GB" sz="2300" kern="1200" dirty="0" err="1" smtClean="0"/>
                <a:t>sát</a:t>
              </a:r>
              <a:endParaRPr lang="en-GB" sz="2300" kern="1200" dirty="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587263" y="2120227"/>
              <a:ext cx="3193609" cy="31936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648521" y="2881539"/>
                  </a:moveTo>
                  <a:arcTo wR="1596804" hR="1596804" stAng="7585897" swAng="1635487"/>
                </a:path>
              </a:pathLst>
            </a:custGeom>
            <a:noFill/>
            <a:ln w="57150">
              <a:tailEnd type="arrow"/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2844505" y="3234239"/>
              <a:ext cx="1485516" cy="965585"/>
            </a:xfrm>
            <a:custGeom>
              <a:avLst/>
              <a:gdLst>
                <a:gd name="connsiteX0" fmla="*/ 0 w 1485516"/>
                <a:gd name="connsiteY0" fmla="*/ 160934 h 965585"/>
                <a:gd name="connsiteX1" fmla="*/ 160934 w 1485516"/>
                <a:gd name="connsiteY1" fmla="*/ 0 h 965585"/>
                <a:gd name="connsiteX2" fmla="*/ 1324582 w 1485516"/>
                <a:gd name="connsiteY2" fmla="*/ 0 h 965585"/>
                <a:gd name="connsiteX3" fmla="*/ 1485516 w 1485516"/>
                <a:gd name="connsiteY3" fmla="*/ 160934 h 965585"/>
                <a:gd name="connsiteX4" fmla="*/ 1485516 w 1485516"/>
                <a:gd name="connsiteY4" fmla="*/ 804651 h 965585"/>
                <a:gd name="connsiteX5" fmla="*/ 1324582 w 1485516"/>
                <a:gd name="connsiteY5" fmla="*/ 965585 h 965585"/>
                <a:gd name="connsiteX6" fmla="*/ 160934 w 1485516"/>
                <a:gd name="connsiteY6" fmla="*/ 965585 h 965585"/>
                <a:gd name="connsiteX7" fmla="*/ 0 w 1485516"/>
                <a:gd name="connsiteY7" fmla="*/ 804651 h 965585"/>
                <a:gd name="connsiteX8" fmla="*/ 0 w 1485516"/>
                <a:gd name="connsiteY8" fmla="*/ 160934 h 965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5516" h="965585">
                  <a:moveTo>
                    <a:pt x="0" y="160934"/>
                  </a:moveTo>
                  <a:cubicBezTo>
                    <a:pt x="0" y="72053"/>
                    <a:pt x="72053" y="0"/>
                    <a:pt x="160934" y="0"/>
                  </a:cubicBezTo>
                  <a:lnTo>
                    <a:pt x="1324582" y="0"/>
                  </a:lnTo>
                  <a:cubicBezTo>
                    <a:pt x="1413463" y="0"/>
                    <a:pt x="1485516" y="72053"/>
                    <a:pt x="1485516" y="160934"/>
                  </a:cubicBezTo>
                  <a:lnTo>
                    <a:pt x="1485516" y="804651"/>
                  </a:lnTo>
                  <a:cubicBezTo>
                    <a:pt x="1485516" y="893532"/>
                    <a:pt x="1413463" y="965585"/>
                    <a:pt x="1324582" y="965585"/>
                  </a:cubicBezTo>
                  <a:lnTo>
                    <a:pt x="160934" y="965585"/>
                  </a:lnTo>
                  <a:cubicBezTo>
                    <a:pt x="72053" y="965585"/>
                    <a:pt x="0" y="893532"/>
                    <a:pt x="0" y="804651"/>
                  </a:cubicBezTo>
                  <a:lnTo>
                    <a:pt x="0" y="160934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4766" tIns="134766" rIns="134766" bIns="134766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300" kern="1200" dirty="0" err="1" smtClean="0"/>
                <a:t>Lượng</a:t>
              </a:r>
              <a:r>
                <a:rPr lang="en-GB" sz="2300" kern="1200" dirty="0" smtClean="0"/>
                <a:t> </a:t>
              </a:r>
              <a:r>
                <a:rPr lang="en-GB" sz="2300" kern="1200" dirty="0" err="1" smtClean="0"/>
                <a:t>giá</a:t>
              </a:r>
              <a:endParaRPr lang="en-GB" sz="2300" kern="1200" dirty="0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3587263" y="2120227"/>
              <a:ext cx="3193609" cy="31936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65417" y="889049"/>
                  </a:moveTo>
                  <a:arcTo wR="1596804" hR="1596804" stAng="12378616" swAng="1635487"/>
                </a:path>
              </a:pathLst>
            </a:custGeom>
            <a:noFill/>
            <a:ln w="57150">
              <a:tailEnd type="arrow"/>
            </a:ln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07110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>
            <a:normAutofit/>
          </a:bodyPr>
          <a:lstStyle/>
          <a:p>
            <a:r>
              <a:rPr lang="en-US" sz="2800" i="0" dirty="0"/>
              <a:t>LỒNG GHÉP GTRRTH VÀ T</a:t>
            </a:r>
            <a:r>
              <a:rPr lang="vi-VN" sz="2800" i="0" dirty="0"/>
              <a:t>Ư</a:t>
            </a:r>
            <a:r>
              <a:rPr lang="en-GB" sz="2800" i="0" dirty="0" smtClean="0"/>
              <a:t>BĐKH</a:t>
            </a:r>
            <a:br>
              <a:rPr lang="en-GB" sz="2800" i="0" dirty="0" smtClean="0"/>
            </a:br>
            <a:r>
              <a:rPr lang="en-GB" sz="2800" i="0" dirty="0" err="1" smtClean="0">
                <a:solidFill>
                  <a:srgbClr val="FF0000"/>
                </a:solidFill>
              </a:rPr>
              <a:t>Cấp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độ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chương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trình</a:t>
            </a:r>
            <a:r>
              <a:rPr lang="en-GB" sz="2800" i="0" dirty="0" smtClean="0">
                <a:solidFill>
                  <a:srgbClr val="FF0000"/>
                </a:solidFill>
              </a:rPr>
              <a:t>/</a:t>
            </a:r>
            <a:r>
              <a:rPr lang="en-GB" sz="2800" i="0" dirty="0" err="1" smtClean="0">
                <a:solidFill>
                  <a:srgbClr val="FF0000"/>
                </a:solidFill>
              </a:rPr>
              <a:t>dự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án</a:t>
            </a:r>
            <a:endParaRPr lang="en-US" sz="2800" i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5656" y="1676400"/>
            <a:ext cx="7344816" cy="4191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 smtClean="0">
                <a:solidFill>
                  <a:srgbClr val="FF0000"/>
                </a:solidFill>
              </a:rPr>
              <a:t>Phân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tích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r>
              <a:rPr lang="en-GB" dirty="0" err="1" smtClean="0"/>
              <a:t>Dự</a:t>
            </a:r>
            <a:r>
              <a:rPr lang="en-GB" dirty="0" smtClean="0"/>
              <a:t> </a:t>
            </a:r>
            <a:r>
              <a:rPr lang="en-GB" dirty="0" err="1"/>
              <a:t>án</a:t>
            </a:r>
            <a:r>
              <a:rPr lang="en-GB" dirty="0"/>
              <a:t>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bị</a:t>
            </a:r>
            <a:r>
              <a:rPr lang="en-GB" dirty="0"/>
              <a:t> </a:t>
            </a:r>
            <a:r>
              <a:rPr lang="en-GB" dirty="0" err="1"/>
              <a:t>ảnh</a:t>
            </a:r>
            <a:r>
              <a:rPr lang="en-GB" dirty="0"/>
              <a:t> h</a:t>
            </a:r>
            <a:r>
              <a:rPr lang="vi-VN" dirty="0"/>
              <a:t>ưởn</a:t>
            </a:r>
            <a:r>
              <a:rPr lang="en-GB" dirty="0"/>
              <a:t>g </a:t>
            </a:r>
            <a:r>
              <a:rPr lang="en-GB" dirty="0" err="1"/>
              <a:t>bởi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kịch</a:t>
            </a:r>
            <a:r>
              <a:rPr lang="en-GB" dirty="0"/>
              <a:t> </a:t>
            </a:r>
            <a:r>
              <a:rPr lang="en-GB" dirty="0" err="1"/>
              <a:t>bản</a:t>
            </a:r>
            <a:r>
              <a:rPr lang="en-GB" dirty="0"/>
              <a:t> BĐKH </a:t>
            </a:r>
            <a:r>
              <a:rPr lang="en-GB" dirty="0" err="1"/>
              <a:t>hiện</a:t>
            </a:r>
            <a:r>
              <a:rPr lang="en-GB" dirty="0"/>
              <a:t> </a:t>
            </a:r>
            <a:r>
              <a:rPr lang="en-GB" dirty="0" err="1"/>
              <a:t>tại</a:t>
            </a:r>
            <a:r>
              <a:rPr lang="en-GB" dirty="0"/>
              <a:t>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trong</a:t>
            </a:r>
            <a:r>
              <a:rPr lang="en-GB" dirty="0"/>
              <a:t> </a:t>
            </a:r>
            <a:r>
              <a:rPr lang="en-GB" dirty="0" err="1"/>
              <a:t>dài</a:t>
            </a:r>
            <a:r>
              <a:rPr lang="en-GB" dirty="0"/>
              <a:t> </a:t>
            </a:r>
            <a:r>
              <a:rPr lang="en-GB" dirty="0" err="1"/>
              <a:t>hạn</a:t>
            </a:r>
            <a:r>
              <a:rPr lang="en-GB" dirty="0"/>
              <a:t> </a:t>
            </a:r>
            <a:r>
              <a:rPr lang="en-GB" dirty="0" err="1"/>
              <a:t>không</a:t>
            </a:r>
            <a:endParaRPr lang="en-GB" dirty="0"/>
          </a:p>
          <a:p>
            <a:r>
              <a:rPr lang="en-GB" dirty="0" err="1"/>
              <a:t>Đã</a:t>
            </a:r>
            <a:r>
              <a:rPr lang="en-GB" dirty="0"/>
              <a:t> </a:t>
            </a:r>
            <a:r>
              <a:rPr lang="en-GB" dirty="0" err="1"/>
              <a:t>tham</a:t>
            </a:r>
            <a:r>
              <a:rPr lang="en-GB" dirty="0"/>
              <a:t> </a:t>
            </a:r>
            <a:r>
              <a:rPr lang="en-GB" dirty="0" err="1"/>
              <a:t>khảo</a:t>
            </a:r>
            <a:r>
              <a:rPr lang="en-GB" dirty="0"/>
              <a:t> </a:t>
            </a:r>
            <a:r>
              <a:rPr lang="vi-VN" dirty="0"/>
              <a:t>đến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nguồn</a:t>
            </a:r>
            <a:r>
              <a:rPr lang="en-GB" dirty="0"/>
              <a:t> </a:t>
            </a:r>
            <a:r>
              <a:rPr lang="en-GB" dirty="0" err="1"/>
              <a:t>dữ</a:t>
            </a:r>
            <a:r>
              <a:rPr lang="en-GB" dirty="0"/>
              <a:t> </a:t>
            </a:r>
            <a:r>
              <a:rPr lang="en-GB" dirty="0" err="1"/>
              <a:t>liệu</a:t>
            </a:r>
            <a:r>
              <a:rPr lang="en-GB" dirty="0"/>
              <a:t> </a:t>
            </a:r>
            <a:r>
              <a:rPr lang="en-GB" dirty="0" err="1"/>
              <a:t>thứ</a:t>
            </a:r>
            <a:r>
              <a:rPr lang="en-GB" dirty="0"/>
              <a:t> </a:t>
            </a:r>
            <a:r>
              <a:rPr lang="en-GB" dirty="0" err="1"/>
              <a:t>cấp</a:t>
            </a:r>
            <a:r>
              <a:rPr lang="en-GB" dirty="0"/>
              <a:t> – </a:t>
            </a:r>
            <a:r>
              <a:rPr lang="en-GB" dirty="0" err="1"/>
              <a:t>nghiên</a:t>
            </a:r>
            <a:r>
              <a:rPr lang="en-GB" dirty="0"/>
              <a:t> </a:t>
            </a:r>
            <a:r>
              <a:rPr lang="en-GB" dirty="0" err="1"/>
              <a:t>cứu</a:t>
            </a:r>
            <a:r>
              <a:rPr lang="en-GB" dirty="0"/>
              <a:t>/ </a:t>
            </a:r>
            <a:r>
              <a:rPr lang="en-GB" dirty="0" err="1"/>
              <a:t>trung</a:t>
            </a:r>
            <a:r>
              <a:rPr lang="en-GB" dirty="0"/>
              <a:t> </a:t>
            </a:r>
            <a:r>
              <a:rPr lang="en-GB" dirty="0" err="1"/>
              <a:t>tâm</a:t>
            </a:r>
            <a:r>
              <a:rPr lang="en-GB" dirty="0"/>
              <a:t> KTTV/ </a:t>
            </a:r>
            <a:r>
              <a:rPr lang="en-GB" dirty="0" err="1"/>
              <a:t>nghiên</a:t>
            </a:r>
            <a:r>
              <a:rPr lang="en-GB" dirty="0"/>
              <a:t> </a:t>
            </a:r>
            <a:r>
              <a:rPr lang="en-GB" dirty="0" err="1"/>
              <a:t>cứu</a:t>
            </a:r>
            <a:r>
              <a:rPr lang="en-GB" dirty="0"/>
              <a:t> </a:t>
            </a:r>
            <a:r>
              <a:rPr lang="en-GB" dirty="0" err="1"/>
              <a:t>trong</a:t>
            </a:r>
            <a:r>
              <a:rPr lang="en-GB" dirty="0"/>
              <a:t> </a:t>
            </a:r>
            <a:r>
              <a:rPr lang="en-GB" dirty="0" err="1"/>
              <a:t>khu</a:t>
            </a:r>
            <a:r>
              <a:rPr lang="en-GB" dirty="0"/>
              <a:t> </a:t>
            </a:r>
            <a:r>
              <a:rPr lang="en-GB" dirty="0" err="1"/>
              <a:t>vực</a:t>
            </a:r>
            <a:r>
              <a:rPr lang="en-GB" dirty="0"/>
              <a:t>, </a:t>
            </a:r>
            <a:r>
              <a:rPr lang="en-GB" dirty="0" err="1"/>
              <a:t>v.v</a:t>
            </a:r>
            <a:r>
              <a:rPr lang="en-GB" dirty="0"/>
              <a:t>…</a:t>
            </a:r>
          </a:p>
          <a:p>
            <a:r>
              <a:rPr lang="en-GB" dirty="0" err="1"/>
              <a:t>Lồng</a:t>
            </a:r>
            <a:r>
              <a:rPr lang="en-GB" dirty="0"/>
              <a:t> </a:t>
            </a:r>
            <a:r>
              <a:rPr lang="en-GB" dirty="0" err="1"/>
              <a:t>ghép</a:t>
            </a:r>
            <a:r>
              <a:rPr lang="en-GB" dirty="0"/>
              <a:t> T</a:t>
            </a:r>
            <a:r>
              <a:rPr lang="vi-VN" dirty="0"/>
              <a:t>Ư</a:t>
            </a:r>
            <a:r>
              <a:rPr lang="en-GB" dirty="0"/>
              <a:t>BĐKH </a:t>
            </a:r>
            <a:r>
              <a:rPr lang="en-GB" dirty="0" err="1"/>
              <a:t>vào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công</a:t>
            </a:r>
            <a:r>
              <a:rPr lang="en-GB" dirty="0"/>
              <a:t> </a:t>
            </a:r>
            <a:r>
              <a:rPr lang="en-GB" dirty="0" err="1"/>
              <a:t>cụ</a:t>
            </a:r>
            <a:r>
              <a:rPr lang="en-GB" dirty="0"/>
              <a:t> </a:t>
            </a:r>
            <a:r>
              <a:rPr lang="vi-VN" dirty="0"/>
              <a:t>đá</a:t>
            </a:r>
            <a:r>
              <a:rPr lang="en-GB" dirty="0" err="1"/>
              <a:t>nh</a:t>
            </a:r>
            <a:r>
              <a:rPr lang="en-GB" dirty="0"/>
              <a:t> </a:t>
            </a:r>
            <a:r>
              <a:rPr lang="en-GB" dirty="0" err="1"/>
              <a:t>giá</a:t>
            </a:r>
            <a:r>
              <a:rPr lang="en-GB" dirty="0"/>
              <a:t>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sự</a:t>
            </a:r>
            <a:r>
              <a:rPr lang="en-GB" dirty="0"/>
              <a:t> </a:t>
            </a:r>
            <a:r>
              <a:rPr lang="en-GB" dirty="0" err="1"/>
              <a:t>tham</a:t>
            </a:r>
            <a:r>
              <a:rPr lang="en-GB" dirty="0"/>
              <a:t> </a:t>
            </a:r>
            <a:r>
              <a:rPr lang="en-GB" dirty="0" err="1"/>
              <a:t>gia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33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>
            <a:normAutofit/>
          </a:bodyPr>
          <a:lstStyle/>
          <a:p>
            <a:r>
              <a:rPr lang="en-US" sz="2800" i="0" dirty="0"/>
              <a:t>LỒNG GHÉP GTRRTH VÀ T</a:t>
            </a:r>
            <a:r>
              <a:rPr lang="vi-VN" sz="2800" i="0" dirty="0"/>
              <a:t>Ư</a:t>
            </a:r>
            <a:r>
              <a:rPr lang="en-GB" sz="2800" i="0" dirty="0" smtClean="0"/>
              <a:t>BĐKH</a:t>
            </a:r>
            <a:br>
              <a:rPr lang="en-GB" sz="2800" i="0" dirty="0" smtClean="0"/>
            </a:br>
            <a:r>
              <a:rPr lang="en-GB" sz="2800" i="0" dirty="0" err="1" smtClean="0">
                <a:solidFill>
                  <a:srgbClr val="FF0000"/>
                </a:solidFill>
              </a:rPr>
              <a:t>Cấp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độ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chương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trình</a:t>
            </a:r>
            <a:r>
              <a:rPr lang="en-GB" sz="2800" i="0" dirty="0" smtClean="0">
                <a:solidFill>
                  <a:srgbClr val="FF0000"/>
                </a:solidFill>
              </a:rPr>
              <a:t>/</a:t>
            </a:r>
            <a:r>
              <a:rPr lang="en-GB" sz="2800" i="0" dirty="0" err="1" smtClean="0">
                <a:solidFill>
                  <a:srgbClr val="FF0000"/>
                </a:solidFill>
              </a:rPr>
              <a:t>dự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án</a:t>
            </a:r>
            <a:endParaRPr lang="en-US" sz="2800" i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5656" y="1676400"/>
            <a:ext cx="7344816" cy="4191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 smtClean="0">
                <a:solidFill>
                  <a:srgbClr val="FF0000"/>
                </a:solidFill>
              </a:rPr>
              <a:t>Thiết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kế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r>
              <a:rPr lang="en-GB" dirty="0" err="1"/>
              <a:t>Hoạt</a:t>
            </a:r>
            <a:r>
              <a:rPr lang="en-GB" dirty="0"/>
              <a:t> </a:t>
            </a:r>
            <a:r>
              <a:rPr lang="vi-VN" dirty="0"/>
              <a:t>động</a:t>
            </a:r>
            <a:r>
              <a:rPr lang="en-GB" dirty="0"/>
              <a:t> </a:t>
            </a:r>
            <a:r>
              <a:rPr lang="en-GB" dirty="0" err="1"/>
              <a:t>này</a:t>
            </a:r>
            <a:r>
              <a:rPr lang="en-GB" dirty="0"/>
              <a:t>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thể</a:t>
            </a:r>
            <a:r>
              <a:rPr lang="en-GB" dirty="0"/>
              <a:t> </a:t>
            </a:r>
            <a:r>
              <a:rPr lang="vi-VN" dirty="0"/>
              <a:t>được</a:t>
            </a:r>
            <a:r>
              <a:rPr lang="en-GB" dirty="0"/>
              <a:t> </a:t>
            </a:r>
            <a:r>
              <a:rPr lang="en-GB" dirty="0" err="1"/>
              <a:t>thực</a:t>
            </a:r>
            <a:r>
              <a:rPr lang="en-GB" dirty="0"/>
              <a:t> </a:t>
            </a:r>
            <a:r>
              <a:rPr lang="en-GB" dirty="0" err="1"/>
              <a:t>hiện</a:t>
            </a:r>
            <a:r>
              <a:rPr lang="en-GB" dirty="0"/>
              <a:t> </a:t>
            </a:r>
            <a:r>
              <a:rPr lang="en-GB" dirty="0" err="1"/>
              <a:t>thông</a:t>
            </a:r>
            <a:r>
              <a:rPr lang="en-GB" dirty="0"/>
              <a:t> qua </a:t>
            </a:r>
            <a:r>
              <a:rPr lang="vi-VN" dirty="0"/>
              <a:t>đá</a:t>
            </a:r>
            <a:r>
              <a:rPr lang="en-GB" dirty="0" err="1"/>
              <a:t>nh</a:t>
            </a:r>
            <a:r>
              <a:rPr lang="en-GB" dirty="0"/>
              <a:t> </a:t>
            </a:r>
            <a:r>
              <a:rPr lang="en-GB" dirty="0" err="1"/>
              <a:t>giá</a:t>
            </a:r>
            <a:r>
              <a:rPr lang="en-GB" dirty="0"/>
              <a:t> VCA</a:t>
            </a:r>
          </a:p>
          <a:p>
            <a:r>
              <a:rPr lang="en-GB" dirty="0" err="1"/>
              <a:t>Xem</a:t>
            </a:r>
            <a:r>
              <a:rPr lang="en-GB" dirty="0"/>
              <a:t> </a:t>
            </a:r>
            <a:r>
              <a:rPr lang="en-GB" dirty="0" err="1"/>
              <a:t>xét</a:t>
            </a:r>
            <a:r>
              <a:rPr lang="en-GB" dirty="0"/>
              <a:t> </a:t>
            </a:r>
            <a:r>
              <a:rPr lang="en-GB" dirty="0" err="1"/>
              <a:t>kế</a:t>
            </a:r>
            <a:r>
              <a:rPr lang="en-GB" dirty="0"/>
              <a:t> </a:t>
            </a:r>
            <a:r>
              <a:rPr lang="en-GB" dirty="0" err="1"/>
              <a:t>hoạch</a:t>
            </a:r>
            <a:r>
              <a:rPr lang="en-GB" dirty="0"/>
              <a:t> </a:t>
            </a:r>
            <a:r>
              <a:rPr lang="en-GB" dirty="0" err="1"/>
              <a:t>của</a:t>
            </a:r>
            <a:r>
              <a:rPr lang="en-GB" dirty="0"/>
              <a:t> </a:t>
            </a:r>
            <a:r>
              <a:rPr lang="en-GB" dirty="0" err="1"/>
              <a:t>cộng</a:t>
            </a:r>
            <a:r>
              <a:rPr lang="en-GB" dirty="0"/>
              <a:t> </a:t>
            </a:r>
            <a:r>
              <a:rPr lang="vi-VN" dirty="0"/>
              <a:t>đồng</a:t>
            </a:r>
            <a:r>
              <a:rPr lang="en-GB" dirty="0"/>
              <a:t> </a:t>
            </a:r>
            <a:r>
              <a:rPr lang="en-GB" dirty="0" err="1"/>
              <a:t>với</a:t>
            </a:r>
            <a:r>
              <a:rPr lang="en-GB" dirty="0"/>
              <a:t> </a:t>
            </a:r>
            <a:r>
              <a:rPr lang="en-GB" dirty="0" err="1"/>
              <a:t>kịch</a:t>
            </a:r>
            <a:r>
              <a:rPr lang="en-GB" dirty="0"/>
              <a:t> </a:t>
            </a:r>
            <a:r>
              <a:rPr lang="en-GB" dirty="0" err="1"/>
              <a:t>bản</a:t>
            </a:r>
            <a:r>
              <a:rPr lang="en-GB" dirty="0"/>
              <a:t> </a:t>
            </a:r>
            <a:r>
              <a:rPr lang="en-GB" dirty="0" err="1"/>
              <a:t>trong</a:t>
            </a:r>
            <a:r>
              <a:rPr lang="en-GB" dirty="0"/>
              <a:t> t</a:t>
            </a:r>
            <a:r>
              <a:rPr lang="vi-VN" dirty="0"/>
              <a:t>ươ</a:t>
            </a:r>
            <a:r>
              <a:rPr lang="en-GB" dirty="0"/>
              <a:t>ng </a:t>
            </a:r>
            <a:r>
              <a:rPr lang="en-GB" dirty="0" err="1"/>
              <a:t>lai</a:t>
            </a:r>
            <a:endParaRPr lang="en-GB" dirty="0"/>
          </a:p>
          <a:p>
            <a:r>
              <a:rPr lang="en-GB" dirty="0" err="1"/>
              <a:t>Xác</a:t>
            </a:r>
            <a:r>
              <a:rPr lang="en-GB" dirty="0"/>
              <a:t> </a:t>
            </a:r>
            <a:r>
              <a:rPr lang="vi-VN" dirty="0"/>
              <a:t>địn</a:t>
            </a:r>
            <a:r>
              <a:rPr lang="en-GB" dirty="0"/>
              <a:t>h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biện</a:t>
            </a:r>
            <a:r>
              <a:rPr lang="en-GB" dirty="0"/>
              <a:t> </a:t>
            </a:r>
            <a:r>
              <a:rPr lang="en-GB" dirty="0" err="1"/>
              <a:t>pháp</a:t>
            </a:r>
            <a:r>
              <a:rPr lang="en-GB" dirty="0"/>
              <a:t> </a:t>
            </a:r>
            <a:r>
              <a:rPr lang="en-GB" dirty="0" err="1"/>
              <a:t>thích</a:t>
            </a:r>
            <a:r>
              <a:rPr lang="en-GB" dirty="0"/>
              <a:t> </a:t>
            </a:r>
            <a:r>
              <a:rPr lang="en-GB" dirty="0" err="1"/>
              <a:t>ứng</a:t>
            </a:r>
            <a:endParaRPr lang="en-GB" dirty="0"/>
          </a:p>
          <a:p>
            <a:r>
              <a:rPr lang="en-GB" dirty="0" err="1"/>
              <a:t>Sắp</a:t>
            </a:r>
            <a:r>
              <a:rPr lang="en-GB" dirty="0"/>
              <a:t> </a:t>
            </a:r>
            <a:r>
              <a:rPr lang="en-GB" dirty="0" err="1"/>
              <a:t>xếp</a:t>
            </a:r>
            <a:r>
              <a:rPr lang="en-GB" dirty="0"/>
              <a:t> </a:t>
            </a:r>
            <a:r>
              <a:rPr lang="vi-VN" dirty="0"/>
              <a:t>ư</a:t>
            </a:r>
            <a:r>
              <a:rPr lang="en-GB" dirty="0"/>
              <a:t>u </a:t>
            </a:r>
            <a:r>
              <a:rPr lang="en-GB" dirty="0" err="1"/>
              <a:t>tiên</a:t>
            </a:r>
            <a:r>
              <a:rPr lang="en-GB" dirty="0"/>
              <a:t> - </a:t>
            </a:r>
            <a:r>
              <a:rPr lang="en-GB" dirty="0" err="1"/>
              <a:t>hoạt</a:t>
            </a:r>
            <a:r>
              <a:rPr lang="en-GB" dirty="0"/>
              <a:t> </a:t>
            </a:r>
            <a:r>
              <a:rPr lang="vi-VN" dirty="0"/>
              <a:t>độn</a:t>
            </a:r>
            <a:r>
              <a:rPr lang="en-GB" dirty="0"/>
              <a:t>g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quan</a:t>
            </a:r>
            <a:r>
              <a:rPr lang="en-GB" dirty="0"/>
              <a:t> </a:t>
            </a:r>
            <a:r>
              <a:rPr lang="en-GB" dirty="0" err="1"/>
              <a:t>trọng</a:t>
            </a:r>
            <a:r>
              <a:rPr lang="en-GB" dirty="0"/>
              <a:t> </a:t>
            </a:r>
            <a:r>
              <a:rPr lang="en-GB" dirty="0" err="1"/>
              <a:t>nhất</a:t>
            </a:r>
            <a:r>
              <a:rPr lang="en-GB" dirty="0"/>
              <a:t>?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thể</a:t>
            </a:r>
            <a:r>
              <a:rPr lang="en-GB" dirty="0"/>
              <a:t> </a:t>
            </a:r>
            <a:r>
              <a:rPr lang="en-GB" dirty="0" err="1"/>
              <a:t>dựa</a:t>
            </a:r>
            <a:r>
              <a:rPr lang="en-GB" dirty="0"/>
              <a:t> </a:t>
            </a:r>
            <a:r>
              <a:rPr lang="en-GB" dirty="0" err="1"/>
              <a:t>trên</a:t>
            </a:r>
            <a:r>
              <a:rPr lang="en-GB" dirty="0"/>
              <a:t> </a:t>
            </a:r>
            <a:r>
              <a:rPr lang="en-GB" dirty="0" err="1"/>
              <a:t>thời</a:t>
            </a:r>
            <a:r>
              <a:rPr lang="en-GB" dirty="0"/>
              <a:t> </a:t>
            </a:r>
            <a:r>
              <a:rPr lang="en-GB" dirty="0" err="1"/>
              <a:t>gian</a:t>
            </a:r>
            <a:r>
              <a:rPr lang="en-GB" dirty="0"/>
              <a:t>, </a:t>
            </a:r>
            <a:r>
              <a:rPr lang="en-GB" dirty="0" err="1"/>
              <a:t>nhu</a:t>
            </a:r>
            <a:r>
              <a:rPr lang="en-GB" dirty="0"/>
              <a:t> </a:t>
            </a:r>
            <a:r>
              <a:rPr lang="en-GB" dirty="0" err="1"/>
              <a:t>cầu</a:t>
            </a:r>
            <a:r>
              <a:rPr lang="en-GB" dirty="0"/>
              <a:t> </a:t>
            </a:r>
            <a:r>
              <a:rPr lang="en-GB" dirty="0" err="1"/>
              <a:t>hoặc</a:t>
            </a:r>
            <a:r>
              <a:rPr lang="en-GB" dirty="0"/>
              <a:t> </a:t>
            </a:r>
            <a:r>
              <a:rPr lang="en-GB" dirty="0" err="1"/>
              <a:t>nguồn</a:t>
            </a:r>
            <a:r>
              <a:rPr lang="en-GB" dirty="0"/>
              <a:t> </a:t>
            </a:r>
            <a:r>
              <a:rPr lang="en-GB" dirty="0" err="1"/>
              <a:t>tài</a:t>
            </a:r>
            <a:r>
              <a:rPr lang="en-GB" dirty="0"/>
              <a:t> </a:t>
            </a:r>
            <a:r>
              <a:rPr lang="en-GB" dirty="0" err="1"/>
              <a:t>chính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9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>
            <a:normAutofit/>
          </a:bodyPr>
          <a:lstStyle/>
          <a:p>
            <a:r>
              <a:rPr lang="en-US" sz="2800" i="0" dirty="0"/>
              <a:t>LỒNG GHÉP GTRRTH VÀ T</a:t>
            </a:r>
            <a:r>
              <a:rPr lang="vi-VN" sz="2800" i="0" dirty="0"/>
              <a:t>Ư</a:t>
            </a:r>
            <a:r>
              <a:rPr lang="en-GB" sz="2800" i="0" dirty="0" smtClean="0"/>
              <a:t>BĐKH</a:t>
            </a:r>
            <a:br>
              <a:rPr lang="en-GB" sz="2800" i="0" dirty="0" smtClean="0"/>
            </a:br>
            <a:r>
              <a:rPr lang="en-GB" sz="2800" i="0" dirty="0" err="1" smtClean="0">
                <a:solidFill>
                  <a:srgbClr val="FF0000"/>
                </a:solidFill>
              </a:rPr>
              <a:t>Cấp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độ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chương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trình</a:t>
            </a:r>
            <a:r>
              <a:rPr lang="en-GB" sz="2800" i="0" dirty="0" smtClean="0">
                <a:solidFill>
                  <a:srgbClr val="FF0000"/>
                </a:solidFill>
              </a:rPr>
              <a:t>/</a:t>
            </a:r>
            <a:r>
              <a:rPr lang="en-GB" sz="2800" i="0" dirty="0" err="1" smtClean="0">
                <a:solidFill>
                  <a:srgbClr val="FF0000"/>
                </a:solidFill>
              </a:rPr>
              <a:t>dự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án</a:t>
            </a:r>
            <a:endParaRPr lang="en-US" sz="2800" i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5656" y="1676400"/>
            <a:ext cx="7344816" cy="4191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 smtClean="0">
                <a:solidFill>
                  <a:srgbClr val="FF0000"/>
                </a:solidFill>
              </a:rPr>
              <a:t>Thực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hiện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và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giám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sát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r>
              <a:rPr lang="en-GB" dirty="0" err="1"/>
              <a:t>Xác</a:t>
            </a:r>
            <a:r>
              <a:rPr lang="en-GB" dirty="0"/>
              <a:t> </a:t>
            </a:r>
            <a:r>
              <a:rPr lang="vi-VN" dirty="0"/>
              <a:t>địn</a:t>
            </a:r>
            <a:r>
              <a:rPr lang="en-GB" dirty="0"/>
              <a:t>h </a:t>
            </a:r>
            <a:r>
              <a:rPr lang="en-GB" dirty="0" err="1"/>
              <a:t>chỉ</a:t>
            </a:r>
            <a:r>
              <a:rPr lang="en-GB" dirty="0"/>
              <a:t> </a:t>
            </a:r>
            <a:r>
              <a:rPr lang="en-GB" dirty="0" err="1"/>
              <a:t>số</a:t>
            </a:r>
            <a:r>
              <a:rPr lang="en-GB" dirty="0"/>
              <a:t> </a:t>
            </a:r>
            <a:r>
              <a:rPr lang="vi-VN" dirty="0"/>
              <a:t>đá</a:t>
            </a:r>
            <a:r>
              <a:rPr lang="en-GB" dirty="0"/>
              <a:t>p </a:t>
            </a:r>
            <a:r>
              <a:rPr lang="en-GB" dirty="0" err="1"/>
              <a:t>ứng</a:t>
            </a:r>
            <a:r>
              <a:rPr lang="en-GB" dirty="0"/>
              <a:t> </a:t>
            </a:r>
            <a:r>
              <a:rPr lang="en-GB" dirty="0" err="1"/>
              <a:t>tiêu</a:t>
            </a:r>
            <a:r>
              <a:rPr lang="en-GB" dirty="0"/>
              <a:t> </a:t>
            </a:r>
            <a:r>
              <a:rPr lang="en-GB" dirty="0" err="1"/>
              <a:t>chí</a:t>
            </a:r>
            <a:r>
              <a:rPr lang="en-GB" dirty="0"/>
              <a:t> SMART</a:t>
            </a:r>
          </a:p>
          <a:p>
            <a:r>
              <a:rPr lang="en-GB" dirty="0" err="1"/>
              <a:t>Thiết</a:t>
            </a:r>
            <a:r>
              <a:rPr lang="en-GB" dirty="0"/>
              <a:t> </a:t>
            </a:r>
            <a:r>
              <a:rPr lang="en-GB" dirty="0" err="1"/>
              <a:t>kế</a:t>
            </a:r>
            <a:r>
              <a:rPr lang="en-GB" dirty="0"/>
              <a:t> </a:t>
            </a:r>
            <a:r>
              <a:rPr lang="en-GB" dirty="0" err="1"/>
              <a:t>hệ</a:t>
            </a:r>
            <a:r>
              <a:rPr lang="en-GB" dirty="0"/>
              <a:t> </a:t>
            </a:r>
            <a:r>
              <a:rPr lang="en-GB" dirty="0" err="1"/>
              <a:t>thống</a:t>
            </a:r>
            <a:r>
              <a:rPr lang="en-GB" dirty="0"/>
              <a:t> </a:t>
            </a:r>
            <a:r>
              <a:rPr lang="en-GB" dirty="0" err="1"/>
              <a:t>giám</a:t>
            </a:r>
            <a:r>
              <a:rPr lang="en-GB" dirty="0"/>
              <a:t> </a:t>
            </a:r>
            <a:r>
              <a:rPr lang="en-GB" dirty="0" err="1"/>
              <a:t>sát</a:t>
            </a:r>
            <a:r>
              <a:rPr lang="en-GB" dirty="0"/>
              <a:t> </a:t>
            </a:r>
            <a:r>
              <a:rPr lang="en-GB" dirty="0" err="1"/>
              <a:t>dựa</a:t>
            </a:r>
            <a:r>
              <a:rPr lang="en-GB" dirty="0"/>
              <a:t> </a:t>
            </a:r>
            <a:r>
              <a:rPr lang="en-GB" dirty="0" err="1"/>
              <a:t>trên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chỉ</a:t>
            </a:r>
            <a:r>
              <a:rPr lang="en-GB" dirty="0"/>
              <a:t> </a:t>
            </a:r>
            <a:r>
              <a:rPr lang="en-GB" dirty="0" err="1"/>
              <a:t>số</a:t>
            </a:r>
            <a:endParaRPr lang="en-GB" dirty="0"/>
          </a:p>
          <a:p>
            <a:r>
              <a:rPr lang="en-GB" dirty="0" err="1"/>
              <a:t>Lựa</a:t>
            </a:r>
            <a:r>
              <a:rPr lang="en-GB" dirty="0"/>
              <a:t> </a:t>
            </a:r>
            <a:r>
              <a:rPr lang="en-GB" dirty="0" err="1"/>
              <a:t>chọn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biện</a:t>
            </a:r>
            <a:r>
              <a:rPr lang="en-GB" dirty="0"/>
              <a:t> </a:t>
            </a:r>
            <a:r>
              <a:rPr lang="en-GB" dirty="0" err="1"/>
              <a:t>pháp</a:t>
            </a:r>
            <a:r>
              <a:rPr lang="en-GB" dirty="0"/>
              <a:t> </a:t>
            </a:r>
            <a:r>
              <a:rPr lang="en-GB" dirty="0" err="1"/>
              <a:t>thích</a:t>
            </a:r>
            <a:r>
              <a:rPr lang="en-GB" dirty="0"/>
              <a:t> </a:t>
            </a:r>
            <a:r>
              <a:rPr lang="en-GB" dirty="0" err="1"/>
              <a:t>ứng</a:t>
            </a:r>
            <a:r>
              <a:rPr lang="en-GB" dirty="0"/>
              <a:t> </a:t>
            </a:r>
            <a:r>
              <a:rPr lang="en-GB" dirty="0" err="1"/>
              <a:t>phù</a:t>
            </a:r>
            <a:r>
              <a:rPr lang="en-GB" dirty="0"/>
              <a:t> </a:t>
            </a:r>
            <a:r>
              <a:rPr lang="en-GB" dirty="0" err="1"/>
              <a:t>hợp</a:t>
            </a:r>
            <a:r>
              <a:rPr lang="en-GB" dirty="0"/>
              <a:t> </a:t>
            </a:r>
            <a:r>
              <a:rPr lang="en-GB" dirty="0" err="1" smtClean="0"/>
              <a:t>nhất</a:t>
            </a:r>
            <a:endParaRPr lang="en-GB" dirty="0"/>
          </a:p>
          <a:p>
            <a:r>
              <a:rPr lang="en-GB" dirty="0" err="1"/>
              <a:t>Thực</a:t>
            </a:r>
            <a:r>
              <a:rPr lang="en-GB" dirty="0"/>
              <a:t> </a:t>
            </a:r>
            <a:r>
              <a:rPr lang="en-GB" dirty="0" err="1"/>
              <a:t>hiện</a:t>
            </a:r>
            <a:r>
              <a:rPr lang="en-GB" dirty="0"/>
              <a:t> </a:t>
            </a:r>
            <a:r>
              <a:rPr lang="en-GB" dirty="0" err="1"/>
              <a:t>các</a:t>
            </a:r>
            <a:r>
              <a:rPr lang="en-GB" dirty="0"/>
              <a:t> </a:t>
            </a:r>
            <a:r>
              <a:rPr lang="en-GB" dirty="0" err="1"/>
              <a:t>biện</a:t>
            </a:r>
            <a:r>
              <a:rPr lang="en-GB" dirty="0"/>
              <a:t> </a:t>
            </a:r>
            <a:r>
              <a:rPr lang="en-GB" dirty="0" err="1"/>
              <a:t>pháp</a:t>
            </a:r>
            <a:r>
              <a:rPr lang="en-GB" dirty="0"/>
              <a:t> </a:t>
            </a:r>
            <a:r>
              <a:rPr lang="en-GB" dirty="0" err="1"/>
              <a:t>thích</a:t>
            </a:r>
            <a:r>
              <a:rPr lang="en-GB" dirty="0"/>
              <a:t> </a:t>
            </a:r>
            <a:r>
              <a:rPr lang="en-GB" dirty="0" err="1"/>
              <a:t>ứng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9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>
            <a:normAutofit/>
          </a:bodyPr>
          <a:lstStyle/>
          <a:p>
            <a:r>
              <a:rPr lang="en-US" sz="2800" i="0" dirty="0"/>
              <a:t>LỒNG GHÉP GTRRTH VÀ T</a:t>
            </a:r>
            <a:r>
              <a:rPr lang="vi-VN" sz="2800" i="0" dirty="0"/>
              <a:t>Ư</a:t>
            </a:r>
            <a:r>
              <a:rPr lang="en-GB" sz="2800" i="0" dirty="0" smtClean="0"/>
              <a:t>BĐKH</a:t>
            </a:r>
            <a:br>
              <a:rPr lang="en-GB" sz="2800" i="0" dirty="0" smtClean="0"/>
            </a:br>
            <a:r>
              <a:rPr lang="en-GB" sz="2800" i="0" dirty="0" err="1" smtClean="0">
                <a:solidFill>
                  <a:srgbClr val="FF0000"/>
                </a:solidFill>
              </a:rPr>
              <a:t>Cấp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độ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chương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trình</a:t>
            </a:r>
            <a:r>
              <a:rPr lang="en-GB" sz="2800" i="0" dirty="0" smtClean="0">
                <a:solidFill>
                  <a:srgbClr val="FF0000"/>
                </a:solidFill>
              </a:rPr>
              <a:t>/</a:t>
            </a:r>
            <a:r>
              <a:rPr lang="en-GB" sz="2800" i="0" dirty="0" err="1" smtClean="0">
                <a:solidFill>
                  <a:srgbClr val="FF0000"/>
                </a:solidFill>
              </a:rPr>
              <a:t>dự</a:t>
            </a:r>
            <a:r>
              <a:rPr lang="en-GB" sz="2800" i="0" dirty="0" smtClean="0">
                <a:solidFill>
                  <a:srgbClr val="FF0000"/>
                </a:solidFill>
              </a:rPr>
              <a:t> </a:t>
            </a:r>
            <a:r>
              <a:rPr lang="en-GB" sz="2800" i="0" dirty="0" err="1" smtClean="0">
                <a:solidFill>
                  <a:srgbClr val="FF0000"/>
                </a:solidFill>
              </a:rPr>
              <a:t>án</a:t>
            </a:r>
            <a:endParaRPr lang="en-US" sz="2800" i="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5656" y="1676400"/>
            <a:ext cx="7344816" cy="4191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 err="1" smtClean="0">
                <a:solidFill>
                  <a:srgbClr val="FF0000"/>
                </a:solidFill>
              </a:rPr>
              <a:t>Đánh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giá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r>
              <a:rPr lang="en-GB" dirty="0" err="1"/>
              <a:t>Dự</a:t>
            </a:r>
            <a:r>
              <a:rPr lang="en-GB" dirty="0"/>
              <a:t> </a:t>
            </a:r>
            <a:r>
              <a:rPr lang="en-GB" dirty="0" err="1"/>
              <a:t>án</a:t>
            </a:r>
            <a:r>
              <a:rPr lang="en-GB" dirty="0"/>
              <a:t> </a:t>
            </a:r>
            <a:r>
              <a:rPr lang="en-GB" dirty="0" err="1"/>
              <a:t>có</a:t>
            </a:r>
            <a:r>
              <a:rPr lang="en-GB" dirty="0"/>
              <a:t> </a:t>
            </a:r>
            <a:r>
              <a:rPr lang="vi-VN" dirty="0"/>
              <a:t>đạ</a:t>
            </a:r>
            <a:r>
              <a:rPr lang="en-GB" dirty="0"/>
              <a:t>t </a:t>
            </a:r>
            <a:r>
              <a:rPr lang="vi-VN" dirty="0"/>
              <a:t>được</a:t>
            </a:r>
            <a:r>
              <a:rPr lang="en-GB" dirty="0"/>
              <a:t> </a:t>
            </a:r>
            <a:r>
              <a:rPr lang="en-GB" dirty="0" err="1"/>
              <a:t>lợi</a:t>
            </a:r>
            <a:r>
              <a:rPr lang="en-GB" dirty="0"/>
              <a:t> </a:t>
            </a:r>
            <a:r>
              <a:rPr lang="en-GB" dirty="0" err="1"/>
              <a:t>ích</a:t>
            </a:r>
            <a:r>
              <a:rPr lang="en-GB" dirty="0"/>
              <a:t> </a:t>
            </a:r>
            <a:r>
              <a:rPr lang="en-GB" dirty="0" err="1"/>
              <a:t>hoặc</a:t>
            </a:r>
            <a:r>
              <a:rPr lang="en-GB" dirty="0"/>
              <a:t> </a:t>
            </a:r>
            <a:r>
              <a:rPr lang="en-GB" dirty="0" err="1"/>
              <a:t>kết</a:t>
            </a:r>
            <a:r>
              <a:rPr lang="en-GB" dirty="0"/>
              <a:t> </a:t>
            </a:r>
            <a:r>
              <a:rPr lang="en-GB" dirty="0" err="1"/>
              <a:t>quả</a:t>
            </a:r>
            <a:r>
              <a:rPr lang="en-GB" dirty="0"/>
              <a:t> mong </a:t>
            </a:r>
            <a:r>
              <a:rPr lang="vi-VN" dirty="0"/>
              <a:t>đợi</a:t>
            </a:r>
            <a:r>
              <a:rPr lang="en-GB" dirty="0"/>
              <a:t> </a:t>
            </a:r>
            <a:r>
              <a:rPr lang="en-GB" dirty="0" err="1"/>
              <a:t>không</a:t>
            </a:r>
            <a:r>
              <a:rPr lang="en-GB" dirty="0"/>
              <a:t>?</a:t>
            </a:r>
          </a:p>
          <a:p>
            <a:r>
              <a:rPr lang="en-GB" dirty="0" err="1"/>
              <a:t>Có</a:t>
            </a:r>
            <a:r>
              <a:rPr lang="en-GB" dirty="0"/>
              <a:t> </a:t>
            </a:r>
            <a:r>
              <a:rPr lang="en-GB" dirty="0" err="1"/>
              <a:t>tạo</a:t>
            </a:r>
            <a:r>
              <a:rPr lang="en-GB" dirty="0"/>
              <a:t> </a:t>
            </a:r>
            <a:r>
              <a:rPr lang="en-GB" dirty="0" err="1"/>
              <a:t>ra</a:t>
            </a:r>
            <a:r>
              <a:rPr lang="en-GB" dirty="0"/>
              <a:t> </a:t>
            </a:r>
            <a:r>
              <a:rPr lang="en-GB" dirty="0" err="1"/>
              <a:t>kết</a:t>
            </a:r>
            <a:r>
              <a:rPr lang="en-GB" dirty="0"/>
              <a:t> </a:t>
            </a:r>
            <a:r>
              <a:rPr lang="en-GB" dirty="0" err="1"/>
              <a:t>quả</a:t>
            </a:r>
            <a:r>
              <a:rPr lang="en-GB" dirty="0"/>
              <a:t> </a:t>
            </a:r>
            <a:r>
              <a:rPr lang="en-GB" dirty="0" err="1"/>
              <a:t>không</a:t>
            </a:r>
            <a:r>
              <a:rPr lang="en-GB" dirty="0"/>
              <a:t> mong </a:t>
            </a:r>
            <a:r>
              <a:rPr lang="vi-VN" dirty="0"/>
              <a:t>đợi</a:t>
            </a:r>
            <a:r>
              <a:rPr lang="en-GB" dirty="0"/>
              <a:t> </a:t>
            </a:r>
            <a:r>
              <a:rPr lang="en-GB" dirty="0" err="1"/>
              <a:t>nào</a:t>
            </a:r>
            <a:r>
              <a:rPr lang="en-GB" dirty="0"/>
              <a:t> </a:t>
            </a:r>
            <a:r>
              <a:rPr lang="en-GB" dirty="0" err="1"/>
              <a:t>không</a:t>
            </a:r>
            <a:r>
              <a:rPr lang="en-GB" dirty="0"/>
              <a:t> - </a:t>
            </a:r>
            <a:r>
              <a:rPr lang="en-GB" dirty="0" err="1"/>
              <a:t>cả</a:t>
            </a:r>
            <a:r>
              <a:rPr lang="en-GB" dirty="0"/>
              <a:t> </a:t>
            </a:r>
            <a:r>
              <a:rPr lang="en-GB" dirty="0" err="1"/>
              <a:t>tích</a:t>
            </a:r>
            <a:r>
              <a:rPr lang="en-GB" dirty="0"/>
              <a:t> </a:t>
            </a:r>
            <a:r>
              <a:rPr lang="en-GB" dirty="0" err="1"/>
              <a:t>cực</a:t>
            </a:r>
            <a:r>
              <a:rPr lang="en-GB" dirty="0"/>
              <a:t> </a:t>
            </a:r>
            <a:r>
              <a:rPr lang="en-GB" dirty="0" err="1"/>
              <a:t>và</a:t>
            </a:r>
            <a:r>
              <a:rPr lang="en-GB" dirty="0"/>
              <a:t> </a:t>
            </a:r>
            <a:r>
              <a:rPr lang="en-GB" dirty="0" err="1"/>
              <a:t>tiêu</a:t>
            </a:r>
            <a:r>
              <a:rPr lang="en-GB" dirty="0"/>
              <a:t> </a:t>
            </a:r>
            <a:r>
              <a:rPr lang="en-GB" dirty="0" err="1"/>
              <a:t>cực</a:t>
            </a:r>
            <a:endParaRPr lang="en-GB" dirty="0"/>
          </a:p>
          <a:p>
            <a:r>
              <a:rPr lang="en-GB" dirty="0" err="1"/>
              <a:t>Thách</a:t>
            </a:r>
            <a:r>
              <a:rPr lang="en-GB" dirty="0"/>
              <a:t> </a:t>
            </a:r>
            <a:r>
              <a:rPr lang="en-GB" dirty="0" err="1"/>
              <a:t>thức</a:t>
            </a:r>
            <a:r>
              <a:rPr lang="en-GB" dirty="0"/>
              <a:t> </a:t>
            </a:r>
            <a:r>
              <a:rPr lang="en-GB" dirty="0" err="1"/>
              <a:t>là</a:t>
            </a:r>
            <a:r>
              <a:rPr lang="en-GB" dirty="0"/>
              <a:t> </a:t>
            </a:r>
            <a:r>
              <a:rPr lang="en-GB" dirty="0" err="1"/>
              <a:t>gì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9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676397" y="14388"/>
            <a:ext cx="7239005" cy="6868993"/>
            <a:chOff x="1676397" y="14388"/>
            <a:chExt cx="7239005" cy="6868993"/>
          </a:xfrm>
        </p:grpSpPr>
        <p:sp>
          <p:nvSpPr>
            <p:cNvPr id="7" name="Freeform 6"/>
            <p:cNvSpPr/>
            <p:nvPr/>
          </p:nvSpPr>
          <p:spPr>
            <a:xfrm>
              <a:off x="1676400" y="14388"/>
              <a:ext cx="1035479" cy="1425648"/>
            </a:xfrm>
            <a:custGeom>
              <a:avLst/>
              <a:gdLst>
                <a:gd name="connsiteX0" fmla="*/ 0 w 1043827"/>
                <a:gd name="connsiteY0" fmla="*/ 0 h 730679"/>
                <a:gd name="connsiteX1" fmla="*/ 678488 w 1043827"/>
                <a:gd name="connsiteY1" fmla="*/ 0 h 730679"/>
                <a:gd name="connsiteX2" fmla="*/ 1043827 w 1043827"/>
                <a:gd name="connsiteY2" fmla="*/ 365340 h 730679"/>
                <a:gd name="connsiteX3" fmla="*/ 678488 w 1043827"/>
                <a:gd name="connsiteY3" fmla="*/ 730679 h 730679"/>
                <a:gd name="connsiteX4" fmla="*/ 0 w 1043827"/>
                <a:gd name="connsiteY4" fmla="*/ 730679 h 730679"/>
                <a:gd name="connsiteX5" fmla="*/ 365340 w 1043827"/>
                <a:gd name="connsiteY5" fmla="*/ 365340 h 730679"/>
                <a:gd name="connsiteX6" fmla="*/ 0 w 1043827"/>
                <a:gd name="connsiteY6" fmla="*/ 0 h 73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3827" h="730679">
                  <a:moveTo>
                    <a:pt x="1043826" y="0"/>
                  </a:moveTo>
                  <a:lnTo>
                    <a:pt x="1043826" y="474942"/>
                  </a:lnTo>
                  <a:lnTo>
                    <a:pt x="521913" y="730679"/>
                  </a:lnTo>
                  <a:lnTo>
                    <a:pt x="1" y="474942"/>
                  </a:lnTo>
                  <a:lnTo>
                    <a:pt x="1" y="0"/>
                  </a:lnTo>
                  <a:lnTo>
                    <a:pt x="521913" y="255738"/>
                  </a:lnTo>
                  <a:lnTo>
                    <a:pt x="1043826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1" tIns="375501" rIns="10159" bIns="37549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smtClean="0"/>
                <a:t>Trang </a:t>
              </a:r>
              <a:r>
                <a:rPr lang="en-GB" sz="1600" b="1" kern="1200" dirty="0" err="1" smtClean="0"/>
                <a:t>bị</a:t>
              </a:r>
              <a:r>
                <a:rPr lang="en-GB" sz="1600" b="1" kern="1200" dirty="0" smtClean="0"/>
                <a:t> </a:t>
              </a:r>
              <a:r>
                <a:rPr lang="en-GB" sz="1600" b="1" kern="1200" dirty="0" err="1" smtClean="0"/>
                <a:t>kiến</a:t>
              </a:r>
              <a:r>
                <a:rPr lang="en-GB" sz="1600" b="1" kern="1200" dirty="0" smtClean="0"/>
                <a:t> </a:t>
              </a:r>
              <a:r>
                <a:rPr lang="en-GB" sz="1600" b="1" kern="1200" dirty="0" err="1" smtClean="0"/>
                <a:t>thức</a:t>
              </a:r>
              <a:endParaRPr lang="en-GB" sz="1600" b="1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778760" y="68016"/>
              <a:ext cx="6136641" cy="991403"/>
            </a:xfrm>
            <a:custGeom>
              <a:avLst/>
              <a:gdLst>
                <a:gd name="connsiteX0" fmla="*/ 113143 w 678844"/>
                <a:gd name="connsiteY0" fmla="*/ 0 h 8337120"/>
                <a:gd name="connsiteX1" fmla="*/ 565701 w 678844"/>
                <a:gd name="connsiteY1" fmla="*/ 0 h 8337120"/>
                <a:gd name="connsiteX2" fmla="*/ 678844 w 678844"/>
                <a:gd name="connsiteY2" fmla="*/ 113143 h 8337120"/>
                <a:gd name="connsiteX3" fmla="*/ 678844 w 678844"/>
                <a:gd name="connsiteY3" fmla="*/ 8337120 h 8337120"/>
                <a:gd name="connsiteX4" fmla="*/ 678844 w 678844"/>
                <a:gd name="connsiteY4" fmla="*/ 8337120 h 8337120"/>
                <a:gd name="connsiteX5" fmla="*/ 0 w 678844"/>
                <a:gd name="connsiteY5" fmla="*/ 8337120 h 8337120"/>
                <a:gd name="connsiteX6" fmla="*/ 0 w 678844"/>
                <a:gd name="connsiteY6" fmla="*/ 8337120 h 8337120"/>
                <a:gd name="connsiteX7" fmla="*/ 0 w 678844"/>
                <a:gd name="connsiteY7" fmla="*/ 113143 h 8337120"/>
                <a:gd name="connsiteX8" fmla="*/ 113143 w 678844"/>
                <a:gd name="connsiteY8" fmla="*/ 0 h 83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844" h="8337120">
                  <a:moveTo>
                    <a:pt x="678844" y="1389549"/>
                  </a:moveTo>
                  <a:lnTo>
                    <a:pt x="678844" y="6947571"/>
                  </a:lnTo>
                  <a:cubicBezTo>
                    <a:pt x="678844" y="7714996"/>
                    <a:pt x="674719" y="8337120"/>
                    <a:pt x="669631" y="8337120"/>
                  </a:cubicBezTo>
                  <a:lnTo>
                    <a:pt x="0" y="8337120"/>
                  </a:lnTo>
                  <a:lnTo>
                    <a:pt x="0" y="833712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69631" y="0"/>
                  </a:lnTo>
                  <a:cubicBezTo>
                    <a:pt x="674719" y="0"/>
                    <a:pt x="678844" y="622124"/>
                    <a:pt x="678844" y="1389549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784" tIns="37583" rIns="37583" bIns="37583" numCol="1" spcCol="1270" anchor="ctr" anchorCtr="0">
              <a:noAutofit/>
            </a:bodyPr>
            <a:lstStyle/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err="1" smtClean="0">
                  <a:latin typeface="+mj-lt"/>
                  <a:cs typeface="Arial" panose="020B0604020202020204" pitchFamily="34" charset="0"/>
                </a:rPr>
                <a:t>Giảm</a:t>
              </a:r>
              <a:r>
                <a:rPr lang="en-US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400" kern="1200" dirty="0" err="1" smtClean="0">
                  <a:latin typeface="+mj-lt"/>
                  <a:cs typeface="Arial" panose="020B0604020202020204" pitchFamily="34" charset="0"/>
                </a:rPr>
                <a:t>thiểu</a:t>
              </a:r>
              <a:r>
                <a:rPr lang="en-US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400" kern="1200" dirty="0" err="1" smtClean="0">
                  <a:latin typeface="+mj-lt"/>
                  <a:cs typeface="Arial" panose="020B0604020202020204" pitchFamily="34" charset="0"/>
                </a:rPr>
                <a:t>rủi</a:t>
              </a:r>
              <a:r>
                <a:rPr lang="en-US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400" kern="1200" dirty="0" err="1" smtClean="0">
                  <a:latin typeface="+mj-lt"/>
                  <a:cs typeface="Arial" panose="020B0604020202020204" pitchFamily="34" charset="0"/>
                </a:rPr>
                <a:t>ro</a:t>
              </a:r>
              <a:r>
                <a:rPr lang="en-US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400" kern="1200" dirty="0" err="1" smtClean="0">
                  <a:latin typeface="+mj-lt"/>
                  <a:cs typeface="Arial" panose="020B0604020202020204" pitchFamily="34" charset="0"/>
                </a:rPr>
                <a:t>thảm</a:t>
              </a:r>
              <a:r>
                <a:rPr lang="en-US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400" kern="1200" dirty="0" err="1" smtClean="0">
                  <a:latin typeface="+mj-lt"/>
                  <a:cs typeface="Arial" panose="020B0604020202020204" pitchFamily="34" charset="0"/>
                </a:rPr>
                <a:t>họa</a:t>
              </a:r>
              <a:r>
                <a:rPr lang="en-US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400" kern="1200" dirty="0" err="1" smtClean="0">
                  <a:latin typeface="+mj-lt"/>
                  <a:cs typeface="Arial" panose="020B0604020202020204" pitchFamily="34" charset="0"/>
                </a:rPr>
                <a:t>là</a:t>
              </a:r>
              <a:r>
                <a:rPr lang="en-US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400" kern="1200" dirty="0" err="1" smtClean="0">
                  <a:latin typeface="+mj-lt"/>
                  <a:cs typeface="Arial" panose="020B0604020202020204" pitchFamily="34" charset="0"/>
                </a:rPr>
                <a:t>gì</a:t>
              </a:r>
              <a:r>
                <a:rPr lang="en-US" sz="1400" kern="1200" dirty="0" smtClean="0">
                  <a:latin typeface="+mj-lt"/>
                  <a:cs typeface="Arial" panose="020B0604020202020204" pitchFamily="34" charset="0"/>
                </a:rPr>
                <a:t>?</a:t>
              </a:r>
              <a:endParaRPr lang="en-GB" sz="1400" kern="1200" dirty="0">
                <a:latin typeface="+mj-lt"/>
              </a:endParaRP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err="1" smtClean="0">
                  <a:latin typeface="+mj-lt"/>
                  <a:cs typeface="Arial" panose="020B0604020202020204" pitchFamily="34" charset="0"/>
                </a:rPr>
                <a:t>Thích</a:t>
              </a:r>
              <a:r>
                <a:rPr lang="en-US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400" kern="1200" dirty="0" err="1" smtClean="0">
                  <a:latin typeface="+mj-lt"/>
                  <a:cs typeface="Arial" panose="020B0604020202020204" pitchFamily="34" charset="0"/>
                </a:rPr>
                <a:t>ứng</a:t>
              </a:r>
              <a:r>
                <a:rPr lang="en-US" sz="1400" kern="1200" dirty="0" smtClean="0">
                  <a:latin typeface="+mj-lt"/>
                  <a:cs typeface="Arial" panose="020B0604020202020204" pitchFamily="34" charset="0"/>
                </a:rPr>
                <a:t> BĐKH </a:t>
              </a:r>
              <a:r>
                <a:rPr lang="en-US" sz="1400" kern="1200" dirty="0" err="1" smtClean="0">
                  <a:latin typeface="+mj-lt"/>
                  <a:cs typeface="Arial" panose="020B0604020202020204" pitchFamily="34" charset="0"/>
                </a:rPr>
                <a:t>là</a:t>
              </a:r>
              <a:r>
                <a:rPr lang="en-US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400" kern="1200" dirty="0" err="1" smtClean="0">
                  <a:latin typeface="+mj-lt"/>
                  <a:cs typeface="Arial" panose="020B0604020202020204" pitchFamily="34" charset="0"/>
                </a:rPr>
                <a:t>gì</a:t>
              </a:r>
              <a:r>
                <a:rPr lang="en-US" sz="1400" kern="1200" dirty="0" smtClean="0">
                  <a:latin typeface="+mj-lt"/>
                  <a:cs typeface="Arial" panose="020B0604020202020204" pitchFamily="34" charset="0"/>
                </a:rPr>
                <a:t>?</a:t>
              </a:r>
              <a:endParaRPr lang="en-US" sz="1400" kern="1200" dirty="0">
                <a:latin typeface="+mj-lt"/>
                <a:cs typeface="Arial" panose="020B0604020202020204" pitchFamily="34" charset="0"/>
              </a:endParaRP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err="1" smtClean="0">
                  <a:latin typeface="+mj-lt"/>
                  <a:cs typeface="Arial" panose="020B0604020202020204" pitchFamily="34" charset="0"/>
                </a:rPr>
                <a:t>Lồng</a:t>
              </a:r>
              <a:r>
                <a:rPr lang="en-US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400" kern="1200" dirty="0" err="1" smtClean="0">
                  <a:latin typeface="+mj-lt"/>
                  <a:cs typeface="Arial" panose="020B0604020202020204" pitchFamily="34" charset="0"/>
                </a:rPr>
                <a:t>ghép</a:t>
              </a:r>
              <a:r>
                <a:rPr lang="en-US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1400" kern="1200" dirty="0" smtClean="0">
                  <a:latin typeface="+mj-lt"/>
                  <a:cs typeface="Arial" panose="020B0604020202020204" pitchFamily="34" charset="0"/>
                </a:rPr>
                <a:t>được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hiểu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là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nh</a:t>
              </a:r>
              <a:r>
                <a:rPr lang="vi-VN" sz="1400" kern="1200" dirty="0" smtClean="0">
                  <a:latin typeface="+mj-lt"/>
                  <a:cs typeface="Arial" panose="020B0604020202020204" pitchFamily="34" charset="0"/>
                </a:rPr>
                <a:t>ư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thế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nào</a:t>
              </a:r>
              <a:r>
                <a:rPr lang="en-US" sz="1400" kern="1200" dirty="0" smtClean="0">
                  <a:latin typeface="+mj-lt"/>
                  <a:cs typeface="Arial" panose="020B0604020202020204" pitchFamily="34" charset="0"/>
                </a:rPr>
                <a:t>?</a:t>
              </a:r>
              <a:endParaRPr lang="en-US" sz="1400" kern="1200" dirty="0">
                <a:latin typeface="+mj-lt"/>
                <a:cs typeface="Arial" panose="020B0604020202020204" pitchFamily="34" charset="0"/>
              </a:endParaRP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400" kern="1200" dirty="0" err="1" smtClean="0">
                  <a:latin typeface="+mj-lt"/>
                  <a:cs typeface="Arial" panose="020B0604020202020204" pitchFamily="34" charset="0"/>
                </a:rPr>
                <a:t>Tại</a:t>
              </a:r>
              <a:r>
                <a:rPr lang="en-US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400" kern="1200" dirty="0" err="1" smtClean="0">
                  <a:latin typeface="+mj-lt"/>
                  <a:cs typeface="Arial" panose="020B0604020202020204" pitchFamily="34" charset="0"/>
                </a:rPr>
                <a:t>sao</a:t>
              </a:r>
              <a:r>
                <a:rPr lang="en-US" sz="1400" kern="1200" dirty="0" smtClean="0">
                  <a:latin typeface="+mj-lt"/>
                  <a:cs typeface="Arial" panose="020B0604020202020204" pitchFamily="34" charset="0"/>
                </a:rPr>
                <a:t> GTRRTH </a:t>
              </a:r>
              <a:r>
                <a:rPr lang="en-US" sz="1400" kern="1200" dirty="0" err="1" smtClean="0">
                  <a:latin typeface="+mj-lt"/>
                  <a:cs typeface="Arial" panose="020B0604020202020204" pitchFamily="34" charset="0"/>
                </a:rPr>
                <a:t>và</a:t>
              </a:r>
              <a:r>
                <a:rPr lang="en-US" sz="1400" kern="1200" dirty="0" smtClean="0">
                  <a:latin typeface="+mj-lt"/>
                  <a:cs typeface="Arial" panose="020B0604020202020204" pitchFamily="34" charset="0"/>
                </a:rPr>
                <a:t> T</a:t>
              </a:r>
              <a:r>
                <a:rPr lang="vi-VN" sz="1400" kern="1200" dirty="0" smtClean="0">
                  <a:latin typeface="+mj-lt"/>
                  <a:cs typeface="Arial" panose="020B0604020202020204" pitchFamily="34" charset="0"/>
                </a:rPr>
                <a:t>Ư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BĐKH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cần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vi-VN" sz="1400" kern="1200" dirty="0" smtClean="0">
                  <a:latin typeface="+mj-lt"/>
                  <a:cs typeface="Arial" panose="020B0604020202020204" pitchFamily="34" charset="0"/>
                </a:rPr>
                <a:t>được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lồng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ghép</a:t>
              </a:r>
              <a:r>
                <a:rPr lang="en-US" sz="1400" kern="1200" dirty="0" smtClean="0">
                  <a:latin typeface="+mj-lt"/>
                  <a:cs typeface="Arial" panose="020B0604020202020204" pitchFamily="34" charset="0"/>
                </a:rPr>
                <a:t>?</a:t>
              </a:r>
              <a:endParaRPr lang="en-GB" sz="1400" kern="1200" dirty="0">
                <a:latin typeface="+mj-lt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1676399" y="1130618"/>
              <a:ext cx="1035479" cy="1425647"/>
            </a:xfrm>
            <a:custGeom>
              <a:avLst/>
              <a:gdLst>
                <a:gd name="connsiteX0" fmla="*/ 0 w 1043827"/>
                <a:gd name="connsiteY0" fmla="*/ 0 h 730679"/>
                <a:gd name="connsiteX1" fmla="*/ 678488 w 1043827"/>
                <a:gd name="connsiteY1" fmla="*/ 0 h 730679"/>
                <a:gd name="connsiteX2" fmla="*/ 1043827 w 1043827"/>
                <a:gd name="connsiteY2" fmla="*/ 365340 h 730679"/>
                <a:gd name="connsiteX3" fmla="*/ 678488 w 1043827"/>
                <a:gd name="connsiteY3" fmla="*/ 730679 h 730679"/>
                <a:gd name="connsiteX4" fmla="*/ 0 w 1043827"/>
                <a:gd name="connsiteY4" fmla="*/ 730679 h 730679"/>
                <a:gd name="connsiteX5" fmla="*/ 365340 w 1043827"/>
                <a:gd name="connsiteY5" fmla="*/ 365340 h 730679"/>
                <a:gd name="connsiteX6" fmla="*/ 0 w 1043827"/>
                <a:gd name="connsiteY6" fmla="*/ 0 h 73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3827" h="730679">
                  <a:moveTo>
                    <a:pt x="1043826" y="0"/>
                  </a:moveTo>
                  <a:lnTo>
                    <a:pt x="1043826" y="474942"/>
                  </a:lnTo>
                  <a:lnTo>
                    <a:pt x="521913" y="730679"/>
                  </a:lnTo>
                  <a:lnTo>
                    <a:pt x="1" y="474942"/>
                  </a:lnTo>
                  <a:lnTo>
                    <a:pt x="1" y="0"/>
                  </a:lnTo>
                  <a:lnTo>
                    <a:pt x="521913" y="255738"/>
                  </a:lnTo>
                  <a:lnTo>
                    <a:pt x="1043826" y="0"/>
                  </a:ln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1" tIns="375500" rIns="10159" bIns="37549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err="1" smtClean="0"/>
                <a:t>Tạo</a:t>
              </a:r>
              <a:r>
                <a:rPr lang="en-GB" sz="1600" b="1" kern="1200" dirty="0" smtClean="0"/>
                <a:t> </a:t>
              </a:r>
              <a:r>
                <a:rPr lang="en-GB" sz="1600" b="1" kern="1200" dirty="0" err="1" smtClean="0"/>
                <a:t>môi</a:t>
              </a:r>
              <a:r>
                <a:rPr lang="en-GB" sz="1600" b="1" kern="1200" dirty="0" smtClean="0"/>
                <a:t> </a:t>
              </a:r>
              <a:r>
                <a:rPr lang="en-GB" sz="1600" b="1" kern="1200" dirty="0" err="1" smtClean="0"/>
                <a:t>trường</a:t>
              </a:r>
              <a:r>
                <a:rPr lang="en-GB" sz="1600" b="1" kern="1200" dirty="0" smtClean="0"/>
                <a:t> </a:t>
              </a:r>
              <a:r>
                <a:rPr lang="en-GB" sz="1600" b="1" kern="1200" dirty="0" err="1" smtClean="0"/>
                <a:t>thuận</a:t>
              </a:r>
              <a:r>
                <a:rPr lang="en-GB" sz="1600" b="1" kern="1200" dirty="0" smtClean="0"/>
                <a:t> </a:t>
              </a:r>
              <a:r>
                <a:rPr lang="en-GB" sz="1600" b="1" kern="1200" dirty="0" err="1" smtClean="0"/>
                <a:t>lợi</a:t>
              </a:r>
              <a:endParaRPr lang="en-GB" sz="1600" b="1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778760" y="1120458"/>
              <a:ext cx="6136642" cy="1072001"/>
            </a:xfrm>
            <a:custGeom>
              <a:avLst/>
              <a:gdLst>
                <a:gd name="connsiteX0" fmla="*/ 113083 w 678487"/>
                <a:gd name="connsiteY0" fmla="*/ 0 h 8337120"/>
                <a:gd name="connsiteX1" fmla="*/ 565404 w 678487"/>
                <a:gd name="connsiteY1" fmla="*/ 0 h 8337120"/>
                <a:gd name="connsiteX2" fmla="*/ 678487 w 678487"/>
                <a:gd name="connsiteY2" fmla="*/ 113083 h 8337120"/>
                <a:gd name="connsiteX3" fmla="*/ 678487 w 678487"/>
                <a:gd name="connsiteY3" fmla="*/ 8337120 h 8337120"/>
                <a:gd name="connsiteX4" fmla="*/ 678487 w 678487"/>
                <a:gd name="connsiteY4" fmla="*/ 8337120 h 8337120"/>
                <a:gd name="connsiteX5" fmla="*/ 0 w 678487"/>
                <a:gd name="connsiteY5" fmla="*/ 8337120 h 8337120"/>
                <a:gd name="connsiteX6" fmla="*/ 0 w 678487"/>
                <a:gd name="connsiteY6" fmla="*/ 8337120 h 8337120"/>
                <a:gd name="connsiteX7" fmla="*/ 0 w 678487"/>
                <a:gd name="connsiteY7" fmla="*/ 113083 h 8337120"/>
                <a:gd name="connsiteX8" fmla="*/ 113083 w 678487"/>
                <a:gd name="connsiteY8" fmla="*/ 0 h 83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487" h="8337120">
                  <a:moveTo>
                    <a:pt x="678487" y="1389547"/>
                  </a:moveTo>
                  <a:lnTo>
                    <a:pt x="678487" y="6947573"/>
                  </a:lnTo>
                  <a:cubicBezTo>
                    <a:pt x="678487" y="7714995"/>
                    <a:pt x="674367" y="8337114"/>
                    <a:pt x="669284" y="8337114"/>
                  </a:cubicBezTo>
                  <a:lnTo>
                    <a:pt x="0" y="8337114"/>
                  </a:lnTo>
                  <a:lnTo>
                    <a:pt x="0" y="8337114"/>
                  </a:lnTo>
                  <a:lnTo>
                    <a:pt x="0" y="6"/>
                  </a:lnTo>
                  <a:lnTo>
                    <a:pt x="0" y="6"/>
                  </a:lnTo>
                  <a:lnTo>
                    <a:pt x="669284" y="6"/>
                  </a:lnTo>
                  <a:cubicBezTo>
                    <a:pt x="674367" y="6"/>
                    <a:pt x="678487" y="622125"/>
                    <a:pt x="678487" y="1389547"/>
                  </a:cubicBezTo>
                  <a:close/>
                </a:path>
              </a:pathLst>
            </a:cu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785" tIns="37566" rIns="37566" bIns="37567" numCol="1" spcCol="1270" anchor="ctr" anchorCtr="0">
              <a:noAutofit/>
            </a:bodyPr>
            <a:lstStyle/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har char="••"/>
              </a:pPr>
              <a:r>
                <a:rPr lang="en-GB" sz="1400" kern="1200" dirty="0" err="1" smtClean="0"/>
                <a:t>Cần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đạt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được</a:t>
              </a:r>
              <a:r>
                <a:rPr lang="en-GB" sz="1400" kern="1200" dirty="0" smtClean="0"/>
                <a:t> cam </a:t>
              </a:r>
              <a:r>
                <a:rPr lang="en-GB" sz="1400" kern="1200" dirty="0" err="1" smtClean="0"/>
                <a:t>kết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từ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lãnh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đạo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và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cấp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quản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lý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cho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việc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lồng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ghép</a:t>
              </a:r>
              <a:endParaRPr lang="en-GB" sz="1400" kern="1200" dirty="0" smtClean="0"/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har char="••"/>
              </a:pPr>
              <a:r>
                <a:rPr lang="en-GB" sz="1400" dirty="0" err="1" smtClean="0"/>
                <a:t>Xây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dựng</a:t>
              </a:r>
              <a:r>
                <a:rPr lang="en-GB" sz="1400" dirty="0" smtClean="0"/>
                <a:t>/ </a:t>
              </a:r>
              <a:r>
                <a:rPr lang="en-GB" sz="1400" dirty="0" err="1" smtClean="0"/>
                <a:t>điều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chỉnh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khung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chiến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lược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cho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lồng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ghép</a:t>
              </a:r>
              <a:r>
                <a:rPr lang="en-GB" sz="1400" dirty="0" smtClean="0"/>
                <a:t> BĐKH/GTRRTH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har char="••"/>
              </a:pPr>
              <a:r>
                <a:rPr lang="en-GB" sz="1400" kern="1200" dirty="0" err="1" smtClean="0"/>
                <a:t>Xây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dựng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năng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lực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để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thực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hiện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lồng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ghép</a:t>
              </a:r>
              <a:endParaRPr lang="en-GB" sz="1400" kern="1200" dirty="0" smtClean="0"/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har char="••"/>
              </a:pPr>
              <a:r>
                <a:rPr lang="en-GB" sz="1400" dirty="0" err="1" smtClean="0"/>
                <a:t>Vận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động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chính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sách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trong</a:t>
              </a:r>
              <a:r>
                <a:rPr lang="en-GB" sz="1400" dirty="0" smtClean="0"/>
                <a:t> HQG </a:t>
              </a:r>
              <a:r>
                <a:rPr lang="en-GB" sz="1400" dirty="0" err="1" smtClean="0"/>
                <a:t>và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các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đối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tác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để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thực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hiện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lồng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ghép</a:t>
              </a:r>
              <a:endParaRPr lang="en-GB" sz="1400" dirty="0" smtClean="0"/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har char="••"/>
              </a:pPr>
              <a:r>
                <a:rPr lang="en-GB" sz="1400" kern="1200" dirty="0" err="1" smtClean="0"/>
                <a:t>Lồng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ghép</a:t>
              </a:r>
              <a:r>
                <a:rPr lang="en-GB" sz="1400" kern="1200" dirty="0" smtClean="0"/>
                <a:t> GTRRTH/BĐKH </a:t>
              </a:r>
              <a:r>
                <a:rPr lang="en-GB" sz="1400" kern="1200" dirty="0" err="1" smtClean="0"/>
                <a:t>vào</a:t>
              </a:r>
              <a:r>
                <a:rPr lang="en-GB" sz="1400" kern="1200" dirty="0" smtClean="0"/>
                <a:t> Chu </a:t>
              </a:r>
              <a:r>
                <a:rPr lang="en-GB" sz="1400" kern="1200" dirty="0" err="1" smtClean="0"/>
                <a:t>trình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quản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lý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dự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án</a:t>
              </a:r>
              <a:endParaRPr lang="en-GB" sz="14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76398" y="2202619"/>
              <a:ext cx="1035479" cy="1425647"/>
            </a:xfrm>
            <a:custGeom>
              <a:avLst/>
              <a:gdLst>
                <a:gd name="connsiteX0" fmla="*/ 0 w 1043827"/>
                <a:gd name="connsiteY0" fmla="*/ 0 h 730679"/>
                <a:gd name="connsiteX1" fmla="*/ 678488 w 1043827"/>
                <a:gd name="connsiteY1" fmla="*/ 0 h 730679"/>
                <a:gd name="connsiteX2" fmla="*/ 1043827 w 1043827"/>
                <a:gd name="connsiteY2" fmla="*/ 365340 h 730679"/>
                <a:gd name="connsiteX3" fmla="*/ 678488 w 1043827"/>
                <a:gd name="connsiteY3" fmla="*/ 730679 h 730679"/>
                <a:gd name="connsiteX4" fmla="*/ 0 w 1043827"/>
                <a:gd name="connsiteY4" fmla="*/ 730679 h 730679"/>
                <a:gd name="connsiteX5" fmla="*/ 365340 w 1043827"/>
                <a:gd name="connsiteY5" fmla="*/ 365340 h 730679"/>
                <a:gd name="connsiteX6" fmla="*/ 0 w 1043827"/>
                <a:gd name="connsiteY6" fmla="*/ 0 h 73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3827" h="730679">
                  <a:moveTo>
                    <a:pt x="1043826" y="0"/>
                  </a:moveTo>
                  <a:lnTo>
                    <a:pt x="1043826" y="474942"/>
                  </a:lnTo>
                  <a:lnTo>
                    <a:pt x="521913" y="730679"/>
                  </a:lnTo>
                  <a:lnTo>
                    <a:pt x="1" y="474942"/>
                  </a:lnTo>
                  <a:lnTo>
                    <a:pt x="1" y="0"/>
                  </a:lnTo>
                  <a:lnTo>
                    <a:pt x="521913" y="255738"/>
                  </a:lnTo>
                  <a:lnTo>
                    <a:pt x="1043826" y="0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1" tIns="375500" rIns="10159" bIns="37549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err="1" smtClean="0"/>
                <a:t>Rà</a:t>
              </a:r>
              <a:r>
                <a:rPr lang="en-GB" sz="1600" b="1" kern="1200" dirty="0" smtClean="0"/>
                <a:t> </a:t>
              </a:r>
              <a:r>
                <a:rPr lang="en-GB" sz="1600" b="1" dirty="0" err="1" smtClean="0"/>
                <a:t>soát</a:t>
              </a:r>
              <a:r>
                <a:rPr lang="en-GB" sz="1600" b="1" dirty="0" smtClean="0"/>
                <a:t> </a:t>
              </a:r>
              <a:r>
                <a:rPr lang="en-GB" sz="1600" b="1" dirty="0" err="1" smtClean="0"/>
                <a:t>và</a:t>
              </a:r>
              <a:r>
                <a:rPr lang="en-GB" sz="1600" b="1" dirty="0" smtClean="0"/>
                <a:t> </a:t>
              </a:r>
              <a:r>
                <a:rPr lang="en-GB" sz="1600" b="1" dirty="0" err="1" smtClean="0"/>
                <a:t>s</a:t>
              </a:r>
              <a:r>
                <a:rPr lang="en-GB" sz="1600" b="1" kern="1200" dirty="0" err="1" smtClean="0"/>
                <a:t>àng</a:t>
              </a:r>
              <a:r>
                <a:rPr lang="en-GB" sz="1600" b="1" kern="1200" dirty="0" smtClean="0"/>
                <a:t> </a:t>
              </a:r>
              <a:r>
                <a:rPr lang="en-GB" sz="1600" b="1" kern="1200" dirty="0" err="1" smtClean="0"/>
                <a:t>lọc</a:t>
              </a:r>
              <a:endParaRPr lang="en-GB" sz="1600" b="1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778759" y="2254496"/>
              <a:ext cx="6136642" cy="990883"/>
            </a:xfrm>
            <a:custGeom>
              <a:avLst/>
              <a:gdLst>
                <a:gd name="connsiteX0" fmla="*/ 113083 w 678487"/>
                <a:gd name="connsiteY0" fmla="*/ 0 h 8337120"/>
                <a:gd name="connsiteX1" fmla="*/ 565404 w 678487"/>
                <a:gd name="connsiteY1" fmla="*/ 0 h 8337120"/>
                <a:gd name="connsiteX2" fmla="*/ 678487 w 678487"/>
                <a:gd name="connsiteY2" fmla="*/ 113083 h 8337120"/>
                <a:gd name="connsiteX3" fmla="*/ 678487 w 678487"/>
                <a:gd name="connsiteY3" fmla="*/ 8337120 h 8337120"/>
                <a:gd name="connsiteX4" fmla="*/ 678487 w 678487"/>
                <a:gd name="connsiteY4" fmla="*/ 8337120 h 8337120"/>
                <a:gd name="connsiteX5" fmla="*/ 0 w 678487"/>
                <a:gd name="connsiteY5" fmla="*/ 8337120 h 8337120"/>
                <a:gd name="connsiteX6" fmla="*/ 0 w 678487"/>
                <a:gd name="connsiteY6" fmla="*/ 8337120 h 8337120"/>
                <a:gd name="connsiteX7" fmla="*/ 0 w 678487"/>
                <a:gd name="connsiteY7" fmla="*/ 113083 h 8337120"/>
                <a:gd name="connsiteX8" fmla="*/ 113083 w 678487"/>
                <a:gd name="connsiteY8" fmla="*/ 0 h 83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487" h="8337120">
                  <a:moveTo>
                    <a:pt x="678487" y="1389547"/>
                  </a:moveTo>
                  <a:lnTo>
                    <a:pt x="678487" y="6947573"/>
                  </a:lnTo>
                  <a:cubicBezTo>
                    <a:pt x="678487" y="7714995"/>
                    <a:pt x="674367" y="8337114"/>
                    <a:pt x="669284" y="8337114"/>
                  </a:cubicBezTo>
                  <a:lnTo>
                    <a:pt x="0" y="8337114"/>
                  </a:lnTo>
                  <a:lnTo>
                    <a:pt x="0" y="8337114"/>
                  </a:lnTo>
                  <a:lnTo>
                    <a:pt x="0" y="6"/>
                  </a:lnTo>
                  <a:lnTo>
                    <a:pt x="0" y="6"/>
                  </a:lnTo>
                  <a:lnTo>
                    <a:pt x="669284" y="6"/>
                  </a:lnTo>
                  <a:cubicBezTo>
                    <a:pt x="674367" y="6"/>
                    <a:pt x="678487" y="622125"/>
                    <a:pt x="678487" y="1389547"/>
                  </a:cubicBez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785" tIns="37566" rIns="37566" bIns="37567" numCol="1" spcCol="1270" anchor="ctr" anchorCtr="0">
              <a:noAutofit/>
            </a:bodyPr>
            <a:lstStyle/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kern="1200" dirty="0" err="1" smtClean="0"/>
                <a:t>Rà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soát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lại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các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dự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án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đang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thực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hiện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hoặc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đang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được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lập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kế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hoạch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dưới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lăng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kính</a:t>
              </a:r>
              <a:r>
                <a:rPr lang="en-GB" sz="1400" kern="1200" dirty="0" smtClean="0"/>
                <a:t> GTRRTH/BĐKH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dirty="0" err="1" smtClean="0"/>
                <a:t>Sử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dụng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Bảng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kiểm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để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rà</a:t>
              </a:r>
              <a:r>
                <a:rPr lang="en-GB" sz="1400" dirty="0"/>
                <a:t> </a:t>
              </a:r>
              <a:r>
                <a:rPr lang="en-GB" sz="1400" dirty="0" err="1" smtClean="0"/>
                <a:t>soát</a:t>
              </a:r>
              <a:endParaRPr lang="en-GB" sz="1400" dirty="0" smtClean="0"/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kern="1200" dirty="0" err="1" smtClean="0"/>
                <a:t>Dựa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vào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kết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quả</a:t>
              </a:r>
              <a:r>
                <a:rPr lang="en-GB" sz="1400" kern="1200" dirty="0" smtClean="0"/>
                <a:t>, </a:t>
              </a:r>
              <a:r>
                <a:rPr lang="en-GB" sz="1400" kern="1200" dirty="0" err="1" smtClean="0"/>
                <a:t>quyết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định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xem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liệu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có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cần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thực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hiện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đánh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giá</a:t>
              </a:r>
              <a:r>
                <a:rPr lang="en-GB" sz="1400" kern="1200" dirty="0" smtClean="0"/>
                <a:t> chi </a:t>
              </a:r>
              <a:r>
                <a:rPr lang="en-GB" sz="1400" kern="1200" dirty="0" err="1" smtClean="0"/>
                <a:t>tiết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không</a:t>
              </a:r>
              <a:endParaRPr lang="en-GB" sz="14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76397" y="3296657"/>
              <a:ext cx="1035479" cy="1425647"/>
            </a:xfrm>
            <a:custGeom>
              <a:avLst/>
              <a:gdLst>
                <a:gd name="connsiteX0" fmla="*/ 0 w 1043827"/>
                <a:gd name="connsiteY0" fmla="*/ 0 h 730679"/>
                <a:gd name="connsiteX1" fmla="*/ 678488 w 1043827"/>
                <a:gd name="connsiteY1" fmla="*/ 0 h 730679"/>
                <a:gd name="connsiteX2" fmla="*/ 1043827 w 1043827"/>
                <a:gd name="connsiteY2" fmla="*/ 365340 h 730679"/>
                <a:gd name="connsiteX3" fmla="*/ 678488 w 1043827"/>
                <a:gd name="connsiteY3" fmla="*/ 730679 h 730679"/>
                <a:gd name="connsiteX4" fmla="*/ 0 w 1043827"/>
                <a:gd name="connsiteY4" fmla="*/ 730679 h 730679"/>
                <a:gd name="connsiteX5" fmla="*/ 365340 w 1043827"/>
                <a:gd name="connsiteY5" fmla="*/ 365340 h 730679"/>
                <a:gd name="connsiteX6" fmla="*/ 0 w 1043827"/>
                <a:gd name="connsiteY6" fmla="*/ 0 h 73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3827" h="730679">
                  <a:moveTo>
                    <a:pt x="1043826" y="0"/>
                  </a:moveTo>
                  <a:lnTo>
                    <a:pt x="1043826" y="474942"/>
                  </a:lnTo>
                  <a:lnTo>
                    <a:pt x="521913" y="730679"/>
                  </a:lnTo>
                  <a:lnTo>
                    <a:pt x="1" y="474942"/>
                  </a:lnTo>
                  <a:lnTo>
                    <a:pt x="1" y="0"/>
                  </a:lnTo>
                  <a:lnTo>
                    <a:pt x="521913" y="255738"/>
                  </a:lnTo>
                  <a:lnTo>
                    <a:pt x="1043826" y="0"/>
                  </a:lnTo>
                  <a:close/>
                </a:path>
              </a:pathLst>
            </a:cu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1" tIns="375500" rIns="10159" bIns="37549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err="1" smtClean="0"/>
                <a:t>Đánh</a:t>
              </a:r>
              <a:r>
                <a:rPr lang="en-GB" sz="1600" b="1" kern="1200" dirty="0" smtClean="0"/>
                <a:t> </a:t>
              </a:r>
              <a:r>
                <a:rPr lang="en-GB" sz="1600" b="1" kern="1200" dirty="0" err="1" smtClean="0"/>
                <a:t>giá</a:t>
              </a:r>
              <a:endParaRPr lang="en-GB" sz="1600" b="1" kern="1200" dirty="0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676400" y="4372261"/>
              <a:ext cx="1035479" cy="1425647"/>
            </a:xfrm>
            <a:custGeom>
              <a:avLst/>
              <a:gdLst>
                <a:gd name="connsiteX0" fmla="*/ 0 w 1043827"/>
                <a:gd name="connsiteY0" fmla="*/ 0 h 730679"/>
                <a:gd name="connsiteX1" fmla="*/ 678488 w 1043827"/>
                <a:gd name="connsiteY1" fmla="*/ 0 h 730679"/>
                <a:gd name="connsiteX2" fmla="*/ 1043827 w 1043827"/>
                <a:gd name="connsiteY2" fmla="*/ 365340 h 730679"/>
                <a:gd name="connsiteX3" fmla="*/ 678488 w 1043827"/>
                <a:gd name="connsiteY3" fmla="*/ 730679 h 730679"/>
                <a:gd name="connsiteX4" fmla="*/ 0 w 1043827"/>
                <a:gd name="connsiteY4" fmla="*/ 730679 h 730679"/>
                <a:gd name="connsiteX5" fmla="*/ 365340 w 1043827"/>
                <a:gd name="connsiteY5" fmla="*/ 365340 h 730679"/>
                <a:gd name="connsiteX6" fmla="*/ 0 w 1043827"/>
                <a:gd name="connsiteY6" fmla="*/ 0 h 73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3827" h="730679">
                  <a:moveTo>
                    <a:pt x="1043826" y="0"/>
                  </a:moveTo>
                  <a:lnTo>
                    <a:pt x="1043826" y="474942"/>
                  </a:lnTo>
                  <a:lnTo>
                    <a:pt x="521913" y="730679"/>
                  </a:lnTo>
                  <a:lnTo>
                    <a:pt x="1" y="474942"/>
                  </a:lnTo>
                  <a:lnTo>
                    <a:pt x="1" y="0"/>
                  </a:lnTo>
                  <a:lnTo>
                    <a:pt x="521913" y="255738"/>
                  </a:lnTo>
                  <a:lnTo>
                    <a:pt x="1043826" y="0"/>
                  </a:lnTo>
                  <a:close/>
                </a:path>
              </a:pathLst>
            </a:cu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1" tIns="375500" rIns="10159" bIns="37549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err="1" smtClean="0"/>
                <a:t>Điều</a:t>
              </a:r>
              <a:r>
                <a:rPr lang="en-GB" sz="1600" b="1" kern="1200" dirty="0" smtClean="0"/>
                <a:t> </a:t>
              </a:r>
              <a:r>
                <a:rPr lang="en-GB" sz="1600" b="1" kern="1200" dirty="0" err="1" smtClean="0"/>
                <a:t>chỉnh</a:t>
              </a:r>
              <a:endParaRPr lang="en-GB" sz="1600" b="1" kern="1200" dirty="0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676400" y="5457734"/>
              <a:ext cx="1035479" cy="1425647"/>
            </a:xfrm>
            <a:custGeom>
              <a:avLst/>
              <a:gdLst>
                <a:gd name="connsiteX0" fmla="*/ 0 w 1043827"/>
                <a:gd name="connsiteY0" fmla="*/ 0 h 730679"/>
                <a:gd name="connsiteX1" fmla="*/ 678488 w 1043827"/>
                <a:gd name="connsiteY1" fmla="*/ 0 h 730679"/>
                <a:gd name="connsiteX2" fmla="*/ 1043827 w 1043827"/>
                <a:gd name="connsiteY2" fmla="*/ 365340 h 730679"/>
                <a:gd name="connsiteX3" fmla="*/ 678488 w 1043827"/>
                <a:gd name="connsiteY3" fmla="*/ 730679 h 730679"/>
                <a:gd name="connsiteX4" fmla="*/ 0 w 1043827"/>
                <a:gd name="connsiteY4" fmla="*/ 730679 h 730679"/>
                <a:gd name="connsiteX5" fmla="*/ 365340 w 1043827"/>
                <a:gd name="connsiteY5" fmla="*/ 365340 h 730679"/>
                <a:gd name="connsiteX6" fmla="*/ 0 w 1043827"/>
                <a:gd name="connsiteY6" fmla="*/ 0 h 7306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3827" h="730679">
                  <a:moveTo>
                    <a:pt x="1043826" y="0"/>
                  </a:moveTo>
                  <a:lnTo>
                    <a:pt x="1043826" y="474942"/>
                  </a:lnTo>
                  <a:lnTo>
                    <a:pt x="521913" y="730679"/>
                  </a:lnTo>
                  <a:lnTo>
                    <a:pt x="1" y="474942"/>
                  </a:lnTo>
                  <a:lnTo>
                    <a:pt x="1" y="0"/>
                  </a:lnTo>
                  <a:lnTo>
                    <a:pt x="521913" y="255738"/>
                  </a:lnTo>
                  <a:lnTo>
                    <a:pt x="1043826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1" tIns="375500" rIns="10159" bIns="375499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1" kern="1200" dirty="0" err="1" smtClean="0"/>
                <a:t>Giám</a:t>
              </a:r>
              <a:r>
                <a:rPr lang="en-GB" sz="1600" b="1" kern="1200" dirty="0" smtClean="0"/>
                <a:t> </a:t>
              </a:r>
              <a:r>
                <a:rPr lang="en-GB" sz="1600" b="1" kern="1200" dirty="0" err="1" smtClean="0"/>
                <a:t>sát</a:t>
              </a:r>
              <a:endParaRPr lang="en-GB" sz="1600" b="1" kern="1200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778759" y="3305544"/>
              <a:ext cx="6136642" cy="1130835"/>
            </a:xfrm>
            <a:custGeom>
              <a:avLst/>
              <a:gdLst>
                <a:gd name="connsiteX0" fmla="*/ 113083 w 678487"/>
                <a:gd name="connsiteY0" fmla="*/ 0 h 8337120"/>
                <a:gd name="connsiteX1" fmla="*/ 565404 w 678487"/>
                <a:gd name="connsiteY1" fmla="*/ 0 h 8337120"/>
                <a:gd name="connsiteX2" fmla="*/ 678487 w 678487"/>
                <a:gd name="connsiteY2" fmla="*/ 113083 h 8337120"/>
                <a:gd name="connsiteX3" fmla="*/ 678487 w 678487"/>
                <a:gd name="connsiteY3" fmla="*/ 8337120 h 8337120"/>
                <a:gd name="connsiteX4" fmla="*/ 678487 w 678487"/>
                <a:gd name="connsiteY4" fmla="*/ 8337120 h 8337120"/>
                <a:gd name="connsiteX5" fmla="*/ 0 w 678487"/>
                <a:gd name="connsiteY5" fmla="*/ 8337120 h 8337120"/>
                <a:gd name="connsiteX6" fmla="*/ 0 w 678487"/>
                <a:gd name="connsiteY6" fmla="*/ 8337120 h 8337120"/>
                <a:gd name="connsiteX7" fmla="*/ 0 w 678487"/>
                <a:gd name="connsiteY7" fmla="*/ 113083 h 8337120"/>
                <a:gd name="connsiteX8" fmla="*/ 113083 w 678487"/>
                <a:gd name="connsiteY8" fmla="*/ 0 h 83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487" h="8337120">
                  <a:moveTo>
                    <a:pt x="678487" y="1389547"/>
                  </a:moveTo>
                  <a:lnTo>
                    <a:pt x="678487" y="6947573"/>
                  </a:lnTo>
                  <a:cubicBezTo>
                    <a:pt x="678487" y="7714995"/>
                    <a:pt x="674367" y="8337114"/>
                    <a:pt x="669284" y="8337114"/>
                  </a:cubicBezTo>
                  <a:lnTo>
                    <a:pt x="0" y="8337114"/>
                  </a:lnTo>
                  <a:lnTo>
                    <a:pt x="0" y="8337114"/>
                  </a:lnTo>
                  <a:lnTo>
                    <a:pt x="0" y="6"/>
                  </a:lnTo>
                  <a:lnTo>
                    <a:pt x="0" y="6"/>
                  </a:lnTo>
                  <a:lnTo>
                    <a:pt x="669284" y="6"/>
                  </a:lnTo>
                  <a:cubicBezTo>
                    <a:pt x="674367" y="6"/>
                    <a:pt x="678487" y="622125"/>
                    <a:pt x="678487" y="1389547"/>
                  </a:cubicBezTo>
                  <a:close/>
                </a:path>
              </a:pathLst>
            </a:cu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49785" tIns="37566" rIns="37566" bIns="37567" numCol="1" spcCol="1270" anchor="ctr" anchorCtr="0">
              <a:noAutofit/>
            </a:bodyPr>
            <a:lstStyle/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kern="1200" dirty="0" smtClean="0"/>
                <a:t>Thu </a:t>
              </a:r>
              <a:r>
                <a:rPr lang="en-GB" sz="1400" kern="1200" dirty="0" err="1" smtClean="0"/>
                <a:t>thậ</a:t>
              </a:r>
              <a:r>
                <a:rPr lang="en-GB" sz="1400" dirty="0" err="1" smtClean="0"/>
                <a:t>p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dữ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liệu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về</a:t>
              </a:r>
              <a:r>
                <a:rPr lang="en-GB" sz="1400" dirty="0" smtClean="0"/>
                <a:t> BĐKH, </a:t>
              </a:r>
              <a:r>
                <a:rPr lang="en-GB" sz="1400" dirty="0" err="1" smtClean="0"/>
                <a:t>hiểm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họa</a:t>
              </a:r>
              <a:r>
                <a:rPr lang="en-GB" sz="1400" dirty="0" smtClean="0"/>
                <a:t>, </a:t>
              </a:r>
              <a:r>
                <a:rPr lang="en-GB" sz="1400" dirty="0" err="1" smtClean="0"/>
                <a:t>điều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kiện</a:t>
              </a:r>
              <a:r>
                <a:rPr lang="en-GB" sz="1400" dirty="0" smtClean="0"/>
                <a:t> KT-XH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kern="1200" dirty="0" err="1" smtClean="0"/>
                <a:t>Xác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định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hiểm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họa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và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tác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động</a:t>
              </a:r>
              <a:r>
                <a:rPr lang="en-GB" sz="1400" kern="1200" dirty="0" smtClean="0"/>
                <a:t> BĐKH </a:t>
              </a:r>
              <a:r>
                <a:rPr lang="en-GB" sz="1400" dirty="0" smtClean="0"/>
                <a:t>ở </a:t>
              </a:r>
              <a:r>
                <a:rPr lang="en-GB" sz="1400" kern="1200" dirty="0" err="1" smtClean="0"/>
                <a:t>hiện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tại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và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tương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lai</a:t>
              </a:r>
              <a:endParaRPr lang="en-GB" sz="1400" kern="1200" dirty="0" smtClean="0"/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dirty="0" err="1" smtClean="0"/>
                <a:t>Xác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định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thành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phần</a:t>
              </a:r>
              <a:r>
                <a:rPr lang="en-GB" sz="1400" dirty="0" smtClean="0"/>
                <a:t>/</a:t>
              </a:r>
              <a:r>
                <a:rPr lang="en-GB" sz="1400" dirty="0" err="1" smtClean="0"/>
                <a:t>đối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tượng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chịu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rủi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ro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nhiều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nhất</a:t>
              </a:r>
              <a:endParaRPr lang="en-GB" sz="1400" dirty="0" smtClean="0"/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kern="1200" dirty="0" err="1" smtClean="0"/>
                <a:t>Xác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định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yếu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tố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ảnh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hưởng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đến</a:t>
              </a:r>
              <a:r>
                <a:rPr lang="en-GB" sz="1400" kern="1200" dirty="0" smtClean="0"/>
                <a:t> TTDBTT </a:t>
              </a:r>
              <a:r>
                <a:rPr lang="en-GB" sz="1400" kern="1200" dirty="0" err="1" smtClean="0"/>
                <a:t>hiện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tại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và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tương</a:t>
              </a:r>
              <a:r>
                <a:rPr lang="en-GB" sz="1400" kern="1200" dirty="0" smtClean="0"/>
                <a:t> </a:t>
              </a:r>
              <a:r>
                <a:rPr lang="en-GB" sz="1400" kern="1200" dirty="0" err="1" smtClean="0"/>
                <a:t>lai</a:t>
              </a:r>
              <a:endParaRPr lang="en-GB" sz="1400" kern="1200" dirty="0" smtClean="0"/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dirty="0" err="1" smtClean="0"/>
                <a:t>Phân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tích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tổng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thể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rủi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ro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và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cơ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hội</a:t>
              </a:r>
              <a:r>
                <a:rPr lang="en-GB" sz="1400" dirty="0" smtClean="0"/>
                <a:t> ở </a:t>
              </a:r>
              <a:r>
                <a:rPr lang="en-GB" sz="1400" dirty="0" err="1" smtClean="0"/>
                <a:t>hiện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tại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và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tương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lai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đối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với</a:t>
              </a:r>
              <a:r>
                <a:rPr lang="en-GB" sz="1400" dirty="0" smtClean="0"/>
                <a:t> HĐ </a:t>
              </a:r>
              <a:r>
                <a:rPr lang="en-GB" sz="1400" dirty="0" err="1" smtClean="0"/>
                <a:t>được</a:t>
              </a:r>
              <a:r>
                <a:rPr lang="en-GB" sz="1400" dirty="0" smtClean="0"/>
                <a:t> </a:t>
              </a:r>
              <a:r>
                <a:rPr lang="en-GB" sz="1400" dirty="0" err="1" smtClean="0"/>
                <a:t>lên</a:t>
              </a:r>
              <a:r>
                <a:rPr lang="en-GB" sz="1400" dirty="0" smtClean="0"/>
                <a:t> KH</a:t>
              </a:r>
              <a:endParaRPr lang="en-GB" sz="14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78761" y="4497942"/>
              <a:ext cx="6136641" cy="991403"/>
            </a:xfrm>
            <a:custGeom>
              <a:avLst/>
              <a:gdLst>
                <a:gd name="connsiteX0" fmla="*/ 113143 w 678844"/>
                <a:gd name="connsiteY0" fmla="*/ 0 h 8337120"/>
                <a:gd name="connsiteX1" fmla="*/ 565701 w 678844"/>
                <a:gd name="connsiteY1" fmla="*/ 0 h 8337120"/>
                <a:gd name="connsiteX2" fmla="*/ 678844 w 678844"/>
                <a:gd name="connsiteY2" fmla="*/ 113143 h 8337120"/>
                <a:gd name="connsiteX3" fmla="*/ 678844 w 678844"/>
                <a:gd name="connsiteY3" fmla="*/ 8337120 h 8337120"/>
                <a:gd name="connsiteX4" fmla="*/ 678844 w 678844"/>
                <a:gd name="connsiteY4" fmla="*/ 8337120 h 8337120"/>
                <a:gd name="connsiteX5" fmla="*/ 0 w 678844"/>
                <a:gd name="connsiteY5" fmla="*/ 8337120 h 8337120"/>
                <a:gd name="connsiteX6" fmla="*/ 0 w 678844"/>
                <a:gd name="connsiteY6" fmla="*/ 8337120 h 8337120"/>
                <a:gd name="connsiteX7" fmla="*/ 0 w 678844"/>
                <a:gd name="connsiteY7" fmla="*/ 113143 h 8337120"/>
                <a:gd name="connsiteX8" fmla="*/ 113143 w 678844"/>
                <a:gd name="connsiteY8" fmla="*/ 0 h 83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844" h="8337120">
                  <a:moveTo>
                    <a:pt x="678844" y="1389549"/>
                  </a:moveTo>
                  <a:lnTo>
                    <a:pt x="678844" y="6947571"/>
                  </a:lnTo>
                  <a:cubicBezTo>
                    <a:pt x="678844" y="7714996"/>
                    <a:pt x="674719" y="8337120"/>
                    <a:pt x="669631" y="8337120"/>
                  </a:cubicBezTo>
                  <a:lnTo>
                    <a:pt x="0" y="8337120"/>
                  </a:lnTo>
                  <a:lnTo>
                    <a:pt x="0" y="833712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69631" y="0"/>
                  </a:lnTo>
                  <a:cubicBezTo>
                    <a:pt x="674719" y="0"/>
                    <a:pt x="678844" y="622124"/>
                    <a:pt x="678844" y="1389549"/>
                  </a:cubicBez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49784" tIns="37583" rIns="37583" bIns="37583" numCol="1" spcCol="1270" anchor="ctr" anchorCtr="0">
              <a:noAutofit/>
            </a:bodyPr>
            <a:lstStyle/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kern="1200" dirty="0" err="1" smtClean="0">
                  <a:latin typeface="+mj-lt"/>
                </a:rPr>
                <a:t>Xác</a:t>
              </a:r>
              <a:r>
                <a:rPr lang="en-GB" sz="1400" kern="1200" dirty="0" smtClean="0">
                  <a:latin typeface="+mj-lt"/>
                </a:rPr>
                <a:t> </a:t>
              </a:r>
              <a:r>
                <a:rPr lang="en-GB" sz="1400" kern="1200" dirty="0" err="1" smtClean="0">
                  <a:latin typeface="+mj-lt"/>
                </a:rPr>
                <a:t>định</a:t>
              </a:r>
              <a:r>
                <a:rPr lang="en-GB" sz="1400" kern="1200" dirty="0" smtClean="0">
                  <a:latin typeface="+mj-lt"/>
                </a:rPr>
                <a:t> </a:t>
              </a:r>
              <a:r>
                <a:rPr lang="en-GB" sz="1400" kern="1200" dirty="0" err="1" smtClean="0">
                  <a:latin typeface="+mj-lt"/>
                </a:rPr>
                <a:t>giải</a:t>
              </a:r>
              <a:r>
                <a:rPr lang="en-GB" sz="1400" kern="1200" dirty="0" smtClean="0">
                  <a:latin typeface="+mj-lt"/>
                </a:rPr>
                <a:t> </a:t>
              </a:r>
              <a:r>
                <a:rPr lang="en-GB" sz="1400" kern="1200" dirty="0" err="1" smtClean="0">
                  <a:latin typeface="+mj-lt"/>
                </a:rPr>
                <a:t>pháp</a:t>
              </a:r>
              <a:r>
                <a:rPr lang="en-GB" sz="1400" kern="1200" dirty="0" smtClean="0">
                  <a:latin typeface="+mj-lt"/>
                </a:rPr>
                <a:t> </a:t>
              </a:r>
              <a:r>
                <a:rPr lang="en-GB" sz="1400" kern="1200" dirty="0" err="1" smtClean="0">
                  <a:latin typeface="+mj-lt"/>
                </a:rPr>
                <a:t>ch</a:t>
              </a:r>
              <a:r>
                <a:rPr lang="en-GB" sz="1400" dirty="0" err="1" smtClean="0">
                  <a:latin typeface="+mj-lt"/>
                </a:rPr>
                <a:t>o</a:t>
              </a:r>
              <a:r>
                <a:rPr lang="en-GB" sz="1400" dirty="0" smtClean="0">
                  <a:latin typeface="+mj-lt"/>
                </a:rPr>
                <a:t> GTRRTH </a:t>
              </a:r>
              <a:r>
                <a:rPr lang="en-GB" sz="1400" dirty="0" err="1" smtClean="0">
                  <a:latin typeface="+mj-lt"/>
                </a:rPr>
                <a:t>và</a:t>
              </a:r>
              <a:r>
                <a:rPr lang="en-GB" sz="1400" dirty="0" smtClean="0">
                  <a:latin typeface="+mj-lt"/>
                </a:rPr>
                <a:t> </a:t>
              </a:r>
              <a:r>
                <a:rPr lang="en-GB" sz="1400" dirty="0" err="1" smtClean="0">
                  <a:latin typeface="+mj-lt"/>
                </a:rPr>
                <a:t>thích</a:t>
              </a:r>
              <a:r>
                <a:rPr lang="en-GB" sz="1400" dirty="0" smtClean="0">
                  <a:latin typeface="+mj-lt"/>
                </a:rPr>
                <a:t> </a:t>
              </a:r>
              <a:r>
                <a:rPr lang="en-GB" sz="1400" dirty="0" err="1" smtClean="0">
                  <a:latin typeface="+mj-lt"/>
                </a:rPr>
                <a:t>ứng</a:t>
              </a:r>
              <a:r>
                <a:rPr lang="en-GB" sz="1400" dirty="0" smtClean="0">
                  <a:latin typeface="+mj-lt"/>
                </a:rPr>
                <a:t> </a:t>
              </a:r>
              <a:r>
                <a:rPr lang="en-GB" sz="1400" dirty="0" err="1" smtClean="0">
                  <a:latin typeface="+mj-lt"/>
                </a:rPr>
                <a:t>khả</a:t>
              </a:r>
              <a:r>
                <a:rPr lang="en-GB" sz="1400" dirty="0" smtClean="0">
                  <a:latin typeface="+mj-lt"/>
                </a:rPr>
                <a:t> </a:t>
              </a:r>
              <a:r>
                <a:rPr lang="en-GB" sz="1400" dirty="0" err="1" smtClean="0">
                  <a:latin typeface="+mj-lt"/>
                </a:rPr>
                <a:t>thi</a:t>
              </a:r>
              <a:endParaRPr lang="en-GB" sz="1400" dirty="0" smtClean="0">
                <a:latin typeface="+mj-lt"/>
              </a:endParaRP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kern="1200" dirty="0" err="1" smtClean="0">
                  <a:latin typeface="+mj-lt"/>
                </a:rPr>
                <a:t>Lựa</a:t>
              </a:r>
              <a:r>
                <a:rPr lang="en-GB" sz="1400" kern="1200" dirty="0" smtClean="0">
                  <a:latin typeface="+mj-lt"/>
                </a:rPr>
                <a:t> </a:t>
              </a:r>
              <a:r>
                <a:rPr lang="en-GB" sz="1400" kern="1200" dirty="0" err="1" smtClean="0">
                  <a:latin typeface="+mj-lt"/>
                </a:rPr>
                <a:t>chọn</a:t>
              </a:r>
              <a:r>
                <a:rPr lang="en-GB" sz="1400" kern="1200" dirty="0" smtClean="0">
                  <a:latin typeface="+mj-lt"/>
                </a:rPr>
                <a:t> </a:t>
              </a:r>
              <a:r>
                <a:rPr lang="en-GB" sz="1400" kern="1200" dirty="0" err="1" smtClean="0">
                  <a:latin typeface="+mj-lt"/>
                </a:rPr>
                <a:t>giải</a:t>
              </a:r>
              <a:r>
                <a:rPr lang="en-GB" sz="1400" kern="1200" dirty="0" smtClean="0">
                  <a:latin typeface="+mj-lt"/>
                </a:rPr>
                <a:t> </a:t>
              </a:r>
              <a:r>
                <a:rPr lang="en-GB" sz="1400" kern="1200" dirty="0" err="1" smtClean="0">
                  <a:latin typeface="+mj-lt"/>
                </a:rPr>
                <a:t>pháp</a:t>
              </a:r>
              <a:r>
                <a:rPr lang="en-GB" sz="1400" kern="1200" dirty="0" smtClean="0">
                  <a:latin typeface="+mj-lt"/>
                </a:rPr>
                <a:t> </a:t>
              </a:r>
              <a:r>
                <a:rPr lang="en-GB" sz="1400" kern="1200" dirty="0" err="1" smtClean="0">
                  <a:latin typeface="+mj-lt"/>
                </a:rPr>
                <a:t>phù</a:t>
              </a:r>
              <a:r>
                <a:rPr lang="en-GB" sz="1400" kern="1200" dirty="0" smtClean="0">
                  <a:latin typeface="+mj-lt"/>
                </a:rPr>
                <a:t> </a:t>
              </a:r>
              <a:r>
                <a:rPr lang="en-GB" sz="1400" kern="1200" dirty="0" err="1" smtClean="0">
                  <a:latin typeface="+mj-lt"/>
                </a:rPr>
                <a:t>hợp</a:t>
              </a:r>
              <a:r>
                <a:rPr lang="en-GB" sz="1400" kern="1200" dirty="0" smtClean="0">
                  <a:latin typeface="+mj-lt"/>
                </a:rPr>
                <a:t> </a:t>
              </a:r>
              <a:r>
                <a:rPr lang="en-GB" sz="1400" kern="1200" dirty="0" err="1" smtClean="0">
                  <a:latin typeface="+mj-lt"/>
                </a:rPr>
                <a:t>nhất</a:t>
              </a:r>
              <a:endParaRPr lang="en-GB" sz="1400" kern="1200" dirty="0" smtClean="0">
                <a:latin typeface="+mj-lt"/>
              </a:endParaRP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dirty="0" err="1" smtClean="0">
                  <a:latin typeface="+mj-lt"/>
                </a:rPr>
                <a:t>Điều</a:t>
              </a:r>
              <a:r>
                <a:rPr lang="en-GB" sz="1400" dirty="0" smtClean="0">
                  <a:latin typeface="+mj-lt"/>
                </a:rPr>
                <a:t> </a:t>
              </a:r>
              <a:r>
                <a:rPr lang="en-GB" sz="1400" dirty="0" err="1" smtClean="0">
                  <a:latin typeface="+mj-lt"/>
                </a:rPr>
                <a:t>chỉnh</a:t>
              </a:r>
              <a:r>
                <a:rPr lang="en-GB" sz="1400" dirty="0" smtClean="0">
                  <a:latin typeface="+mj-lt"/>
                </a:rPr>
                <a:t> </a:t>
              </a:r>
              <a:r>
                <a:rPr lang="en-GB" sz="1400" dirty="0" err="1" smtClean="0">
                  <a:latin typeface="+mj-lt"/>
                </a:rPr>
                <a:t>dự</a:t>
              </a:r>
              <a:r>
                <a:rPr lang="en-GB" sz="1400" dirty="0" smtClean="0">
                  <a:latin typeface="+mj-lt"/>
                </a:rPr>
                <a:t> </a:t>
              </a:r>
              <a:r>
                <a:rPr lang="en-GB" sz="1400" dirty="0" err="1" smtClean="0">
                  <a:latin typeface="+mj-lt"/>
                </a:rPr>
                <a:t>án</a:t>
              </a:r>
              <a:r>
                <a:rPr lang="en-GB" sz="1400" dirty="0" smtClean="0">
                  <a:latin typeface="+mj-lt"/>
                </a:rPr>
                <a:t> </a:t>
              </a:r>
              <a:r>
                <a:rPr lang="en-GB" sz="1400" dirty="0" err="1" smtClean="0">
                  <a:latin typeface="+mj-lt"/>
                </a:rPr>
                <a:t>cho</a:t>
              </a:r>
              <a:r>
                <a:rPr lang="en-GB" sz="1400" dirty="0" smtClean="0">
                  <a:latin typeface="+mj-lt"/>
                </a:rPr>
                <a:t> </a:t>
              </a:r>
              <a:r>
                <a:rPr lang="en-GB" sz="1400" dirty="0" err="1" smtClean="0">
                  <a:latin typeface="+mj-lt"/>
                </a:rPr>
                <a:t>phù</a:t>
              </a:r>
              <a:r>
                <a:rPr lang="en-GB" sz="1400" dirty="0" smtClean="0">
                  <a:latin typeface="+mj-lt"/>
                </a:rPr>
                <a:t> </a:t>
              </a:r>
              <a:r>
                <a:rPr lang="en-GB" sz="1400" dirty="0" err="1" smtClean="0">
                  <a:latin typeface="+mj-lt"/>
                </a:rPr>
                <a:t>hợp</a:t>
              </a:r>
              <a:endParaRPr lang="en-GB" sz="1400" dirty="0" smtClean="0">
                <a:latin typeface="+mj-lt"/>
              </a:endParaRP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kern="1200" dirty="0" err="1" smtClean="0">
                  <a:latin typeface="+mj-lt"/>
                </a:rPr>
                <a:t>Xem</a:t>
              </a:r>
              <a:r>
                <a:rPr lang="en-GB" sz="1400" kern="1200" dirty="0" smtClean="0">
                  <a:latin typeface="+mj-lt"/>
                </a:rPr>
                <a:t> </a:t>
              </a:r>
              <a:r>
                <a:rPr lang="en-GB" sz="1400" kern="1200" dirty="0" err="1" smtClean="0">
                  <a:latin typeface="+mj-lt"/>
                </a:rPr>
                <a:t>xét</a:t>
              </a:r>
              <a:r>
                <a:rPr lang="en-GB" sz="1400" kern="1200" dirty="0" smtClean="0">
                  <a:latin typeface="+mj-lt"/>
                </a:rPr>
                <a:t> </a:t>
              </a:r>
              <a:r>
                <a:rPr lang="en-GB" sz="1400" kern="1200" dirty="0" err="1" smtClean="0">
                  <a:latin typeface="+mj-lt"/>
                </a:rPr>
                <a:t>thông</a:t>
              </a:r>
              <a:r>
                <a:rPr lang="en-GB" sz="1400" kern="1200" dirty="0" smtClean="0">
                  <a:latin typeface="+mj-lt"/>
                </a:rPr>
                <a:t> tin </a:t>
              </a:r>
              <a:r>
                <a:rPr lang="en-GB" sz="1400" kern="1200" dirty="0" err="1" smtClean="0">
                  <a:latin typeface="+mj-lt"/>
                </a:rPr>
                <a:t>bổ</a:t>
              </a:r>
              <a:r>
                <a:rPr lang="en-GB" sz="1400" kern="1200" dirty="0" smtClean="0">
                  <a:latin typeface="+mj-lt"/>
                </a:rPr>
                <a:t> sung </a:t>
              </a:r>
              <a:r>
                <a:rPr lang="en-GB" sz="1400" kern="1200" dirty="0" err="1" smtClean="0">
                  <a:latin typeface="+mj-lt"/>
                </a:rPr>
                <a:t>liên</a:t>
              </a:r>
              <a:r>
                <a:rPr lang="en-GB" sz="1400" kern="1200" dirty="0" smtClean="0">
                  <a:latin typeface="+mj-lt"/>
                </a:rPr>
                <a:t> </a:t>
              </a:r>
              <a:r>
                <a:rPr lang="en-GB" sz="1400" kern="1200" dirty="0" err="1" smtClean="0">
                  <a:latin typeface="+mj-lt"/>
                </a:rPr>
                <a:t>quan</a:t>
              </a:r>
              <a:r>
                <a:rPr lang="en-GB" sz="1400" kern="1200" dirty="0" smtClean="0">
                  <a:latin typeface="+mj-lt"/>
                </a:rPr>
                <a:t> </a:t>
              </a:r>
              <a:r>
                <a:rPr lang="en-GB" sz="1400" kern="1200" dirty="0" err="1" smtClean="0">
                  <a:latin typeface="+mj-lt"/>
                </a:rPr>
                <a:t>đến</a:t>
              </a:r>
              <a:r>
                <a:rPr lang="en-GB" sz="1400" kern="1200" dirty="0" smtClean="0">
                  <a:latin typeface="+mj-lt"/>
                </a:rPr>
                <a:t> </a:t>
              </a:r>
              <a:r>
                <a:rPr lang="en-GB" sz="1400" kern="1200" dirty="0" err="1" smtClean="0">
                  <a:latin typeface="+mj-lt"/>
                </a:rPr>
                <a:t>bối</a:t>
              </a:r>
              <a:r>
                <a:rPr lang="en-GB" sz="1400" kern="1200" dirty="0" smtClean="0">
                  <a:latin typeface="+mj-lt"/>
                </a:rPr>
                <a:t> </a:t>
              </a:r>
              <a:r>
                <a:rPr lang="en-GB" sz="1400" kern="1200" dirty="0" err="1" smtClean="0">
                  <a:latin typeface="+mj-lt"/>
                </a:rPr>
                <a:t>cảnh</a:t>
              </a:r>
              <a:r>
                <a:rPr lang="en-GB" sz="1400" kern="1200" dirty="0" smtClean="0">
                  <a:latin typeface="+mj-lt"/>
                </a:rPr>
                <a:t>, </a:t>
              </a:r>
              <a:r>
                <a:rPr lang="en-GB" sz="1400" kern="1200" dirty="0" err="1" smtClean="0">
                  <a:latin typeface="+mj-lt"/>
                </a:rPr>
                <a:t>lĩnh</a:t>
              </a:r>
              <a:r>
                <a:rPr lang="en-GB" sz="1400" kern="1200" dirty="0" smtClean="0">
                  <a:latin typeface="+mj-lt"/>
                </a:rPr>
                <a:t> </a:t>
              </a:r>
              <a:r>
                <a:rPr lang="en-GB" sz="1400" kern="1200" dirty="0" err="1" smtClean="0">
                  <a:latin typeface="+mj-lt"/>
                </a:rPr>
                <a:t>vực</a:t>
              </a:r>
              <a:r>
                <a:rPr lang="en-GB" sz="1400" kern="1200" dirty="0" smtClean="0">
                  <a:latin typeface="+mj-lt"/>
                </a:rPr>
                <a:t>, </a:t>
              </a:r>
              <a:r>
                <a:rPr lang="en-GB" sz="1400" kern="1200" dirty="0" err="1" smtClean="0">
                  <a:latin typeface="+mj-lt"/>
                </a:rPr>
                <a:t>giới</a:t>
              </a:r>
              <a:r>
                <a:rPr lang="en-GB" sz="1400" kern="1200" dirty="0" smtClean="0">
                  <a:latin typeface="+mj-lt"/>
                </a:rPr>
                <a:t>, v.v...</a:t>
              </a:r>
              <a:endParaRPr lang="en-GB" sz="1400" kern="1200" dirty="0">
                <a:latin typeface="+mj-lt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2778759" y="5549174"/>
              <a:ext cx="6136641" cy="991403"/>
            </a:xfrm>
            <a:custGeom>
              <a:avLst/>
              <a:gdLst>
                <a:gd name="connsiteX0" fmla="*/ 113143 w 678844"/>
                <a:gd name="connsiteY0" fmla="*/ 0 h 8337120"/>
                <a:gd name="connsiteX1" fmla="*/ 565701 w 678844"/>
                <a:gd name="connsiteY1" fmla="*/ 0 h 8337120"/>
                <a:gd name="connsiteX2" fmla="*/ 678844 w 678844"/>
                <a:gd name="connsiteY2" fmla="*/ 113143 h 8337120"/>
                <a:gd name="connsiteX3" fmla="*/ 678844 w 678844"/>
                <a:gd name="connsiteY3" fmla="*/ 8337120 h 8337120"/>
                <a:gd name="connsiteX4" fmla="*/ 678844 w 678844"/>
                <a:gd name="connsiteY4" fmla="*/ 8337120 h 8337120"/>
                <a:gd name="connsiteX5" fmla="*/ 0 w 678844"/>
                <a:gd name="connsiteY5" fmla="*/ 8337120 h 8337120"/>
                <a:gd name="connsiteX6" fmla="*/ 0 w 678844"/>
                <a:gd name="connsiteY6" fmla="*/ 8337120 h 8337120"/>
                <a:gd name="connsiteX7" fmla="*/ 0 w 678844"/>
                <a:gd name="connsiteY7" fmla="*/ 113143 h 8337120"/>
                <a:gd name="connsiteX8" fmla="*/ 113143 w 678844"/>
                <a:gd name="connsiteY8" fmla="*/ 0 h 83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844" h="8337120">
                  <a:moveTo>
                    <a:pt x="678844" y="1389549"/>
                  </a:moveTo>
                  <a:lnTo>
                    <a:pt x="678844" y="6947571"/>
                  </a:lnTo>
                  <a:cubicBezTo>
                    <a:pt x="678844" y="7714996"/>
                    <a:pt x="674719" y="8337120"/>
                    <a:pt x="669631" y="8337120"/>
                  </a:cubicBezTo>
                  <a:lnTo>
                    <a:pt x="0" y="8337120"/>
                  </a:lnTo>
                  <a:lnTo>
                    <a:pt x="0" y="833712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69631" y="0"/>
                  </a:lnTo>
                  <a:cubicBezTo>
                    <a:pt x="674719" y="0"/>
                    <a:pt x="678844" y="622124"/>
                    <a:pt x="678844" y="1389549"/>
                  </a:cubicBez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9784" tIns="37583" rIns="37583" bIns="37583" numCol="1" spcCol="1270" anchor="ctr" anchorCtr="0">
              <a:noAutofit/>
            </a:bodyPr>
            <a:lstStyle/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Xây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dựng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hệ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thống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giám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sát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&amp;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lượng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giá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khả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thi</a:t>
              </a:r>
              <a:endParaRPr lang="en-GB" sz="1400" kern="1200" dirty="0" smtClean="0">
                <a:latin typeface="+mj-lt"/>
                <a:cs typeface="Arial" panose="020B0604020202020204" pitchFamily="34" charset="0"/>
              </a:endParaRP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dirty="0" err="1" smtClean="0">
                  <a:latin typeface="+mj-lt"/>
                  <a:cs typeface="Arial" panose="020B0604020202020204" pitchFamily="34" charset="0"/>
                </a:rPr>
                <a:t>Giám</a:t>
              </a:r>
              <a:r>
                <a:rPr lang="en-GB" sz="14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dirty="0" err="1" smtClean="0">
                  <a:latin typeface="+mj-lt"/>
                  <a:cs typeface="Arial" panose="020B0604020202020204" pitchFamily="34" charset="0"/>
                </a:rPr>
                <a:t>sát</a:t>
              </a:r>
              <a:r>
                <a:rPr lang="en-GB" sz="14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dirty="0" err="1" smtClean="0">
                  <a:latin typeface="+mj-lt"/>
                  <a:cs typeface="Arial" panose="020B0604020202020204" pitchFamily="34" charset="0"/>
                </a:rPr>
                <a:t>rủi</a:t>
              </a:r>
              <a:r>
                <a:rPr lang="en-GB" sz="14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dirty="0" err="1" smtClean="0">
                  <a:latin typeface="+mj-lt"/>
                  <a:cs typeface="Arial" panose="020B0604020202020204" pitchFamily="34" charset="0"/>
                </a:rPr>
                <a:t>ro</a:t>
              </a:r>
              <a:r>
                <a:rPr lang="en-GB" sz="14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dirty="0" err="1" smtClean="0">
                  <a:latin typeface="+mj-lt"/>
                  <a:cs typeface="Arial" panose="020B0604020202020204" pitchFamily="34" charset="0"/>
                </a:rPr>
                <a:t>thường</a:t>
              </a:r>
              <a:r>
                <a:rPr lang="en-GB" sz="14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dirty="0" err="1" smtClean="0">
                  <a:latin typeface="+mj-lt"/>
                  <a:cs typeface="Arial" panose="020B0604020202020204" pitchFamily="34" charset="0"/>
                </a:rPr>
                <a:t>xuyên</a:t>
              </a:r>
              <a:r>
                <a:rPr lang="en-GB" sz="1400" dirty="0" smtClean="0">
                  <a:latin typeface="+mj-lt"/>
                  <a:cs typeface="Arial" panose="020B0604020202020204" pitchFamily="34" charset="0"/>
                </a:rPr>
                <a:t> (</a:t>
              </a:r>
              <a:r>
                <a:rPr lang="en-GB" sz="1400" dirty="0" err="1" smtClean="0">
                  <a:latin typeface="+mj-lt"/>
                  <a:cs typeface="Arial" panose="020B0604020202020204" pitchFamily="34" charset="0"/>
                </a:rPr>
                <a:t>ít</a:t>
              </a:r>
              <a:r>
                <a:rPr lang="en-GB" sz="14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dirty="0" err="1" smtClean="0">
                  <a:latin typeface="+mj-lt"/>
                  <a:cs typeface="Arial" panose="020B0604020202020204" pitchFamily="34" charset="0"/>
                </a:rPr>
                <a:t>nhất</a:t>
              </a:r>
              <a:r>
                <a:rPr lang="en-GB" sz="14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dirty="0" err="1" smtClean="0">
                  <a:latin typeface="+mj-lt"/>
                  <a:cs typeface="Arial" panose="020B0604020202020204" pitchFamily="34" charset="0"/>
                </a:rPr>
                <a:t>là</a:t>
              </a:r>
              <a:r>
                <a:rPr lang="en-GB" sz="14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dirty="0" err="1" smtClean="0">
                  <a:latin typeface="+mj-lt"/>
                  <a:cs typeface="Arial" panose="020B0604020202020204" pitchFamily="34" charset="0"/>
                </a:rPr>
                <a:t>hàng</a:t>
              </a:r>
              <a:r>
                <a:rPr lang="en-GB" sz="14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dirty="0" err="1" smtClean="0">
                  <a:latin typeface="+mj-lt"/>
                  <a:cs typeface="Arial" panose="020B0604020202020204" pitchFamily="34" charset="0"/>
                </a:rPr>
                <a:t>năm</a:t>
              </a:r>
              <a:r>
                <a:rPr lang="en-GB" sz="1400" dirty="0" smtClean="0">
                  <a:latin typeface="+mj-lt"/>
                  <a:cs typeface="Arial" panose="020B0604020202020204" pitchFamily="34" charset="0"/>
                </a:rPr>
                <a:t>)</a:t>
              </a: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Rà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soát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và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đánh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giá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liệu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hoạt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động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có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còn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phù</a:t>
              </a:r>
              <a:r>
                <a:rPr lang="en-GB" sz="1400" kern="12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kern="1200" dirty="0" err="1" smtClean="0">
                  <a:latin typeface="+mj-lt"/>
                  <a:cs typeface="Arial" panose="020B0604020202020204" pitchFamily="34" charset="0"/>
                </a:rPr>
                <a:t>hợp</a:t>
              </a:r>
              <a:endParaRPr lang="en-GB" sz="1400" dirty="0">
                <a:latin typeface="+mj-lt"/>
                <a:cs typeface="Arial" panose="020B0604020202020204" pitchFamily="34" charset="0"/>
              </a:endParaRPr>
            </a:p>
            <a:p>
              <a:pPr marL="57150" lvl="1" indent="-57150" algn="l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GB" sz="1400" dirty="0" err="1" smtClean="0">
                  <a:latin typeface="+mj-lt"/>
                  <a:cs typeface="Arial" panose="020B0604020202020204" pitchFamily="34" charset="0"/>
                </a:rPr>
                <a:t>Điều</a:t>
              </a:r>
              <a:r>
                <a:rPr lang="en-GB" sz="14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dirty="0" err="1" smtClean="0">
                  <a:latin typeface="+mj-lt"/>
                  <a:cs typeface="Arial" panose="020B0604020202020204" pitchFamily="34" charset="0"/>
                </a:rPr>
                <a:t>chỉnh</a:t>
              </a:r>
              <a:r>
                <a:rPr lang="en-GB" sz="14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dirty="0" err="1" smtClean="0">
                  <a:latin typeface="+mj-lt"/>
                  <a:cs typeface="Arial" panose="020B0604020202020204" pitchFamily="34" charset="0"/>
                </a:rPr>
                <a:t>lại</a:t>
              </a:r>
              <a:r>
                <a:rPr lang="en-GB" sz="14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dirty="0" err="1" smtClean="0">
                  <a:latin typeface="+mj-lt"/>
                  <a:cs typeface="Arial" panose="020B0604020202020204" pitchFamily="34" charset="0"/>
                </a:rPr>
                <a:t>nếu</a:t>
              </a:r>
              <a:r>
                <a:rPr lang="en-GB" sz="14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dirty="0" err="1" smtClean="0">
                  <a:latin typeface="+mj-lt"/>
                  <a:cs typeface="Arial" panose="020B0604020202020204" pitchFamily="34" charset="0"/>
                </a:rPr>
                <a:t>cần</a:t>
              </a:r>
              <a:r>
                <a:rPr lang="en-GB" sz="1400" dirty="0" smtClean="0">
                  <a:latin typeface="+mj-lt"/>
                  <a:cs typeface="Arial" panose="020B0604020202020204" pitchFamily="34" charset="0"/>
                </a:rPr>
                <a:t> </a:t>
              </a:r>
              <a:r>
                <a:rPr lang="en-GB" sz="1400" dirty="0" err="1" smtClean="0">
                  <a:latin typeface="+mj-lt"/>
                  <a:cs typeface="Arial" panose="020B0604020202020204" pitchFamily="34" charset="0"/>
                </a:rPr>
                <a:t>thiết</a:t>
              </a:r>
              <a:endParaRPr lang="en-GB" sz="1400" kern="12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923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>
            <a:normAutofit/>
          </a:bodyPr>
          <a:lstStyle/>
          <a:p>
            <a:r>
              <a:rPr lang="en-GB" i="0" dirty="0" err="1" smtClean="0"/>
              <a:t>Bước</a:t>
            </a:r>
            <a:r>
              <a:rPr lang="en-GB" i="0" dirty="0" smtClean="0"/>
              <a:t> 1: Trang </a:t>
            </a:r>
            <a:r>
              <a:rPr lang="en-GB" i="0" dirty="0" err="1" smtClean="0"/>
              <a:t>bị</a:t>
            </a:r>
            <a:r>
              <a:rPr lang="en-GB" i="0" dirty="0" smtClean="0"/>
              <a:t> </a:t>
            </a:r>
            <a:r>
              <a:rPr lang="en-GB" i="0" dirty="0" err="1" smtClean="0"/>
              <a:t>kiến</a:t>
            </a:r>
            <a:r>
              <a:rPr lang="en-GB" i="0" dirty="0" smtClean="0"/>
              <a:t> </a:t>
            </a:r>
            <a:r>
              <a:rPr lang="en-GB" i="0" dirty="0" err="1" smtClean="0"/>
              <a:t>thức</a:t>
            </a:r>
            <a:endParaRPr lang="vi-VN" i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7344816" cy="4176464"/>
          </a:xfrm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altLang="en-US" sz="3200" dirty="0" err="1" smtClean="0"/>
              <a:t>Giảm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thiểu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rủi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ro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thảm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họa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là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gì</a:t>
            </a:r>
            <a:endParaRPr lang="en-US" altLang="en-US" sz="32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3200" dirty="0" err="1" smtClean="0"/>
              <a:t>Thích</a:t>
            </a:r>
            <a:r>
              <a:rPr lang="en-US" altLang="en-US" sz="3200" dirty="0" smtClean="0"/>
              <a:t> </a:t>
            </a:r>
            <a:r>
              <a:rPr lang="en-US" altLang="en-US" sz="3200" dirty="0" err="1"/>
              <a:t>ứng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biến</a:t>
            </a:r>
            <a:r>
              <a:rPr lang="en-GB" altLang="en-US" sz="3200" dirty="0"/>
              <a:t> </a:t>
            </a:r>
            <a:r>
              <a:rPr lang="vi-VN" altLang="en-US" sz="3200" dirty="0"/>
              <a:t>đổ</a:t>
            </a:r>
            <a:r>
              <a:rPr lang="en-GB" altLang="en-US" sz="3200" dirty="0" err="1"/>
              <a:t>i</a:t>
            </a:r>
            <a:r>
              <a:rPr lang="en-GB" altLang="en-US" sz="3200" dirty="0"/>
              <a:t> </a:t>
            </a:r>
            <a:r>
              <a:rPr lang="en-GB" altLang="en-US" sz="3200" dirty="0" err="1"/>
              <a:t>khí</a:t>
            </a:r>
            <a:r>
              <a:rPr lang="en-GB" altLang="en-US" sz="3200" dirty="0"/>
              <a:t> </a:t>
            </a:r>
            <a:r>
              <a:rPr lang="en-GB" altLang="en-US" sz="3200" dirty="0" err="1"/>
              <a:t>hậu</a:t>
            </a:r>
            <a:r>
              <a:rPr lang="en-GB" altLang="en-US" sz="3200" dirty="0"/>
              <a:t> </a:t>
            </a:r>
            <a:r>
              <a:rPr lang="en-GB" altLang="en-US" sz="3200" dirty="0" err="1"/>
              <a:t>có</a:t>
            </a:r>
            <a:r>
              <a:rPr lang="en-GB" altLang="en-US" sz="3200" dirty="0"/>
              <a:t> </a:t>
            </a:r>
            <a:r>
              <a:rPr lang="en-GB" altLang="en-US" sz="3200" dirty="0" err="1"/>
              <a:t>nghĩa</a:t>
            </a:r>
            <a:r>
              <a:rPr lang="en-GB" altLang="en-US" sz="3200" dirty="0"/>
              <a:t> </a:t>
            </a:r>
            <a:r>
              <a:rPr lang="en-GB" altLang="en-US" sz="3200" dirty="0" err="1"/>
              <a:t>là</a:t>
            </a:r>
            <a:r>
              <a:rPr lang="en-GB" altLang="en-US" sz="3200" dirty="0"/>
              <a:t> </a:t>
            </a:r>
            <a:r>
              <a:rPr lang="en-GB" altLang="en-US" sz="3200" dirty="0" err="1"/>
              <a:t>gì</a:t>
            </a:r>
            <a:r>
              <a:rPr lang="en-US" altLang="en-US" sz="3200" dirty="0"/>
              <a:t>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3200" dirty="0" err="1" smtClean="0"/>
              <a:t>Lồng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ghép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được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hiểu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là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như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thế</a:t>
            </a:r>
            <a:r>
              <a:rPr lang="en-US" altLang="en-US" sz="3200" dirty="0" smtClean="0"/>
              <a:t> </a:t>
            </a:r>
            <a:r>
              <a:rPr lang="en-US" altLang="en-US" sz="3200" dirty="0" err="1" smtClean="0"/>
              <a:t>nào</a:t>
            </a:r>
            <a:r>
              <a:rPr lang="en-US" altLang="en-US" sz="3200" dirty="0" smtClean="0"/>
              <a:t>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altLang="en-US" sz="3200" dirty="0" err="1" smtClean="0"/>
              <a:t>Tại</a:t>
            </a:r>
            <a:r>
              <a:rPr lang="en-US" altLang="en-US" sz="3200" dirty="0" smtClean="0"/>
              <a:t> </a:t>
            </a:r>
            <a:r>
              <a:rPr lang="en-US" altLang="en-US" sz="3200" dirty="0" err="1"/>
              <a:t>sao</a:t>
            </a:r>
            <a:r>
              <a:rPr lang="en-US" altLang="en-US" sz="3200" dirty="0"/>
              <a:t> </a:t>
            </a:r>
            <a:r>
              <a:rPr lang="en-US" altLang="en-US" sz="3200" dirty="0" err="1"/>
              <a:t>chúng</a:t>
            </a:r>
            <a:r>
              <a:rPr lang="en-US" altLang="en-US" sz="3200" dirty="0"/>
              <a:t> ta </a:t>
            </a:r>
            <a:r>
              <a:rPr lang="en-US" altLang="en-US" sz="3200" dirty="0" err="1"/>
              <a:t>cần</a:t>
            </a:r>
            <a:r>
              <a:rPr lang="en-US" altLang="en-US" sz="3200" dirty="0"/>
              <a:t> </a:t>
            </a:r>
            <a:r>
              <a:rPr lang="en-US" altLang="en-US" sz="3200" dirty="0" err="1"/>
              <a:t>lồng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ghép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thích</a:t>
            </a:r>
            <a:r>
              <a:rPr lang="en-US" altLang="en-US" sz="3200" dirty="0"/>
              <a:t> </a:t>
            </a:r>
            <a:r>
              <a:rPr lang="en-US" altLang="en-US" sz="3200" dirty="0" err="1"/>
              <a:t>ứng</a:t>
            </a:r>
            <a:r>
              <a:rPr lang="en-US" altLang="en-US" sz="3200" dirty="0"/>
              <a:t> </a:t>
            </a:r>
            <a:r>
              <a:rPr lang="en-US" altLang="en-US" sz="3200" dirty="0" err="1"/>
              <a:t>biến</a:t>
            </a:r>
            <a:r>
              <a:rPr lang="en-US" altLang="en-US" sz="3200" dirty="0"/>
              <a:t> </a:t>
            </a:r>
            <a:r>
              <a:rPr lang="vi-VN" altLang="en-US" sz="3200" dirty="0"/>
              <a:t>đổi</a:t>
            </a:r>
            <a:r>
              <a:rPr lang="en-GB" altLang="en-US" sz="3200" dirty="0"/>
              <a:t> </a:t>
            </a:r>
            <a:r>
              <a:rPr lang="en-GB" altLang="en-US" sz="3200" dirty="0" err="1"/>
              <a:t>khí</a:t>
            </a:r>
            <a:r>
              <a:rPr lang="en-GB" altLang="en-US" sz="3200" dirty="0"/>
              <a:t> </a:t>
            </a:r>
            <a:r>
              <a:rPr lang="en-GB" altLang="en-US" sz="3200" dirty="0" err="1"/>
              <a:t>hậu</a:t>
            </a:r>
            <a:r>
              <a:rPr lang="en-US" altLang="en-US" sz="32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7129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>
            <a:normAutofit/>
          </a:bodyPr>
          <a:lstStyle/>
          <a:p>
            <a:r>
              <a:rPr lang="en-GB" i="0" dirty="0" err="1"/>
              <a:t>Bước</a:t>
            </a:r>
            <a:r>
              <a:rPr lang="en-GB" i="0" dirty="0"/>
              <a:t> 1: Trang </a:t>
            </a:r>
            <a:r>
              <a:rPr lang="en-GB" i="0" dirty="0" err="1"/>
              <a:t>bị</a:t>
            </a:r>
            <a:r>
              <a:rPr lang="en-GB" i="0" dirty="0"/>
              <a:t> </a:t>
            </a:r>
            <a:r>
              <a:rPr lang="en-GB" i="0" dirty="0" err="1"/>
              <a:t>kiến</a:t>
            </a:r>
            <a:r>
              <a:rPr lang="en-GB" i="0" dirty="0"/>
              <a:t> </a:t>
            </a:r>
            <a:r>
              <a:rPr lang="en-GB" i="0" dirty="0" err="1" smtClean="0"/>
              <a:t>thức</a:t>
            </a:r>
            <a:r>
              <a:rPr lang="en-GB" i="0" dirty="0" smtClean="0"/>
              <a:t/>
            </a:r>
            <a:br>
              <a:rPr lang="en-GB" i="0" dirty="0" smtClean="0"/>
            </a:br>
            <a:r>
              <a:rPr lang="en-GB" dirty="0" err="1" smtClean="0">
                <a:solidFill>
                  <a:srgbClr val="FF0000"/>
                </a:solidFill>
              </a:rPr>
              <a:t>Giảm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thiểu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rủi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ro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thảm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họa</a:t>
            </a:r>
            <a:endParaRPr lang="vi-V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988840"/>
            <a:ext cx="7344816" cy="3384376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400" b="1" dirty="0" err="1" smtClean="0">
                <a:solidFill>
                  <a:srgbClr val="FF0000"/>
                </a:solidFill>
              </a:rPr>
              <a:t>Giảm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thiểu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rủi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ro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thảm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</a:rPr>
              <a:t>họa</a:t>
            </a:r>
            <a:r>
              <a:rPr lang="en-US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 smtClean="0"/>
              <a:t>là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các</a:t>
            </a:r>
            <a:r>
              <a:rPr lang="en-US" altLang="en-US" sz="2400" dirty="0" smtClean="0"/>
              <a:t> </a:t>
            </a:r>
            <a:r>
              <a:rPr lang="en-US" altLang="en-US" sz="2400" dirty="0" err="1"/>
              <a:t>nỗ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lực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tính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hệ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thống</a:t>
            </a:r>
            <a:r>
              <a:rPr lang="en-US" altLang="en-US" sz="2400" dirty="0"/>
              <a:t> </a:t>
            </a:r>
            <a:r>
              <a:rPr lang="vi-VN" altLang="en-US" sz="2400" dirty="0"/>
              <a:t>để</a:t>
            </a:r>
            <a:r>
              <a:rPr lang="en-GB" altLang="en-US" sz="2400" dirty="0"/>
              <a:t> </a:t>
            </a:r>
            <a:r>
              <a:rPr lang="en-GB" altLang="en-US" sz="2400" dirty="0" err="1"/>
              <a:t>phân</a:t>
            </a:r>
            <a:r>
              <a:rPr lang="en-GB" altLang="en-US" sz="2400" dirty="0"/>
              <a:t> </a:t>
            </a:r>
            <a:r>
              <a:rPr lang="en-GB" altLang="en-US" sz="2400" dirty="0" err="1"/>
              <a:t>tích</a:t>
            </a:r>
            <a:r>
              <a:rPr lang="en-GB" altLang="en-US" sz="2400" dirty="0"/>
              <a:t> </a:t>
            </a:r>
            <a:r>
              <a:rPr lang="en-GB" altLang="en-US" sz="2400" dirty="0" err="1"/>
              <a:t>và</a:t>
            </a:r>
            <a:r>
              <a:rPr lang="en-GB" altLang="en-US" sz="2400" dirty="0"/>
              <a:t> </a:t>
            </a:r>
            <a:r>
              <a:rPr lang="en-GB" altLang="en-US" sz="2400" dirty="0" err="1"/>
              <a:t>quản</a:t>
            </a:r>
            <a:r>
              <a:rPr lang="en-GB" altLang="en-US" sz="2400" dirty="0"/>
              <a:t> </a:t>
            </a:r>
            <a:r>
              <a:rPr lang="en-GB" altLang="en-US" sz="2400" dirty="0" err="1"/>
              <a:t>lý</a:t>
            </a:r>
            <a:r>
              <a:rPr lang="en-GB" altLang="en-US" sz="2400" dirty="0"/>
              <a:t> </a:t>
            </a:r>
            <a:r>
              <a:rPr lang="en-GB" altLang="en-US" sz="2400" dirty="0" err="1"/>
              <a:t>các</a:t>
            </a:r>
            <a:r>
              <a:rPr lang="en-GB" altLang="en-US" sz="2400" dirty="0"/>
              <a:t> </a:t>
            </a:r>
            <a:r>
              <a:rPr lang="en-GB" altLang="en-US" sz="2400" dirty="0" err="1"/>
              <a:t>yếu</a:t>
            </a:r>
            <a:r>
              <a:rPr lang="en-GB" altLang="en-US" sz="2400" dirty="0"/>
              <a:t> </a:t>
            </a:r>
            <a:r>
              <a:rPr lang="en-GB" altLang="en-US" sz="2400" dirty="0" err="1"/>
              <a:t>tố</a:t>
            </a:r>
            <a:r>
              <a:rPr lang="en-GB" altLang="en-US" sz="2400" dirty="0"/>
              <a:t> </a:t>
            </a:r>
            <a:r>
              <a:rPr lang="en-GB" altLang="en-US" sz="2400" dirty="0" err="1"/>
              <a:t>có</a:t>
            </a:r>
            <a:r>
              <a:rPr lang="en-GB" altLang="en-US" sz="2400" dirty="0"/>
              <a:t> </a:t>
            </a:r>
            <a:r>
              <a:rPr lang="en-GB" altLang="en-US" sz="2400" dirty="0" err="1"/>
              <a:t>thể</a:t>
            </a:r>
            <a:r>
              <a:rPr lang="en-GB" altLang="en-US" sz="2400" dirty="0"/>
              <a:t> </a:t>
            </a:r>
            <a:r>
              <a:rPr lang="en-GB" altLang="en-US" sz="2400" dirty="0" err="1"/>
              <a:t>gây</a:t>
            </a:r>
            <a:r>
              <a:rPr lang="en-GB" altLang="en-US" sz="2400" dirty="0"/>
              <a:t> </a:t>
            </a:r>
            <a:r>
              <a:rPr lang="en-GB" altLang="en-US" sz="2400" dirty="0" err="1"/>
              <a:t>ra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thảm</a:t>
            </a:r>
            <a:r>
              <a:rPr lang="en-GB" altLang="en-US" sz="2400" dirty="0"/>
              <a:t> </a:t>
            </a:r>
            <a:r>
              <a:rPr lang="en-GB" altLang="en-US" sz="2400" dirty="0" err="1"/>
              <a:t>họa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bao</a:t>
            </a:r>
            <a:r>
              <a:rPr lang="en-GB" altLang="en-US" sz="2400" dirty="0"/>
              <a:t> </a:t>
            </a:r>
            <a:r>
              <a:rPr lang="en-GB" altLang="en-US" sz="2400" dirty="0" err="1"/>
              <a:t>gồm</a:t>
            </a:r>
            <a:r>
              <a:rPr lang="en-GB" altLang="en-US" sz="2400" dirty="0"/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giảm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mức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</a:rPr>
              <a:t>độ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tiếp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xúc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với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hiểm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họa</a:t>
            </a:r>
            <a:r>
              <a:rPr lang="en-GB" altLang="en-US" sz="2400" b="1" dirty="0">
                <a:solidFill>
                  <a:srgbClr val="FF0000"/>
                </a:solidFill>
              </a:rPr>
              <a:t>, </a:t>
            </a:r>
            <a:r>
              <a:rPr lang="en-GB" altLang="en-US" sz="2400" b="1" dirty="0" err="1">
                <a:solidFill>
                  <a:srgbClr val="FF0000"/>
                </a:solidFill>
              </a:rPr>
              <a:t>giảm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tình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trạng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dễ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bị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tổn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th</a:t>
            </a:r>
            <a:r>
              <a:rPr lang="vi-VN" altLang="en-US" sz="2400" b="1" dirty="0">
                <a:solidFill>
                  <a:srgbClr val="FF0000"/>
                </a:solidFill>
              </a:rPr>
              <a:t>ươ</a:t>
            </a:r>
            <a:r>
              <a:rPr lang="en-GB" altLang="en-US" sz="2400" b="1" dirty="0">
                <a:solidFill>
                  <a:srgbClr val="FF0000"/>
                </a:solidFill>
              </a:rPr>
              <a:t>ng </a:t>
            </a:r>
            <a:r>
              <a:rPr lang="en-GB" altLang="en-US" sz="2400" b="1" dirty="0" err="1">
                <a:solidFill>
                  <a:srgbClr val="FF0000"/>
                </a:solidFill>
              </a:rPr>
              <a:t>của</a:t>
            </a:r>
            <a:r>
              <a:rPr lang="en-GB" altLang="en-US" sz="2400" b="1" dirty="0">
                <a:solidFill>
                  <a:srgbClr val="FF0000"/>
                </a:solidFill>
              </a:rPr>
              <a:t> ng</a:t>
            </a:r>
            <a:r>
              <a:rPr lang="vi-VN" altLang="en-US" sz="2400" b="1" dirty="0">
                <a:solidFill>
                  <a:srgbClr val="FF0000"/>
                </a:solidFill>
              </a:rPr>
              <a:t>ườ</a:t>
            </a:r>
            <a:r>
              <a:rPr lang="en-GB" altLang="en-US" sz="2400" b="1" dirty="0" err="1">
                <a:solidFill>
                  <a:srgbClr val="FF0000"/>
                </a:solidFill>
              </a:rPr>
              <a:t>i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dân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và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tài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sản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của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họ</a:t>
            </a:r>
            <a:r>
              <a:rPr lang="en-GB" altLang="en-US" sz="2400" b="1" dirty="0">
                <a:solidFill>
                  <a:srgbClr val="FF0000"/>
                </a:solidFill>
              </a:rPr>
              <a:t>, </a:t>
            </a:r>
            <a:r>
              <a:rPr lang="en-GB" altLang="en-US" sz="2400" b="1" dirty="0" err="1">
                <a:solidFill>
                  <a:srgbClr val="FF0000"/>
                </a:solidFill>
              </a:rPr>
              <a:t>quản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lý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</a:rPr>
              <a:t>đấ</a:t>
            </a:r>
            <a:r>
              <a:rPr lang="en-GB" altLang="en-US" sz="2400" b="1" dirty="0">
                <a:solidFill>
                  <a:srgbClr val="FF0000"/>
                </a:solidFill>
              </a:rPr>
              <a:t>t </a:t>
            </a:r>
            <a:r>
              <a:rPr lang="en-GB" altLang="en-US" sz="2400" b="1" dirty="0" err="1">
                <a:solidFill>
                  <a:srgbClr val="FF0000"/>
                </a:solidFill>
              </a:rPr>
              <a:t>và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môi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tr</a:t>
            </a:r>
            <a:r>
              <a:rPr lang="vi-VN" altLang="en-US" sz="2400" b="1" dirty="0">
                <a:solidFill>
                  <a:srgbClr val="FF0000"/>
                </a:solidFill>
              </a:rPr>
              <a:t>ường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hiệu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quả</a:t>
            </a:r>
            <a:r>
              <a:rPr lang="en-GB" altLang="en-US" sz="2400" b="1" dirty="0">
                <a:solidFill>
                  <a:srgbClr val="FF0000"/>
                </a:solidFill>
              </a:rPr>
              <a:t> h</a:t>
            </a:r>
            <a:r>
              <a:rPr lang="vi-VN" altLang="en-US" sz="2400" b="1" dirty="0">
                <a:solidFill>
                  <a:srgbClr val="FF0000"/>
                </a:solidFill>
              </a:rPr>
              <a:t>ơ</a:t>
            </a:r>
            <a:r>
              <a:rPr lang="en-GB" altLang="en-US" sz="2400" b="1" dirty="0">
                <a:solidFill>
                  <a:srgbClr val="FF0000"/>
                </a:solidFill>
              </a:rPr>
              <a:t>n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và</a:t>
            </a:r>
            <a:r>
              <a:rPr lang="en-GB" altLang="en-US" sz="2400" dirty="0"/>
              <a:t> </a:t>
            </a:r>
            <a:r>
              <a:rPr lang="en-GB" altLang="en-US" sz="2400" dirty="0" err="1"/>
              <a:t>cải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thiện</a:t>
            </a:r>
            <a:r>
              <a:rPr lang="en-GB" altLang="en-US" sz="2400" dirty="0"/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hoạt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vi-VN" altLang="en-US" sz="2400" b="1" dirty="0">
                <a:solidFill>
                  <a:srgbClr val="FF0000"/>
                </a:solidFill>
              </a:rPr>
              <a:t>độn</a:t>
            </a:r>
            <a:r>
              <a:rPr lang="en-GB" altLang="en-US" sz="2400" b="1" dirty="0">
                <a:solidFill>
                  <a:srgbClr val="FF0000"/>
                </a:solidFill>
              </a:rPr>
              <a:t>g </a:t>
            </a:r>
            <a:r>
              <a:rPr lang="en-GB" altLang="en-US" sz="2400" b="1" dirty="0" err="1">
                <a:solidFill>
                  <a:srgbClr val="FF0000"/>
                </a:solidFill>
              </a:rPr>
              <a:t>phòng</a:t>
            </a:r>
            <a:r>
              <a:rPr lang="en-GB" altLang="en-US" sz="2400" b="1" dirty="0">
                <a:solidFill>
                  <a:srgbClr val="FF0000"/>
                </a:solidFill>
              </a:rPr>
              <a:t> </a:t>
            </a:r>
            <a:r>
              <a:rPr lang="en-GB" altLang="en-US" sz="2400" b="1" dirty="0" err="1">
                <a:solidFill>
                  <a:srgbClr val="FF0000"/>
                </a:solidFill>
              </a:rPr>
              <a:t>ngừa</a:t>
            </a:r>
            <a:r>
              <a:rPr lang="en-GB" altLang="en-US" sz="2400" dirty="0"/>
              <a:t> </a:t>
            </a:r>
            <a:r>
              <a:rPr lang="vi-VN" altLang="en-US" sz="2400" dirty="0"/>
              <a:t>đố</a:t>
            </a:r>
            <a:r>
              <a:rPr lang="en-GB" altLang="en-US" sz="2400" dirty="0" err="1"/>
              <a:t>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với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các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sự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kiện</a:t>
            </a:r>
            <a:r>
              <a:rPr lang="en-GB" altLang="en-US" sz="2400" dirty="0"/>
              <a:t> </a:t>
            </a:r>
            <a:r>
              <a:rPr lang="en-GB" altLang="en-US" sz="2400" dirty="0" err="1"/>
              <a:t>bất</a:t>
            </a:r>
            <a:r>
              <a:rPr lang="en-GB" altLang="en-US" sz="2400" dirty="0"/>
              <a:t> </a:t>
            </a:r>
            <a:r>
              <a:rPr lang="en-GB" altLang="en-US" sz="2400" dirty="0" err="1"/>
              <a:t>lợi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1699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7344816" cy="4176464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400" dirty="0" smtClean="0"/>
          </a:p>
          <a:p>
            <a:pPr marL="0" indent="0" algn="ctr">
              <a:buNone/>
            </a:pPr>
            <a:r>
              <a:rPr lang="vi-VN" sz="2400" b="1" dirty="0">
                <a:solidFill>
                  <a:srgbClr val="FF0000"/>
                </a:solidFill>
              </a:rPr>
              <a:t>Thích ứng với biến đổi khí hậu </a:t>
            </a:r>
            <a:r>
              <a:rPr lang="vi-VN" sz="2400" dirty="0"/>
              <a:t>là sự điều chỉnh hệ thống tự nhiên hoặc con </a:t>
            </a:r>
            <a:r>
              <a:rPr lang="vi-VN" sz="2400" dirty="0" smtClean="0"/>
              <a:t>người</a:t>
            </a:r>
            <a:r>
              <a:rPr lang="en-GB" sz="2400" dirty="0" smtClean="0"/>
              <a:t> </a:t>
            </a:r>
            <a:r>
              <a:rPr lang="vi-VN" sz="2400" dirty="0" smtClean="0"/>
              <a:t>đối </a:t>
            </a:r>
            <a:r>
              <a:rPr lang="vi-VN" sz="2400" dirty="0"/>
              <a:t>với hoàn cảnh hoặc môi trường thay đổi, nhằm mục đích </a:t>
            </a:r>
            <a:r>
              <a:rPr lang="vi-VN" sz="2400" dirty="0">
                <a:solidFill>
                  <a:srgbClr val="FF0000"/>
                </a:solidFill>
              </a:rPr>
              <a:t>giảm khả năng bị </a:t>
            </a:r>
            <a:r>
              <a:rPr lang="vi-VN" sz="2400" dirty="0" smtClean="0">
                <a:solidFill>
                  <a:srgbClr val="FF0000"/>
                </a:solidFill>
              </a:rPr>
              <a:t>tổn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vi-VN" sz="2400" dirty="0" smtClean="0">
                <a:solidFill>
                  <a:srgbClr val="FF0000"/>
                </a:solidFill>
              </a:rPr>
              <a:t>thương</a:t>
            </a:r>
            <a:r>
              <a:rPr lang="vi-VN" sz="2400" dirty="0" smtClean="0"/>
              <a:t> </a:t>
            </a:r>
            <a:r>
              <a:rPr lang="vi-VN" sz="2400" dirty="0"/>
              <a:t>do dao động và biến đối khí hậu </a:t>
            </a:r>
            <a:r>
              <a:rPr lang="en-GB" sz="2400" dirty="0" err="1" smtClean="0"/>
              <a:t>hiện</a:t>
            </a:r>
            <a:r>
              <a:rPr lang="en-GB" sz="2400" dirty="0" smtClean="0"/>
              <a:t> </a:t>
            </a:r>
            <a:r>
              <a:rPr lang="en-GB" sz="2400" dirty="0" err="1" smtClean="0"/>
              <a:t>tại</a:t>
            </a:r>
            <a:r>
              <a:rPr lang="vi-VN" sz="2400" dirty="0" smtClean="0"/>
              <a:t> </a:t>
            </a:r>
            <a:r>
              <a:rPr lang="vi-VN" sz="2400" dirty="0"/>
              <a:t>hoặc </a:t>
            </a:r>
            <a:r>
              <a:rPr lang="vi-VN" sz="2400" dirty="0" smtClean="0"/>
              <a:t>t</a:t>
            </a:r>
            <a:r>
              <a:rPr lang="en-GB" sz="2400" dirty="0" err="1" smtClean="0"/>
              <a:t>ương</a:t>
            </a:r>
            <a:r>
              <a:rPr lang="en-GB" sz="2400" dirty="0" smtClean="0"/>
              <a:t> </a:t>
            </a:r>
            <a:r>
              <a:rPr lang="en-GB" sz="2400" dirty="0" err="1" smtClean="0"/>
              <a:t>lai</a:t>
            </a:r>
            <a:r>
              <a:rPr lang="vi-VN" sz="2400" dirty="0" smtClean="0"/>
              <a:t> </a:t>
            </a:r>
            <a:r>
              <a:rPr lang="vi-VN" sz="2400" dirty="0"/>
              <a:t>và </a:t>
            </a:r>
            <a:r>
              <a:rPr lang="vi-VN" sz="2400" dirty="0">
                <a:solidFill>
                  <a:srgbClr val="FF0000"/>
                </a:solidFill>
              </a:rPr>
              <a:t>tận dụng </a:t>
            </a:r>
            <a:r>
              <a:rPr lang="vi-VN" sz="2400" dirty="0" smtClean="0">
                <a:solidFill>
                  <a:srgbClr val="FF0000"/>
                </a:solidFill>
              </a:rPr>
              <a:t>các</a:t>
            </a:r>
            <a:r>
              <a:rPr lang="en-GB" sz="2400" dirty="0" smtClean="0">
                <a:solidFill>
                  <a:srgbClr val="FF0000"/>
                </a:solidFill>
              </a:rPr>
              <a:t> </a:t>
            </a:r>
            <a:r>
              <a:rPr lang="pt-BR" sz="2400" dirty="0" smtClean="0">
                <a:solidFill>
                  <a:srgbClr val="FF0000"/>
                </a:solidFill>
              </a:rPr>
              <a:t>cơ </a:t>
            </a:r>
            <a:r>
              <a:rPr lang="pt-BR" sz="2400" dirty="0">
                <a:solidFill>
                  <a:srgbClr val="FF0000"/>
                </a:solidFill>
              </a:rPr>
              <a:t>hội </a:t>
            </a:r>
            <a:r>
              <a:rPr lang="pt-BR" sz="2400" dirty="0"/>
              <a:t>do nó mang lại.</a:t>
            </a:r>
            <a:endParaRPr lang="en-US" alt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0" dirty="0" err="1"/>
              <a:t>Bước</a:t>
            </a:r>
            <a:r>
              <a:rPr lang="en-GB" i="0" dirty="0"/>
              <a:t> 1: Trang </a:t>
            </a:r>
            <a:r>
              <a:rPr lang="en-GB" i="0" dirty="0" err="1"/>
              <a:t>bị</a:t>
            </a:r>
            <a:r>
              <a:rPr lang="en-GB" i="0" dirty="0"/>
              <a:t> </a:t>
            </a:r>
            <a:r>
              <a:rPr lang="en-GB" i="0" dirty="0" err="1"/>
              <a:t>kiến</a:t>
            </a:r>
            <a:r>
              <a:rPr lang="en-GB" i="0" dirty="0"/>
              <a:t> </a:t>
            </a:r>
            <a:r>
              <a:rPr lang="en-GB" i="0" dirty="0" err="1"/>
              <a:t>thức</a:t>
            </a:r>
            <a:r>
              <a:rPr lang="en-GB" i="0" dirty="0"/>
              <a:t/>
            </a:r>
            <a:br>
              <a:rPr lang="en-GB" i="0" dirty="0"/>
            </a:br>
            <a:r>
              <a:rPr lang="en-GB" dirty="0" err="1" smtClean="0">
                <a:solidFill>
                  <a:srgbClr val="FF0000"/>
                </a:solidFill>
              </a:rPr>
              <a:t>Thích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ứng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biến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đổi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khí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hậu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06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>
            <a:normAutofit/>
          </a:bodyPr>
          <a:lstStyle/>
          <a:p>
            <a:r>
              <a:rPr lang="en-GB" i="0" dirty="0" err="1"/>
              <a:t>Bước</a:t>
            </a:r>
            <a:r>
              <a:rPr lang="en-GB" i="0" dirty="0"/>
              <a:t> 1: Trang </a:t>
            </a:r>
            <a:r>
              <a:rPr lang="en-GB" i="0" dirty="0" err="1"/>
              <a:t>bị</a:t>
            </a:r>
            <a:r>
              <a:rPr lang="en-GB" i="0" dirty="0"/>
              <a:t> </a:t>
            </a:r>
            <a:r>
              <a:rPr lang="en-GB" i="0" dirty="0" err="1"/>
              <a:t>kiến</a:t>
            </a:r>
            <a:r>
              <a:rPr lang="en-GB" i="0" dirty="0"/>
              <a:t> </a:t>
            </a:r>
            <a:r>
              <a:rPr lang="en-GB" i="0" dirty="0" err="1"/>
              <a:t>thức</a:t>
            </a:r>
            <a:r>
              <a:rPr lang="en-GB" i="0" dirty="0"/>
              <a:t/>
            </a:r>
            <a:br>
              <a:rPr lang="en-GB" i="0" dirty="0"/>
            </a:br>
            <a:r>
              <a:rPr lang="en-GB" dirty="0" err="1" smtClean="0">
                <a:solidFill>
                  <a:srgbClr val="FF0000"/>
                </a:solidFill>
              </a:rPr>
              <a:t>Lồng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ghép</a:t>
            </a:r>
            <a:r>
              <a:rPr lang="en-GB" dirty="0" smtClean="0">
                <a:solidFill>
                  <a:srgbClr val="FF0000"/>
                </a:solidFill>
              </a:rPr>
              <a:t> GTRRTH </a:t>
            </a:r>
            <a:r>
              <a:rPr lang="en-GB" dirty="0" err="1" smtClean="0">
                <a:solidFill>
                  <a:srgbClr val="FF0000"/>
                </a:solidFill>
              </a:rPr>
              <a:t>với</a:t>
            </a:r>
            <a:r>
              <a:rPr lang="en-GB" dirty="0" smtClean="0">
                <a:solidFill>
                  <a:srgbClr val="FF0000"/>
                </a:solidFill>
              </a:rPr>
              <a:t> BĐKH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7344816" cy="4176464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en-US" sz="2400" b="1" dirty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sz="2400" dirty="0" err="1"/>
              <a:t>Nghiên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cứu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ứng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phó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với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các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rủi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ro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gắn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kết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với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thảm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họa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biến</a:t>
            </a:r>
            <a:r>
              <a:rPr lang="en-US" altLang="en-US" sz="2400" dirty="0"/>
              <a:t> </a:t>
            </a:r>
            <a:r>
              <a:rPr lang="vi-VN" altLang="en-US" sz="2400" dirty="0"/>
              <a:t>đổi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khí</a:t>
            </a:r>
            <a:r>
              <a:rPr lang="en-GB" altLang="en-US" sz="2400" dirty="0"/>
              <a:t> </a:t>
            </a:r>
            <a:r>
              <a:rPr lang="en-GB" altLang="en-US" sz="2400" dirty="0" err="1"/>
              <a:t>hậu</a:t>
            </a:r>
            <a:r>
              <a:rPr lang="en-GB" altLang="en-US" sz="2400" dirty="0"/>
              <a:t> </a:t>
            </a:r>
            <a:r>
              <a:rPr lang="en-GB" altLang="en-US" sz="2400" dirty="0" err="1"/>
              <a:t>trong</a:t>
            </a:r>
            <a:r>
              <a:rPr lang="en-GB" altLang="en-US" sz="2400" dirty="0"/>
              <a:t> </a:t>
            </a:r>
            <a:r>
              <a:rPr lang="en-GB" altLang="en-US" sz="2400" dirty="0" err="1"/>
              <a:t>toàn</a:t>
            </a:r>
            <a:r>
              <a:rPr lang="en-GB" altLang="en-US" sz="2400" dirty="0"/>
              <a:t> </a:t>
            </a:r>
            <a:r>
              <a:rPr lang="en-GB" altLang="en-US" sz="2400" dirty="0" err="1"/>
              <a:t>bộ</a:t>
            </a:r>
            <a:r>
              <a:rPr lang="en-GB" altLang="en-US" sz="2400" dirty="0"/>
              <a:t> </a:t>
            </a:r>
            <a:r>
              <a:rPr lang="en-GB" altLang="en-US" sz="2400" dirty="0" err="1"/>
              <a:t>quy</a:t>
            </a:r>
            <a:r>
              <a:rPr lang="en-GB" altLang="en-US" sz="2400" dirty="0"/>
              <a:t> </a:t>
            </a:r>
            <a:r>
              <a:rPr lang="en-GB" altLang="en-US" sz="2400" dirty="0" err="1"/>
              <a:t>trình</a:t>
            </a:r>
            <a:r>
              <a:rPr lang="en-GB" altLang="en-US" sz="2400" dirty="0"/>
              <a:t> </a:t>
            </a:r>
            <a:r>
              <a:rPr lang="en-GB" altLang="en-US" sz="2400" dirty="0" err="1"/>
              <a:t>từ</a:t>
            </a:r>
            <a:r>
              <a:rPr lang="en-GB" altLang="en-US" sz="2400" dirty="0"/>
              <a:t> </a:t>
            </a:r>
            <a:r>
              <a:rPr lang="en-GB" altLang="en-US" sz="2400" dirty="0" err="1"/>
              <a:t>xây</a:t>
            </a:r>
            <a:r>
              <a:rPr lang="en-GB" altLang="en-US" sz="2400" dirty="0"/>
              <a:t> </a:t>
            </a:r>
            <a:r>
              <a:rPr lang="en-GB" altLang="en-US" sz="2400" dirty="0" err="1"/>
              <a:t>dựng</a:t>
            </a:r>
            <a:r>
              <a:rPr lang="en-GB" altLang="en-US" sz="2400" dirty="0"/>
              <a:t> </a:t>
            </a:r>
            <a:r>
              <a:rPr lang="en-GB" altLang="en-US" sz="2400" dirty="0" err="1"/>
              <a:t>chính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sách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lập</a:t>
            </a:r>
            <a:r>
              <a:rPr lang="en-GB" altLang="en-US" sz="2400" dirty="0"/>
              <a:t> </a:t>
            </a:r>
            <a:r>
              <a:rPr lang="en-GB" altLang="en-US" sz="2400" dirty="0" err="1"/>
              <a:t>kế</a:t>
            </a:r>
            <a:r>
              <a:rPr lang="en-GB" altLang="en-US" sz="2400" dirty="0"/>
              <a:t> </a:t>
            </a:r>
            <a:r>
              <a:rPr lang="en-GB" altLang="en-US" sz="2400" dirty="0" err="1"/>
              <a:t>hoạch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ngân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sách</a:t>
            </a:r>
            <a:r>
              <a:rPr lang="en-GB" altLang="en-US" sz="2400" dirty="0"/>
              <a:t>, </a:t>
            </a:r>
            <a:r>
              <a:rPr lang="en-GB" altLang="en-US" sz="2400" dirty="0" err="1"/>
              <a:t>thực</a:t>
            </a:r>
            <a:r>
              <a:rPr lang="en-GB" altLang="en-US" sz="2400" dirty="0"/>
              <a:t> </a:t>
            </a:r>
            <a:r>
              <a:rPr lang="en-GB" altLang="en-US" sz="2400" dirty="0" err="1"/>
              <a:t>hiện</a:t>
            </a:r>
            <a:r>
              <a:rPr lang="en-GB" altLang="en-US" sz="2400" dirty="0"/>
              <a:t> </a:t>
            </a:r>
            <a:r>
              <a:rPr lang="en-GB" altLang="en-US" sz="2400" dirty="0" err="1"/>
              <a:t>và</a:t>
            </a:r>
            <a:r>
              <a:rPr lang="en-GB" altLang="en-US" sz="2400" dirty="0"/>
              <a:t> </a:t>
            </a:r>
            <a:r>
              <a:rPr lang="en-GB" altLang="en-US" sz="2400" dirty="0" err="1"/>
              <a:t>giám</a:t>
            </a:r>
            <a:r>
              <a:rPr lang="en-GB" altLang="en-US" sz="2400" dirty="0"/>
              <a:t> </a:t>
            </a:r>
            <a:r>
              <a:rPr lang="en-GB" altLang="en-US" sz="2400" dirty="0" err="1"/>
              <a:t>sát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138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>
            <a:normAutofit/>
          </a:bodyPr>
          <a:lstStyle/>
          <a:p>
            <a:r>
              <a:rPr lang="en-GB" i="0" dirty="0" err="1"/>
              <a:t>Bước</a:t>
            </a:r>
            <a:r>
              <a:rPr lang="en-GB" i="0" dirty="0"/>
              <a:t> 1: Trang </a:t>
            </a:r>
            <a:r>
              <a:rPr lang="en-GB" i="0" dirty="0" err="1"/>
              <a:t>bị</a:t>
            </a:r>
            <a:r>
              <a:rPr lang="en-GB" i="0" dirty="0"/>
              <a:t> </a:t>
            </a:r>
            <a:r>
              <a:rPr lang="en-GB" i="0" dirty="0" err="1"/>
              <a:t>kiến</a:t>
            </a:r>
            <a:r>
              <a:rPr lang="en-GB" i="0" dirty="0"/>
              <a:t> </a:t>
            </a:r>
            <a:r>
              <a:rPr lang="en-GB" i="0" dirty="0" err="1"/>
              <a:t>thức</a:t>
            </a:r>
            <a:r>
              <a:rPr lang="en-GB" i="0" dirty="0"/>
              <a:t/>
            </a:r>
            <a:br>
              <a:rPr lang="en-GB" i="0" dirty="0"/>
            </a:br>
            <a:r>
              <a:rPr lang="en-GB" dirty="0" err="1" smtClean="0">
                <a:solidFill>
                  <a:srgbClr val="FF0000"/>
                </a:solidFill>
              </a:rPr>
              <a:t>Làm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việc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nhóm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7344816" cy="4176464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en-US" sz="24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smtClean="0"/>
              <a:t>1: 	</a:t>
            </a:r>
            <a:r>
              <a:rPr lang="en-US" sz="2400" dirty="0" err="1" smtClean="0"/>
              <a:t>Hiểm</a:t>
            </a:r>
            <a:r>
              <a:rPr lang="en-US" sz="2400" dirty="0" smtClean="0"/>
              <a:t> </a:t>
            </a:r>
            <a:r>
              <a:rPr lang="en-US" sz="2400" dirty="0" err="1"/>
              <a:t>họa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vi-VN" sz="2400" dirty="0"/>
              <a:t>đị</a:t>
            </a:r>
            <a:r>
              <a:rPr lang="en-GB" sz="2400" dirty="0"/>
              <a:t>a </a:t>
            </a:r>
            <a:r>
              <a:rPr lang="en-GB" sz="2400" dirty="0" err="1" smtClean="0"/>
              <a:t>chất</a:t>
            </a:r>
            <a:r>
              <a:rPr lang="en-GB" sz="2400" dirty="0" smtClean="0"/>
              <a:t>                     		(</a:t>
            </a:r>
            <a:r>
              <a:rPr lang="en-GB" sz="2400" dirty="0" err="1" smtClean="0"/>
              <a:t>động</a:t>
            </a:r>
            <a:r>
              <a:rPr lang="en-GB" sz="2400" dirty="0" smtClean="0"/>
              <a:t> </a:t>
            </a:r>
            <a:r>
              <a:rPr lang="en-GB" sz="2400" dirty="0" err="1" smtClean="0"/>
              <a:t>đất</a:t>
            </a:r>
            <a:r>
              <a:rPr lang="en-GB" sz="2400" dirty="0" smtClean="0"/>
              <a:t>, </a:t>
            </a:r>
            <a:r>
              <a:rPr lang="en-GB" sz="2400" dirty="0" err="1" smtClean="0"/>
              <a:t>sóng</a:t>
            </a:r>
            <a:r>
              <a:rPr lang="en-GB" sz="2400" dirty="0" smtClean="0"/>
              <a:t> </a:t>
            </a:r>
            <a:r>
              <a:rPr lang="en-GB" sz="2400" dirty="0" err="1" smtClean="0"/>
              <a:t>thần</a:t>
            </a:r>
            <a:r>
              <a:rPr lang="en-GB" sz="2400" dirty="0" smtClean="0"/>
              <a:t>)</a:t>
            </a:r>
            <a:endParaRPr lang="en-US" sz="2400" dirty="0"/>
          </a:p>
          <a:p>
            <a:pPr>
              <a:defRPr/>
            </a:pP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smtClean="0"/>
              <a:t>2: 	L</a:t>
            </a:r>
            <a:r>
              <a:rPr lang="en-GB" sz="2400" dirty="0" smtClean="0"/>
              <a:t>ũ </a:t>
            </a:r>
            <a:r>
              <a:rPr lang="en-GB" sz="2400" dirty="0" err="1" smtClean="0"/>
              <a:t>lụt</a:t>
            </a:r>
            <a:endParaRPr lang="en-US" sz="2400" dirty="0"/>
          </a:p>
          <a:p>
            <a:pPr>
              <a:defRPr/>
            </a:pP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smtClean="0"/>
              <a:t>3: 	</a:t>
            </a:r>
            <a:r>
              <a:rPr lang="en-US" sz="2400" dirty="0" err="1" smtClean="0"/>
              <a:t>Bão</a:t>
            </a:r>
            <a:endParaRPr lang="en-US" sz="2400" dirty="0"/>
          </a:p>
          <a:p>
            <a:pPr>
              <a:defRPr/>
            </a:pP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smtClean="0"/>
              <a:t>4: 	N</a:t>
            </a:r>
            <a:r>
              <a:rPr lang="vi-VN" sz="2400" dirty="0"/>
              <a:t>ước</a:t>
            </a:r>
            <a:r>
              <a:rPr lang="en-GB" sz="2400" dirty="0"/>
              <a:t> </a:t>
            </a:r>
            <a:r>
              <a:rPr lang="en-GB" sz="2400" dirty="0" err="1"/>
              <a:t>biển</a:t>
            </a:r>
            <a:r>
              <a:rPr lang="en-GB" sz="2400" dirty="0"/>
              <a:t> </a:t>
            </a:r>
            <a:r>
              <a:rPr lang="en-GB" sz="2400" dirty="0" err="1"/>
              <a:t>dâng</a:t>
            </a:r>
            <a:endParaRPr lang="en-US" sz="2400" dirty="0"/>
          </a:p>
          <a:p>
            <a:pPr>
              <a:defRPr/>
            </a:pP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smtClean="0"/>
              <a:t>5: 	</a:t>
            </a:r>
            <a:r>
              <a:rPr lang="en-GB" sz="2400" dirty="0" err="1" smtClean="0"/>
              <a:t>Nắng</a:t>
            </a:r>
            <a:r>
              <a:rPr lang="en-GB" sz="2400" dirty="0" smtClean="0"/>
              <a:t> </a:t>
            </a:r>
            <a:r>
              <a:rPr lang="en-GB" sz="2400" dirty="0" err="1" smtClean="0"/>
              <a:t>nóng</a:t>
            </a:r>
            <a:r>
              <a:rPr lang="en-GB" sz="2400" dirty="0" smtClean="0"/>
              <a:t>, </a:t>
            </a:r>
            <a:r>
              <a:rPr lang="en-GB" sz="2400" dirty="0" err="1" smtClean="0"/>
              <a:t>hạn</a:t>
            </a:r>
            <a:r>
              <a:rPr lang="en-GB" sz="2400" dirty="0"/>
              <a:t> </a:t>
            </a:r>
            <a:r>
              <a:rPr lang="en-GB" sz="2400" dirty="0" err="1" smtClean="0"/>
              <a:t>hán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732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>
            <a:normAutofit/>
          </a:bodyPr>
          <a:lstStyle/>
          <a:p>
            <a:r>
              <a:rPr lang="en-GB" i="0" dirty="0" err="1"/>
              <a:t>Bước</a:t>
            </a:r>
            <a:r>
              <a:rPr lang="en-GB" i="0" dirty="0"/>
              <a:t> 1: Trang </a:t>
            </a:r>
            <a:r>
              <a:rPr lang="en-GB" i="0" dirty="0" err="1"/>
              <a:t>bị</a:t>
            </a:r>
            <a:r>
              <a:rPr lang="en-GB" i="0" dirty="0"/>
              <a:t> </a:t>
            </a:r>
            <a:r>
              <a:rPr lang="en-GB" i="0" dirty="0" err="1"/>
              <a:t>kiến</a:t>
            </a:r>
            <a:r>
              <a:rPr lang="en-GB" i="0" dirty="0"/>
              <a:t> </a:t>
            </a:r>
            <a:r>
              <a:rPr lang="en-GB" i="0" dirty="0" err="1"/>
              <a:t>thức</a:t>
            </a:r>
            <a:r>
              <a:rPr lang="en-GB" i="0" dirty="0"/>
              <a:t/>
            </a:r>
            <a:br>
              <a:rPr lang="en-GB" i="0" dirty="0"/>
            </a:br>
            <a:r>
              <a:rPr lang="en-GB" dirty="0" err="1" smtClean="0">
                <a:solidFill>
                  <a:srgbClr val="FF0000"/>
                </a:solidFill>
              </a:rPr>
              <a:t>Làm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việc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nhóm</a:t>
            </a:r>
            <a:r>
              <a:rPr lang="en-GB" dirty="0" smtClean="0">
                <a:solidFill>
                  <a:srgbClr val="FF0000"/>
                </a:solidFill>
              </a:rPr>
              <a:t> (</a:t>
            </a:r>
            <a:r>
              <a:rPr lang="en-GB" dirty="0" err="1" smtClean="0">
                <a:solidFill>
                  <a:srgbClr val="FF0000"/>
                </a:solidFill>
              </a:rPr>
              <a:t>tiếp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628800"/>
            <a:ext cx="7848872" cy="4176464"/>
          </a:xfrm>
        </p:spPr>
        <p:txBody>
          <a:bodyPr/>
          <a:lstStyle/>
          <a:p>
            <a:pPr marL="0" indent="0" algn="ctr" eaLnBrk="1" hangingPunct="1">
              <a:buNone/>
            </a:pPr>
            <a:endParaRPr lang="en-US" altLang="en-US" sz="24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dirty="0" err="1"/>
              <a:t>Xác</a:t>
            </a:r>
            <a:r>
              <a:rPr lang="en-US" altLang="en-US" sz="2400" dirty="0"/>
              <a:t> </a:t>
            </a:r>
            <a:r>
              <a:rPr lang="vi-VN" altLang="en-US" sz="2400" dirty="0"/>
              <a:t>địn</a:t>
            </a:r>
            <a:r>
              <a:rPr lang="en-GB" altLang="en-US" sz="2400" dirty="0"/>
              <a:t>h </a:t>
            </a:r>
            <a:r>
              <a:rPr lang="en-GB" altLang="en-US" sz="2400" dirty="0" err="1"/>
              <a:t>hậu</a:t>
            </a:r>
            <a:r>
              <a:rPr lang="en-GB" altLang="en-US" sz="2400" dirty="0"/>
              <a:t> </a:t>
            </a:r>
            <a:r>
              <a:rPr lang="en-GB" altLang="en-US" sz="2400" dirty="0" err="1"/>
              <a:t>quả</a:t>
            </a:r>
            <a:r>
              <a:rPr lang="en-GB" altLang="en-US" sz="2400" dirty="0"/>
              <a:t> </a:t>
            </a:r>
            <a:r>
              <a:rPr lang="en-GB" altLang="en-US" sz="2400" dirty="0" err="1"/>
              <a:t>của</a:t>
            </a:r>
            <a:r>
              <a:rPr lang="en-GB" altLang="en-US" sz="2400" dirty="0"/>
              <a:t> </a:t>
            </a:r>
            <a:r>
              <a:rPr lang="en-GB" altLang="en-US" sz="2400" dirty="0" err="1"/>
              <a:t>các</a:t>
            </a:r>
            <a:r>
              <a:rPr lang="en-GB" altLang="en-US" sz="2400" dirty="0"/>
              <a:t> </a:t>
            </a:r>
            <a:r>
              <a:rPr lang="en-GB" altLang="en-US" sz="2400" dirty="0" err="1"/>
              <a:t>hiểm</a:t>
            </a:r>
            <a:r>
              <a:rPr lang="en-GB" altLang="en-US" sz="2400" dirty="0"/>
              <a:t> </a:t>
            </a:r>
            <a:r>
              <a:rPr lang="en-GB" altLang="en-US" sz="2400" dirty="0" err="1"/>
              <a:t>họa</a:t>
            </a:r>
            <a:endParaRPr lang="en-GB" altLang="en-US" sz="2400" dirty="0"/>
          </a:p>
          <a:p>
            <a:pPr eaLnBrk="1" hangingPunct="1"/>
            <a:r>
              <a:rPr lang="en-US" altLang="en-US" sz="2400" dirty="0" err="1"/>
              <a:t>Xác</a:t>
            </a:r>
            <a:r>
              <a:rPr lang="en-US" altLang="en-US" sz="2400" dirty="0"/>
              <a:t> </a:t>
            </a:r>
            <a:r>
              <a:rPr lang="vi-VN" altLang="en-US" sz="2400" dirty="0"/>
              <a:t>địn</a:t>
            </a:r>
            <a:r>
              <a:rPr lang="en-GB" altLang="en-US" sz="2400" dirty="0"/>
              <a:t>h </a:t>
            </a:r>
            <a:r>
              <a:rPr lang="en-GB" altLang="en-US" sz="2400" dirty="0" err="1">
                <a:solidFill>
                  <a:srgbClr val="FF0000"/>
                </a:solidFill>
              </a:rPr>
              <a:t>tác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vi-VN" altLang="en-US" sz="2400" dirty="0">
                <a:solidFill>
                  <a:srgbClr val="FF0000"/>
                </a:solidFill>
              </a:rPr>
              <a:t>độn</a:t>
            </a:r>
            <a:r>
              <a:rPr lang="en-GB" altLang="en-US" sz="2400" dirty="0">
                <a:solidFill>
                  <a:srgbClr val="FF0000"/>
                </a:solidFill>
              </a:rPr>
              <a:t>g </a:t>
            </a:r>
            <a:r>
              <a:rPr lang="en-GB" altLang="en-US" sz="2400" dirty="0" err="1">
                <a:solidFill>
                  <a:srgbClr val="FF0000"/>
                </a:solidFill>
              </a:rPr>
              <a:t>có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 err="1">
                <a:solidFill>
                  <a:srgbClr val="FF0000"/>
                </a:solidFill>
              </a:rPr>
              <a:t>thể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 err="1"/>
              <a:t>gây</a:t>
            </a:r>
            <a:r>
              <a:rPr lang="en-GB" altLang="en-US" sz="2400" dirty="0"/>
              <a:t> </a:t>
            </a:r>
            <a:r>
              <a:rPr lang="en-GB" altLang="en-US" sz="2400" dirty="0" err="1"/>
              <a:t>lên</a:t>
            </a:r>
            <a:r>
              <a:rPr lang="en-GB" altLang="en-US" sz="2400" dirty="0"/>
              <a:t> ng</a:t>
            </a:r>
            <a:r>
              <a:rPr lang="vi-VN" altLang="en-US" sz="2400" dirty="0"/>
              <a:t>ườ</a:t>
            </a:r>
            <a:r>
              <a:rPr lang="en-GB" altLang="en-US" sz="2400" dirty="0" err="1"/>
              <a:t>i</a:t>
            </a:r>
            <a:r>
              <a:rPr lang="en-GB" altLang="en-US" sz="2400" dirty="0"/>
              <a:t> </a:t>
            </a:r>
            <a:r>
              <a:rPr lang="en-GB" altLang="en-US" sz="2400" dirty="0" err="1"/>
              <a:t>dân</a:t>
            </a:r>
            <a:r>
              <a:rPr lang="en-GB" altLang="en-US" sz="2400" dirty="0"/>
              <a:t> </a:t>
            </a:r>
            <a:r>
              <a:rPr lang="en-GB" altLang="en-US" sz="2400" dirty="0" err="1"/>
              <a:t>và</a:t>
            </a:r>
            <a:r>
              <a:rPr lang="en-GB" altLang="en-US" sz="2400" dirty="0"/>
              <a:t> </a:t>
            </a:r>
            <a:r>
              <a:rPr lang="en-GB" altLang="en-US" sz="2400" dirty="0" err="1"/>
              <a:t>xã</a:t>
            </a:r>
            <a:r>
              <a:rPr lang="en-GB" altLang="en-US" sz="2400" dirty="0"/>
              <a:t> </a:t>
            </a:r>
            <a:r>
              <a:rPr lang="en-GB" altLang="en-US" sz="2400" dirty="0" err="1"/>
              <a:t>hội</a:t>
            </a:r>
            <a:endParaRPr lang="en-US" altLang="en-US" sz="2400" dirty="0"/>
          </a:p>
          <a:p>
            <a:pPr eaLnBrk="1" hangingPunct="1"/>
            <a:r>
              <a:rPr lang="en-US" altLang="en-US" sz="2400" dirty="0" err="1">
                <a:solidFill>
                  <a:srgbClr val="080808"/>
                </a:solidFill>
              </a:rPr>
              <a:t>Xác</a:t>
            </a:r>
            <a:r>
              <a:rPr lang="en-US" altLang="en-US" sz="2400" dirty="0">
                <a:solidFill>
                  <a:srgbClr val="080808"/>
                </a:solidFill>
              </a:rPr>
              <a:t> </a:t>
            </a:r>
            <a:r>
              <a:rPr lang="vi-VN" altLang="en-US" sz="2400" dirty="0">
                <a:solidFill>
                  <a:srgbClr val="080808"/>
                </a:solidFill>
              </a:rPr>
              <a:t>địn</a:t>
            </a:r>
            <a:r>
              <a:rPr lang="en-GB" altLang="en-US" sz="2400" dirty="0">
                <a:solidFill>
                  <a:srgbClr val="080808"/>
                </a:solidFill>
              </a:rPr>
              <a:t>h </a:t>
            </a:r>
            <a:r>
              <a:rPr lang="en-GB" altLang="en-US" sz="2400" dirty="0" err="1">
                <a:solidFill>
                  <a:srgbClr val="080808"/>
                </a:solidFill>
              </a:rPr>
              <a:t>hành</a:t>
            </a:r>
            <a:r>
              <a:rPr lang="en-GB" altLang="en-US" sz="2400" dirty="0">
                <a:solidFill>
                  <a:srgbClr val="080808"/>
                </a:solidFill>
              </a:rPr>
              <a:t> </a:t>
            </a:r>
            <a:r>
              <a:rPr lang="vi-VN" altLang="en-US" sz="2400" dirty="0">
                <a:solidFill>
                  <a:srgbClr val="080808"/>
                </a:solidFill>
              </a:rPr>
              <a:t>độn</a:t>
            </a:r>
            <a:r>
              <a:rPr lang="en-GB" altLang="en-US" sz="2400" dirty="0">
                <a:solidFill>
                  <a:srgbClr val="080808"/>
                </a:solidFill>
              </a:rPr>
              <a:t>g </a:t>
            </a:r>
            <a:r>
              <a:rPr lang="en-GB" altLang="en-US" sz="2400" dirty="0" err="1">
                <a:solidFill>
                  <a:srgbClr val="080808"/>
                </a:solidFill>
              </a:rPr>
              <a:t>cần</a:t>
            </a:r>
            <a:r>
              <a:rPr lang="en-GB" altLang="en-US" sz="2400" dirty="0">
                <a:solidFill>
                  <a:srgbClr val="080808"/>
                </a:solidFill>
              </a:rPr>
              <a:t> </a:t>
            </a:r>
            <a:r>
              <a:rPr lang="en-GB" altLang="en-US" sz="2400" dirty="0" err="1">
                <a:solidFill>
                  <a:srgbClr val="080808"/>
                </a:solidFill>
              </a:rPr>
              <a:t>thực</a:t>
            </a:r>
            <a:r>
              <a:rPr lang="en-GB" altLang="en-US" sz="2400" dirty="0">
                <a:solidFill>
                  <a:srgbClr val="080808"/>
                </a:solidFill>
              </a:rPr>
              <a:t> </a:t>
            </a:r>
            <a:r>
              <a:rPr lang="en-GB" altLang="en-US" sz="2400" dirty="0" err="1">
                <a:solidFill>
                  <a:srgbClr val="080808"/>
                </a:solidFill>
              </a:rPr>
              <a:t>hiện</a:t>
            </a:r>
            <a:r>
              <a:rPr lang="en-GB" altLang="en-US" sz="2400" dirty="0">
                <a:solidFill>
                  <a:srgbClr val="080808"/>
                </a:solidFill>
              </a:rPr>
              <a:t> </a:t>
            </a:r>
            <a:r>
              <a:rPr lang="vi-VN" altLang="en-US" sz="2400" dirty="0">
                <a:solidFill>
                  <a:srgbClr val="080808"/>
                </a:solidFill>
              </a:rPr>
              <a:t>để</a:t>
            </a:r>
            <a:r>
              <a:rPr lang="en-GB" altLang="en-US" sz="2400" dirty="0">
                <a:solidFill>
                  <a:srgbClr val="080808"/>
                </a:solidFill>
              </a:rPr>
              <a:t> </a:t>
            </a:r>
            <a:r>
              <a:rPr lang="en-GB" altLang="en-US" sz="2400" dirty="0" err="1">
                <a:solidFill>
                  <a:srgbClr val="FF0000"/>
                </a:solidFill>
              </a:rPr>
              <a:t>phòng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 err="1">
                <a:solidFill>
                  <a:srgbClr val="FF0000"/>
                </a:solidFill>
              </a:rPr>
              <a:t>ngừa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 err="1">
                <a:solidFill>
                  <a:srgbClr val="080808"/>
                </a:solidFill>
              </a:rPr>
              <a:t>và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 err="1">
                <a:solidFill>
                  <a:srgbClr val="FF0000"/>
                </a:solidFill>
              </a:rPr>
              <a:t>giảm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 err="1">
                <a:solidFill>
                  <a:srgbClr val="FF0000"/>
                </a:solidFill>
              </a:rPr>
              <a:t>thiểu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 err="1">
                <a:solidFill>
                  <a:srgbClr val="FF0000"/>
                </a:solidFill>
              </a:rPr>
              <a:t>tác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vi-VN" altLang="en-US" sz="2400" dirty="0">
                <a:solidFill>
                  <a:srgbClr val="FF0000"/>
                </a:solidFill>
              </a:rPr>
              <a:t>độn</a:t>
            </a:r>
            <a:r>
              <a:rPr lang="en-GB" altLang="en-US" sz="2400" dirty="0">
                <a:solidFill>
                  <a:srgbClr val="FF0000"/>
                </a:solidFill>
              </a:rPr>
              <a:t>g </a:t>
            </a:r>
            <a:r>
              <a:rPr lang="en-GB" altLang="en-US" sz="2400" dirty="0" err="1">
                <a:solidFill>
                  <a:srgbClr val="FF0000"/>
                </a:solidFill>
              </a:rPr>
              <a:t>của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 err="1">
                <a:solidFill>
                  <a:srgbClr val="FF0000"/>
                </a:solidFill>
              </a:rPr>
              <a:t>các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 err="1">
                <a:solidFill>
                  <a:srgbClr val="FF0000"/>
                </a:solidFill>
              </a:rPr>
              <a:t>hiểm</a:t>
            </a:r>
            <a:r>
              <a:rPr lang="en-GB" altLang="en-US" sz="2400" dirty="0">
                <a:solidFill>
                  <a:srgbClr val="FF0000"/>
                </a:solidFill>
              </a:rPr>
              <a:t> </a:t>
            </a:r>
            <a:r>
              <a:rPr lang="en-GB" altLang="en-US" sz="2400" dirty="0" err="1">
                <a:solidFill>
                  <a:srgbClr val="FF0000"/>
                </a:solidFill>
              </a:rPr>
              <a:t>họa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9110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50838"/>
            <a:ext cx="7135688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i="0" dirty="0" err="1"/>
              <a:t>Bước</a:t>
            </a:r>
            <a:r>
              <a:rPr lang="en-GB" i="0" dirty="0"/>
              <a:t> 1: Trang </a:t>
            </a:r>
            <a:r>
              <a:rPr lang="en-GB" i="0" dirty="0" err="1"/>
              <a:t>bị</a:t>
            </a:r>
            <a:r>
              <a:rPr lang="en-GB" i="0" dirty="0"/>
              <a:t> </a:t>
            </a:r>
            <a:r>
              <a:rPr lang="en-GB" i="0" dirty="0" err="1"/>
              <a:t>kiến</a:t>
            </a:r>
            <a:r>
              <a:rPr lang="en-GB" i="0" dirty="0"/>
              <a:t> </a:t>
            </a:r>
            <a:r>
              <a:rPr lang="en-GB" i="0" dirty="0" err="1"/>
              <a:t>thức</a:t>
            </a:r>
            <a:r>
              <a:rPr lang="en-GB" i="0" dirty="0"/>
              <a:t/>
            </a:r>
            <a:br>
              <a:rPr lang="en-GB" i="0" dirty="0"/>
            </a:br>
            <a:r>
              <a:rPr lang="en-US" altLang="en-US" sz="2800" dirty="0" smtClean="0">
                <a:solidFill>
                  <a:srgbClr val="FF0000"/>
                </a:solidFill>
              </a:rPr>
              <a:t>GTRRTH </a:t>
            </a:r>
            <a:r>
              <a:rPr lang="en-US" altLang="en-US" sz="2800" dirty="0" err="1">
                <a:solidFill>
                  <a:srgbClr val="FF0000"/>
                </a:solidFill>
              </a:rPr>
              <a:t>và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smtClean="0">
                <a:solidFill>
                  <a:srgbClr val="FF0000"/>
                </a:solidFill>
              </a:rPr>
              <a:t>BĐKH (</a:t>
            </a:r>
            <a:r>
              <a:rPr lang="en-US" altLang="en-US" sz="2800" dirty="0" err="1" smtClean="0">
                <a:solidFill>
                  <a:srgbClr val="FF0000"/>
                </a:solidFill>
              </a:rPr>
              <a:t>tiếp</a:t>
            </a:r>
            <a:r>
              <a:rPr lang="en-US" altLang="en-US" sz="2800" dirty="0" smtClean="0">
                <a:solidFill>
                  <a:srgbClr val="FF0000"/>
                </a:solidFill>
              </a:rPr>
              <a:t>)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628800"/>
            <a:ext cx="7848872" cy="4176464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vi-VN" altLang="en-US" sz="2400" b="1" dirty="0"/>
              <a:t>Quản lý rủi ro khí hậu dựa trên năng lực và kiến thức sẵn có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74688" y="2882901"/>
            <a:ext cx="8001000" cy="3200400"/>
            <a:chOff x="674688" y="3063875"/>
            <a:chExt cx="8001000" cy="3200400"/>
          </a:xfrm>
        </p:grpSpPr>
        <p:grpSp>
          <p:nvGrpSpPr>
            <p:cNvPr id="13" name="Group 15"/>
            <p:cNvGrpSpPr>
              <a:grpSpLocks/>
            </p:cNvGrpSpPr>
            <p:nvPr/>
          </p:nvGrpSpPr>
          <p:grpSpPr bwMode="auto">
            <a:xfrm>
              <a:off x="6381750" y="4492625"/>
              <a:ext cx="2025650" cy="1590675"/>
              <a:chOff x="3884" y="2694"/>
              <a:chExt cx="1276" cy="1002"/>
            </a:xfrm>
          </p:grpSpPr>
          <p:sp>
            <p:nvSpPr>
              <p:cNvPr id="16" name="AutoShape 2"/>
              <p:cNvSpPr>
                <a:spLocks noChangeArrowheads="1"/>
              </p:cNvSpPr>
              <p:nvPr/>
            </p:nvSpPr>
            <p:spPr bwMode="auto">
              <a:xfrm rot="10800000">
                <a:off x="3888" y="3312"/>
                <a:ext cx="1248" cy="384"/>
              </a:xfrm>
              <a:prstGeom prst="flowChartDocumen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78854" tIns="39427" rIns="78854" bIns="39427" anchor="ctr"/>
              <a:lstStyle>
                <a:lvl1pPr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endParaRPr lang="nl-NL" altLang="en-US" sz="1700">
                  <a:latin typeface="Times New Roman" pitchFamily="18" charset="0"/>
                </a:endParaRPr>
              </a:p>
            </p:txBody>
          </p:sp>
          <p:sp>
            <p:nvSpPr>
              <p:cNvPr id="17" name="Rectangle 3"/>
              <p:cNvSpPr>
                <a:spLocks noChangeArrowheads="1"/>
              </p:cNvSpPr>
              <p:nvPr/>
            </p:nvSpPr>
            <p:spPr bwMode="auto">
              <a:xfrm>
                <a:off x="4608" y="2982"/>
                <a:ext cx="432" cy="33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8854" tIns="39427" rIns="78854" bIns="39427" anchor="ctr"/>
              <a:lstStyle>
                <a:lvl1pPr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endParaRPr lang="nl-NL" altLang="en-US" sz="1700">
                  <a:latin typeface="Times New Roman" pitchFamily="18" charset="0"/>
                </a:endParaRPr>
              </a:p>
            </p:txBody>
          </p:sp>
          <p:sp>
            <p:nvSpPr>
              <p:cNvPr id="18" name="AutoShape 4"/>
              <p:cNvSpPr>
                <a:spLocks noChangeArrowheads="1"/>
              </p:cNvSpPr>
              <p:nvPr/>
            </p:nvSpPr>
            <p:spPr bwMode="auto">
              <a:xfrm>
                <a:off x="4488" y="2694"/>
                <a:ext cx="672" cy="288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8854" tIns="39427" rIns="78854" bIns="39427" anchor="ctr"/>
              <a:lstStyle>
                <a:lvl1pPr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endParaRPr lang="nl-NL" altLang="en-US" sz="1700">
                  <a:latin typeface="Times New Roman" pitchFamily="18" charset="0"/>
                </a:endParaRPr>
              </a:p>
            </p:txBody>
          </p:sp>
          <p:sp>
            <p:nvSpPr>
              <p:cNvPr id="19" name="AutoShape 2"/>
              <p:cNvSpPr>
                <a:spLocks noChangeArrowheads="1"/>
              </p:cNvSpPr>
              <p:nvPr/>
            </p:nvSpPr>
            <p:spPr bwMode="auto">
              <a:xfrm rot="10800000">
                <a:off x="3884" y="3306"/>
                <a:ext cx="1248" cy="384"/>
              </a:xfrm>
              <a:prstGeom prst="flowChartDocumen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lIns="78854" tIns="39427" rIns="78854" bIns="39427" anchor="ctr"/>
              <a:lstStyle>
                <a:lvl1pPr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endParaRPr lang="nl-NL" altLang="en-US" sz="1700">
                  <a:latin typeface="Times New Roman" pitchFamily="18" charset="0"/>
                </a:endParaRPr>
              </a:p>
            </p:txBody>
          </p:sp>
          <p:sp>
            <p:nvSpPr>
              <p:cNvPr id="20" name="Rectangle 3"/>
              <p:cNvSpPr>
                <a:spLocks noChangeArrowheads="1"/>
              </p:cNvSpPr>
              <p:nvPr/>
            </p:nvSpPr>
            <p:spPr bwMode="auto">
              <a:xfrm>
                <a:off x="4604" y="2976"/>
                <a:ext cx="432" cy="336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8854" tIns="39427" rIns="78854" bIns="39427" anchor="ctr"/>
              <a:lstStyle>
                <a:lvl1pPr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defTabSz="788988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defTabSz="78898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algn="ctr" eaLnBrk="1" hangingPunct="1"/>
                <a:endParaRPr lang="nl-NL" altLang="en-US" sz="1700">
                  <a:latin typeface="Times New Roman" pitchFamily="18" charset="0"/>
                </a:endParaRPr>
              </a:p>
            </p:txBody>
          </p:sp>
        </p:grpSp>
        <p:sp>
          <p:nvSpPr>
            <p:cNvPr id="14" name="AutoShape 7" descr="Water droplets"/>
            <p:cNvSpPr>
              <a:spLocks noChangeArrowheads="1"/>
            </p:cNvSpPr>
            <p:nvPr/>
          </p:nvSpPr>
          <p:spPr bwMode="auto">
            <a:xfrm>
              <a:off x="674688" y="3063875"/>
              <a:ext cx="8001000" cy="3200400"/>
            </a:xfrm>
            <a:prstGeom prst="doubleWave">
              <a:avLst>
                <a:gd name="adj1" fmla="val 6500"/>
                <a:gd name="adj2" fmla="val 0"/>
              </a:avLst>
            </a:prstGeom>
            <a:blipFill dpi="0" rotWithShape="0">
              <a:blip r:embed="rId2">
                <a:alphaModFix amt="46000"/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8854" tIns="39427" rIns="78854" bIns="39427" anchor="ctr"/>
            <a:lstStyle>
              <a:lvl1pPr defTabSz="7889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defTabSz="7889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defTabSz="7889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defTabSz="7889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defTabSz="788988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defTabSz="788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defTabSz="788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defTabSz="788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defTabSz="7889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/>
              <a:endParaRPr lang="nl-NL" altLang="en-US" sz="1700">
                <a:latin typeface="Times New Roman" pitchFamily="18" charset="0"/>
              </a:endParaRPr>
            </a:p>
          </p:txBody>
        </p:sp>
        <p:sp>
          <p:nvSpPr>
            <p:cNvPr id="15" name="AutoShape 8"/>
            <p:cNvSpPr>
              <a:spLocks noChangeArrowheads="1"/>
            </p:cNvSpPr>
            <p:nvPr/>
          </p:nvSpPr>
          <p:spPr bwMode="auto">
            <a:xfrm rot="10800000">
              <a:off x="4500563" y="3500438"/>
              <a:ext cx="2209800" cy="2743200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lIns="78854" tIns="39427" rIns="78854" bIns="39427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3643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SlideMaster">
  <a:themeElements>
    <a:clrScheme name="Benutzerdefiniert 9">
      <a:dk1>
        <a:srgbClr val="000000"/>
      </a:dk1>
      <a:lt1>
        <a:srgbClr val="FFFFFF"/>
      </a:lt1>
      <a:dk2>
        <a:srgbClr val="4780C1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18000" tIns="18000" rIns="18000" bIns="18000" rtlCol="0">
        <a:spAutoFit/>
      </a:bodyPr>
      <a:lstStyle>
        <a:defPPr>
          <a:defRPr sz="2000" baseline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ationSlideMaster">
  <a:themeElements>
    <a:clrScheme name="Benutzerdefiniert 9">
      <a:dk1>
        <a:srgbClr val="000000"/>
      </a:dk1>
      <a:lt1>
        <a:srgbClr val="FFFFFF"/>
      </a:lt1>
      <a:dk2>
        <a:srgbClr val="4780C1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18000" tIns="18000" rIns="18000" bIns="18000" rtlCol="0">
        <a:spAutoFit/>
      </a:bodyPr>
      <a:lstStyle>
        <a:defPPr>
          <a:defRPr sz="2000" baseline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ationSlideMaster">
  <a:themeElements>
    <a:clrScheme name="Benutzerdefiniert 9">
      <a:dk1>
        <a:srgbClr val="000000"/>
      </a:dk1>
      <a:lt1>
        <a:srgbClr val="FFFFFF"/>
      </a:lt1>
      <a:dk2>
        <a:srgbClr val="4780C1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18000" tIns="18000" rIns="18000" bIns="18000" rtlCol="0">
        <a:spAutoFit/>
      </a:bodyPr>
      <a:lstStyle>
        <a:defPPr>
          <a:defRPr sz="2000" baseline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3_PresentationSlideMaster">
  <a:themeElements>
    <a:clrScheme name="Benutzerdefiniert 9">
      <a:dk1>
        <a:srgbClr val="000000"/>
      </a:dk1>
      <a:lt1>
        <a:srgbClr val="FFFFFF"/>
      </a:lt1>
      <a:dk2>
        <a:srgbClr val="4780C1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18000" tIns="18000" rIns="18000" bIns="18000" rtlCol="0">
        <a:spAutoFit/>
      </a:bodyPr>
      <a:lstStyle>
        <a:defPPr>
          <a:defRPr sz="2000" baseline="0"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ationSlideMaster">
  <a:themeElements>
    <a:clrScheme name="Benutzerdefiniert 9">
      <a:dk1>
        <a:srgbClr val="000000"/>
      </a:dk1>
      <a:lt1>
        <a:srgbClr val="FFFFFF"/>
      </a:lt1>
      <a:dk2>
        <a:srgbClr val="4780C1"/>
      </a:dk2>
      <a:lt2>
        <a:srgbClr val="990002"/>
      </a:lt2>
      <a:accent1>
        <a:srgbClr val="7F7F7F"/>
      </a:accent1>
      <a:accent2>
        <a:srgbClr val="C8DEF4"/>
      </a:accent2>
      <a:accent3>
        <a:srgbClr val="E1C0BC"/>
      </a:accent3>
      <a:accent4>
        <a:srgbClr val="E8D4B2"/>
      </a:accent4>
      <a:accent5>
        <a:srgbClr val="C47900"/>
      </a:accent5>
      <a:accent6>
        <a:srgbClr val="EF550F"/>
      </a:accent6>
      <a:hlink>
        <a:srgbClr val="0000FF"/>
      </a:hlink>
      <a:folHlink>
        <a:srgbClr val="800080"/>
      </a:folHlink>
    </a:clrScheme>
    <a:fontScheme name="IPCC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18000" tIns="18000" rIns="18000" bIns="18000" rtlCol="0">
        <a:spAutoFit/>
      </a:bodyPr>
      <a:lstStyle>
        <a:defPPr>
          <a:defRPr sz="2000" baseline="0" smtClean="0"/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20742</TotalTime>
  <Words>1663</Words>
  <Application>Microsoft Office PowerPoint</Application>
  <PresentationFormat>On-screen Show (4:3)</PresentationFormat>
  <Paragraphs>152</Paragraphs>
  <Slides>25</Slides>
  <Notes>1</Notes>
  <HiddenSlides>4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Theme1</vt:lpstr>
      <vt:lpstr>PresentationSlideMaster</vt:lpstr>
      <vt:lpstr>1_PresentationSlideMaster</vt:lpstr>
      <vt:lpstr>2_PresentationSlideMaster</vt:lpstr>
      <vt:lpstr>3_PresentationSlideMaster</vt:lpstr>
      <vt:lpstr>4_PresentationSlideMaster</vt:lpstr>
      <vt:lpstr>Drawing</vt:lpstr>
      <vt:lpstr>      Lồng ghép GTRRTH và BĐKH</vt:lpstr>
      <vt:lpstr>LỒNG GHÉP GTRRTH VÀ TƯBĐKH Cấp độ lập Kế hoạch chiến lược</vt:lpstr>
      <vt:lpstr>Bước 1: Trang bị kiến thức</vt:lpstr>
      <vt:lpstr>Bước 1: Trang bị kiến thức Giảm thiểu rủi ro thảm họa</vt:lpstr>
      <vt:lpstr>Bước 1: Trang bị kiến thức Thích ứng biến đổi khí hậu</vt:lpstr>
      <vt:lpstr>Bước 1: Trang bị kiến thức Lồng ghép GTRRTH với BĐKH</vt:lpstr>
      <vt:lpstr>Bước 1: Trang bị kiến thức Làm việc nhóm</vt:lpstr>
      <vt:lpstr>Bước 1: Trang bị kiến thức Làm việc nhóm (tiếp)</vt:lpstr>
      <vt:lpstr>Bước 1: Trang bị kiến thức GTRRTH và BĐKH (tiếp)</vt:lpstr>
      <vt:lpstr>Bước 1: Trang bị kiến thức GTRRTH và BĐKH (tiếp)</vt:lpstr>
      <vt:lpstr>Bước 1: Trang bị kiến thức GTRRTH và BĐKH</vt:lpstr>
      <vt:lpstr>Bước 1: Trang bị kiến thức GTRRTH và BĐKH</vt:lpstr>
      <vt:lpstr>Bước 1: Trang bị kiến thức GTRRTH và BĐKH</vt:lpstr>
      <vt:lpstr>Bước 2: Tạo môi trường thuận lợi</vt:lpstr>
      <vt:lpstr>Bước 3: Rà soát và sàng lọc</vt:lpstr>
      <vt:lpstr>Bước 4: Đánh giá</vt:lpstr>
      <vt:lpstr>Bước 5: Điều chỉnh</vt:lpstr>
      <vt:lpstr>Bước 6: Giám sát</vt:lpstr>
      <vt:lpstr>LỒNG GHÉP GTRRTH VÀ TƯBĐKH Cấp độ chương trình/dự án</vt:lpstr>
      <vt:lpstr>LỒNG GHÉP GTRRTH VÀ TƯBĐKH Cấp độ chương trình/dự án</vt:lpstr>
      <vt:lpstr>LỒNG GHÉP GTRRTH VÀ TƯBĐKH Cấp độ chương trình/dự án</vt:lpstr>
      <vt:lpstr>LỒNG GHÉP GTRRTH VÀ TƯBĐKH Cấp độ chương trình/dự án</vt:lpstr>
      <vt:lpstr>LỒNG GHÉP GTRRTH VÀ TƯBĐKH Cấp độ chương trình/dự án</vt:lpstr>
      <vt:lpstr>LỒNG GHÉP GTRRTH VÀ TƯBĐKH Cấp độ chương trình/dự án</vt:lpstr>
      <vt:lpstr>PowerPoint Presentation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Resilience Framework</dc:title>
  <dc:creator>enkas.chau</dc:creator>
  <cp:keywords>Resilience</cp:keywords>
  <cp:lastModifiedBy>Angeline Tandiono</cp:lastModifiedBy>
  <cp:revision>947</cp:revision>
  <cp:lastPrinted>2013-01-29T05:08:46Z</cp:lastPrinted>
  <dcterms:created xsi:type="dcterms:W3CDTF">2011-03-28T14:38:00Z</dcterms:created>
  <dcterms:modified xsi:type="dcterms:W3CDTF">2016-08-25T10:14:48Z</dcterms:modified>
</cp:coreProperties>
</file>