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2" r:id="rId5"/>
  </p:sldMasterIdLst>
  <p:notesMasterIdLst>
    <p:notesMasterId r:id="rId19"/>
  </p:notesMasterIdLst>
  <p:handoutMasterIdLst>
    <p:handoutMasterId r:id="rId20"/>
  </p:handoutMasterIdLst>
  <p:sldIdLst>
    <p:sldId id="462" r:id="rId6"/>
    <p:sldId id="524" r:id="rId7"/>
    <p:sldId id="525" r:id="rId8"/>
    <p:sldId id="526" r:id="rId9"/>
    <p:sldId id="527" r:id="rId10"/>
    <p:sldId id="523" r:id="rId11"/>
    <p:sldId id="457" r:id="rId12"/>
    <p:sldId id="496" r:id="rId13"/>
    <p:sldId id="522" r:id="rId14"/>
    <p:sldId id="460" r:id="rId15"/>
    <p:sldId id="528" r:id="rId16"/>
    <p:sldId id="530" r:id="rId17"/>
    <p:sldId id="529" r:id="rId18"/>
  </p:sldIdLst>
  <p:sldSz cx="9144000" cy="6858000" type="screen4x3"/>
  <p:notesSz cx="7010400" cy="9296400"/>
  <p:defaultTextStyle>
    <a:defPPr>
      <a:defRPr lang="en-CA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a Kuduzovic" initials="LK" lastIdx="4" clrIdx="0"/>
  <p:cmAuthor id="1" name="Edward Zvekic" initials="EZ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00"/>
    <a:srgbClr val="C00000"/>
    <a:srgbClr val="6CB3F4"/>
    <a:srgbClr val="E8CBCB"/>
    <a:srgbClr val="FFCCCC"/>
    <a:srgbClr val="86C1F6"/>
    <a:srgbClr val="DEE4FE"/>
    <a:srgbClr val="D5D2FE"/>
    <a:srgbClr val="D9D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8934" autoAdjust="0"/>
  </p:normalViewPr>
  <p:slideViewPr>
    <p:cSldViewPr showGuides="1">
      <p:cViewPr>
        <p:scale>
          <a:sx n="80" d="100"/>
          <a:sy n="80" d="100"/>
        </p:scale>
        <p:origin x="-72" y="72"/>
      </p:cViewPr>
      <p:guideLst>
        <p:guide orient="horz" pos="669"/>
        <p:guide orient="horz" pos="3168"/>
        <p:guide orient="horz" pos="2750"/>
        <p:guide pos="11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93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284BD-71E1-4792-93D6-6D42831FF9A7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AD2CB3E-EF54-4E91-B38C-4FB43553F73F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$11,877,328 </a:t>
          </a:r>
          <a:endParaRPr lang="en-CA" b="0" dirty="0">
            <a:solidFill>
              <a:schemeClr val="bg1"/>
            </a:solidFill>
          </a:endParaRPr>
        </a:p>
      </dgm:t>
    </dgm:pt>
    <dgm:pt modelId="{22B2CD2F-9951-43D1-8A89-C0ECE8BBC0D4}" type="parTrans" cxnId="{725B3FB3-D0FC-4F1B-AA8E-32645105B061}">
      <dgm:prSet/>
      <dgm:spPr/>
      <dgm:t>
        <a:bodyPr/>
        <a:lstStyle/>
        <a:p>
          <a:endParaRPr lang="en-CA"/>
        </a:p>
      </dgm:t>
    </dgm:pt>
    <dgm:pt modelId="{51646E5F-D662-4071-BCE9-2465D996F8CD}" type="sibTrans" cxnId="{725B3FB3-D0FC-4F1B-AA8E-32645105B061}">
      <dgm:prSet/>
      <dgm:spPr/>
      <dgm:t>
        <a:bodyPr/>
        <a:lstStyle/>
        <a:p>
          <a:endParaRPr lang="en-CA"/>
        </a:p>
      </dgm:t>
    </dgm:pt>
    <dgm:pt modelId="{440D9126-BFA0-4A86-B520-A452D0AB6F46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 smtClean="0"/>
            <a:t>4 delegates</a:t>
          </a:r>
          <a:endParaRPr lang="en-CA" dirty="0"/>
        </a:p>
      </dgm:t>
    </dgm:pt>
    <dgm:pt modelId="{3BB358B8-9A79-4318-97D9-A8C8D9DD087B}" type="parTrans" cxnId="{854EA7D6-1153-4C08-809C-87393CB5F0A7}">
      <dgm:prSet/>
      <dgm:spPr/>
      <dgm:t>
        <a:bodyPr/>
        <a:lstStyle/>
        <a:p>
          <a:endParaRPr lang="en-CA"/>
        </a:p>
      </dgm:t>
    </dgm:pt>
    <dgm:pt modelId="{A0C38CA2-BB3A-4317-9983-CC489F5AD471}" type="sibTrans" cxnId="{854EA7D6-1153-4C08-809C-87393CB5F0A7}">
      <dgm:prSet/>
      <dgm:spPr/>
      <dgm:t>
        <a:bodyPr/>
        <a:lstStyle/>
        <a:p>
          <a:endParaRPr lang="en-CA"/>
        </a:p>
      </dgm:t>
    </dgm:pt>
    <dgm:pt modelId="{35994567-19ED-4EE8-B4B7-895325EF361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 smtClean="0"/>
            <a:t>8 NO Staff</a:t>
          </a:r>
          <a:endParaRPr lang="en-CA" dirty="0"/>
        </a:p>
      </dgm:t>
    </dgm:pt>
    <dgm:pt modelId="{B7BFC67F-B2E3-44A4-A2C8-823398A169AA}" type="parTrans" cxnId="{E206D64E-07C1-4FA0-BB0E-6C494ADF3A91}">
      <dgm:prSet/>
      <dgm:spPr/>
      <dgm:t>
        <a:bodyPr/>
        <a:lstStyle/>
        <a:p>
          <a:endParaRPr lang="en-CA"/>
        </a:p>
      </dgm:t>
    </dgm:pt>
    <dgm:pt modelId="{BABE6BE9-85A4-4124-B817-BB31B0714C23}" type="sibTrans" cxnId="{E206D64E-07C1-4FA0-BB0E-6C494ADF3A91}">
      <dgm:prSet/>
      <dgm:spPr/>
      <dgm:t>
        <a:bodyPr/>
        <a:lstStyle/>
        <a:p>
          <a:endParaRPr lang="en-CA"/>
        </a:p>
      </dgm:t>
    </dgm:pt>
    <dgm:pt modelId="{DDE0F65E-195D-4D0E-8D48-AB116EC4BEDD}" type="pres">
      <dgm:prSet presAssocID="{774284BD-71E1-4792-93D6-6D42831FF9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F5C5419-DD3D-435E-8A95-35ABB0979196}" type="pres">
      <dgm:prSet presAssocID="{2AD2CB3E-EF54-4E91-B38C-4FB43553F73F}" presName="node" presStyleLbl="node1" presStyleIdx="0" presStyleCnt="3" custLinFactNeighborX="325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088826-3A64-49D0-9FFA-3DDAA4EECB38}" type="pres">
      <dgm:prSet presAssocID="{51646E5F-D662-4071-BCE9-2465D996F8CD}" presName="sibTrans" presStyleCnt="0"/>
      <dgm:spPr/>
    </dgm:pt>
    <dgm:pt modelId="{1CBF5AF5-8F0F-4A55-A649-AEC41597D590}" type="pres">
      <dgm:prSet presAssocID="{440D9126-BFA0-4A86-B520-A452D0AB6F46}" presName="node" presStyleLbl="node1" presStyleIdx="1" presStyleCnt="3" custLinFactNeighborX="325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4BC8FF3-7E87-4033-B5C0-DE4D76447380}" type="pres">
      <dgm:prSet presAssocID="{A0C38CA2-BB3A-4317-9983-CC489F5AD471}" presName="sibTrans" presStyleCnt="0"/>
      <dgm:spPr/>
    </dgm:pt>
    <dgm:pt modelId="{C8A5CCB5-4233-4ECB-885F-8343F7AF9074}" type="pres">
      <dgm:prSet presAssocID="{35994567-19ED-4EE8-B4B7-895325EF36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F20F9FD-46D3-4D88-B006-F0BDB7A6216D}" type="presOf" srcId="{35994567-19ED-4EE8-B4B7-895325EF3613}" destId="{C8A5CCB5-4233-4ECB-885F-8343F7AF9074}" srcOrd="0" destOrd="0" presId="urn:microsoft.com/office/officeart/2005/8/layout/default#3"/>
    <dgm:cxn modelId="{396FEECE-2768-43D7-963C-134375D7280E}" type="presOf" srcId="{774284BD-71E1-4792-93D6-6D42831FF9A7}" destId="{DDE0F65E-195D-4D0E-8D48-AB116EC4BEDD}" srcOrd="0" destOrd="0" presId="urn:microsoft.com/office/officeart/2005/8/layout/default#3"/>
    <dgm:cxn modelId="{725B3FB3-D0FC-4F1B-AA8E-32645105B061}" srcId="{774284BD-71E1-4792-93D6-6D42831FF9A7}" destId="{2AD2CB3E-EF54-4E91-B38C-4FB43553F73F}" srcOrd="0" destOrd="0" parTransId="{22B2CD2F-9951-43D1-8A89-C0ECE8BBC0D4}" sibTransId="{51646E5F-D662-4071-BCE9-2465D996F8CD}"/>
    <dgm:cxn modelId="{854EA7D6-1153-4C08-809C-87393CB5F0A7}" srcId="{774284BD-71E1-4792-93D6-6D42831FF9A7}" destId="{440D9126-BFA0-4A86-B520-A452D0AB6F46}" srcOrd="1" destOrd="0" parTransId="{3BB358B8-9A79-4318-97D9-A8C8D9DD087B}" sibTransId="{A0C38CA2-BB3A-4317-9983-CC489F5AD471}"/>
    <dgm:cxn modelId="{79888178-6AFD-4257-8FF1-DEC8ED63546F}" type="presOf" srcId="{2AD2CB3E-EF54-4E91-B38C-4FB43553F73F}" destId="{EF5C5419-DD3D-435E-8A95-35ABB0979196}" srcOrd="0" destOrd="0" presId="urn:microsoft.com/office/officeart/2005/8/layout/default#3"/>
    <dgm:cxn modelId="{B948250C-C1A4-4BF8-B255-B6AF9548FB49}" type="presOf" srcId="{440D9126-BFA0-4A86-B520-A452D0AB6F46}" destId="{1CBF5AF5-8F0F-4A55-A649-AEC41597D590}" srcOrd="0" destOrd="0" presId="urn:microsoft.com/office/officeart/2005/8/layout/default#3"/>
    <dgm:cxn modelId="{E206D64E-07C1-4FA0-BB0E-6C494ADF3A91}" srcId="{774284BD-71E1-4792-93D6-6D42831FF9A7}" destId="{35994567-19ED-4EE8-B4B7-895325EF3613}" srcOrd="2" destOrd="0" parTransId="{B7BFC67F-B2E3-44A4-A2C8-823398A169AA}" sibTransId="{BABE6BE9-85A4-4124-B817-BB31B0714C23}"/>
    <dgm:cxn modelId="{E388D520-885A-4600-9079-B50D8CCF979C}" type="presParOf" srcId="{DDE0F65E-195D-4D0E-8D48-AB116EC4BEDD}" destId="{EF5C5419-DD3D-435E-8A95-35ABB0979196}" srcOrd="0" destOrd="0" presId="urn:microsoft.com/office/officeart/2005/8/layout/default#3"/>
    <dgm:cxn modelId="{7D9FFF51-C9CA-46A6-A8F2-0E89F0F75450}" type="presParOf" srcId="{DDE0F65E-195D-4D0E-8D48-AB116EC4BEDD}" destId="{FA088826-3A64-49D0-9FFA-3DDAA4EECB38}" srcOrd="1" destOrd="0" presId="urn:microsoft.com/office/officeart/2005/8/layout/default#3"/>
    <dgm:cxn modelId="{1DC593F2-72B2-45DB-9607-EBD0BC6F851A}" type="presParOf" srcId="{DDE0F65E-195D-4D0E-8D48-AB116EC4BEDD}" destId="{1CBF5AF5-8F0F-4A55-A649-AEC41597D590}" srcOrd="2" destOrd="0" presId="urn:microsoft.com/office/officeart/2005/8/layout/default#3"/>
    <dgm:cxn modelId="{0D554FD5-D665-4D2B-A727-C169F3E9E9DC}" type="presParOf" srcId="{DDE0F65E-195D-4D0E-8D48-AB116EC4BEDD}" destId="{A4BC8FF3-7E87-4033-B5C0-DE4D76447380}" srcOrd="3" destOrd="0" presId="urn:microsoft.com/office/officeart/2005/8/layout/default#3"/>
    <dgm:cxn modelId="{6DB66795-5306-4EFA-BD9E-97D412B12583}" type="presParOf" srcId="{DDE0F65E-195D-4D0E-8D48-AB116EC4BEDD}" destId="{C8A5CCB5-4233-4ECB-885F-8343F7AF9074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5419-DD3D-435E-8A95-35ABB0979196}">
      <dsp:nvSpPr>
        <dsp:cNvPr id="0" name=""/>
        <dsp:cNvSpPr/>
      </dsp:nvSpPr>
      <dsp:spPr>
        <a:xfrm>
          <a:off x="680872" y="130"/>
          <a:ext cx="1777565" cy="106653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$11,877,328 </a:t>
          </a:r>
          <a:endParaRPr lang="en-CA" sz="2200" b="0" kern="1200" dirty="0">
            <a:solidFill>
              <a:schemeClr val="bg1"/>
            </a:solidFill>
          </a:endParaRPr>
        </a:p>
      </dsp:txBody>
      <dsp:txXfrm>
        <a:off x="680872" y="130"/>
        <a:ext cx="1777565" cy="1066539"/>
      </dsp:txXfrm>
    </dsp:sp>
    <dsp:sp modelId="{1CBF5AF5-8F0F-4A55-A649-AEC41597D590}">
      <dsp:nvSpPr>
        <dsp:cNvPr id="0" name=""/>
        <dsp:cNvSpPr/>
      </dsp:nvSpPr>
      <dsp:spPr>
        <a:xfrm>
          <a:off x="2636194" y="130"/>
          <a:ext cx="1777565" cy="106653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4 delegates</a:t>
          </a:r>
          <a:endParaRPr lang="en-CA" sz="2200" kern="1200" dirty="0"/>
        </a:p>
      </dsp:txBody>
      <dsp:txXfrm>
        <a:off x="2636194" y="130"/>
        <a:ext cx="1777565" cy="1066539"/>
      </dsp:txXfrm>
    </dsp:sp>
    <dsp:sp modelId="{C8A5CCB5-4233-4ECB-885F-8343F7AF9074}">
      <dsp:nvSpPr>
        <dsp:cNvPr id="0" name=""/>
        <dsp:cNvSpPr/>
      </dsp:nvSpPr>
      <dsp:spPr>
        <a:xfrm>
          <a:off x="4533639" y="130"/>
          <a:ext cx="1777565" cy="106653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8 NO Staff</a:t>
          </a:r>
          <a:endParaRPr lang="en-CA" sz="2200" kern="1200" dirty="0"/>
        </a:p>
      </dsp:txBody>
      <dsp:txXfrm>
        <a:off x="4533639" y="130"/>
        <a:ext cx="1777565" cy="106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CA" smtClean="0"/>
              <a:t>IMPACT Course - August 2011</a:t>
            </a: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C66A00-F274-4C79-8399-C8F737C48883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6373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CA" smtClean="0"/>
              <a:t>IMPACT Course - August 2011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7F33-7B5A-4C60-9B47-638F2122A66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3663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Disasters and Emergencies: We help people affected by disaster and conflict</a:t>
            </a:r>
            <a:r>
              <a:rPr lang="en-CA" baseline="0" dirty="0" smtClean="0"/>
              <a:t> build their resiliency and help communities prepare for future crisis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Community health and wellness in Canada: We improve peoples’ health and independence by providing community-based programs, education and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Community health and wellness around the world:  We improve health and reduce the mortality of mothers, newborns and children in countries around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Through education we improve peoples’ health, safety and prevent harm.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3614-F80F-4AFD-B1A7-CC265CF19744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CA" dirty="0" smtClean="0"/>
              <a:t>13</a:t>
            </a:r>
            <a:endParaRPr lang="en-CA" dirty="0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Development Unit has been in existence formally since 2006.  The mandate of the Unit is the management of CRC’s international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long-term programs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the areas of: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Capacity Building &amp; Organizational Development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Health (especially Mother, Newborn, and Child Health)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Disaster Risk Reduction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Violence Prevention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Unit is organized into two geographic teams: Africa and Asia.  The mode of programming is primarily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bilateral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working in partnership with sister national societies in developing countries, while respecting and promoting Movement coherence. While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primary modality is bilateral, the team has substantial experience and capability with various approaches, including multilateral and consortium modalities.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</p:spPr>
        <p:txBody>
          <a:bodyPr/>
          <a:lstStyle/>
          <a:p>
            <a:r>
              <a:rPr lang="en-CA" dirty="0" smtClean="0"/>
              <a:t>IMPACT Course – January 2012</a:t>
            </a:r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26E83-9CD4-4667-ACE9-10D91C5DB89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26E83-9CD4-4667-ACE9-10D91C5DB89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DEV Team welcomes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Pieterjan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Wouda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,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who will be covering </a:t>
            </a:r>
            <a:r>
              <a:rPr lang="en-US" dirty="0" smtClean="0"/>
              <a:t>Solveig Routier (SPM) will she is on maternal leave.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December, our team will be joined by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Violette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Pedneault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take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over for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Jule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Zanres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as PM W. Africa.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smtClean="0"/>
              <a:t>IMPACT Course - August 2011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7F33-7B5A-4C60-9B47-638F2122A664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69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CRC sees RRI directly supporting our International Operations 5 year strategy, and </a:t>
            </a:r>
            <a:r>
              <a:rPr lang="en-US" baseline="0" dirty="0" smtClean="0"/>
              <a:t>the priorities of our Canadian government to address vulnerabilities to natural disasters through mainstreaming disaster risk reduction with policies and planning at the national and regional levels; and aligning with ASEAN priorities.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are interested</a:t>
            </a:r>
            <a:r>
              <a:rPr lang="en-US" baseline="0" dirty="0" smtClean="0"/>
              <a:t> in</a:t>
            </a:r>
            <a:r>
              <a:rPr lang="en-US" dirty="0" smtClean="0"/>
              <a:t> RRI’s ability to strengthen our partnerships with IFRC and other Movement partners and with Global Affairs Canada.</a:t>
            </a: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3614-F80F-4AFD-B1A7-CC265CF19744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76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CRC is also interested in looking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future plans and collaborations, as well as the on-going RRI implementation.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smtClean="0"/>
              <a:t>IMPACT Course - August 2011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7F33-7B5A-4C60-9B47-638F2122A664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8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ln/>
        </p:spPr>
        <p:txBody>
          <a:bodyPr/>
          <a:lstStyle/>
          <a:p>
            <a:r>
              <a:rPr lang="en-CA" dirty="0" smtClean="0"/>
              <a:t>21</a:t>
            </a:r>
            <a:endParaRPr lang="en-CA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IMPACT Course – January 2012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672" y="459581"/>
            <a:ext cx="5572128" cy="765174"/>
          </a:xfrm>
        </p:spPr>
        <p:txBody>
          <a:bodyPr tIns="0" bIns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672" y="1225550"/>
            <a:ext cx="5572127" cy="800100"/>
          </a:xfrm>
        </p:spPr>
        <p:txBody>
          <a:bodyPr lIns="100584" tIns="18288"/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600" b="0"/>
            </a:lvl1pPr>
          </a:lstStyle>
          <a:p>
            <a:r>
              <a:rPr lang="en-US" noProof="0" smtClean="0"/>
              <a:t>Click to edit Master subtitle style</a:t>
            </a:r>
            <a:endParaRPr lang="en-CA" noProof="0"/>
          </a:p>
        </p:txBody>
      </p:sp>
      <p:sp>
        <p:nvSpPr>
          <p:cNvPr id="1029" name="Freeform 5"/>
          <p:cNvSpPr>
            <a:spLocks noEditPoints="1"/>
          </p:cNvSpPr>
          <p:nvPr userDrawn="1"/>
        </p:nvSpPr>
        <p:spPr bwMode="auto">
          <a:xfrm>
            <a:off x="457200" y="1589722"/>
            <a:ext cx="8220075" cy="482282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A9668-5EC8-4086-B2C7-2C41C19D7C74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24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b" anchorCtr="1"/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9888" y="5600700"/>
            <a:ext cx="6416912" cy="890392"/>
          </a:xfrm>
        </p:spPr>
        <p:txBody>
          <a:bodyPr lIns="0" tIns="0" rIns="0" anchor="b" anchorCtr="0"/>
          <a:lstStyle>
            <a:lvl1pPr marL="0" indent="0">
              <a:lnSpc>
                <a:spcPct val="88000"/>
              </a:lnSpc>
              <a:buNone/>
              <a:defRPr sz="1600" b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86D2F-3A27-4A34-9A81-424B56D98F20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29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%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9888" y="5600700"/>
            <a:ext cx="6416912" cy="890392"/>
          </a:xfrm>
        </p:spPr>
        <p:txBody>
          <a:bodyPr lIns="0" tIns="0" rIns="0" anchor="b" anchorCtr="0"/>
          <a:lstStyle>
            <a:lvl1pPr marL="0" indent="0">
              <a:lnSpc>
                <a:spcPct val="88000"/>
              </a:lnSpc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4D86D2F-3A27-4A34-9A81-424B56D98F2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0"/>
            <a:ext cx="5143500" cy="685800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623" y="885828"/>
            <a:ext cx="2985578" cy="4714872"/>
          </a:xfrm>
        </p:spPr>
        <p:txBody>
          <a:bodyPr lIns="0" tIns="0" rIns="0" anchor="t" anchorCtr="0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sz="1600" b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86D2F-3A27-4A34-9A81-424B56D98F20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27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tern Logos C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ure-Logo-Red-Cross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672" y="459581"/>
            <a:ext cx="5572128" cy="765174"/>
          </a:xfrm>
        </p:spPr>
        <p:txBody>
          <a:bodyPr tIns="0" bIns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672" y="1225550"/>
            <a:ext cx="5572127" cy="800100"/>
          </a:xfrm>
        </p:spPr>
        <p:txBody>
          <a:bodyPr lIns="100584" tIns="18288"/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600" b="0"/>
            </a:lvl1pPr>
          </a:lstStyle>
          <a:p>
            <a:r>
              <a:rPr lang="en-US" noProof="0" smtClean="0"/>
              <a:t>Click to edit Master subtitle style</a:t>
            </a:r>
            <a:endParaRPr lang="en-CA" noProof="0"/>
          </a:p>
        </p:txBody>
      </p:sp>
      <p:sp>
        <p:nvSpPr>
          <p:cNvPr id="1029" name="Freeform 5"/>
          <p:cNvSpPr>
            <a:spLocks noEditPoints="1"/>
          </p:cNvSpPr>
          <p:nvPr userDrawn="1"/>
        </p:nvSpPr>
        <p:spPr bwMode="auto">
          <a:xfrm>
            <a:off x="457200" y="1589722"/>
            <a:ext cx="8220075" cy="482282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9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874808"/>
            <a:ext cx="7886700" cy="2611592"/>
          </a:xfrm>
        </p:spPr>
        <p:txBody>
          <a:bodyPr lIns="100584" tIns="45720"/>
          <a:lstStyle>
            <a:lvl1pPr marL="0" indent="0">
              <a:lnSpc>
                <a:spcPct val="85000"/>
              </a:lnSpc>
              <a:spcBef>
                <a:spcPts val="0"/>
              </a:spcBef>
              <a:buFont typeface="Wingdings" pitchFamily="2" charset="2"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2" name="Date Placeholder 4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5F5F5F"/>
                </a:solidFill>
              </a:rPr>
              <a:t>MONTH DAY, YEAR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4D86D2F-3A27-4A34-9A81-424B56D98F20}" type="slidenum">
              <a:rPr lang="en-CA" smtClean="0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44" name="Footer Placeholder 43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5F5F5F"/>
                </a:solidFill>
              </a:rPr>
              <a:t>TITLE OF THE PRESENTATION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45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2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32" y="383384"/>
            <a:ext cx="7902567" cy="4480410"/>
          </a:xfrm>
        </p:spPr>
        <p:txBody>
          <a:bodyPr bIns="0" anchor="b" anchorCtr="0"/>
          <a:lstStyle>
            <a:lvl1pPr algn="l">
              <a:lnSpc>
                <a:spcPct val="80000"/>
              </a:lnSpc>
              <a:defRPr sz="4800" b="1" cap="all" spc="-100" baseline="0"/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232" y="4864744"/>
            <a:ext cx="7902567" cy="662139"/>
          </a:xfrm>
        </p:spPr>
        <p:txBody>
          <a:bodyPr lIns="118872" tIns="0"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MONTH DAY,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6EF1-694E-4B19-B3AC-2BB0E935DEBD}" type="slidenum">
              <a:rPr lang="en-CA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26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8042" y="4864736"/>
            <a:ext cx="7878757" cy="571499"/>
          </a:xfrm>
        </p:spPr>
        <p:txBody>
          <a:bodyPr lIns="91440" tIns="0" bIns="0" anchor="t" anchorCtr="0"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MONTH DAY,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6EF1-694E-4B19-B3AC-2BB0E935DEBD}" type="slidenum">
              <a:rPr lang="en-CA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7243" y="864862"/>
            <a:ext cx="7879557" cy="399823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 b="1" cap="all" baseline="0">
                <a:solidFill>
                  <a:schemeClr val="tx1"/>
                </a:solidFill>
              </a:defRPr>
            </a:lvl1pPr>
          </a:lstStyle>
          <a:p>
            <a:r>
              <a:rPr lang="en-CA" noProof="0" smtClean="0"/>
              <a:t>CLICK TO EDIT MASTER TITLE STYLE</a:t>
            </a:r>
            <a:endParaRPr lang="en-CA" noProof="0"/>
          </a:p>
        </p:txBody>
      </p:sp>
      <p:sp>
        <p:nvSpPr>
          <p:cNvPr id="27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4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n Burgundy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4232" y="457200"/>
            <a:ext cx="7902567" cy="5143499"/>
          </a:xfrm>
        </p:spPr>
        <p:txBody>
          <a:bodyPr lIns="118872" tIns="0" bIns="0" anchor="ctr" anchorCtr="0"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CA" dirty="0" smtClean="0">
                <a:solidFill>
                  <a:srgbClr val="C0C0C0"/>
                </a:solidFill>
              </a:rPr>
              <a:t>MONTH DAY, YEAR</a:t>
            </a:r>
            <a:endParaRPr lang="en-CA" dirty="0">
              <a:solidFill>
                <a:srgbClr val="C0C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CA" dirty="0" smtClean="0">
                <a:solidFill>
                  <a:srgbClr val="C0C0C0"/>
                </a:solidFill>
              </a:rPr>
              <a:t>TITLE OF THE PRESENTATION</a:t>
            </a:r>
            <a:endParaRPr lang="en-CA" dirty="0">
              <a:solidFill>
                <a:srgbClr val="C0C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07D6EF1-694E-4B19-B3AC-2BB0E935DEBD}" type="slidenum">
              <a:rPr lang="en-CA" smtClean="0">
                <a:solidFill>
                  <a:srgbClr val="C0C0C0"/>
                </a:solidFill>
              </a:rPr>
              <a:pPr/>
              <a:t>‹#›</a:t>
            </a:fld>
            <a:endParaRPr lang="en-CA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874808"/>
            <a:ext cx="7886700" cy="2611592"/>
          </a:xfrm>
        </p:spPr>
        <p:txBody>
          <a:bodyPr lIns="100584" tIns="45720"/>
          <a:lstStyle>
            <a:lvl1pPr marL="0" indent="0">
              <a:lnSpc>
                <a:spcPct val="85000"/>
              </a:lnSpc>
              <a:spcBef>
                <a:spcPts val="0"/>
              </a:spcBef>
              <a:buFont typeface="Wingdings" pitchFamily="2" charset="2"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2" name="Date Placeholder 4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3" name="Slide Number Placeholder 42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4D86D2F-3A27-4A34-9A81-424B56D98F2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4" name="Footer Placeholder 43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5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73152"/>
          <a:lstStyle>
            <a:lvl1pPr>
              <a:lnSpc>
                <a:spcPct val="85000"/>
              </a:lnSpc>
              <a:defRPr/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MONTH DAY,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B241B-FA5B-4CF9-883F-20A6CF0945D0}" type="slidenum">
              <a:rPr lang="en-CA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26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8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43" y="457200"/>
            <a:ext cx="2964657" cy="5143500"/>
          </a:xfrm>
        </p:spPr>
        <p:txBody>
          <a:bodyPr anchor="ctr" anchorCtr="0"/>
          <a:lstStyle>
            <a:lvl1pPr algn="l">
              <a:defRPr sz="20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768" y="367311"/>
            <a:ext cx="5025332" cy="6033489"/>
          </a:xfrm>
        </p:spPr>
        <p:txBody>
          <a:bodyPr/>
          <a:lstStyle>
            <a:lvl1pPr marL="0" indent="0">
              <a:buNone/>
              <a:defRPr sz="2000"/>
            </a:lvl1pPr>
            <a:lvl2pPr marL="365125" indent="-136525">
              <a:defRPr sz="1800"/>
            </a:lvl2pPr>
            <a:lvl3pPr marL="723900" indent="-152400">
              <a:defRPr sz="1600"/>
            </a:lvl3pPr>
            <a:lvl4pPr marL="1006475" indent="-146050">
              <a:defRPr sz="1400"/>
            </a:lvl4pPr>
            <a:lvl5pPr marL="1211263" indent="-122238"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MONTH DAY,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TITLE OF THE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32916-E05C-4DD9-9253-190B763A6C3C}" type="slidenum">
              <a:rPr lang="en-CA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27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6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Burgund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73152"/>
          <a:lstStyle>
            <a:lvl1pPr>
              <a:lnSpc>
                <a:spcPct val="85000"/>
              </a:lnSpc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CA" dirty="0" smtClean="0">
                <a:solidFill>
                  <a:srgbClr val="C0C0C0"/>
                </a:solidFill>
              </a:rPr>
              <a:t>MONTH DAY, YEAR</a:t>
            </a:r>
            <a:endParaRPr lang="en-CA" dirty="0">
              <a:solidFill>
                <a:srgbClr val="C0C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CA" dirty="0" smtClean="0">
                <a:solidFill>
                  <a:srgbClr val="C0C0C0"/>
                </a:solidFill>
              </a:rPr>
              <a:t>TITLE OF THE PRESENTATION</a:t>
            </a:r>
            <a:endParaRPr lang="en-CA" dirty="0">
              <a:solidFill>
                <a:srgbClr val="C0C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AAB241B-FA5B-4CF9-883F-20A6CF0945D0}" type="slidenum">
              <a:rPr lang="en-CA" smtClean="0">
                <a:solidFill>
                  <a:srgbClr val="C0C0C0"/>
                </a:solidFill>
              </a:rPr>
              <a:pPr/>
              <a:t>‹#›</a:t>
            </a:fld>
            <a:endParaRPr lang="en-CA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1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MONTH DAY,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8530-2EB2-433E-AEF7-6DC41463AEE8}" type="slidenum">
              <a:rPr lang="en-CA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25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5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MONTH DAY,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>
                <a:solidFill>
                  <a:srgbClr val="5F5F5F"/>
                </a:solidFill>
              </a:rPr>
              <a:t>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A9668-5EC8-4086-B2C7-2C41C19D7C74}" type="slidenum">
              <a:rPr lang="en-CA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1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b" anchorCtr="1"/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9888" y="5600700"/>
            <a:ext cx="6416912" cy="890392"/>
          </a:xfrm>
        </p:spPr>
        <p:txBody>
          <a:bodyPr lIns="0" tIns="0" rIns="0" anchor="b" anchorCtr="0"/>
          <a:lstStyle>
            <a:lvl1pPr marL="0" indent="0">
              <a:lnSpc>
                <a:spcPct val="88000"/>
              </a:lnSpc>
              <a:buNone/>
              <a:defRPr sz="1600" b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5F5F5F"/>
                </a:solidFill>
              </a:rPr>
              <a:t>MONTH DAY, YEAR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86D2F-3A27-4A34-9A81-424B56D98F20}" type="slidenum">
              <a:rPr lang="en-CA" smtClean="0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5F5F5F"/>
                </a:solidFill>
              </a:rPr>
              <a:t>TITLE OF THE PRESENTATION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29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7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%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9888" y="5600700"/>
            <a:ext cx="6416912" cy="890392"/>
          </a:xfrm>
        </p:spPr>
        <p:txBody>
          <a:bodyPr lIns="0" tIns="0" rIns="0" anchor="b" anchorCtr="0"/>
          <a:lstStyle>
            <a:lvl1pPr marL="0" indent="0">
              <a:lnSpc>
                <a:spcPct val="88000"/>
              </a:lnSpc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CA" dirty="0" smtClean="0">
                <a:solidFill>
                  <a:srgbClr val="C0C0C0"/>
                </a:solidFill>
              </a:rPr>
              <a:t>MONTH DAY, YEAR</a:t>
            </a:r>
            <a:endParaRPr lang="en-CA" dirty="0">
              <a:solidFill>
                <a:srgbClr val="C0C0C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4D86D2F-3A27-4A34-9A81-424B56D98F20}" type="slidenum">
              <a:rPr lang="en-CA" smtClean="0">
                <a:solidFill>
                  <a:srgbClr val="C0C0C0"/>
                </a:solidFill>
              </a:rPr>
              <a:pPr/>
              <a:t>‹#›</a:t>
            </a:fld>
            <a:endParaRPr lang="en-CA" dirty="0">
              <a:solidFill>
                <a:srgbClr val="C0C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CA" dirty="0" smtClean="0">
                <a:solidFill>
                  <a:srgbClr val="C0C0C0"/>
                </a:solidFill>
              </a:rPr>
              <a:t>TITLE OF THE PRESENTATION</a:t>
            </a:r>
            <a:endParaRPr lang="en-CA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55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0"/>
            <a:ext cx="5143500" cy="685800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623" y="885828"/>
            <a:ext cx="2985578" cy="4714872"/>
          </a:xfrm>
        </p:spPr>
        <p:txBody>
          <a:bodyPr lIns="0" tIns="0" rIns="0" anchor="t" anchorCtr="0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sz="1600" b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5F5F5F"/>
                </a:solidFill>
              </a:rPr>
              <a:t>MONTH DAY, YEAR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86D2F-3A27-4A34-9A81-424B56D98F20}" type="slidenum">
              <a:rPr lang="en-CA" smtClean="0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27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3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tern Logos C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ure-Logo-Red-Cross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32" y="383384"/>
            <a:ext cx="7902567" cy="4480410"/>
          </a:xfrm>
        </p:spPr>
        <p:txBody>
          <a:bodyPr bIns="0" anchor="b" anchorCtr="0"/>
          <a:lstStyle>
            <a:lvl1pPr algn="l">
              <a:lnSpc>
                <a:spcPct val="80000"/>
              </a:lnSpc>
              <a:defRPr sz="4800" b="1" cap="all" spc="-100" baseline="0"/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232" y="4864744"/>
            <a:ext cx="7902567" cy="662139"/>
          </a:xfrm>
        </p:spPr>
        <p:txBody>
          <a:bodyPr lIns="118872" tIns="0"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6EF1-694E-4B19-B3AC-2BB0E935DEBD}" type="slidenum">
              <a:rPr lang="en-CA" noProof="0"/>
              <a:pPr/>
              <a:t>‹#›</a:t>
            </a:fld>
            <a:endParaRPr lang="en-CA" noProof="0" dirty="0"/>
          </a:p>
        </p:txBody>
      </p:sp>
      <p:sp>
        <p:nvSpPr>
          <p:cNvPr id="26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8042" y="4864736"/>
            <a:ext cx="7878757" cy="571499"/>
          </a:xfrm>
        </p:spPr>
        <p:txBody>
          <a:bodyPr lIns="91440" tIns="0" bIns="0" anchor="t" anchorCtr="0"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6EF1-694E-4B19-B3AC-2BB0E935DEBD}" type="slidenum">
              <a:rPr lang="en-CA" noProof="0"/>
              <a:pPr/>
              <a:t>‹#›</a:t>
            </a:fld>
            <a:endParaRPr lang="en-CA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7243" y="864862"/>
            <a:ext cx="7879557" cy="399823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 b="1" cap="all" baseline="0">
                <a:solidFill>
                  <a:schemeClr val="tx1"/>
                </a:solidFill>
              </a:defRPr>
            </a:lvl1pPr>
          </a:lstStyle>
          <a:p>
            <a:r>
              <a:rPr lang="en-CA" noProof="0" smtClean="0"/>
              <a:t>CLICK TO EDIT MASTER TITLE STYLE</a:t>
            </a:r>
            <a:endParaRPr lang="en-CA" noProof="0"/>
          </a:p>
        </p:txBody>
      </p:sp>
      <p:sp>
        <p:nvSpPr>
          <p:cNvPr id="27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n Burgundy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4232" y="457200"/>
            <a:ext cx="7902567" cy="5143499"/>
          </a:xfrm>
        </p:spPr>
        <p:txBody>
          <a:bodyPr lIns="118872" tIns="0" bIns="0" anchor="ctr" anchorCtr="0"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07D6EF1-694E-4B19-B3AC-2BB0E935DEB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73152"/>
          <a:lstStyle>
            <a:lvl1pPr>
              <a:lnSpc>
                <a:spcPct val="85000"/>
              </a:lnSpc>
              <a:defRPr/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26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43" y="457200"/>
            <a:ext cx="2964657" cy="5143500"/>
          </a:xfrm>
        </p:spPr>
        <p:txBody>
          <a:bodyPr anchor="ctr" anchorCtr="0"/>
          <a:lstStyle>
            <a:lvl1pPr algn="l">
              <a:defRPr sz="20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768" y="367311"/>
            <a:ext cx="5025332" cy="6033489"/>
          </a:xfrm>
        </p:spPr>
        <p:txBody>
          <a:bodyPr/>
          <a:lstStyle>
            <a:lvl1pPr marL="0" indent="0">
              <a:buNone/>
              <a:defRPr sz="2000"/>
            </a:lvl1pPr>
            <a:lvl2pPr marL="365125" indent="-136525">
              <a:defRPr sz="1800"/>
            </a:lvl2pPr>
            <a:lvl3pPr marL="723900" indent="-152400">
              <a:defRPr sz="1600"/>
            </a:lvl3pPr>
            <a:lvl4pPr marL="1006475" indent="-146050">
              <a:defRPr sz="1400"/>
            </a:lvl4pPr>
            <a:lvl5pPr marL="1211263" indent="-122238"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F932916-E05C-4DD9-9253-190B763A6C3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7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Burgund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73152"/>
          <a:lstStyle>
            <a:lvl1pPr>
              <a:lnSpc>
                <a:spcPct val="85000"/>
              </a:lnSpc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AAB241B-FA5B-4CF9-883F-20A6CF0945D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8530-2EB2-433E-AEF7-6DC41463AEE8}" type="slidenum">
              <a:rPr lang="en-CA" noProof="0"/>
              <a:pPr/>
              <a:t>‹#›</a:t>
            </a:fld>
            <a:endParaRPr lang="en-CA" noProof="0" dirty="0"/>
          </a:p>
        </p:txBody>
      </p:sp>
      <p:sp>
        <p:nvSpPr>
          <p:cNvPr id="25" name="Freeform 5"/>
          <p:cNvSpPr>
            <a:spLocks noChangeAspect="1" noEditPoints="1"/>
          </p:cNvSpPr>
          <p:nvPr userDrawn="1"/>
        </p:nvSpPr>
        <p:spPr bwMode="auto">
          <a:xfrm>
            <a:off x="457202" y="5608238"/>
            <a:ext cx="1354931" cy="794955"/>
          </a:xfrm>
          <a:custGeom>
            <a:avLst/>
            <a:gdLst/>
            <a:ahLst/>
            <a:cxnLst>
              <a:cxn ang="0">
                <a:pos x="434" y="651"/>
              </a:cxn>
              <a:cxn ang="0">
                <a:pos x="0" y="217"/>
              </a:cxn>
              <a:cxn ang="0">
                <a:pos x="434" y="217"/>
              </a:cxn>
              <a:cxn ang="0">
                <a:pos x="744" y="716"/>
              </a:cxn>
              <a:cxn ang="0">
                <a:pos x="717" y="647"/>
              </a:cxn>
              <a:cxn ang="0">
                <a:pos x="786" y="800"/>
              </a:cxn>
              <a:cxn ang="0">
                <a:pos x="717" y="837"/>
              </a:cxn>
              <a:cxn ang="0">
                <a:pos x="842" y="825"/>
              </a:cxn>
              <a:cxn ang="0">
                <a:pos x="898" y="651"/>
              </a:cxn>
              <a:cxn ang="0">
                <a:pos x="871" y="698"/>
              </a:cxn>
              <a:cxn ang="0">
                <a:pos x="871" y="698"/>
              </a:cxn>
              <a:cxn ang="0">
                <a:pos x="1068" y="871"/>
              </a:cxn>
              <a:cxn ang="0">
                <a:pos x="1070" y="782"/>
              </a:cxn>
              <a:cxn ang="0">
                <a:pos x="964" y="871"/>
              </a:cxn>
              <a:cxn ang="0">
                <a:pos x="1232" y="825"/>
              </a:cxn>
              <a:cxn ang="0">
                <a:pos x="1176" y="651"/>
              </a:cxn>
              <a:cxn ang="0">
                <a:pos x="1203" y="698"/>
              </a:cxn>
              <a:cxn ang="0">
                <a:pos x="1296" y="871"/>
              </a:cxn>
              <a:cxn ang="0">
                <a:pos x="1354" y="651"/>
              </a:cxn>
              <a:cxn ang="0">
                <a:pos x="1353" y="688"/>
              </a:cxn>
              <a:cxn ang="0">
                <a:pos x="1338" y="834"/>
              </a:cxn>
              <a:cxn ang="0">
                <a:pos x="1454" y="651"/>
              </a:cxn>
              <a:cxn ang="0">
                <a:pos x="1562" y="825"/>
              </a:cxn>
              <a:cxn ang="0">
                <a:pos x="1618" y="651"/>
              </a:cxn>
              <a:cxn ang="0">
                <a:pos x="1590" y="698"/>
              </a:cxn>
              <a:cxn ang="0">
                <a:pos x="1590" y="698"/>
              </a:cxn>
              <a:cxn ang="0">
                <a:pos x="1788" y="871"/>
              </a:cxn>
              <a:cxn ang="0">
                <a:pos x="1789" y="782"/>
              </a:cxn>
              <a:cxn ang="0">
                <a:pos x="1684" y="871"/>
              </a:cxn>
              <a:cxn ang="0">
                <a:pos x="787" y="974"/>
              </a:cxn>
              <a:cxn ang="0">
                <a:pos x="693" y="1129"/>
              </a:cxn>
              <a:cxn ang="0">
                <a:pos x="795" y="1129"/>
              </a:cxn>
              <a:cxn ang="0">
                <a:pos x="715" y="1004"/>
              </a:cxn>
              <a:cxn ang="0">
                <a:pos x="927" y="1091"/>
              </a:cxn>
              <a:cxn ang="0">
                <a:pos x="907" y="996"/>
              </a:cxn>
              <a:cxn ang="0">
                <a:pos x="924" y="908"/>
              </a:cxn>
              <a:cxn ang="0">
                <a:pos x="949" y="1129"/>
              </a:cxn>
              <a:cxn ang="0">
                <a:pos x="1007" y="908"/>
              </a:cxn>
              <a:cxn ang="0">
                <a:pos x="1006" y="945"/>
              </a:cxn>
              <a:cxn ang="0">
                <a:pos x="991" y="1091"/>
              </a:cxn>
              <a:cxn ang="0">
                <a:pos x="1264" y="973"/>
              </a:cxn>
              <a:cxn ang="0">
                <a:pos x="1236" y="905"/>
              </a:cxn>
              <a:cxn ang="0">
                <a:pos x="1306" y="1058"/>
              </a:cxn>
              <a:cxn ang="0">
                <a:pos x="1236" y="1094"/>
              </a:cxn>
              <a:cxn ang="0">
                <a:pos x="1430" y="1030"/>
              </a:cxn>
              <a:cxn ang="0">
                <a:pos x="1328" y="1129"/>
              </a:cxn>
              <a:cxn ang="0">
                <a:pos x="1427" y="1129"/>
              </a:cxn>
              <a:cxn ang="0">
                <a:pos x="1422" y="973"/>
              </a:cxn>
              <a:cxn ang="0">
                <a:pos x="1481" y="1058"/>
              </a:cxn>
              <a:cxn ang="0">
                <a:pos x="1550" y="905"/>
              </a:cxn>
              <a:cxn ang="0">
                <a:pos x="1550" y="942"/>
              </a:cxn>
              <a:cxn ang="0">
                <a:pos x="1523" y="1063"/>
              </a:cxn>
              <a:cxn ang="0">
                <a:pos x="1860" y="1097"/>
              </a:cxn>
              <a:cxn ang="0">
                <a:pos x="1858" y="1132"/>
              </a:cxn>
              <a:cxn ang="0">
                <a:pos x="1887" y="971"/>
              </a:cxn>
              <a:cxn ang="0">
                <a:pos x="1639" y="966"/>
              </a:cxn>
              <a:cxn ang="0">
                <a:pos x="1675" y="1058"/>
              </a:cxn>
              <a:cxn ang="0">
                <a:pos x="1681" y="964"/>
              </a:cxn>
              <a:cxn ang="0">
                <a:pos x="1705" y="905"/>
              </a:cxn>
            </a:cxnLst>
            <a:rect l="0" t="0" r="r" b="b"/>
            <a:pathLst>
              <a:path w="1929" h="1132">
                <a:moveTo>
                  <a:pt x="650" y="217"/>
                </a:moveTo>
                <a:cubicBezTo>
                  <a:pt x="650" y="434"/>
                  <a:pt x="650" y="434"/>
                  <a:pt x="650" y="434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434" y="651"/>
                  <a:pt x="434" y="651"/>
                  <a:pt x="434" y="651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217"/>
                  <a:pt x="0" y="217"/>
                  <a:pt x="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7" y="0"/>
                  <a:pt x="217" y="0"/>
                  <a:pt x="21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217"/>
                  <a:pt x="434" y="217"/>
                  <a:pt x="434" y="217"/>
                </a:cubicBezTo>
                <a:lnTo>
                  <a:pt x="650" y="217"/>
                </a:lnTo>
                <a:close/>
                <a:moveTo>
                  <a:pt x="689" y="716"/>
                </a:moveTo>
                <a:cubicBezTo>
                  <a:pt x="689" y="692"/>
                  <a:pt x="700" y="685"/>
                  <a:pt x="717" y="685"/>
                </a:cubicBezTo>
                <a:cubicBezTo>
                  <a:pt x="734" y="685"/>
                  <a:pt x="744" y="692"/>
                  <a:pt x="744" y="716"/>
                </a:cubicBezTo>
                <a:cubicBezTo>
                  <a:pt x="744" y="722"/>
                  <a:pt x="744" y="722"/>
                  <a:pt x="744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722"/>
                  <a:pt x="786" y="722"/>
                  <a:pt x="786" y="722"/>
                </a:cubicBezTo>
                <a:cubicBezTo>
                  <a:pt x="786" y="667"/>
                  <a:pt x="758" y="647"/>
                  <a:pt x="717" y="647"/>
                </a:cubicBezTo>
                <a:cubicBezTo>
                  <a:pt x="676" y="647"/>
                  <a:pt x="647" y="667"/>
                  <a:pt x="647" y="722"/>
                </a:cubicBezTo>
                <a:cubicBezTo>
                  <a:pt x="647" y="800"/>
                  <a:pt x="647" y="800"/>
                  <a:pt x="647" y="800"/>
                </a:cubicBezTo>
                <a:cubicBezTo>
                  <a:pt x="647" y="855"/>
                  <a:pt x="676" y="875"/>
                  <a:pt x="717" y="875"/>
                </a:cubicBezTo>
                <a:cubicBezTo>
                  <a:pt x="758" y="875"/>
                  <a:pt x="786" y="855"/>
                  <a:pt x="786" y="800"/>
                </a:cubicBezTo>
                <a:cubicBezTo>
                  <a:pt x="786" y="791"/>
                  <a:pt x="786" y="791"/>
                  <a:pt x="786" y="791"/>
                </a:cubicBezTo>
                <a:cubicBezTo>
                  <a:pt x="744" y="791"/>
                  <a:pt x="744" y="791"/>
                  <a:pt x="744" y="791"/>
                </a:cubicBezTo>
                <a:cubicBezTo>
                  <a:pt x="744" y="806"/>
                  <a:pt x="744" y="806"/>
                  <a:pt x="744" y="806"/>
                </a:cubicBezTo>
                <a:cubicBezTo>
                  <a:pt x="744" y="830"/>
                  <a:pt x="734" y="837"/>
                  <a:pt x="717" y="837"/>
                </a:cubicBezTo>
                <a:cubicBezTo>
                  <a:pt x="700" y="837"/>
                  <a:pt x="689" y="830"/>
                  <a:pt x="689" y="806"/>
                </a:cubicBezTo>
                <a:lnTo>
                  <a:pt x="689" y="716"/>
                </a:lnTo>
                <a:close/>
                <a:moveTo>
                  <a:pt x="830" y="871"/>
                </a:moveTo>
                <a:cubicBezTo>
                  <a:pt x="842" y="825"/>
                  <a:pt x="842" y="825"/>
                  <a:pt x="842" y="825"/>
                </a:cubicBezTo>
                <a:cubicBezTo>
                  <a:pt x="901" y="825"/>
                  <a:pt x="901" y="825"/>
                  <a:pt x="901" y="825"/>
                </a:cubicBezTo>
                <a:cubicBezTo>
                  <a:pt x="911" y="871"/>
                  <a:pt x="911" y="871"/>
                  <a:pt x="911" y="871"/>
                </a:cubicBezTo>
                <a:cubicBezTo>
                  <a:pt x="952" y="871"/>
                  <a:pt x="952" y="871"/>
                  <a:pt x="952" y="871"/>
                </a:cubicBezTo>
                <a:cubicBezTo>
                  <a:pt x="898" y="651"/>
                  <a:pt x="898" y="651"/>
                  <a:pt x="898" y="651"/>
                </a:cubicBezTo>
                <a:cubicBezTo>
                  <a:pt x="844" y="651"/>
                  <a:pt x="844" y="651"/>
                  <a:pt x="844" y="651"/>
                </a:cubicBezTo>
                <a:cubicBezTo>
                  <a:pt x="790" y="871"/>
                  <a:pt x="790" y="871"/>
                  <a:pt x="790" y="871"/>
                </a:cubicBezTo>
                <a:lnTo>
                  <a:pt x="830" y="871"/>
                </a:lnTo>
                <a:close/>
                <a:moveTo>
                  <a:pt x="871" y="698"/>
                </a:moveTo>
                <a:cubicBezTo>
                  <a:pt x="871" y="698"/>
                  <a:pt x="871" y="698"/>
                  <a:pt x="871" y="698"/>
                </a:cubicBezTo>
                <a:cubicBezTo>
                  <a:pt x="892" y="788"/>
                  <a:pt x="892" y="788"/>
                  <a:pt x="892" y="788"/>
                </a:cubicBezTo>
                <a:cubicBezTo>
                  <a:pt x="850" y="788"/>
                  <a:pt x="850" y="788"/>
                  <a:pt x="850" y="788"/>
                </a:cubicBezTo>
                <a:lnTo>
                  <a:pt x="871" y="698"/>
                </a:lnTo>
                <a:close/>
                <a:moveTo>
                  <a:pt x="1003" y="871"/>
                </a:moveTo>
                <a:cubicBezTo>
                  <a:pt x="1003" y="729"/>
                  <a:pt x="1003" y="729"/>
                  <a:pt x="1003" y="729"/>
                </a:cubicBezTo>
                <a:cubicBezTo>
                  <a:pt x="1003" y="729"/>
                  <a:pt x="1003" y="729"/>
                  <a:pt x="1003" y="729"/>
                </a:cubicBezTo>
                <a:cubicBezTo>
                  <a:pt x="1068" y="871"/>
                  <a:pt x="1068" y="871"/>
                  <a:pt x="1068" y="871"/>
                </a:cubicBezTo>
                <a:cubicBezTo>
                  <a:pt x="1108" y="871"/>
                  <a:pt x="1108" y="871"/>
                  <a:pt x="1108" y="871"/>
                </a:cubicBezTo>
                <a:cubicBezTo>
                  <a:pt x="1108" y="651"/>
                  <a:pt x="1108" y="651"/>
                  <a:pt x="1108" y="651"/>
                </a:cubicBezTo>
                <a:cubicBezTo>
                  <a:pt x="1070" y="651"/>
                  <a:pt x="1070" y="651"/>
                  <a:pt x="1070" y="651"/>
                </a:cubicBezTo>
                <a:cubicBezTo>
                  <a:pt x="1070" y="782"/>
                  <a:pt x="1070" y="782"/>
                  <a:pt x="1070" y="782"/>
                </a:cubicBezTo>
                <a:cubicBezTo>
                  <a:pt x="1069" y="782"/>
                  <a:pt x="1069" y="782"/>
                  <a:pt x="1069" y="782"/>
                </a:cubicBezTo>
                <a:cubicBezTo>
                  <a:pt x="1010" y="651"/>
                  <a:pt x="1010" y="651"/>
                  <a:pt x="1010" y="651"/>
                </a:cubicBezTo>
                <a:cubicBezTo>
                  <a:pt x="964" y="651"/>
                  <a:pt x="964" y="651"/>
                  <a:pt x="964" y="651"/>
                </a:cubicBezTo>
                <a:cubicBezTo>
                  <a:pt x="964" y="871"/>
                  <a:pt x="964" y="871"/>
                  <a:pt x="964" y="871"/>
                </a:cubicBezTo>
                <a:lnTo>
                  <a:pt x="1003" y="871"/>
                </a:lnTo>
                <a:close/>
                <a:moveTo>
                  <a:pt x="1162" y="871"/>
                </a:moveTo>
                <a:cubicBezTo>
                  <a:pt x="1174" y="825"/>
                  <a:pt x="1174" y="825"/>
                  <a:pt x="1174" y="825"/>
                </a:cubicBezTo>
                <a:cubicBezTo>
                  <a:pt x="1232" y="825"/>
                  <a:pt x="1232" y="825"/>
                  <a:pt x="1232" y="825"/>
                </a:cubicBezTo>
                <a:cubicBezTo>
                  <a:pt x="1243" y="871"/>
                  <a:pt x="1243" y="871"/>
                  <a:pt x="1243" y="871"/>
                </a:cubicBezTo>
                <a:cubicBezTo>
                  <a:pt x="1283" y="871"/>
                  <a:pt x="1283" y="871"/>
                  <a:pt x="1283" y="871"/>
                </a:cubicBezTo>
                <a:cubicBezTo>
                  <a:pt x="1230" y="651"/>
                  <a:pt x="1230" y="651"/>
                  <a:pt x="1230" y="651"/>
                </a:cubicBezTo>
                <a:cubicBezTo>
                  <a:pt x="1176" y="651"/>
                  <a:pt x="1176" y="651"/>
                  <a:pt x="1176" y="651"/>
                </a:cubicBezTo>
                <a:cubicBezTo>
                  <a:pt x="1121" y="871"/>
                  <a:pt x="1121" y="871"/>
                  <a:pt x="1121" y="871"/>
                </a:cubicBezTo>
                <a:lnTo>
                  <a:pt x="1162" y="871"/>
                </a:lnTo>
                <a:close/>
                <a:moveTo>
                  <a:pt x="1202" y="698"/>
                </a:moveTo>
                <a:cubicBezTo>
                  <a:pt x="1203" y="698"/>
                  <a:pt x="1203" y="698"/>
                  <a:pt x="1203" y="698"/>
                </a:cubicBezTo>
                <a:cubicBezTo>
                  <a:pt x="1223" y="788"/>
                  <a:pt x="1223" y="788"/>
                  <a:pt x="1223" y="788"/>
                </a:cubicBezTo>
                <a:cubicBezTo>
                  <a:pt x="1181" y="788"/>
                  <a:pt x="1181" y="788"/>
                  <a:pt x="1181" y="788"/>
                </a:cubicBezTo>
                <a:lnTo>
                  <a:pt x="1202" y="698"/>
                </a:lnTo>
                <a:close/>
                <a:moveTo>
                  <a:pt x="1296" y="871"/>
                </a:moveTo>
                <a:cubicBezTo>
                  <a:pt x="1354" y="871"/>
                  <a:pt x="1354" y="871"/>
                  <a:pt x="1354" y="871"/>
                </a:cubicBezTo>
                <a:cubicBezTo>
                  <a:pt x="1403" y="871"/>
                  <a:pt x="1430" y="851"/>
                  <a:pt x="1432" y="795"/>
                </a:cubicBezTo>
                <a:cubicBezTo>
                  <a:pt x="1432" y="727"/>
                  <a:pt x="1432" y="727"/>
                  <a:pt x="1432" y="727"/>
                </a:cubicBezTo>
                <a:cubicBezTo>
                  <a:pt x="1430" y="671"/>
                  <a:pt x="1403" y="651"/>
                  <a:pt x="1354" y="651"/>
                </a:cubicBezTo>
                <a:cubicBezTo>
                  <a:pt x="1296" y="651"/>
                  <a:pt x="1296" y="651"/>
                  <a:pt x="1296" y="651"/>
                </a:cubicBezTo>
                <a:lnTo>
                  <a:pt x="1296" y="871"/>
                </a:lnTo>
                <a:close/>
                <a:moveTo>
                  <a:pt x="1338" y="688"/>
                </a:moveTo>
                <a:cubicBezTo>
                  <a:pt x="1353" y="688"/>
                  <a:pt x="1353" y="688"/>
                  <a:pt x="1353" y="688"/>
                </a:cubicBezTo>
                <a:cubicBezTo>
                  <a:pt x="1379" y="688"/>
                  <a:pt x="1389" y="701"/>
                  <a:pt x="1389" y="732"/>
                </a:cubicBezTo>
                <a:cubicBezTo>
                  <a:pt x="1389" y="790"/>
                  <a:pt x="1389" y="790"/>
                  <a:pt x="1389" y="790"/>
                </a:cubicBezTo>
                <a:cubicBezTo>
                  <a:pt x="1389" y="823"/>
                  <a:pt x="1376" y="834"/>
                  <a:pt x="1353" y="834"/>
                </a:cubicBezTo>
                <a:cubicBezTo>
                  <a:pt x="1338" y="834"/>
                  <a:pt x="1338" y="834"/>
                  <a:pt x="1338" y="834"/>
                </a:cubicBezTo>
                <a:lnTo>
                  <a:pt x="1338" y="688"/>
                </a:lnTo>
                <a:close/>
                <a:moveTo>
                  <a:pt x="1497" y="871"/>
                </a:moveTo>
                <a:cubicBezTo>
                  <a:pt x="1497" y="651"/>
                  <a:pt x="1497" y="651"/>
                  <a:pt x="1497" y="651"/>
                </a:cubicBezTo>
                <a:cubicBezTo>
                  <a:pt x="1454" y="651"/>
                  <a:pt x="1454" y="651"/>
                  <a:pt x="1454" y="651"/>
                </a:cubicBezTo>
                <a:cubicBezTo>
                  <a:pt x="1454" y="871"/>
                  <a:pt x="1454" y="871"/>
                  <a:pt x="1454" y="871"/>
                </a:cubicBezTo>
                <a:lnTo>
                  <a:pt x="1497" y="871"/>
                </a:lnTo>
                <a:close/>
                <a:moveTo>
                  <a:pt x="1550" y="871"/>
                </a:moveTo>
                <a:cubicBezTo>
                  <a:pt x="1562" y="825"/>
                  <a:pt x="1562" y="825"/>
                  <a:pt x="1562" y="825"/>
                </a:cubicBezTo>
                <a:cubicBezTo>
                  <a:pt x="1620" y="825"/>
                  <a:pt x="1620" y="825"/>
                  <a:pt x="1620" y="825"/>
                </a:cubicBezTo>
                <a:cubicBezTo>
                  <a:pt x="1631" y="871"/>
                  <a:pt x="1631" y="871"/>
                  <a:pt x="1631" y="871"/>
                </a:cubicBezTo>
                <a:cubicBezTo>
                  <a:pt x="1671" y="871"/>
                  <a:pt x="1671" y="871"/>
                  <a:pt x="1671" y="871"/>
                </a:cubicBezTo>
                <a:cubicBezTo>
                  <a:pt x="1618" y="651"/>
                  <a:pt x="1618" y="651"/>
                  <a:pt x="1618" y="651"/>
                </a:cubicBezTo>
                <a:cubicBezTo>
                  <a:pt x="1564" y="651"/>
                  <a:pt x="1564" y="651"/>
                  <a:pt x="1564" y="651"/>
                </a:cubicBezTo>
                <a:cubicBezTo>
                  <a:pt x="1509" y="871"/>
                  <a:pt x="1509" y="871"/>
                  <a:pt x="1509" y="871"/>
                </a:cubicBezTo>
                <a:lnTo>
                  <a:pt x="1550" y="871"/>
                </a:lnTo>
                <a:close/>
                <a:moveTo>
                  <a:pt x="1590" y="698"/>
                </a:moveTo>
                <a:cubicBezTo>
                  <a:pt x="1591" y="698"/>
                  <a:pt x="1591" y="698"/>
                  <a:pt x="1591" y="698"/>
                </a:cubicBezTo>
                <a:cubicBezTo>
                  <a:pt x="1611" y="788"/>
                  <a:pt x="1611" y="788"/>
                  <a:pt x="1611" y="788"/>
                </a:cubicBezTo>
                <a:cubicBezTo>
                  <a:pt x="1569" y="788"/>
                  <a:pt x="1569" y="788"/>
                  <a:pt x="1569" y="788"/>
                </a:cubicBezTo>
                <a:lnTo>
                  <a:pt x="1590" y="698"/>
                </a:lnTo>
                <a:close/>
                <a:moveTo>
                  <a:pt x="1722" y="871"/>
                </a:moveTo>
                <a:cubicBezTo>
                  <a:pt x="1722" y="729"/>
                  <a:pt x="1722" y="729"/>
                  <a:pt x="1722" y="729"/>
                </a:cubicBezTo>
                <a:cubicBezTo>
                  <a:pt x="1723" y="729"/>
                  <a:pt x="1723" y="729"/>
                  <a:pt x="1723" y="729"/>
                </a:cubicBezTo>
                <a:cubicBezTo>
                  <a:pt x="1788" y="871"/>
                  <a:pt x="1788" y="871"/>
                  <a:pt x="1788" y="871"/>
                </a:cubicBezTo>
                <a:cubicBezTo>
                  <a:pt x="1828" y="871"/>
                  <a:pt x="1828" y="871"/>
                  <a:pt x="1828" y="871"/>
                </a:cubicBezTo>
                <a:cubicBezTo>
                  <a:pt x="1828" y="651"/>
                  <a:pt x="1828" y="651"/>
                  <a:pt x="1828" y="651"/>
                </a:cubicBezTo>
                <a:cubicBezTo>
                  <a:pt x="1789" y="651"/>
                  <a:pt x="1789" y="651"/>
                  <a:pt x="1789" y="651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89" y="782"/>
                  <a:pt x="1789" y="782"/>
                  <a:pt x="1789" y="782"/>
                </a:cubicBezTo>
                <a:cubicBezTo>
                  <a:pt x="1730" y="651"/>
                  <a:pt x="1730" y="651"/>
                  <a:pt x="1730" y="651"/>
                </a:cubicBezTo>
                <a:cubicBezTo>
                  <a:pt x="1684" y="651"/>
                  <a:pt x="1684" y="651"/>
                  <a:pt x="1684" y="651"/>
                </a:cubicBezTo>
                <a:cubicBezTo>
                  <a:pt x="1684" y="871"/>
                  <a:pt x="1684" y="871"/>
                  <a:pt x="1684" y="871"/>
                </a:cubicBezTo>
                <a:lnTo>
                  <a:pt x="1722" y="871"/>
                </a:lnTo>
                <a:close/>
                <a:moveTo>
                  <a:pt x="795" y="1129"/>
                </a:moveTo>
                <a:cubicBezTo>
                  <a:pt x="753" y="1030"/>
                  <a:pt x="753" y="1030"/>
                  <a:pt x="753" y="1030"/>
                </a:cubicBezTo>
                <a:cubicBezTo>
                  <a:pt x="777" y="1021"/>
                  <a:pt x="787" y="1001"/>
                  <a:pt x="787" y="974"/>
                </a:cubicBezTo>
                <a:cubicBezTo>
                  <a:pt x="787" y="932"/>
                  <a:pt x="763" y="908"/>
                  <a:pt x="712" y="908"/>
                </a:cubicBezTo>
                <a:cubicBezTo>
                  <a:pt x="651" y="908"/>
                  <a:pt x="651" y="908"/>
                  <a:pt x="651" y="908"/>
                </a:cubicBezTo>
                <a:cubicBezTo>
                  <a:pt x="651" y="1129"/>
                  <a:pt x="651" y="1129"/>
                  <a:pt x="651" y="1129"/>
                </a:cubicBezTo>
                <a:cubicBezTo>
                  <a:pt x="693" y="1129"/>
                  <a:pt x="693" y="1129"/>
                  <a:pt x="693" y="1129"/>
                </a:cubicBezTo>
                <a:cubicBezTo>
                  <a:pt x="693" y="1039"/>
                  <a:pt x="693" y="1039"/>
                  <a:pt x="693" y="1039"/>
                </a:cubicBezTo>
                <a:cubicBezTo>
                  <a:pt x="713" y="1039"/>
                  <a:pt x="713" y="1039"/>
                  <a:pt x="713" y="1039"/>
                </a:cubicBezTo>
                <a:cubicBezTo>
                  <a:pt x="750" y="1129"/>
                  <a:pt x="750" y="1129"/>
                  <a:pt x="750" y="1129"/>
                </a:cubicBezTo>
                <a:lnTo>
                  <a:pt x="795" y="1129"/>
                </a:lnTo>
                <a:close/>
                <a:moveTo>
                  <a:pt x="693" y="942"/>
                </a:moveTo>
                <a:cubicBezTo>
                  <a:pt x="715" y="942"/>
                  <a:pt x="715" y="942"/>
                  <a:pt x="715" y="942"/>
                </a:cubicBezTo>
                <a:cubicBezTo>
                  <a:pt x="733" y="942"/>
                  <a:pt x="745" y="952"/>
                  <a:pt x="745" y="973"/>
                </a:cubicBezTo>
                <a:cubicBezTo>
                  <a:pt x="745" y="994"/>
                  <a:pt x="733" y="1004"/>
                  <a:pt x="715" y="1004"/>
                </a:cubicBezTo>
                <a:cubicBezTo>
                  <a:pt x="693" y="1004"/>
                  <a:pt x="693" y="1004"/>
                  <a:pt x="693" y="1004"/>
                </a:cubicBezTo>
                <a:lnTo>
                  <a:pt x="693" y="942"/>
                </a:lnTo>
                <a:close/>
                <a:moveTo>
                  <a:pt x="927" y="1129"/>
                </a:moveTo>
                <a:cubicBezTo>
                  <a:pt x="927" y="1091"/>
                  <a:pt x="927" y="1091"/>
                  <a:pt x="927" y="1091"/>
                </a:cubicBezTo>
                <a:cubicBezTo>
                  <a:pt x="851" y="1091"/>
                  <a:pt x="851" y="1091"/>
                  <a:pt x="851" y="1091"/>
                </a:cubicBezTo>
                <a:cubicBezTo>
                  <a:pt x="851" y="1033"/>
                  <a:pt x="851" y="1033"/>
                  <a:pt x="851" y="1033"/>
                </a:cubicBezTo>
                <a:cubicBezTo>
                  <a:pt x="907" y="1033"/>
                  <a:pt x="907" y="1033"/>
                  <a:pt x="907" y="1033"/>
                </a:cubicBezTo>
                <a:cubicBezTo>
                  <a:pt x="907" y="996"/>
                  <a:pt x="907" y="996"/>
                  <a:pt x="907" y="996"/>
                </a:cubicBezTo>
                <a:cubicBezTo>
                  <a:pt x="851" y="996"/>
                  <a:pt x="851" y="996"/>
                  <a:pt x="851" y="996"/>
                </a:cubicBezTo>
                <a:cubicBezTo>
                  <a:pt x="851" y="945"/>
                  <a:pt x="851" y="945"/>
                  <a:pt x="851" y="945"/>
                </a:cubicBezTo>
                <a:cubicBezTo>
                  <a:pt x="924" y="945"/>
                  <a:pt x="924" y="945"/>
                  <a:pt x="924" y="945"/>
                </a:cubicBezTo>
                <a:cubicBezTo>
                  <a:pt x="924" y="908"/>
                  <a:pt x="924" y="908"/>
                  <a:pt x="924" y="908"/>
                </a:cubicBezTo>
                <a:cubicBezTo>
                  <a:pt x="808" y="908"/>
                  <a:pt x="808" y="908"/>
                  <a:pt x="808" y="908"/>
                </a:cubicBezTo>
                <a:cubicBezTo>
                  <a:pt x="808" y="1129"/>
                  <a:pt x="808" y="1129"/>
                  <a:pt x="808" y="1129"/>
                </a:cubicBezTo>
                <a:lnTo>
                  <a:pt x="927" y="1129"/>
                </a:lnTo>
                <a:close/>
                <a:moveTo>
                  <a:pt x="949" y="1129"/>
                </a:moveTo>
                <a:cubicBezTo>
                  <a:pt x="1007" y="1129"/>
                  <a:pt x="1007" y="1129"/>
                  <a:pt x="1007" y="1129"/>
                </a:cubicBezTo>
                <a:cubicBezTo>
                  <a:pt x="1056" y="1129"/>
                  <a:pt x="1083" y="1108"/>
                  <a:pt x="1085" y="1052"/>
                </a:cubicBezTo>
                <a:cubicBezTo>
                  <a:pt x="1085" y="984"/>
                  <a:pt x="1085" y="984"/>
                  <a:pt x="1085" y="984"/>
                </a:cubicBezTo>
                <a:cubicBezTo>
                  <a:pt x="1083" y="928"/>
                  <a:pt x="1056" y="908"/>
                  <a:pt x="1007" y="908"/>
                </a:cubicBezTo>
                <a:cubicBezTo>
                  <a:pt x="949" y="908"/>
                  <a:pt x="949" y="908"/>
                  <a:pt x="949" y="908"/>
                </a:cubicBezTo>
                <a:lnTo>
                  <a:pt x="949" y="1129"/>
                </a:lnTo>
                <a:close/>
                <a:moveTo>
                  <a:pt x="991" y="945"/>
                </a:moveTo>
                <a:cubicBezTo>
                  <a:pt x="1006" y="945"/>
                  <a:pt x="1006" y="945"/>
                  <a:pt x="1006" y="945"/>
                </a:cubicBezTo>
                <a:cubicBezTo>
                  <a:pt x="1032" y="945"/>
                  <a:pt x="1042" y="958"/>
                  <a:pt x="1042" y="989"/>
                </a:cubicBezTo>
                <a:cubicBezTo>
                  <a:pt x="1042" y="1047"/>
                  <a:pt x="1042" y="1047"/>
                  <a:pt x="1042" y="1047"/>
                </a:cubicBezTo>
                <a:cubicBezTo>
                  <a:pt x="1042" y="1080"/>
                  <a:pt x="1029" y="1091"/>
                  <a:pt x="1006" y="1091"/>
                </a:cubicBezTo>
                <a:cubicBezTo>
                  <a:pt x="991" y="1091"/>
                  <a:pt x="991" y="1091"/>
                  <a:pt x="991" y="1091"/>
                </a:cubicBezTo>
                <a:lnTo>
                  <a:pt x="991" y="945"/>
                </a:lnTo>
                <a:close/>
                <a:moveTo>
                  <a:pt x="1209" y="973"/>
                </a:moveTo>
                <a:cubicBezTo>
                  <a:pt x="1209" y="949"/>
                  <a:pt x="1220" y="942"/>
                  <a:pt x="1236" y="942"/>
                </a:cubicBezTo>
                <a:cubicBezTo>
                  <a:pt x="1253" y="942"/>
                  <a:pt x="1264" y="949"/>
                  <a:pt x="1264" y="973"/>
                </a:cubicBezTo>
                <a:cubicBezTo>
                  <a:pt x="1264" y="979"/>
                  <a:pt x="1264" y="979"/>
                  <a:pt x="1264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79"/>
                  <a:pt x="1306" y="979"/>
                  <a:pt x="1306" y="979"/>
                </a:cubicBezTo>
                <a:cubicBezTo>
                  <a:pt x="1306" y="924"/>
                  <a:pt x="1277" y="905"/>
                  <a:pt x="1236" y="905"/>
                </a:cubicBezTo>
                <a:cubicBezTo>
                  <a:pt x="1195" y="905"/>
                  <a:pt x="1167" y="924"/>
                  <a:pt x="1167" y="979"/>
                </a:cubicBezTo>
                <a:cubicBezTo>
                  <a:pt x="1167" y="1058"/>
                  <a:pt x="1167" y="1058"/>
                  <a:pt x="1167" y="1058"/>
                </a:cubicBezTo>
                <a:cubicBezTo>
                  <a:pt x="1167" y="1112"/>
                  <a:pt x="1195" y="1132"/>
                  <a:pt x="1236" y="1132"/>
                </a:cubicBezTo>
                <a:cubicBezTo>
                  <a:pt x="1277" y="1132"/>
                  <a:pt x="1306" y="1112"/>
                  <a:pt x="1306" y="1058"/>
                </a:cubicBezTo>
                <a:cubicBezTo>
                  <a:pt x="1306" y="1048"/>
                  <a:pt x="1306" y="1048"/>
                  <a:pt x="1306" y="1048"/>
                </a:cubicBezTo>
                <a:cubicBezTo>
                  <a:pt x="1264" y="1048"/>
                  <a:pt x="1264" y="1048"/>
                  <a:pt x="1264" y="1048"/>
                </a:cubicBezTo>
                <a:cubicBezTo>
                  <a:pt x="1264" y="1063"/>
                  <a:pt x="1264" y="1063"/>
                  <a:pt x="1264" y="1063"/>
                </a:cubicBezTo>
                <a:cubicBezTo>
                  <a:pt x="1264" y="1088"/>
                  <a:pt x="1253" y="1094"/>
                  <a:pt x="1236" y="1094"/>
                </a:cubicBezTo>
                <a:cubicBezTo>
                  <a:pt x="1220" y="1094"/>
                  <a:pt x="1209" y="1088"/>
                  <a:pt x="1209" y="1063"/>
                </a:cubicBezTo>
                <a:lnTo>
                  <a:pt x="1209" y="973"/>
                </a:lnTo>
                <a:close/>
                <a:moveTo>
                  <a:pt x="1472" y="1129"/>
                </a:moveTo>
                <a:cubicBezTo>
                  <a:pt x="1430" y="1030"/>
                  <a:pt x="1430" y="1030"/>
                  <a:pt x="1430" y="1030"/>
                </a:cubicBezTo>
                <a:cubicBezTo>
                  <a:pt x="1454" y="1021"/>
                  <a:pt x="1464" y="1001"/>
                  <a:pt x="1464" y="974"/>
                </a:cubicBezTo>
                <a:cubicBezTo>
                  <a:pt x="1464" y="932"/>
                  <a:pt x="1440" y="908"/>
                  <a:pt x="1389" y="908"/>
                </a:cubicBezTo>
                <a:cubicBezTo>
                  <a:pt x="1328" y="908"/>
                  <a:pt x="1328" y="908"/>
                  <a:pt x="1328" y="908"/>
                </a:cubicBezTo>
                <a:cubicBezTo>
                  <a:pt x="1328" y="1129"/>
                  <a:pt x="1328" y="1129"/>
                  <a:pt x="1328" y="1129"/>
                </a:cubicBezTo>
                <a:cubicBezTo>
                  <a:pt x="1370" y="1129"/>
                  <a:pt x="1370" y="1129"/>
                  <a:pt x="1370" y="1129"/>
                </a:cubicBezTo>
                <a:cubicBezTo>
                  <a:pt x="1370" y="1039"/>
                  <a:pt x="1370" y="1039"/>
                  <a:pt x="1370" y="1039"/>
                </a:cubicBezTo>
                <a:cubicBezTo>
                  <a:pt x="1390" y="1039"/>
                  <a:pt x="1390" y="1039"/>
                  <a:pt x="1390" y="1039"/>
                </a:cubicBezTo>
                <a:cubicBezTo>
                  <a:pt x="1427" y="1129"/>
                  <a:pt x="1427" y="1129"/>
                  <a:pt x="1427" y="1129"/>
                </a:cubicBezTo>
                <a:lnTo>
                  <a:pt x="1472" y="1129"/>
                </a:lnTo>
                <a:close/>
                <a:moveTo>
                  <a:pt x="1370" y="942"/>
                </a:moveTo>
                <a:cubicBezTo>
                  <a:pt x="1392" y="942"/>
                  <a:pt x="1392" y="942"/>
                  <a:pt x="1392" y="942"/>
                </a:cubicBezTo>
                <a:cubicBezTo>
                  <a:pt x="1410" y="942"/>
                  <a:pt x="1422" y="952"/>
                  <a:pt x="1422" y="973"/>
                </a:cubicBezTo>
                <a:cubicBezTo>
                  <a:pt x="1422" y="994"/>
                  <a:pt x="1410" y="1004"/>
                  <a:pt x="1392" y="1004"/>
                </a:cubicBezTo>
                <a:cubicBezTo>
                  <a:pt x="1370" y="1004"/>
                  <a:pt x="1370" y="1004"/>
                  <a:pt x="1370" y="1004"/>
                </a:cubicBezTo>
                <a:lnTo>
                  <a:pt x="1370" y="942"/>
                </a:lnTo>
                <a:close/>
                <a:moveTo>
                  <a:pt x="1481" y="1058"/>
                </a:moveTo>
                <a:cubicBezTo>
                  <a:pt x="1481" y="1112"/>
                  <a:pt x="1509" y="1132"/>
                  <a:pt x="1550" y="1132"/>
                </a:cubicBezTo>
                <a:cubicBezTo>
                  <a:pt x="1591" y="1132"/>
                  <a:pt x="1620" y="1112"/>
                  <a:pt x="1620" y="1058"/>
                </a:cubicBezTo>
                <a:cubicBezTo>
                  <a:pt x="1620" y="979"/>
                  <a:pt x="1620" y="979"/>
                  <a:pt x="1620" y="979"/>
                </a:cubicBezTo>
                <a:cubicBezTo>
                  <a:pt x="1620" y="924"/>
                  <a:pt x="1591" y="905"/>
                  <a:pt x="1550" y="905"/>
                </a:cubicBezTo>
                <a:cubicBezTo>
                  <a:pt x="1509" y="905"/>
                  <a:pt x="1481" y="924"/>
                  <a:pt x="1481" y="979"/>
                </a:cubicBezTo>
                <a:lnTo>
                  <a:pt x="1481" y="1058"/>
                </a:lnTo>
                <a:close/>
                <a:moveTo>
                  <a:pt x="1523" y="973"/>
                </a:moveTo>
                <a:cubicBezTo>
                  <a:pt x="1523" y="949"/>
                  <a:pt x="1534" y="942"/>
                  <a:pt x="1550" y="942"/>
                </a:cubicBezTo>
                <a:cubicBezTo>
                  <a:pt x="1567" y="942"/>
                  <a:pt x="1578" y="949"/>
                  <a:pt x="1578" y="973"/>
                </a:cubicBezTo>
                <a:cubicBezTo>
                  <a:pt x="1578" y="1063"/>
                  <a:pt x="1578" y="1063"/>
                  <a:pt x="1578" y="1063"/>
                </a:cubicBezTo>
                <a:cubicBezTo>
                  <a:pt x="1578" y="1088"/>
                  <a:pt x="1567" y="1094"/>
                  <a:pt x="1550" y="1094"/>
                </a:cubicBezTo>
                <a:cubicBezTo>
                  <a:pt x="1534" y="1094"/>
                  <a:pt x="1523" y="1088"/>
                  <a:pt x="1523" y="1063"/>
                </a:cubicBezTo>
                <a:lnTo>
                  <a:pt x="1523" y="973"/>
                </a:lnTo>
                <a:close/>
                <a:moveTo>
                  <a:pt x="1792" y="966"/>
                </a:moveTo>
                <a:cubicBezTo>
                  <a:pt x="1792" y="1028"/>
                  <a:pt x="1886" y="1029"/>
                  <a:pt x="1886" y="1070"/>
                </a:cubicBezTo>
                <a:cubicBezTo>
                  <a:pt x="1886" y="1087"/>
                  <a:pt x="1875" y="1097"/>
                  <a:pt x="1860" y="1097"/>
                </a:cubicBezTo>
                <a:cubicBezTo>
                  <a:pt x="1844" y="1097"/>
                  <a:pt x="1829" y="1088"/>
                  <a:pt x="1829" y="1063"/>
                </a:cubicBezTo>
                <a:cubicBezTo>
                  <a:pt x="1829" y="1058"/>
                  <a:pt x="1829" y="1058"/>
                  <a:pt x="1829" y="1058"/>
                </a:cubicBezTo>
                <a:cubicBezTo>
                  <a:pt x="1788" y="1058"/>
                  <a:pt x="1788" y="1058"/>
                  <a:pt x="1788" y="1058"/>
                </a:cubicBezTo>
                <a:cubicBezTo>
                  <a:pt x="1788" y="1108"/>
                  <a:pt x="1821" y="1132"/>
                  <a:pt x="1858" y="1132"/>
                </a:cubicBezTo>
                <a:cubicBezTo>
                  <a:pt x="1903" y="1132"/>
                  <a:pt x="1929" y="1107"/>
                  <a:pt x="1929" y="1069"/>
                </a:cubicBezTo>
                <a:cubicBezTo>
                  <a:pt x="1929" y="999"/>
                  <a:pt x="1834" y="997"/>
                  <a:pt x="1834" y="964"/>
                </a:cubicBezTo>
                <a:cubicBezTo>
                  <a:pt x="1834" y="949"/>
                  <a:pt x="1843" y="939"/>
                  <a:pt x="1858" y="939"/>
                </a:cubicBezTo>
                <a:cubicBezTo>
                  <a:pt x="1874" y="939"/>
                  <a:pt x="1887" y="946"/>
                  <a:pt x="1887" y="971"/>
                </a:cubicBezTo>
                <a:cubicBezTo>
                  <a:pt x="1927" y="971"/>
                  <a:pt x="1927" y="971"/>
                  <a:pt x="1927" y="971"/>
                </a:cubicBezTo>
                <a:cubicBezTo>
                  <a:pt x="1926" y="925"/>
                  <a:pt x="1892" y="905"/>
                  <a:pt x="1859" y="905"/>
                </a:cubicBezTo>
                <a:cubicBezTo>
                  <a:pt x="1815" y="905"/>
                  <a:pt x="1792" y="928"/>
                  <a:pt x="1792" y="966"/>
                </a:cubicBezTo>
                <a:close/>
                <a:moveTo>
                  <a:pt x="1639" y="966"/>
                </a:moveTo>
                <a:cubicBezTo>
                  <a:pt x="1639" y="1028"/>
                  <a:pt x="1733" y="1029"/>
                  <a:pt x="1733" y="1070"/>
                </a:cubicBezTo>
                <a:cubicBezTo>
                  <a:pt x="1733" y="1087"/>
                  <a:pt x="1722" y="1097"/>
                  <a:pt x="1707" y="1097"/>
                </a:cubicBezTo>
                <a:cubicBezTo>
                  <a:pt x="1690" y="1097"/>
                  <a:pt x="1675" y="1088"/>
                  <a:pt x="1675" y="1063"/>
                </a:cubicBezTo>
                <a:cubicBezTo>
                  <a:pt x="1675" y="1058"/>
                  <a:pt x="1675" y="1058"/>
                  <a:pt x="1675" y="1058"/>
                </a:cubicBezTo>
                <a:cubicBezTo>
                  <a:pt x="1635" y="1058"/>
                  <a:pt x="1635" y="1058"/>
                  <a:pt x="1635" y="1058"/>
                </a:cubicBezTo>
                <a:cubicBezTo>
                  <a:pt x="1635" y="1108"/>
                  <a:pt x="1668" y="1132"/>
                  <a:pt x="1705" y="1132"/>
                </a:cubicBezTo>
                <a:cubicBezTo>
                  <a:pt x="1749" y="1132"/>
                  <a:pt x="1775" y="1107"/>
                  <a:pt x="1775" y="1069"/>
                </a:cubicBezTo>
                <a:cubicBezTo>
                  <a:pt x="1775" y="999"/>
                  <a:pt x="1681" y="997"/>
                  <a:pt x="1681" y="964"/>
                </a:cubicBezTo>
                <a:cubicBezTo>
                  <a:pt x="1681" y="949"/>
                  <a:pt x="1689" y="939"/>
                  <a:pt x="1704" y="939"/>
                </a:cubicBezTo>
                <a:cubicBezTo>
                  <a:pt x="1721" y="939"/>
                  <a:pt x="1734" y="946"/>
                  <a:pt x="1734" y="971"/>
                </a:cubicBezTo>
                <a:cubicBezTo>
                  <a:pt x="1774" y="971"/>
                  <a:pt x="1774" y="971"/>
                  <a:pt x="1774" y="971"/>
                </a:cubicBezTo>
                <a:cubicBezTo>
                  <a:pt x="1772" y="925"/>
                  <a:pt x="1739" y="905"/>
                  <a:pt x="1705" y="905"/>
                </a:cubicBezTo>
                <a:cubicBezTo>
                  <a:pt x="1661" y="905"/>
                  <a:pt x="1639" y="928"/>
                  <a:pt x="1639" y="96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243759"/>
            <a:ext cx="8001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187527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1225" y="6635750"/>
            <a:ext cx="14859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00300" y="6635750"/>
            <a:ext cx="4343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3900" y="6635750"/>
            <a:ext cx="3460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accent5"/>
                </a:solidFill>
              </a:defRPr>
            </a:lvl1pPr>
          </a:lstStyle>
          <a:p>
            <a:fld id="{34D86D2F-3A27-4A34-9A81-424B56D98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56" r:id="rId3"/>
    <p:sldLayoutId id="2147483713" r:id="rId4"/>
    <p:sldLayoutId id="2147483710" r:id="rId5"/>
    <p:sldLayoutId id="2147483655" r:id="rId6"/>
    <p:sldLayoutId id="2147483661" r:id="rId7"/>
    <p:sldLayoutId id="2147483712" r:id="rId8"/>
    <p:sldLayoutId id="2147483659" r:id="rId9"/>
    <p:sldLayoutId id="2147483660" r:id="rId10"/>
    <p:sldLayoutId id="2147483708" r:id="rId11"/>
    <p:sldLayoutId id="2147483714" r:id="rId12"/>
    <p:sldLayoutId id="2147483711" r:id="rId13"/>
    <p:sldLayoutId id="214748371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 cap="all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155575" indent="-15557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60375" indent="-1190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03275" indent="-1190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114425" indent="-1412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374775" indent="-1190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243759"/>
            <a:ext cx="8001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187527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1225" y="6635750"/>
            <a:ext cx="14859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accent5"/>
                </a:solidFill>
              </a:defRPr>
            </a:lvl1pPr>
          </a:lstStyle>
          <a:p>
            <a:r>
              <a:rPr lang="en-CA" dirty="0" smtClean="0">
                <a:solidFill>
                  <a:srgbClr val="5F5F5F"/>
                </a:solidFill>
              </a:rPr>
              <a:t>MONTH DAY, YEAR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00300" y="6635750"/>
            <a:ext cx="4343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accent5"/>
                </a:solidFill>
              </a:defRPr>
            </a:lvl1pPr>
          </a:lstStyle>
          <a:p>
            <a:r>
              <a:rPr lang="en-CA" dirty="0" smtClean="0">
                <a:solidFill>
                  <a:srgbClr val="5F5F5F"/>
                </a:solidFill>
              </a:rPr>
              <a:t>TITLE OF THE PRESENTATION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3900" y="6635750"/>
            <a:ext cx="3460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accent5"/>
                </a:solidFill>
              </a:defRPr>
            </a:lvl1pPr>
          </a:lstStyle>
          <a:p>
            <a:fld id="{34D86D2F-3A27-4A34-9A81-424B56D98F20}" type="slidenum">
              <a:rPr lang="en-CA" smtClean="0">
                <a:solidFill>
                  <a:srgbClr val="5F5F5F"/>
                </a:solidFill>
              </a:rPr>
              <a:pPr/>
              <a:t>‹#›</a:t>
            </a:fld>
            <a:endParaRPr lang="en-CA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8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 cap="all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155575" indent="-15557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60375" indent="-1190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03275" indent="-1190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114425" indent="-1412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374775" indent="-1190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CRC in Asia</a:t>
            </a:r>
            <a:endParaRPr lang="en-CA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RRI Project Steering Committee Meeting</a:t>
            </a:r>
          </a:p>
          <a:p>
            <a:r>
              <a:rPr lang="en-US" dirty="0" smtClean="0"/>
              <a:t>Bangkok</a:t>
            </a:r>
          </a:p>
          <a:p>
            <a:r>
              <a:rPr lang="en-US" dirty="0" smtClean="0"/>
              <a:t>April 26,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97925" y="6635750"/>
            <a:ext cx="346075" cy="155575"/>
          </a:xfrm>
        </p:spPr>
        <p:txBody>
          <a:bodyPr/>
          <a:lstStyle/>
          <a:p>
            <a:fld id="{4AAB241B-FA5B-4CF9-883F-20A6CF0945D0}" type="slidenum">
              <a:rPr lang="en-CA" smtClean="0">
                <a:solidFill>
                  <a:srgbClr val="5F5F5F"/>
                </a:solidFill>
              </a:rPr>
              <a:pPr/>
              <a:t>1</a:t>
            </a:fld>
            <a:endParaRPr lang="en-CA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9" b="15531"/>
          <a:stretch/>
        </p:blipFill>
        <p:spPr bwMode="auto">
          <a:xfrm>
            <a:off x="2411760" y="673612"/>
            <a:ext cx="5919113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17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43759"/>
            <a:ext cx="8001000" cy="736969"/>
          </a:xfrm>
        </p:spPr>
        <p:txBody>
          <a:bodyPr/>
          <a:lstStyle/>
          <a:p>
            <a:r>
              <a:rPr lang="en-US" dirty="0" smtClean="0"/>
              <a:t>RRI alignment to CRC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     strategy and Priorities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November 6th, 2014</a:t>
            </a:r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 smtClean="0"/>
              <a:t>Asia Region Programs FY16</a:t>
            </a:r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41B-FA5B-4CF9-883F-20A6CF0945D0}" type="slidenum">
              <a:rPr lang="en-CA" noProof="0" smtClean="0"/>
              <a:pPr/>
              <a:t>11</a:t>
            </a:fld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01000" cy="4413173"/>
          </a:xfrm>
        </p:spPr>
        <p:txBody>
          <a:bodyPr/>
          <a:lstStyle/>
          <a:p>
            <a:pPr marL="0" indent="0">
              <a:buNone/>
            </a:pPr>
            <a:endParaRPr lang="en-CA" sz="2000" u="sng" dirty="0"/>
          </a:p>
          <a:p>
            <a:pPr lvl="0">
              <a:buClr>
                <a:srgbClr val="6E0000"/>
              </a:buClr>
            </a:pPr>
            <a:r>
              <a:rPr lang="en-CA" sz="2000" dirty="0" smtClean="0">
                <a:solidFill>
                  <a:srgbClr val="6E0000"/>
                </a:solidFill>
              </a:rPr>
              <a:t>improved </a:t>
            </a:r>
            <a:r>
              <a:rPr lang="en-CA" sz="2000" dirty="0">
                <a:solidFill>
                  <a:srgbClr val="6E0000"/>
                </a:solidFill>
              </a:rPr>
              <a:t>representation of community Disaster Risk Reduction issues in national policies, plans and </a:t>
            </a:r>
            <a:r>
              <a:rPr lang="en-CA" sz="2000" dirty="0" smtClean="0">
                <a:solidFill>
                  <a:srgbClr val="6E0000"/>
                </a:solidFill>
              </a:rPr>
              <a:t>programs</a:t>
            </a:r>
          </a:p>
          <a:p>
            <a:pPr marL="0" lvl="0" indent="0">
              <a:buClr>
                <a:srgbClr val="6E0000"/>
              </a:buClr>
              <a:buNone/>
            </a:pPr>
            <a:endParaRPr lang="en-CA" sz="2000" dirty="0">
              <a:solidFill>
                <a:srgbClr val="6E0000"/>
              </a:solidFill>
            </a:endParaRPr>
          </a:p>
          <a:p>
            <a:pPr lvl="0">
              <a:buClr>
                <a:srgbClr val="6E0000"/>
              </a:buClr>
            </a:pPr>
            <a:r>
              <a:rPr lang="en-CA" sz="2000" dirty="0" smtClean="0">
                <a:solidFill>
                  <a:srgbClr val="6E0000"/>
                </a:solidFill>
              </a:rPr>
              <a:t>increased </a:t>
            </a:r>
            <a:r>
              <a:rPr lang="en-CA" sz="2000" dirty="0">
                <a:solidFill>
                  <a:srgbClr val="6E0000"/>
                </a:solidFill>
              </a:rPr>
              <a:t>effectiveness of SEA regional DRR cooperation mechanisms that address the needs of vulnerable </a:t>
            </a:r>
            <a:r>
              <a:rPr lang="en-CA" sz="2000" dirty="0" smtClean="0">
                <a:solidFill>
                  <a:srgbClr val="6E0000"/>
                </a:solidFill>
              </a:rPr>
              <a:t>communities </a:t>
            </a:r>
            <a:endParaRPr lang="en-CA" sz="2000" dirty="0">
              <a:solidFill>
                <a:srgbClr val="6E0000"/>
              </a:solidFill>
            </a:endParaRPr>
          </a:p>
          <a:p>
            <a:pPr lvl="0">
              <a:buClr>
                <a:srgbClr val="6E0000"/>
              </a:buClr>
            </a:pPr>
            <a:endParaRPr lang="en-CA" sz="2000" dirty="0">
              <a:solidFill>
                <a:srgbClr val="6E0000"/>
              </a:solidFill>
            </a:endParaRPr>
          </a:p>
          <a:p>
            <a:pPr marL="0" lvl="0" indent="0">
              <a:buNone/>
            </a:pPr>
            <a:endParaRPr lang="en-CA" sz="2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4148729" cy="3347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9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86D2F-3A27-4A34-9A81-424B56D98F20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4098" name="Picture 2" descr="U:\AppData\Microsoft\Outlook\IMG_20160204_172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76" y="2400300"/>
            <a:ext cx="2746525" cy="27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AppData\Microsoft\Outlook\IMG_20160204_172133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01" y="2203660"/>
            <a:ext cx="2176272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:\AppData\Microsoft\Outlook\IMG_20160204_172140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73" y="2286000"/>
            <a:ext cx="2487168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Where is RRI now; </a:t>
            </a:r>
          </a:p>
          <a:p>
            <a:r>
              <a:rPr lang="en-US" sz="3200" b="1" dirty="0" smtClean="0"/>
              <a:t>where do we want it to be by end of initiative; </a:t>
            </a:r>
          </a:p>
          <a:p>
            <a:r>
              <a:rPr lang="en-US" sz="3200" b="1" dirty="0" smtClean="0"/>
              <a:t>how do we position for beyond RRI?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595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6EF1-694E-4B19-B3AC-2BB0E935DEBD}" type="slidenum">
              <a:rPr lang="en-CA" noProof="0" smtClean="0"/>
              <a:pPr/>
              <a:t>13</a:t>
            </a:fld>
            <a:endParaRPr lang="en-CA" noProof="0" dirty="0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772817"/>
            <a:ext cx="5498947" cy="1080119"/>
          </a:xfrm>
        </p:spPr>
        <p:txBody>
          <a:bodyPr/>
          <a:lstStyle/>
          <a:p>
            <a:r>
              <a:rPr lang="fr-CA" sz="3200" cap="small" dirty="0" err="1" smtClean="0">
                <a:solidFill>
                  <a:srgbClr val="FF0000"/>
                </a:solidFill>
              </a:rPr>
              <a:t>Thank</a:t>
            </a:r>
            <a:r>
              <a:rPr lang="fr-CA" sz="3200" cap="small" dirty="0" smtClean="0">
                <a:solidFill>
                  <a:srgbClr val="FF0000"/>
                </a:solidFill>
              </a:rPr>
              <a:t> You </a:t>
            </a:r>
            <a:endParaRPr lang="en-CA" sz="3200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In 2015, </a:t>
            </a:r>
            <a:br>
              <a:rPr lang="en-CA" sz="2400" dirty="0" smtClean="0"/>
            </a:br>
            <a:r>
              <a:rPr lang="en-CA" sz="2400" dirty="0" smtClean="0"/>
              <a:t>Canadian red cross international operations Reached out to the world with 236 missions in 51 countries</a:t>
            </a:r>
            <a:endParaRPr lang="en-CA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 November 2015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IO SEMINAR: CELEBRATING OUR WORK TOGETHER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6D2F-3A27-4A34-9A81-424B56D98F20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39938" name="Picture 2" descr="http://i.cbc.ca/1.2886793.1419976374!/fileImage/httpImage/image.jpg_gen/derivatives/16x9_620/ebola-canadian-red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77614"/>
            <a:ext cx="5035550" cy="28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The Canadian Red Cross supported 68 Emergency response operations THROUGHOUT THE WORLD</a:t>
            </a:r>
            <a:endParaRPr lang="en-CA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 November 2015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IO SEMINAR: CELEBRATING OUR WORK TOGETHER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6D2F-3A27-4A34-9A81-424B56D98F20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40962" name="Picture 2" descr="C:\Users\pstrong\AppData\Local\Microsoft\Windows\Temporary Internet Files\Content.IE5\RR8A11HM\17501430330_511c29d62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31428"/>
            <a:ext cx="4523113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7243" y="457200"/>
            <a:ext cx="2850357" cy="5143500"/>
          </a:xfrm>
        </p:spPr>
        <p:txBody>
          <a:bodyPr/>
          <a:lstStyle/>
          <a:p>
            <a:r>
              <a:rPr lang="en-CA" sz="2400" dirty="0" smtClean="0"/>
              <a:t>And through programmes that focused on WOMEN’S AND CHILDREN’S HEALTH, violence prevention, DRR and strengthening capacities for emergency response...</a:t>
            </a:r>
            <a:endParaRPr lang="en-CA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 November 2015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IO SEMINAR: CELEBRATING OUR WORK TOGETHER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6D2F-3A27-4A34-9A81-424B56D98F20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707473"/>
            <a:ext cx="5026025" cy="335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WE Reached more than seven million people in 30 countries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3 November 2015</a:t>
            </a:r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IO SEMINAR: CELEBRATING OUR WORK TOGETHER</a:t>
            </a:r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2916-E05C-4DD9-9253-190B763A6C3C}" type="slidenum">
              <a:rPr lang="en-CA" noProof="0" smtClean="0"/>
              <a:pPr/>
              <a:t>5</a:t>
            </a:fld>
            <a:endParaRPr lang="en-CA" noProof="0" dirty="0"/>
          </a:p>
        </p:txBody>
      </p:sp>
      <p:pic>
        <p:nvPicPr>
          <p:cNvPr id="11" name="Content Placeholder 10" descr="http://infosite.redcross.ca/en/international/team/idp/Team%20Documents/CAN_MNCH_Photos/Pakistan/Pakistan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257300"/>
            <a:ext cx="5026025" cy="3337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ignalisation droite 27"/>
          <p:cNvSpPr/>
          <p:nvPr/>
        </p:nvSpPr>
        <p:spPr bwMode="auto">
          <a:xfrm>
            <a:off x="4670079" y="4349795"/>
            <a:ext cx="4480560" cy="1124712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ignalisation droite 26"/>
          <p:cNvSpPr/>
          <p:nvPr/>
        </p:nvSpPr>
        <p:spPr bwMode="auto">
          <a:xfrm>
            <a:off x="4670079" y="3005932"/>
            <a:ext cx="4480560" cy="112471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ignalisation droite 24"/>
          <p:cNvSpPr/>
          <p:nvPr/>
        </p:nvSpPr>
        <p:spPr bwMode="auto">
          <a:xfrm>
            <a:off x="4670079" y="1662069"/>
            <a:ext cx="4480560" cy="1124712"/>
          </a:xfrm>
          <a:prstGeom prst="homePlat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3843873" y="1700808"/>
            <a:ext cx="0" cy="3774303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1525" y="476672"/>
            <a:ext cx="3574451" cy="5124028"/>
          </a:xfrm>
        </p:spPr>
        <p:txBody>
          <a:bodyPr anchor="t"/>
          <a:lstStyle/>
          <a:p>
            <a:r>
              <a:rPr lang="fr-CA" dirty="0" smtClean="0">
                <a:solidFill>
                  <a:srgbClr val="6E0000"/>
                </a:solidFill>
              </a:rPr>
              <a:t>          CRC </a:t>
            </a:r>
            <a:r>
              <a:rPr lang="fr-CA" dirty="0" err="1" smtClean="0">
                <a:solidFill>
                  <a:srgbClr val="6E0000"/>
                </a:solidFill>
              </a:rPr>
              <a:t>Strategy</a:t>
            </a:r>
            <a:r>
              <a:rPr lang="fr-CA" dirty="0" smtClean="0">
                <a:solidFill>
                  <a:srgbClr val="6E0000"/>
                </a:solidFill>
              </a:rPr>
              <a:t> 2020</a:t>
            </a:r>
            <a:r>
              <a:rPr lang="fr-CA" dirty="0">
                <a:solidFill>
                  <a:srgbClr val="6E0000"/>
                </a:solidFill>
              </a:rPr>
              <a:t>: 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807243" y="3068960"/>
            <a:ext cx="2468613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6E0000"/>
              </a:buClr>
              <a:buSzPct val="85000"/>
            </a:pPr>
            <a:r>
              <a:rPr lang="en-CA" sz="2000" b="1" kern="0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en-CA" sz="2000" b="1" kern="0" dirty="0" smtClean="0">
                <a:solidFill>
                  <a:srgbClr val="FF0000"/>
                </a:solidFill>
                <a:latin typeface="Arial"/>
              </a:rPr>
            </a:br>
            <a:r>
              <a:rPr lang="en-CA" sz="2000" b="1" kern="0" dirty="0" smtClean="0">
                <a:solidFill>
                  <a:srgbClr val="6E0000"/>
                </a:solidFill>
                <a:latin typeface="Arial"/>
              </a:rPr>
              <a:t>KEY AREAS </a:t>
            </a:r>
            <a:br>
              <a:rPr lang="en-CA" sz="2000" b="1" kern="0" dirty="0" smtClean="0">
                <a:solidFill>
                  <a:srgbClr val="6E0000"/>
                </a:solidFill>
                <a:latin typeface="Arial"/>
              </a:rPr>
            </a:br>
            <a:r>
              <a:rPr lang="en-CA" sz="2000" b="1" kern="0" dirty="0" smtClean="0">
                <a:solidFill>
                  <a:srgbClr val="6E0000"/>
                </a:solidFill>
                <a:latin typeface="Arial"/>
              </a:rPr>
              <a:t>OF EXCELLENCE </a:t>
            </a:r>
            <a:endParaRPr lang="en-CA" sz="2000" b="1" kern="0" dirty="0">
              <a:solidFill>
                <a:srgbClr val="6E0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8983" y="1852300"/>
            <a:ext cx="4073497" cy="707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en-CA" sz="2000" dirty="0" smtClean="0">
                <a:solidFill>
                  <a:schemeClr val="bg1"/>
                </a:solidFill>
                <a:latin typeface="Arial"/>
              </a:rPr>
              <a:t>DISASTERS </a:t>
            </a:r>
            <a:br>
              <a:rPr lang="en-CA" sz="2000" dirty="0" smtClean="0">
                <a:solidFill>
                  <a:schemeClr val="bg1"/>
                </a:solidFill>
                <a:latin typeface="Arial"/>
              </a:rPr>
            </a:br>
            <a:r>
              <a:rPr lang="en-CA" sz="2000" dirty="0" smtClean="0">
                <a:solidFill>
                  <a:schemeClr val="bg1"/>
                </a:solidFill>
                <a:latin typeface="Arial"/>
              </a:rPr>
              <a:t>AND EMERGENCIES </a:t>
            </a:r>
            <a:endParaRPr lang="en-CA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8982" y="3202895"/>
            <a:ext cx="4217513" cy="707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en-CA" sz="2000" dirty="0" smtClean="0">
                <a:solidFill>
                  <a:schemeClr val="bg1"/>
                </a:solidFill>
                <a:latin typeface="Arial"/>
              </a:rPr>
              <a:t>COMMUNITY HEALTH </a:t>
            </a:r>
            <a:br>
              <a:rPr lang="en-CA" sz="2000" dirty="0" smtClean="0">
                <a:solidFill>
                  <a:schemeClr val="bg1"/>
                </a:solidFill>
                <a:latin typeface="Arial"/>
              </a:rPr>
            </a:br>
            <a:r>
              <a:rPr lang="en-CA" sz="2000" dirty="0" smtClean="0">
                <a:solidFill>
                  <a:schemeClr val="bg1"/>
                </a:solidFill>
                <a:latin typeface="Arial"/>
              </a:rPr>
              <a:t>AND WELLNESS </a:t>
            </a:r>
            <a:endParaRPr lang="en-CA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8983" y="4538150"/>
            <a:ext cx="4073497" cy="707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en-CA" sz="2000" dirty="0" smtClean="0">
                <a:solidFill>
                  <a:schemeClr val="bg1"/>
                </a:solidFill>
                <a:latin typeface="Arial"/>
              </a:rPr>
              <a:t>PREVENTION </a:t>
            </a:r>
            <a:br>
              <a:rPr lang="en-CA" sz="2000" dirty="0" smtClean="0">
                <a:solidFill>
                  <a:schemeClr val="bg1"/>
                </a:solidFill>
                <a:latin typeface="Arial"/>
              </a:rPr>
            </a:br>
            <a:r>
              <a:rPr lang="en-CA" sz="2000" dirty="0" smtClean="0">
                <a:solidFill>
                  <a:schemeClr val="bg1"/>
                </a:solidFill>
                <a:latin typeface="Arial"/>
              </a:rPr>
              <a:t>AND SAFETY</a:t>
            </a:r>
            <a:endParaRPr lang="en-CA" sz="2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 flipH="1">
            <a:off x="2" y="3545990"/>
            <a:ext cx="781523" cy="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>
            <a:off x="784934" y="3095487"/>
            <a:ext cx="0" cy="83034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F5F5F"/>
                </a:solidFill>
              </a:rPr>
              <a:t>October 30th, 2015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srgbClr val="5F5F5F"/>
                </a:solidFill>
              </a:rPr>
              <a:t>Asia Region Programs FY17</a:t>
            </a:r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2916-E05C-4DD9-9253-190B763A6C3C}" type="slidenum">
              <a:rPr lang="en-CA" smtClean="0">
                <a:solidFill>
                  <a:srgbClr val="5F5F5F"/>
                </a:solidFill>
              </a:rPr>
              <a:pPr/>
              <a:t>6</a:t>
            </a:fld>
            <a:endParaRPr lang="en-CA" dirty="0">
              <a:solidFill>
                <a:srgbClr val="5F5F5F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18039" y="386353"/>
            <a:ext cx="978408" cy="484632"/>
          </a:xfrm>
          <a:prstGeom prst="rightArrow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899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cap="small" dirty="0">
                <a:solidFill>
                  <a:srgbClr val="FF0000"/>
                </a:solidFill>
              </a:rPr>
              <a:t>Development programs Mandate</a:t>
            </a:r>
            <a:br>
              <a:rPr lang="en-CA" sz="3200" cap="small" dirty="0">
                <a:solidFill>
                  <a:srgbClr val="FF0000"/>
                </a:solidFill>
              </a:rPr>
            </a:br>
            <a:endParaRPr lang="en-CA" sz="3200" cap="small" dirty="0">
              <a:solidFill>
                <a:srgbClr val="FF0000"/>
              </a:solidFill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1000100" y="1428736"/>
            <a:ext cx="7121525" cy="3970338"/>
            <a:chOff x="1000125" y="1714500"/>
            <a:chExt cx="7121525" cy="3970338"/>
          </a:xfrm>
        </p:grpSpPr>
        <p:pic>
          <p:nvPicPr>
            <p:cNvPr id="9" name="Picture 8" descr="This Is a Standard World Map Based On Land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lum bright="12000"/>
            </a:blip>
            <a:srcRect l="39371" r="37402"/>
            <a:stretch>
              <a:fillRect/>
            </a:stretch>
          </p:blipFill>
          <p:spPr bwMode="auto">
            <a:xfrm>
              <a:off x="3786188" y="1714500"/>
              <a:ext cx="1677987" cy="397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This Is a Standard World Map Based On Land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lum bright="12000"/>
            </a:blip>
            <a:srcRect l="62598"/>
            <a:stretch>
              <a:fillRect/>
            </a:stretch>
          </p:blipFill>
          <p:spPr bwMode="auto">
            <a:xfrm>
              <a:off x="5429256" y="1714500"/>
              <a:ext cx="2692394" cy="397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This Is a Standard World Map Based On Land"/>
            <p:cNvPicPr preferRelativeResize="0"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lum bright="12000"/>
            </a:blip>
            <a:srcRect r="60629"/>
            <a:stretch>
              <a:fillRect/>
            </a:stretch>
          </p:blipFill>
          <p:spPr bwMode="auto">
            <a:xfrm>
              <a:off x="1000125" y="1714500"/>
              <a:ext cx="2833688" cy="396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Content Placeholder 4"/>
          <p:cNvSpPr txBox="1">
            <a:spLocks/>
          </p:cNvSpPr>
          <p:nvPr/>
        </p:nvSpPr>
        <p:spPr>
          <a:xfrm>
            <a:off x="395536" y="980728"/>
            <a:ext cx="8354349" cy="441834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627063" marR="0" lvl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None/>
              <a:tabLst>
                <a:tab pos="7081838" algn="l"/>
              </a:tabLst>
              <a:defRPr/>
            </a:pPr>
            <a:endParaRPr lang="en-CA" sz="2400" b="1" kern="0" dirty="0">
              <a:latin typeface="+mn-lt"/>
            </a:endParaRPr>
          </a:p>
          <a:p>
            <a:pPr marL="627063" marR="0" lvl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None/>
              <a:tabLst>
                <a:tab pos="7081838" algn="l"/>
              </a:tabLst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CRC’s</a:t>
            </a:r>
            <a:r>
              <a:rPr kumimoji="0" lang="en-CA" sz="24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n-lt"/>
              </a:rPr>
              <a:t> 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long-term programs in Asia focus</a:t>
            </a:r>
            <a:r>
              <a:rPr kumimoji="0" lang="en-CA" sz="24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n-lt"/>
              </a:rPr>
              <a:t> on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:</a:t>
            </a:r>
          </a:p>
          <a:p>
            <a:pPr marL="627063"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ü"/>
              <a:tabLst>
                <a:tab pos="7081838" algn="l"/>
              </a:tabLst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 Capacity Building &amp; Organizational Development</a:t>
            </a:r>
          </a:p>
          <a:p>
            <a:pPr marL="627063"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ü"/>
              <a:tabLst>
                <a:tab pos="7081838" algn="l"/>
              </a:tabLst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 Health (particular focus on mother, newborn, and  child </a:t>
            </a:r>
            <a:r>
              <a:rPr lang="en-CA" sz="2400" b="1" kern="0" dirty="0">
                <a:latin typeface="+mn-lt"/>
              </a:rPr>
              <a:t>h</a:t>
            </a:r>
            <a:r>
              <a:rPr kumimoji="0" lang="en-CA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</a:rPr>
              <a:t>ealth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)</a:t>
            </a:r>
          </a:p>
          <a:p>
            <a:pPr marL="627063"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ü"/>
              <a:tabLst>
                <a:tab pos="7081838" algn="l"/>
              </a:tabLst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 Disaster Risk Reduction</a:t>
            </a:r>
          </a:p>
          <a:p>
            <a:pPr marL="627063"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ü"/>
              <a:tabLst>
                <a:tab pos="7081838" algn="l"/>
              </a:tabLst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 Violence Prevention</a:t>
            </a:r>
            <a:endParaRPr kumimoji="0" lang="en-CA" sz="2400" b="1" i="0" u="none" strike="noStrike" kern="0" cap="none" spc="0" normalizeH="0" baseline="0" noProof="0" dirty="0">
              <a:ln>
                <a:noFill/>
              </a:ln>
              <a:uLnTx/>
              <a:uFillTx/>
              <a:latin typeface="+mn-lt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748886" y="188640"/>
            <a:ext cx="8001000" cy="68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25400">
            <a:bevelB w="165100" prst="coolSlant"/>
            <a:extrusionClr>
              <a:schemeClr val="tx1"/>
            </a:extrusionClr>
            <a:contourClr>
              <a:srgbClr val="FF0000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0" cap="small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2289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s Is a Standard World Map Based On Land"/>
          <p:cNvPicPr>
            <a:picLocks noChangeAspect="1"/>
          </p:cNvPicPr>
          <p:nvPr/>
        </p:nvPicPr>
        <p:blipFill>
          <a:blip r:embed="rId3" cstate="print"/>
          <a:srcRect l="62598"/>
          <a:stretch>
            <a:fillRect/>
          </a:stretch>
        </p:blipFill>
        <p:spPr bwMode="auto">
          <a:xfrm>
            <a:off x="4485330" y="1315422"/>
            <a:ext cx="3383280" cy="49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>
            <a:spLocks noChangeAspect="1"/>
          </p:cNvSpPr>
          <p:nvPr/>
        </p:nvSpPr>
        <p:spPr bwMode="auto">
          <a:xfrm>
            <a:off x="5552365" y="3969915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718435" y="4638945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4764881" y="3284984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5256034" y="3717032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4688024" y="3249265"/>
            <a:ext cx="45719" cy="4572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800100" y="243759"/>
            <a:ext cx="8001000" cy="936625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CA" kern="0" dirty="0" smtClean="0"/>
              <a:t>CRC </a:t>
            </a:r>
            <a:r>
              <a:rPr lang="fr-CA" kern="0" dirty="0" err="1" smtClean="0"/>
              <a:t>asia</a:t>
            </a:r>
            <a:r>
              <a:rPr lang="fr-CA" kern="0" dirty="0" smtClean="0"/>
              <a:t> </a:t>
            </a:r>
            <a:r>
              <a:rPr lang="fr-CA" kern="0" dirty="0" err="1" smtClean="0"/>
              <a:t>Development</a:t>
            </a:r>
            <a:r>
              <a:rPr lang="fr-CA" kern="0" dirty="0" smtClean="0"/>
              <a:t> Programs in fy16-17</a:t>
            </a:r>
            <a:endParaRPr lang="en-CA" kern="0" dirty="0" smtClean="0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5364088" y="3840377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802241" y="4221088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5796707" y="2996952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180144" y="3220428"/>
            <a:ext cx="65088" cy="6508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1484784"/>
            <a:ext cx="2160240" cy="4308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ASIA</a:t>
            </a:r>
          </a:p>
          <a:p>
            <a:endParaRPr lang="en-US" sz="2000" b="1" dirty="0" smtClean="0"/>
          </a:p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Bangladesh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DPRK</a:t>
            </a:r>
          </a:p>
          <a:p>
            <a:r>
              <a:rPr lang="en-US" dirty="0" smtClean="0"/>
              <a:t>Indonesia</a:t>
            </a:r>
          </a:p>
          <a:p>
            <a:r>
              <a:rPr lang="en-US" dirty="0" smtClean="0"/>
              <a:t>Maldives</a:t>
            </a:r>
          </a:p>
          <a:p>
            <a:r>
              <a:rPr lang="en-US" dirty="0" smtClean="0"/>
              <a:t>Myanmar</a:t>
            </a:r>
          </a:p>
          <a:p>
            <a:r>
              <a:rPr lang="en-US" dirty="0" smtClean="0"/>
              <a:t>Nepal</a:t>
            </a:r>
          </a:p>
          <a:p>
            <a:r>
              <a:rPr lang="en-US" dirty="0" smtClean="0"/>
              <a:t>Pakistan</a:t>
            </a:r>
          </a:p>
          <a:p>
            <a:r>
              <a:rPr lang="en-US" dirty="0" smtClean="0"/>
              <a:t>Philippines</a:t>
            </a:r>
          </a:p>
          <a:p>
            <a:r>
              <a:rPr lang="en-US" dirty="0" smtClean="0"/>
              <a:t>Thailand-RRI (11 </a:t>
            </a:r>
            <a:r>
              <a:rPr lang="en-US" dirty="0" err="1" smtClean="0"/>
              <a:t>SEAsian</a:t>
            </a:r>
            <a:r>
              <a:rPr lang="en-US" dirty="0" smtClean="0"/>
              <a:t> countries)</a:t>
            </a:r>
          </a:p>
          <a:p>
            <a:endParaRPr lang="en-US" dirty="0" smtClean="0"/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76056" y="3556329"/>
            <a:ext cx="65088" cy="6508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 flipV="1">
            <a:off x="6052501" y="3889831"/>
            <a:ext cx="45719" cy="8008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6441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s Is a Standard World Map Based On Land"/>
          <p:cNvPicPr>
            <a:picLocks noChangeAspect="1"/>
          </p:cNvPicPr>
          <p:nvPr/>
        </p:nvPicPr>
        <p:blipFill>
          <a:blip r:embed="rId3" cstate="print"/>
          <a:srcRect l="62598"/>
          <a:stretch>
            <a:fillRect/>
          </a:stretch>
        </p:blipFill>
        <p:spPr bwMode="auto">
          <a:xfrm>
            <a:off x="3352800" y="1608770"/>
            <a:ext cx="2211248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79684" y="404664"/>
            <a:ext cx="8229600" cy="612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b="1" dirty="0" err="1" smtClean="0"/>
              <a:t>Development</a:t>
            </a:r>
            <a:r>
              <a:rPr lang="fr-CA" b="1" dirty="0" smtClean="0"/>
              <a:t> Programs FY 16-17 - ASIA</a:t>
            </a:r>
            <a:endParaRPr lang="en-CA" b="1" dirty="0" smtClean="0"/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418949296"/>
              </p:ext>
            </p:extLst>
          </p:nvPr>
        </p:nvGraphicFramePr>
        <p:xfrm>
          <a:off x="1219201" y="5181600"/>
          <a:ext cx="6934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05"/>
          <p:cNvGrpSpPr>
            <a:grpSpLocks noChangeAspect="1"/>
          </p:cNvGrpSpPr>
          <p:nvPr/>
        </p:nvGrpSpPr>
        <p:grpSpPr bwMode="auto">
          <a:xfrm>
            <a:off x="3991937" y="2838138"/>
            <a:ext cx="300037" cy="662301"/>
            <a:chOff x="6192189" y="3854858"/>
            <a:chExt cx="272147" cy="600751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192189" y="4066536"/>
              <a:ext cx="64797" cy="6479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326963" y="4390811"/>
              <a:ext cx="64797" cy="6479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405298" y="3854858"/>
              <a:ext cx="59038" cy="5903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</p:grp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581400" y="3352800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3492451" y="2925514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352800" y="2781498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855398" y="3048000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356547" y="3213546"/>
            <a:ext cx="71437" cy="714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3" name="Straight Arrow Connector 2"/>
          <p:cNvCxnSpPr>
            <a:endCxn id="18" idx="7"/>
          </p:cNvCxnSpPr>
          <p:nvPr/>
        </p:nvCxnSpPr>
        <p:spPr bwMode="auto">
          <a:xfrm flipH="1">
            <a:off x="4282442" y="2060848"/>
            <a:ext cx="1153654" cy="78682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191001" y="3542986"/>
            <a:ext cx="100973" cy="60277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endCxn id="16" idx="7"/>
          </p:cNvCxnSpPr>
          <p:nvPr/>
        </p:nvCxnSpPr>
        <p:spPr bwMode="auto">
          <a:xfrm>
            <a:off x="3799296" y="2291898"/>
            <a:ext cx="253616" cy="79006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4594486" y="2806234"/>
            <a:ext cx="913618" cy="33190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9" idx="4"/>
          </p:cNvCxnSpPr>
          <p:nvPr/>
        </p:nvCxnSpPr>
        <p:spPr bwMode="auto">
          <a:xfrm flipV="1">
            <a:off x="2902680" y="3424238"/>
            <a:ext cx="714439" cy="8688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2259839" y="2962836"/>
            <a:ext cx="1285682" cy="35061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452561" y="2420888"/>
            <a:ext cx="900239" cy="38247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3259900" y="3956333"/>
            <a:ext cx="2104190" cy="117299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 smtClean="0">
                <a:solidFill>
                  <a:schemeClr val="tx1"/>
                </a:solidFill>
              </a:rPr>
              <a:t>Indonesia</a:t>
            </a:r>
            <a:endParaRPr lang="en-CA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r>
              <a:rPr lang="fr-CA" sz="1200" dirty="0" smtClean="0">
                <a:solidFill>
                  <a:schemeClr val="tx1"/>
                </a:solidFill>
              </a:rPr>
              <a:t>OD/DM/VP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r>
              <a:rPr lang="fr-CA" sz="1400" i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fr-CA" sz="1200" i="1" dirty="0" smtClean="0">
                <a:solidFill>
                  <a:schemeClr val="tx2"/>
                </a:solidFill>
                <a:latin typeface="+mj-lt"/>
              </a:rPr>
              <a:t>2015- 2017)       </a:t>
            </a:r>
            <a:r>
              <a:rPr lang="en-CA" sz="1400" b="1" dirty="0" smtClean="0">
                <a:solidFill>
                  <a:schemeClr val="tx2"/>
                </a:solidFill>
                <a:latin typeface="+mj-lt"/>
                <a:ea typeface="Times New Roman"/>
              </a:rPr>
              <a:t>$698,193</a:t>
            </a:r>
            <a:endParaRPr lang="en-CA" sz="1400" b="1" dirty="0">
              <a:solidFill>
                <a:schemeClr val="tx2"/>
              </a:solidFill>
              <a:latin typeface="Arial" charset="0"/>
              <a:ea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endParaRPr lang="fr-CA" sz="1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endParaRPr lang="fr-CA" sz="1400" dirty="0" smtClean="0">
              <a:solidFill>
                <a:schemeClr val="tx1"/>
              </a:solidFill>
            </a:endParaRPr>
          </a:p>
          <a:p>
            <a:pPr indent="-108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2000" algn="l"/>
              </a:tabLst>
              <a:defRPr/>
            </a:pPr>
            <a:endParaRPr lang="fr-CA" sz="1050" dirty="0" smtClean="0">
              <a:solidFill>
                <a:schemeClr val="tx1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179512" y="1715795"/>
            <a:ext cx="2376264" cy="101354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 smtClean="0">
                <a:solidFill>
                  <a:schemeClr val="accent2">
                    <a:lumMod val="75000"/>
                  </a:schemeClr>
                </a:solidFill>
              </a:rPr>
              <a:t>Afghanistan</a:t>
            </a:r>
            <a:r>
              <a:rPr lang="en-CA" sz="1400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srgbClr val="6E0000"/>
                </a:solidFill>
              </a:rPr>
              <a:t>DM</a:t>
            </a:r>
            <a:r>
              <a:rPr lang="en-CA" sz="1200" dirty="0">
                <a:solidFill>
                  <a:srgbClr val="6E0000"/>
                </a:solidFill>
              </a:rPr>
              <a:t>, </a:t>
            </a:r>
            <a:r>
              <a:rPr lang="en-CA" sz="1200" dirty="0" smtClean="0">
                <a:solidFill>
                  <a:srgbClr val="6E0000"/>
                </a:solidFill>
              </a:rPr>
              <a:t>Health/ OD/ PMER</a:t>
            </a:r>
            <a:r>
              <a:rPr lang="en-CA" sz="1200" dirty="0" smtClean="0">
                <a:solidFill>
                  <a:srgbClr val="FFC000"/>
                </a:solidFill>
              </a:rPr>
              <a:t> </a:t>
            </a:r>
            <a:r>
              <a:rPr lang="en-CA" sz="1200" i="1" dirty="0" smtClean="0">
                <a:solidFill>
                  <a:schemeClr val="accent4"/>
                </a:solidFill>
              </a:rPr>
              <a:t>(2013-2019)</a:t>
            </a:r>
            <a:r>
              <a:rPr lang="en-CA" sz="1200" dirty="0" smtClean="0">
                <a:solidFill>
                  <a:schemeClr val="accent4"/>
                </a:solidFill>
              </a:rPr>
              <a:t> </a:t>
            </a:r>
            <a:endParaRPr lang="en-CA" sz="1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$2,995,163</a:t>
            </a:r>
            <a:endParaRPr lang="fr-CA" sz="1400" dirty="0" smtClean="0">
              <a:solidFill>
                <a:schemeClr val="accent4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100512" y="2778919"/>
            <a:ext cx="2455263" cy="128104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 smtClean="0">
                <a:solidFill>
                  <a:schemeClr val="accent2">
                    <a:lumMod val="75000"/>
                  </a:schemeClr>
                </a:solidFill>
              </a:rPr>
              <a:t>Pakistan</a:t>
            </a:r>
            <a:endParaRPr lang="en-CA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3"/>
                </a:solidFill>
              </a:rPr>
              <a:t>OD/DM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4"/>
                </a:solidFill>
              </a:rPr>
              <a:t>(2015-2018)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err="1" smtClean="0">
                <a:solidFill>
                  <a:srgbClr val="6E0000"/>
                </a:solidFill>
              </a:rPr>
              <a:t>Health</a:t>
            </a:r>
            <a:r>
              <a:rPr lang="fr-CA" sz="1200" dirty="0" smtClean="0">
                <a:solidFill>
                  <a:srgbClr val="6E0000"/>
                </a:solidFill>
              </a:rPr>
              <a:t> </a:t>
            </a:r>
            <a:r>
              <a:rPr lang="fr-CA" sz="1200" dirty="0" smtClean="0">
                <a:solidFill>
                  <a:schemeClr val="accent4"/>
                </a:solidFill>
              </a:rPr>
              <a:t>(2016-2018)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1,144,926</a:t>
            </a:r>
            <a:endParaRPr lang="fr-CA" sz="1400" dirty="0" smtClean="0">
              <a:solidFill>
                <a:schemeClr val="tx2"/>
              </a:solidFill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827585" y="4059961"/>
            <a:ext cx="2304256" cy="9532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4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 smtClean="0">
                <a:solidFill>
                  <a:schemeClr val="tx1"/>
                </a:solidFill>
              </a:rPr>
              <a:t>Maldives</a:t>
            </a:r>
            <a:endParaRPr lang="en-CA" sz="1400" b="1" dirty="0">
              <a:solidFill>
                <a:schemeClr val="tx1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0" algn="l"/>
              </a:tabLst>
              <a:defRPr/>
            </a:pPr>
            <a:r>
              <a:rPr lang="fr-CA" sz="1200" dirty="0" smtClean="0">
                <a:solidFill>
                  <a:schemeClr val="tx1"/>
                </a:solidFill>
              </a:rPr>
              <a:t>OD/DM </a:t>
            </a:r>
            <a:r>
              <a:rPr lang="fr-CA" sz="1200" i="1" dirty="0" smtClean="0">
                <a:solidFill>
                  <a:schemeClr val="accent4"/>
                </a:solidFill>
              </a:rPr>
              <a:t>(2016-2017)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r>
              <a:rPr lang="fr-CA" sz="1200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>
                <a:solidFill>
                  <a:schemeClr val="accent4"/>
                </a:solidFill>
              </a:rPr>
              <a:t>$</a:t>
            </a:r>
            <a:r>
              <a:rPr lang="en-US" sz="1400" b="1" dirty="0" smtClean="0">
                <a:solidFill>
                  <a:schemeClr val="accent4"/>
                </a:solidFill>
              </a:rPr>
              <a:t>349,099</a:t>
            </a:r>
            <a:endParaRPr lang="fr-CA" sz="1400" b="1" dirty="0" smtClean="0">
              <a:solidFill>
                <a:schemeClr val="accent4"/>
              </a:solidFill>
            </a:endParaRPr>
          </a:p>
          <a:p>
            <a:pPr indent="-108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2000" algn="l"/>
              </a:tabLst>
              <a:defRPr/>
            </a:pPr>
            <a:endParaRPr lang="fr-CA" sz="1050" dirty="0" smtClean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4442262" y="3258095"/>
            <a:ext cx="1209858" cy="9629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499992" y="2787849"/>
            <a:ext cx="65088" cy="6508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5434384" y="3855263"/>
            <a:ext cx="3383280" cy="12730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 smtClean="0">
                <a:solidFill>
                  <a:schemeClr val="tx1"/>
                </a:solidFill>
              </a:rPr>
              <a:t>Philippines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schemeClr val="tx1"/>
                </a:solidFill>
              </a:rPr>
              <a:t>Haiyan Recovery </a:t>
            </a:r>
            <a:r>
              <a:rPr lang="en-CA" sz="1200" i="1" dirty="0" smtClean="0">
                <a:solidFill>
                  <a:schemeClr val="tx2"/>
                </a:solidFill>
              </a:rPr>
              <a:t>(2014-2017)</a:t>
            </a:r>
            <a:endParaRPr lang="en-CA" sz="1200" i="1" dirty="0">
              <a:solidFill>
                <a:schemeClr val="tx1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schemeClr val="tx1"/>
                </a:solidFill>
              </a:rPr>
              <a:t>Branch Development  </a:t>
            </a:r>
            <a:r>
              <a:rPr lang="en-CA" sz="1200" i="1" dirty="0" smtClean="0">
                <a:solidFill>
                  <a:schemeClr val="tx2"/>
                </a:solidFill>
              </a:rPr>
              <a:t>(2016-2017)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$3,562,636</a:t>
            </a:r>
            <a:r>
              <a:rPr lang="en-CA" sz="1400" dirty="0" smtClean="0">
                <a:solidFill>
                  <a:schemeClr val="tx2"/>
                </a:solidFill>
              </a:rPr>
              <a:t> </a:t>
            </a:r>
            <a:endParaRPr lang="fr-CA" sz="1400" dirty="0" smtClean="0">
              <a:solidFill>
                <a:schemeClr val="tx2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5436096" y="2708920"/>
            <a:ext cx="3381568" cy="110975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r>
              <a:rPr lang="fr-CA" sz="1600" b="1" dirty="0" smtClean="0">
                <a:solidFill>
                  <a:schemeClr val="tx1"/>
                </a:solidFill>
              </a:rPr>
              <a:t>RRI- C3R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0" algn="l"/>
              </a:tabLst>
              <a:defRPr/>
            </a:pPr>
            <a:r>
              <a:rPr lang="fr-CA" sz="1200" dirty="0" smtClean="0">
                <a:solidFill>
                  <a:schemeClr val="tx1"/>
                </a:solidFill>
              </a:rPr>
              <a:t>DRR/</a:t>
            </a:r>
            <a:r>
              <a:rPr lang="fr-CA" sz="1200" dirty="0" err="1" smtClean="0">
                <a:solidFill>
                  <a:schemeClr val="tx1"/>
                </a:solidFill>
              </a:rPr>
              <a:t>Gender</a:t>
            </a:r>
            <a:r>
              <a:rPr lang="fr-CA" sz="1200" dirty="0" smtClean="0">
                <a:solidFill>
                  <a:schemeClr val="tx1"/>
                </a:solidFill>
              </a:rPr>
              <a:t>/OD </a:t>
            </a:r>
            <a:r>
              <a:rPr lang="fr-CA" sz="1200" i="1" dirty="0" smtClean="0">
                <a:solidFill>
                  <a:schemeClr val="tx2"/>
                </a:solidFill>
              </a:rPr>
              <a:t>(2013-2018)         </a:t>
            </a:r>
            <a:r>
              <a:rPr lang="fr-CA" sz="1400" b="1" dirty="0" smtClean="0">
                <a:solidFill>
                  <a:schemeClr val="tx2"/>
                </a:solidFill>
              </a:rPr>
              <a:t>$</a:t>
            </a:r>
            <a:r>
              <a:rPr lang="en-US" sz="1400" b="1" dirty="0" smtClean="0">
                <a:solidFill>
                  <a:schemeClr val="tx2"/>
                </a:solidFill>
              </a:rPr>
              <a:t>2,207,610</a:t>
            </a:r>
            <a:endParaRPr lang="en-US" sz="14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r>
              <a:rPr lang="fr-CA" sz="1600" b="1" dirty="0" smtClean="0">
                <a:solidFill>
                  <a:schemeClr val="tx1"/>
                </a:solidFill>
              </a:rPr>
              <a:t> </a:t>
            </a:r>
            <a:endParaRPr lang="fr-CA" sz="1050" b="1" dirty="0" smtClean="0"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362376" y="1178536"/>
            <a:ext cx="3266168" cy="146259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 smtClean="0">
                <a:solidFill>
                  <a:schemeClr val="tx1"/>
                </a:solidFill>
              </a:rPr>
              <a:t>China</a:t>
            </a:r>
            <a:endParaRPr lang="en-CA" sz="1400" b="1" dirty="0">
              <a:solidFill>
                <a:schemeClr val="tx1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0" algn="l"/>
              </a:tabLst>
              <a:defRPr/>
            </a:pPr>
            <a:r>
              <a:rPr lang="fr-CA" sz="1200" dirty="0" err="1" smtClean="0">
                <a:solidFill>
                  <a:schemeClr val="tx1"/>
                </a:solidFill>
              </a:rPr>
              <a:t>Health</a:t>
            </a:r>
            <a:r>
              <a:rPr lang="fr-CA" sz="1200" dirty="0" smtClean="0">
                <a:solidFill>
                  <a:schemeClr val="tx1"/>
                </a:solidFill>
              </a:rPr>
              <a:t> </a:t>
            </a:r>
            <a:r>
              <a:rPr lang="fr-CA" sz="1200" i="1" dirty="0" smtClean="0">
                <a:solidFill>
                  <a:schemeClr val="tx2"/>
                </a:solidFill>
              </a:rPr>
              <a:t>(2016-2017)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0" algn="l"/>
              </a:tabLst>
              <a:defRPr/>
            </a:pPr>
            <a:r>
              <a:rPr lang="fr-CA" sz="1200" dirty="0" smtClean="0">
                <a:solidFill>
                  <a:schemeClr val="tx1"/>
                </a:solidFill>
              </a:rPr>
              <a:t>OD </a:t>
            </a:r>
            <a:r>
              <a:rPr lang="fr-CA" sz="1200" i="1" dirty="0" smtClean="0">
                <a:solidFill>
                  <a:schemeClr val="tx2"/>
                </a:solidFill>
              </a:rPr>
              <a:t>(</a:t>
            </a:r>
            <a:r>
              <a:rPr lang="en-US" sz="1200" i="1" dirty="0" smtClean="0">
                <a:solidFill>
                  <a:schemeClr val="tx2"/>
                </a:solidFill>
              </a:rPr>
              <a:t>2016-2019)  </a:t>
            </a:r>
            <a:endParaRPr lang="en-CA" sz="1200" i="1" dirty="0">
              <a:solidFill>
                <a:schemeClr val="tx2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0" algn="l"/>
              </a:tabLst>
              <a:defRPr/>
            </a:pPr>
            <a:r>
              <a:rPr lang="fr-CA" sz="1200" dirty="0" smtClean="0">
                <a:solidFill>
                  <a:schemeClr val="tx1"/>
                </a:solidFill>
              </a:rPr>
              <a:t>Provincial DM and OD </a:t>
            </a:r>
            <a:r>
              <a:rPr lang="fr-CA" sz="1200" i="1" dirty="0" smtClean="0">
                <a:solidFill>
                  <a:schemeClr val="tx2"/>
                </a:solidFill>
              </a:rPr>
              <a:t>(</a:t>
            </a:r>
            <a:r>
              <a:rPr lang="en-US" sz="1200" i="1" dirty="0" smtClean="0">
                <a:solidFill>
                  <a:schemeClr val="tx2"/>
                </a:solidFill>
              </a:rPr>
              <a:t>2015-2017)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000" algn="l"/>
              </a:tabLst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$468,671</a:t>
            </a:r>
            <a:r>
              <a:rPr lang="en-US" sz="1400" b="1" u="sng" dirty="0" smtClean="0">
                <a:solidFill>
                  <a:schemeClr val="accent3"/>
                </a:solidFill>
              </a:rPr>
              <a:t> </a:t>
            </a:r>
            <a:endParaRPr lang="fr-CA" sz="1400" dirty="0" smtClean="0">
              <a:solidFill>
                <a:schemeClr val="tx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415113" y="1116262"/>
            <a:ext cx="2454812" cy="119906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400" b="1" dirty="0" smtClean="0">
                <a:solidFill>
                  <a:schemeClr val="tx1"/>
                </a:solidFill>
              </a:rPr>
              <a:t>Myanmar</a:t>
            </a:r>
            <a:endParaRPr lang="fr-CA" sz="1050" dirty="0">
              <a:solidFill>
                <a:schemeClr val="tx1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schemeClr val="tx1"/>
                </a:solidFill>
              </a:rPr>
              <a:t>DM/OD </a:t>
            </a:r>
            <a:r>
              <a:rPr lang="fr-CA" sz="1200" i="1" dirty="0" smtClean="0">
                <a:solidFill>
                  <a:schemeClr val="tx2"/>
                </a:solidFill>
              </a:rPr>
              <a:t>(</a:t>
            </a:r>
            <a:r>
              <a:rPr lang="en-US" sz="1200" i="1" dirty="0" smtClean="0">
                <a:solidFill>
                  <a:schemeClr val="tx2"/>
                </a:solidFill>
              </a:rPr>
              <a:t>2015-2017)</a:t>
            </a:r>
            <a:endParaRPr lang="en-US" sz="1200" i="1" dirty="0"/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Technical Support </a:t>
            </a:r>
            <a:r>
              <a:rPr lang="en-US" sz="1200" i="1" dirty="0" smtClean="0">
                <a:solidFill>
                  <a:schemeClr val="tx2"/>
                </a:solidFill>
              </a:rPr>
              <a:t>(2016-2017)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$</a:t>
            </a:r>
            <a:r>
              <a:rPr lang="en-US" sz="1400" b="1" dirty="0" smtClean="0">
                <a:solidFill>
                  <a:schemeClr val="tx2"/>
                </a:solidFill>
              </a:rPr>
              <a:t>178,930</a:t>
            </a:r>
            <a:endParaRPr lang="en-US" sz="14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4208" y="3542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32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4" grpId="0" animBg="1"/>
      <p:bldP spid="46" grpId="0" animBg="1"/>
      <p:bldP spid="47" grpId="0" animBg="1"/>
      <p:bldP spid="48" grpId="0" animBg="1"/>
      <p:bldP spid="45" grpId="0" animBg="1"/>
      <p:bldP spid="42" grpId="0" animBg="1"/>
      <p:bldP spid="25" grpId="0" animBg="1"/>
    </p:bldLst>
  </p:timing>
</p:sld>
</file>

<file path=ppt/theme/theme1.xml><?xml version="1.0" encoding="utf-8"?>
<a:theme xmlns:a="http://schemas.openxmlformats.org/drawingml/2006/main" name="Canadian Red Cro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adian%20Red%20Cross[1]">
  <a:themeElements>
    <a:clrScheme name="Red Cross / Croix-Rouge">
      <a:dk1>
        <a:srgbClr val="6E0000"/>
      </a:dk1>
      <a:lt1>
        <a:srgbClr val="FFFFFF"/>
      </a:lt1>
      <a:dk2>
        <a:srgbClr val="000000"/>
      </a:dk2>
      <a:lt2>
        <a:srgbClr val="EAEAEA"/>
      </a:lt2>
      <a:accent1>
        <a:srgbClr val="FF0000"/>
      </a:accent1>
      <a:accent2>
        <a:srgbClr val="C00000"/>
      </a:accent2>
      <a:accent3>
        <a:srgbClr val="6E0000"/>
      </a:accent3>
      <a:accent4>
        <a:srgbClr val="000000"/>
      </a:accent4>
      <a:accent5>
        <a:srgbClr val="5F5F5F"/>
      </a:accent5>
      <a:accent6>
        <a:srgbClr val="C0C0C0"/>
      </a:accent6>
      <a:hlink>
        <a:srgbClr val="8C5000"/>
      </a:hlink>
      <a:folHlink>
        <a:srgbClr val="FFF0C8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24166e8b943485c8c87221098ccde6e xmlns="3a4f9566-bc26-4643-89f1-2eeb30a86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a17ee977-8910-4c08-8ff4-eae0e298e3dc</TermId>
        </TermInfo>
      </Terms>
    </l24166e8b943485c8c87221098ccde6e>
    <h0ed29caf7104b0e8743c3237b98422a xmlns="3a4f9566-bc26-4643-89f1-2eeb30a86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 Operations</TermName>
          <TermId xmlns="http://schemas.microsoft.com/office/infopath/2007/PartnerControls">6a97433e-11c5-4d39-aa3a-ec9974a7cc99</TermId>
        </TermInfo>
      </Terms>
    </h0ed29caf7104b0e8743c3237b98422a>
    <o2b43f0141a24aa4b76526d54ed085f7 xmlns="3a4f9566-bc26-4643-89f1-2eeb30a86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f357051c-6cc7-4c34-a6dd-3f013ce1c0b9</TermId>
        </TermInfo>
      </Terms>
    </o2b43f0141a24aa4b76526d54ed085f7>
    <TaxCatchAll xmlns="3a4f9566-bc26-4643-89f1-2eeb30a86ec3">
      <Value>4</Value>
      <Value>3</Value>
      <Value>2</Value>
      <Value>1</Value>
    </TaxCatchAll>
    <db371f4581054f2a932f44a9e11937eb xmlns="3a4f9566-bc26-4643-89f1-2eeb30a86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National Office</TermName>
          <TermId xmlns="http://schemas.microsoft.com/office/infopath/2007/PartnerControls">d48be9f3-9f34-4f7b-b853-9862bba2e26e</TermId>
        </TermInfo>
      </Terms>
    </db371f4581054f2a932f44a9e11937eb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3D32FEED6AF247BB7CAD6C67523A8F" ma:contentTypeVersion="9" ma:contentTypeDescription="Create a new document." ma:contentTypeScope="" ma:versionID="f8df37e886fe5a68e0b7160a57f7998c">
  <xsd:schema xmlns:xsd="http://www.w3.org/2001/XMLSchema" xmlns:xs="http://www.w3.org/2001/XMLSchema" xmlns:p="http://schemas.microsoft.com/office/2006/metadata/properties" xmlns:ns2="3a4f9566-bc26-4643-89f1-2eeb30a86ec3" targetNamespace="http://schemas.microsoft.com/office/2006/metadata/properties" ma:root="true" ma:fieldsID="78ec4093de2be7ff465197eda3bd3932" ns2:_="">
    <xsd:import namespace="3a4f9566-bc26-4643-89f1-2eeb30a86ec3"/>
    <xsd:element name="properties">
      <xsd:complexType>
        <xsd:sequence>
          <xsd:element name="documentManagement">
            <xsd:complexType>
              <xsd:all>
                <xsd:element ref="ns2:o2b43f0141a24aa4b76526d54ed085f7" minOccurs="0"/>
                <xsd:element ref="ns2:TaxCatchAll" minOccurs="0"/>
                <xsd:element ref="ns2:h0ed29caf7104b0e8743c3237b98422a" minOccurs="0"/>
                <xsd:element ref="ns2:l24166e8b943485c8c87221098ccde6e" minOccurs="0"/>
                <xsd:element ref="ns2:db371f4581054f2a932f44a9e11937e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f9566-bc26-4643-89f1-2eeb30a86ec3" elementFormDefault="qualified">
    <xsd:import namespace="http://schemas.microsoft.com/office/2006/documentManagement/types"/>
    <xsd:import namespace="http://schemas.microsoft.com/office/infopath/2007/PartnerControls"/>
    <xsd:element name="o2b43f0141a24aa4b76526d54ed085f7" ma:index="9" ma:taxonomy="true" ma:internalName="o2b43f0141a24aa4b76526d54ed085f7" ma:taxonomyFieldName="CRCAudience" ma:displayName="Audience" ma:fieldId="{82b43f01-41a2-4aa4-b765-26d54ed085f7}" ma:taxonomyMulti="true" ma:sspId="84b523ad-ea09-45d6-baeb-5c2e07357dc1" ma:termSetId="f6ed7afb-5918-4b0a-b821-d4325483bf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48150f3-b571-4b37-a4c9-18e9813e6c47}" ma:internalName="TaxCatchAll" ma:showField="CatchAllData" ma:web="3a4f9566-bc26-4643-89f1-2eeb30a86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0ed29caf7104b0e8743c3237b98422a" ma:index="12" ma:taxonomy="true" ma:internalName="h0ed29caf7104b0e8743c3237b98422a" ma:taxonomyFieldName="CRCDepartment" ma:displayName="Department" ma:fieldId="{10ed29ca-f710-4b0e-8743-c3237b98422a}" ma:taxonomyMulti="true" ma:sspId="84b523ad-ea09-45d6-baeb-5c2e07357dc1" ma:termSetId="717c208a-7faf-4eef-8571-a35f74a19d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4166e8b943485c8c87221098ccde6e" ma:index="14" ma:taxonomy="true" ma:internalName="l24166e8b943485c8c87221098ccde6e" ma:taxonomyFieldName="CRCLanguage" ma:displayName="Language" ma:fieldId="{524166e8-b943-485c-8c87-221098ccde6e}" ma:taxonomyMulti="true" ma:sspId="84b523ad-ea09-45d6-baeb-5c2e07357dc1" ma:termSetId="c3eb9bda-0da7-42e4-9de9-8005a37699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b371f4581054f2a932f44a9e11937eb" ma:index="16" ma:taxonomy="true" ma:internalName="db371f4581054f2a932f44a9e11937eb" ma:taxonomyFieldName="CRCZones" ma:displayName="Zones" ma:fieldId="{db371f45-8105-4f2a-932f-44a9e11937eb}" ma:taxonomyMulti="true" ma:sspId="84b523ad-ea09-45d6-baeb-5c2e07357dc1" ma:termSetId="366a2945-0b68-4f88-8d07-5fc015bc5ad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385C8-415E-4469-A60D-69FFFEDE81BD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3a4f9566-bc26-4643-89f1-2eeb30a86ec3"/>
  </ds:schemaRefs>
</ds:datastoreItem>
</file>

<file path=customXml/itemProps2.xml><?xml version="1.0" encoding="utf-8"?>
<ds:datastoreItem xmlns:ds="http://schemas.openxmlformats.org/officeDocument/2006/customXml" ds:itemID="{995180FF-859A-46A9-B716-BCE3463BD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AC63BF-938B-4A82-A2ED-F51F326B1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f9566-bc26-4643-89f1-2eeb30a86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Canadian Red Cross</Template>
  <TotalTime>3467</TotalTime>
  <Words>658</Words>
  <Application>Microsoft Office PowerPoint</Application>
  <PresentationFormat>On-screen Show (4:3)</PresentationFormat>
  <Paragraphs>134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Canadian Red Cross</vt:lpstr>
      <vt:lpstr>Canadian%20Red%20Cross[1]</vt:lpstr>
      <vt:lpstr>CRC in Asia</vt:lpstr>
      <vt:lpstr>In 2015,  Canadian red cross international operations Reached out to the world with 236 missions in 51 countries</vt:lpstr>
      <vt:lpstr>The Canadian Red Cross supported 68 Emergency response operations THROUGHOUT THE WORLD</vt:lpstr>
      <vt:lpstr>And through programmes that focused on WOMEN’S AND CHILDREN’S HEALTH, violence prevention, DRR and strengthening capacities for emergency response...</vt:lpstr>
      <vt:lpstr>WE Reached more than seven million people in 30 countries</vt:lpstr>
      <vt:lpstr>          CRC Strategy 2020: </vt:lpstr>
      <vt:lpstr>Development programs Mandate </vt:lpstr>
      <vt:lpstr>PowerPoint Presentation</vt:lpstr>
      <vt:lpstr>Development Programs FY 16-17 - ASIA</vt:lpstr>
      <vt:lpstr>PowerPoint Presentation</vt:lpstr>
      <vt:lpstr>RRI alignment to CRC io                                      strategy and Priorities</vt:lpstr>
      <vt:lpstr>PowerPoint Presentation</vt:lpstr>
      <vt:lpstr>Thank You </vt:lpstr>
    </vt:vector>
  </TitlesOfParts>
  <Company>The Canadian Red Cross/La Croix-Rouge Canadienne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Team</dc:title>
  <dc:creator>sujohnson</dc:creator>
  <dc:description>514-871-2000</dc:description>
  <cp:lastModifiedBy>Angeline Tandiono</cp:lastModifiedBy>
  <cp:revision>571</cp:revision>
  <dcterms:created xsi:type="dcterms:W3CDTF">2010-12-17T15:23:51Z</dcterms:created>
  <dcterms:modified xsi:type="dcterms:W3CDTF">2016-07-08T02:57:06Z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0x010100CD3D32FEED6AF247BB7CAD6C67523A8F</vt:lpwstr>
  </property>
  <property fmtid="{D5CDD505-2E9C-101B-9397-08002B2CF9AE}" pid="3" name="CRCZones">
    <vt:lpwstr>3;#National Office|d48be9f3-9f34-4f7b-b853-9862bba2e26e</vt:lpwstr>
  </property>
  <property fmtid="{D5CDD505-2E9C-101B-9397-08002B2CF9AE}" pid="4" name="CRCDepartment">
    <vt:lpwstr>2;#International Operations|6a97433e-11c5-4d39-aa3a-ec9974a7cc99</vt:lpwstr>
  </property>
  <property fmtid="{D5CDD505-2E9C-101B-9397-08002B2CF9AE}" pid="5" name="CRCAudience">
    <vt:lpwstr>4;#Internal|f357051c-6cc7-4c34-a6dd-3f013ce1c0b9</vt:lpwstr>
  </property>
  <property fmtid="{D5CDD505-2E9C-101B-9397-08002B2CF9AE}" pid="6" name="CRCLanguage">
    <vt:lpwstr>1;#English|a17ee977-8910-4c08-8ff4-eae0e298e3dc</vt:lpwstr>
  </property>
</Properties>
</file>