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08" r:id="rId3"/>
    <p:sldId id="309" r:id="rId4"/>
    <p:sldId id="310" r:id="rId5"/>
    <p:sldId id="315" r:id="rId6"/>
    <p:sldId id="316" r:id="rId7"/>
    <p:sldId id="317" r:id="rId8"/>
    <p:sldId id="318" r:id="rId9"/>
    <p:sldId id="319" r:id="rId10"/>
    <p:sldId id="321" r:id="rId11"/>
    <p:sldId id="311" r:id="rId12"/>
    <p:sldId id="320" r:id="rId13"/>
    <p:sldId id="313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8982"/>
    <a:srgbClr val="B4ACA6"/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85080" autoAdjust="0"/>
  </p:normalViewPr>
  <p:slideViewPr>
    <p:cSldViewPr>
      <p:cViewPr>
        <p:scale>
          <a:sx n="60" d="100"/>
          <a:sy n="60" d="100"/>
        </p:scale>
        <p:origin x="-229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5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17A2E-01AE-8744-8BF2-0E8BF9AF35EB}" type="datetimeFigureOut">
              <a:rPr lang="fr-FR" smtClean="0"/>
              <a:t>08/07/2016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196B-4847-304B-B661-79EE4B71ED2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939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684F3-B486-45EE-BE62-99F07C2D93CC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FE80D-6E44-4126-BBC2-56EDF64E9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5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124744"/>
            <a:ext cx="8839200" cy="5616624"/>
          </a:xfrm>
          <a:prstGeom prst="rect">
            <a:avLst/>
          </a:prstGeom>
          <a:solidFill>
            <a:srgbClr val="9589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2819400"/>
            <a:ext cx="7239000" cy="647591"/>
          </a:xfrm>
          <a:prstGeom prst="rect">
            <a:avLst/>
          </a:prstGeo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STEERING COMMITTEE MEETING</a:t>
            </a:r>
            <a:br>
              <a:rPr lang="en-US" dirty="0" smtClean="0"/>
            </a:br>
            <a:r>
              <a:rPr lang="en-US" dirty="0" smtClean="0"/>
              <a:t>– 2 March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886200"/>
            <a:ext cx="7239000" cy="2135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 b="1" i="0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Building Regional Capacity &amp; Collaboration for Community Resilience in Southeast Asia</a:t>
            </a:r>
          </a:p>
          <a:p>
            <a:endParaRPr lang="en-US" dirty="0" smtClean="0"/>
          </a:p>
          <a:p>
            <a:r>
              <a:rPr lang="en-US" dirty="0" smtClean="0"/>
              <a:t>Overview of project achievements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9512" y="188640"/>
            <a:ext cx="8812088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Image 9" descr="IFRC-Logo-RGB-Tagline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" t="1905" b="-2"/>
          <a:stretch/>
        </p:blipFill>
        <p:spPr>
          <a:xfrm>
            <a:off x="222334" y="0"/>
            <a:ext cx="3845610" cy="1070411"/>
          </a:xfrm>
          <a:prstGeom prst="rect">
            <a:avLst/>
          </a:prstGeom>
        </p:spPr>
      </p:pic>
      <p:pic>
        <p:nvPicPr>
          <p:cNvPr id="7" name="Picture 6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32656"/>
            <a:ext cx="1008112" cy="546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67953"/>
            <a:ext cx="1794904" cy="468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 bwMode="auto">
          <a:xfrm>
            <a:off x="1828800" y="2234282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395536" y="2204864"/>
            <a:ext cx="3414464" cy="39604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2204864"/>
            <a:ext cx="4724400" cy="3960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3468732"/>
            <a:ext cx="6858000" cy="275577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2204864"/>
            <a:ext cx="68580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395536" y="2060848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"/>
          <p:cNvCxnSpPr/>
          <p:nvPr userDrawn="1"/>
        </p:nvCxnSpPr>
        <p:spPr>
          <a:xfrm>
            <a:off x="395536" y="908720"/>
            <a:ext cx="82809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7600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431983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1600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</a:t>
              </a:r>
              <a:r>
                <a:rPr lang="en-US" sz="16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303</a:t>
              </a:r>
              <a:endParaRPr lang="en-US" sz="1600" b="1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baseline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1600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Image 10" descr="IFRC-tagline-logo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05"/>
          <a:stretch/>
        </p:blipFill>
        <p:spPr>
          <a:xfrm>
            <a:off x="179512" y="5949280"/>
            <a:ext cx="2433619" cy="789432"/>
          </a:xfrm>
          <a:prstGeom prst="rect">
            <a:avLst/>
          </a:prstGeom>
        </p:spPr>
      </p:pic>
      <p:pic>
        <p:nvPicPr>
          <p:cNvPr id="12" name="Image 11" descr="IFRC-tagline-logo-E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1"/>
          <a:stretch/>
        </p:blipFill>
        <p:spPr>
          <a:xfrm>
            <a:off x="5004048" y="5949280"/>
            <a:ext cx="4052320" cy="78943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7260"/>
            <a:ext cx="3737926" cy="553245"/>
          </a:xfrm>
          <a:prstGeom prst="rect">
            <a:avLst/>
          </a:prstGeom>
        </p:spPr>
      </p:pic>
      <p:sp>
        <p:nvSpPr>
          <p:cNvPr id="16" name="Title Placeholder 1"/>
          <p:cNvSpPr>
            <a:spLocks noGrp="1"/>
          </p:cNvSpPr>
          <p:nvPr>
            <p:ph type="title"/>
          </p:nvPr>
        </p:nvSpPr>
        <p:spPr bwMode="auto">
          <a:xfrm>
            <a:off x="395536" y="908720"/>
            <a:ext cx="828092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2234282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21" name="TextBox 18"/>
          <p:cNvSpPr txBox="1"/>
          <p:nvPr userDrawn="1"/>
        </p:nvSpPr>
        <p:spPr bwMode="auto">
          <a:xfrm>
            <a:off x="179512" y="6381328"/>
            <a:ext cx="3456384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100" dirty="0" smtClean="0"/>
              <a:t>Building Regional Capacity &amp; Collaboration </a:t>
            </a:r>
          </a:p>
          <a:p>
            <a:r>
              <a:rPr lang="en-US" sz="1100" dirty="0" smtClean="0"/>
              <a:t>for Community Resilience in Southeast Asia</a:t>
            </a:r>
          </a:p>
        </p:txBody>
      </p:sp>
      <p:cxnSp>
        <p:nvCxnSpPr>
          <p:cNvPr id="3" name="Connecteur droit 2"/>
          <p:cNvCxnSpPr/>
          <p:nvPr userDrawn="1"/>
        </p:nvCxnSpPr>
        <p:spPr>
          <a:xfrm>
            <a:off x="395536" y="332656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32656"/>
            <a:ext cx="819150" cy="546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67953"/>
            <a:ext cx="1362856" cy="3559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30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  <a:prstGeom prst="rect">
            <a:avLst/>
          </a:prstGeo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STEERING COMMITTEE MEETING</a:t>
            </a:r>
            <a:br>
              <a:rPr lang="en-US" dirty="0" smtClean="0"/>
            </a:br>
            <a:r>
              <a:rPr lang="en-US" dirty="0" smtClean="0"/>
              <a:t>– 26 April 2016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21350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r">
              <a:buNone/>
              <a:defRPr sz="2400" b="1" i="0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Building Regional Capacity &amp; Collaboration for Community Resilience in Southeast Asia</a:t>
            </a:r>
          </a:p>
          <a:p>
            <a:endParaRPr lang="en-US" dirty="0" smtClean="0"/>
          </a:p>
          <a:p>
            <a:r>
              <a:rPr lang="en-US" i="1" dirty="0" smtClean="0"/>
              <a:t>Overview of the Third Annual Work Plan (AWP3)</a:t>
            </a:r>
          </a:p>
          <a:p>
            <a:r>
              <a:rPr lang="en-US" i="1" dirty="0" smtClean="0"/>
              <a:t>April 2016 to March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SEA-Canada exchanges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opportunity in November 2015 as part of the 6</a:t>
            </a:r>
            <a:r>
              <a:rPr lang="en-US" baseline="30000" dirty="0" smtClean="0"/>
              <a:t>th</a:t>
            </a:r>
            <a:r>
              <a:rPr lang="en-US" dirty="0" smtClean="0"/>
              <a:t> National </a:t>
            </a:r>
            <a:r>
              <a:rPr lang="en-US" dirty="0" err="1" smtClean="0"/>
              <a:t>Roundtabble</a:t>
            </a:r>
            <a:r>
              <a:rPr lang="en-US" dirty="0" smtClean="0"/>
              <a:t> on DRR in Calgary and following </a:t>
            </a:r>
            <a:r>
              <a:rPr lang="en-US" dirty="0" err="1" smtClean="0"/>
              <a:t>CRHNet</a:t>
            </a:r>
            <a:r>
              <a:rPr lang="en-US" dirty="0" smtClean="0"/>
              <a:t> annual </a:t>
            </a:r>
            <a:r>
              <a:rPr lang="en-US" dirty="0" err="1" smtClean="0"/>
              <a:t>simposium</a:t>
            </a:r>
            <a:endParaRPr lang="en-US" dirty="0" smtClean="0"/>
          </a:p>
          <a:p>
            <a:r>
              <a:rPr lang="en-GB" dirty="0" smtClean="0"/>
              <a:t>Areas </a:t>
            </a:r>
            <a:r>
              <a:rPr lang="en-GB" dirty="0"/>
              <a:t>discussed were DRR and National Society relationships with governments as part of National Platforms, humanitarian diplomacy and community engagement, disaster law as well as gender and diversity. </a:t>
            </a:r>
            <a:endParaRPr lang="en-GB" dirty="0" smtClean="0"/>
          </a:p>
          <a:p>
            <a:r>
              <a:rPr lang="en-US" dirty="0" smtClean="0"/>
              <a:t>Potential for next visit for the next annual roundtable as well as Canadian visits to project activities in SEA throughout AWP3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13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907540"/>
            <a:ext cx="86409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352928" cy="5290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01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848871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18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PMF reviewed and updated in March 2016 / no major change</a:t>
            </a:r>
          </a:p>
          <a:p>
            <a:endParaRPr lang="en-US" dirty="0" smtClean="0"/>
          </a:p>
          <a:p>
            <a:r>
              <a:rPr lang="en-US" dirty="0" smtClean="0"/>
              <a:t>Indicator tracking table updated in March 2016 (AWP3 targets) and April 2016 (AWP2 progress)</a:t>
            </a:r>
          </a:p>
          <a:p>
            <a:endParaRPr lang="en-US" dirty="0"/>
          </a:p>
          <a:p>
            <a:r>
              <a:rPr lang="en-US" dirty="0" smtClean="0"/>
              <a:t>Risk Matrix updated / no major change</a:t>
            </a:r>
          </a:p>
        </p:txBody>
      </p:sp>
    </p:spTree>
    <p:extLst>
      <p:ext uri="{BB962C8B-B14F-4D97-AF65-F5344CB8AC3E}">
        <p14:creationId xmlns:p14="http://schemas.microsoft.com/office/powerpoint/2010/main" val="397206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project facts</a:t>
            </a:r>
            <a:endParaRPr lang="en-GB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457200" y="2276872"/>
            <a:ext cx="836327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itchFamily="2" charset="2"/>
              <a:buNone/>
              <a:defRPr sz="2400" b="1" kern="1200">
                <a:solidFill>
                  <a:srgbClr val="541818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CF1C21"/>
              </a:buClr>
              <a:defRPr/>
            </a:pPr>
            <a:r>
              <a:rPr lang="en-US" sz="2600" b="0" dirty="0">
                <a:solidFill>
                  <a:schemeClr val="tx1"/>
                </a:solidFill>
              </a:rPr>
              <a:t>Location: 		</a:t>
            </a:r>
            <a:r>
              <a:rPr lang="en-US" sz="2600" b="0" dirty="0" smtClean="0">
                <a:solidFill>
                  <a:schemeClr val="tx1"/>
                </a:solidFill>
              </a:rPr>
              <a:t>Southeast </a:t>
            </a:r>
            <a:r>
              <a:rPr lang="en-US" sz="2600" b="0" dirty="0">
                <a:solidFill>
                  <a:schemeClr val="tx1"/>
                </a:solidFill>
              </a:rPr>
              <a:t>Asia – or 11 countries 				</a:t>
            </a:r>
          </a:p>
          <a:p>
            <a:pPr algn="l">
              <a:buClr>
                <a:srgbClr val="CF1C21"/>
              </a:buClr>
              <a:defRPr/>
            </a:pPr>
            <a:r>
              <a:rPr lang="en-US" sz="2600" b="0" dirty="0" smtClean="0">
                <a:solidFill>
                  <a:schemeClr val="tx1"/>
                </a:solidFill>
              </a:rPr>
              <a:t>Duration</a:t>
            </a:r>
            <a:r>
              <a:rPr lang="en-US" sz="2600" b="0" dirty="0">
                <a:solidFill>
                  <a:schemeClr val="tx1"/>
                </a:solidFill>
              </a:rPr>
              <a:t>: 		2014-2017</a:t>
            </a:r>
            <a:endParaRPr lang="en-GB" sz="2600" b="0" dirty="0">
              <a:solidFill>
                <a:schemeClr val="tx1"/>
              </a:solidFill>
            </a:endParaRPr>
          </a:p>
          <a:p>
            <a:pPr algn="l">
              <a:buClr>
                <a:srgbClr val="CF1C21"/>
              </a:buClr>
              <a:defRPr/>
            </a:pPr>
            <a:r>
              <a:rPr lang="en-GB" sz="2600" b="0" dirty="0">
                <a:solidFill>
                  <a:schemeClr val="tx1"/>
                </a:solidFill>
              </a:rPr>
              <a:t>Project value:	CAD 6,290,802</a:t>
            </a:r>
          </a:p>
          <a:p>
            <a:pPr algn="l">
              <a:buClr>
                <a:srgbClr val="CF1C21"/>
              </a:buClr>
              <a:defRPr/>
            </a:pPr>
            <a:r>
              <a:rPr lang="en-US" sz="2600" b="0" dirty="0">
                <a:solidFill>
                  <a:schemeClr val="tx1"/>
                </a:solidFill>
              </a:rPr>
              <a:t>Donor: 		Canadian Government </a:t>
            </a:r>
            <a:r>
              <a:rPr lang="en-US" sz="2600" b="0" dirty="0" smtClean="0">
                <a:solidFill>
                  <a:schemeClr val="tx1"/>
                </a:solidFill>
              </a:rPr>
              <a:t>(GAC) </a:t>
            </a:r>
            <a:r>
              <a:rPr lang="en-US" sz="2600" b="0" dirty="0">
                <a:solidFill>
                  <a:schemeClr val="tx1"/>
                </a:solidFill>
              </a:rPr>
              <a:t>and 			Canadian Red Cross</a:t>
            </a:r>
            <a:endParaRPr lang="en-GB" sz="2600" b="0" dirty="0">
              <a:solidFill>
                <a:schemeClr val="tx1"/>
              </a:solidFill>
            </a:endParaRPr>
          </a:p>
          <a:p>
            <a:pPr algn="l">
              <a:buClr>
                <a:srgbClr val="CF1C21"/>
              </a:buClr>
              <a:defRPr/>
            </a:pPr>
            <a:r>
              <a:rPr lang="en-GB" sz="2600" b="0" dirty="0">
                <a:solidFill>
                  <a:schemeClr val="tx1"/>
                </a:solidFill>
              </a:rPr>
              <a:t>Beneficiaries:	Direct - </a:t>
            </a:r>
            <a:r>
              <a:rPr lang="en-US" sz="2600" b="0" dirty="0">
                <a:solidFill>
                  <a:schemeClr val="tx1"/>
                </a:solidFill>
              </a:rPr>
              <a:t>11NSs &amp; governments</a:t>
            </a:r>
            <a:r>
              <a:rPr lang="en-US" sz="2600" b="0" dirty="0" smtClean="0">
                <a:solidFill>
                  <a:schemeClr val="tx1"/>
                </a:solidFill>
              </a:rPr>
              <a:t>, 			ASEAN and regional organizations</a:t>
            </a:r>
          </a:p>
          <a:p>
            <a:pPr algn="l">
              <a:buClr>
                <a:srgbClr val="CF1C21"/>
              </a:buClr>
              <a:defRPr/>
            </a:pPr>
            <a:r>
              <a:rPr lang="en-CA" sz="2600" b="0" dirty="0">
                <a:solidFill>
                  <a:schemeClr val="tx1"/>
                </a:solidFill>
              </a:rPr>
              <a:t>			</a:t>
            </a:r>
            <a:r>
              <a:rPr lang="en-US" sz="2600" b="0" dirty="0">
                <a:solidFill>
                  <a:schemeClr val="tx1"/>
                </a:solidFill>
              </a:rPr>
              <a:t>Indirect - </a:t>
            </a:r>
            <a:r>
              <a:rPr lang="en-GB" sz="2600" b="0" dirty="0">
                <a:solidFill>
                  <a:schemeClr val="tx1"/>
                </a:solidFill>
              </a:rPr>
              <a:t>10m </a:t>
            </a:r>
            <a:r>
              <a:rPr lang="en-GB" sz="2600" b="0" dirty="0" smtClean="0">
                <a:solidFill>
                  <a:schemeClr val="tx1"/>
                </a:solidFill>
              </a:rPr>
              <a:t>people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process for AWP3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204864"/>
            <a:ext cx="7283152" cy="3714998"/>
          </a:xfrm>
        </p:spPr>
        <p:txBody>
          <a:bodyPr/>
          <a:lstStyle/>
          <a:p>
            <a:pPr marL="0" indent="0">
              <a:buNone/>
            </a:pPr>
            <a:r>
              <a:rPr lang="en-US" sz="1600" b="1" u="sng" dirty="0"/>
              <a:t>At the regional level</a:t>
            </a:r>
            <a:r>
              <a:rPr lang="en-US" sz="1600" dirty="0"/>
              <a:t>, </a:t>
            </a:r>
            <a:r>
              <a:rPr lang="en-US" sz="1600" dirty="0" smtClean="0"/>
              <a:t>based on and contributing to: </a:t>
            </a:r>
            <a:endParaRPr lang="en-GB" sz="1600" dirty="0"/>
          </a:p>
          <a:p>
            <a:pPr lvl="0"/>
            <a:r>
              <a:rPr lang="en-US" sz="1400" dirty="0"/>
              <a:t>The Community Safety and Resilience </a:t>
            </a:r>
            <a:r>
              <a:rPr lang="en-US" sz="1400" dirty="0" smtClean="0"/>
              <a:t>Roadmap 2016-2020, including </a:t>
            </a:r>
            <a:r>
              <a:rPr lang="en-US" sz="1400" dirty="0"/>
              <a:t>components of regional cooperation, HD, Gender and Diversity as well as Disaster Law. </a:t>
            </a:r>
            <a:endParaRPr lang="en-GB" sz="1400" dirty="0"/>
          </a:p>
          <a:p>
            <a:pPr lvl="0"/>
            <a:r>
              <a:rPr lang="en-US" sz="1400" dirty="0" smtClean="0"/>
              <a:t>The IFRC Operational Plan 2016 for the Bangkok CCST</a:t>
            </a:r>
          </a:p>
          <a:p>
            <a:pPr lvl="0"/>
            <a:r>
              <a:rPr lang="en-US" sz="1400" dirty="0" smtClean="0"/>
              <a:t>Recommendations from the RRI mid-term retreat (February 2016)</a:t>
            </a:r>
          </a:p>
          <a:p>
            <a:pPr marL="0" lv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b="1" u="sng" dirty="0"/>
              <a:t>At </a:t>
            </a:r>
            <a:r>
              <a:rPr lang="en-US" sz="1600" b="1" u="sng" dirty="0" smtClean="0"/>
              <a:t>national-level,</a:t>
            </a:r>
            <a:r>
              <a:rPr lang="en-US" sz="1600" u="sng" dirty="0" smtClean="0"/>
              <a:t> a </a:t>
            </a:r>
            <a:r>
              <a:rPr lang="en-US" sz="1600" dirty="0" smtClean="0"/>
              <a:t>planning process</a:t>
            </a:r>
          </a:p>
          <a:p>
            <a:r>
              <a:rPr lang="en-US" sz="1400" dirty="0"/>
              <a:t>I</a:t>
            </a:r>
            <a:r>
              <a:rPr lang="en-US" sz="1400" dirty="0" smtClean="0"/>
              <a:t>nitiated </a:t>
            </a:r>
            <a:r>
              <a:rPr lang="en-US" sz="1400" dirty="0"/>
              <a:t>in </a:t>
            </a:r>
            <a:r>
              <a:rPr lang="en-US" sz="1400" dirty="0" smtClean="0"/>
              <a:t>January 2015 </a:t>
            </a:r>
            <a:endParaRPr lang="en-US" sz="1400" dirty="0"/>
          </a:p>
          <a:p>
            <a:r>
              <a:rPr lang="en-US" sz="1400" dirty="0" smtClean="0"/>
              <a:t>9 </a:t>
            </a:r>
            <a:r>
              <a:rPr lang="en-US" sz="1400" dirty="0"/>
              <a:t>countries </a:t>
            </a:r>
            <a:r>
              <a:rPr lang="en-US" sz="1400" dirty="0" smtClean="0"/>
              <a:t>submitted </a:t>
            </a:r>
            <a:r>
              <a:rPr lang="en-US" sz="1400" dirty="0"/>
              <a:t>their plans after discussion with IFRC country offices (when existing</a:t>
            </a:r>
            <a:r>
              <a:rPr lang="en-US" sz="1400" dirty="0" smtClean="0"/>
              <a:t>)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u="sng" dirty="0" smtClean="0"/>
              <a:t>Four work plans</a:t>
            </a:r>
            <a:r>
              <a:rPr lang="en-US" sz="1600" dirty="0" smtClean="0"/>
              <a:t> (HD/COM, DL, G&amp;D, CSR) contributing to 3 outcomes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B050"/>
                </a:solidFill>
              </a:rPr>
              <a:t>First draft submitted </a:t>
            </a:r>
            <a:r>
              <a:rPr lang="en-US" sz="1600" dirty="0" smtClean="0">
                <a:solidFill>
                  <a:srgbClr val="00B050"/>
                </a:solidFill>
              </a:rPr>
              <a:t>to CRC on 18 March 2016, then to GAC on 5 April 2016</a:t>
            </a:r>
            <a:r>
              <a:rPr lang="en-US" sz="1600" dirty="0" smtClean="0"/>
              <a:t>. </a:t>
            </a: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lv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8256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cost extension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420888"/>
            <a:ext cx="6858000" cy="335495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The plan was prepared based on the assumption that the no cost extension was approved</a:t>
            </a:r>
          </a:p>
          <a:p>
            <a:pPr>
              <a:buFontTx/>
              <a:buChar char="-"/>
            </a:pPr>
            <a:r>
              <a:rPr lang="en-US" dirty="0" smtClean="0"/>
              <a:t>It is not the final year of the project </a:t>
            </a:r>
          </a:p>
          <a:p>
            <a:pPr>
              <a:buFontTx/>
              <a:buChar char="-"/>
            </a:pPr>
            <a:r>
              <a:rPr lang="en-US" dirty="0" smtClean="0"/>
              <a:t>The full project team is maintained for the whole year</a:t>
            </a:r>
          </a:p>
          <a:p>
            <a:pPr>
              <a:buFontTx/>
              <a:buChar char="-"/>
            </a:pPr>
            <a:r>
              <a:rPr lang="en-US" dirty="0" smtClean="0"/>
              <a:t>Comparative financial volume with AWP2</a:t>
            </a:r>
          </a:p>
          <a:p>
            <a:pPr>
              <a:buFontTx/>
              <a:buChar char="-"/>
            </a:pPr>
            <a:r>
              <a:rPr lang="en-US" dirty="0" smtClean="0"/>
              <a:t>Increased focus on sustainability of the activities to transition into a smaller and final AWP4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5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Humanitarian Diplomacy / 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7846" y="2204864"/>
            <a:ext cx="6284634" cy="3888432"/>
          </a:xfrm>
        </p:spPr>
        <p:txBody>
          <a:bodyPr/>
          <a:lstStyle/>
          <a:p>
            <a:r>
              <a:rPr lang="en-US" dirty="0" smtClean="0"/>
              <a:t>Ongoing support to publications from NSs to profile their work</a:t>
            </a:r>
          </a:p>
          <a:p>
            <a:r>
              <a:rPr lang="en-US" dirty="0" smtClean="0"/>
              <a:t>Continuation of the investments in Social </a:t>
            </a:r>
            <a:r>
              <a:rPr lang="en-US" dirty="0"/>
              <a:t>media, </a:t>
            </a:r>
            <a:r>
              <a:rPr lang="en-US" dirty="0" smtClean="0"/>
              <a:t>in particular through peer to peer support</a:t>
            </a:r>
          </a:p>
          <a:p>
            <a:r>
              <a:rPr lang="en-US" dirty="0"/>
              <a:t>C</a:t>
            </a:r>
            <a:r>
              <a:rPr lang="en-US" dirty="0" smtClean="0"/>
              <a:t>ommunity engagement, maximizing opportunities with radios and TVs</a:t>
            </a:r>
          </a:p>
          <a:p>
            <a:r>
              <a:rPr lang="en-US" dirty="0"/>
              <a:t>C</a:t>
            </a:r>
            <a:r>
              <a:rPr lang="en-US" dirty="0" smtClean="0"/>
              <a:t>ommunications </a:t>
            </a:r>
            <a:r>
              <a:rPr lang="en-US" dirty="0"/>
              <a:t>for advocacy in </a:t>
            </a:r>
            <a:r>
              <a:rPr lang="en-US" dirty="0" smtClean="0"/>
              <a:t>programming</a:t>
            </a:r>
          </a:p>
          <a:p>
            <a:r>
              <a:rPr lang="en-US" dirty="0" smtClean="0"/>
              <a:t>Support to HD/advocacy for regional events such as the Hanoi conference on gender and DRR or AMCDRR in India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48" y="2924944"/>
            <a:ext cx="2304699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66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Disaster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7520" y="2522314"/>
            <a:ext cx="5482952" cy="3642990"/>
          </a:xfrm>
        </p:spPr>
        <p:txBody>
          <a:bodyPr/>
          <a:lstStyle/>
          <a:p>
            <a:r>
              <a:rPr lang="en-US" dirty="0" smtClean="0"/>
              <a:t>Finalization of research projects in Indonesia and Myanmar (with potential continuation)</a:t>
            </a:r>
          </a:p>
          <a:p>
            <a:r>
              <a:rPr lang="en-US" dirty="0" smtClean="0"/>
              <a:t>Dissemination activities in Cambodia and Viet Nam at the request of the governments</a:t>
            </a:r>
          </a:p>
          <a:p>
            <a:r>
              <a:rPr lang="en-US" dirty="0" smtClean="0"/>
              <a:t>Law process in Lao PDR</a:t>
            </a:r>
          </a:p>
          <a:p>
            <a:r>
              <a:rPr lang="en-US" dirty="0" smtClean="0"/>
              <a:t>Disaster Law bootcamp (October)</a:t>
            </a:r>
          </a:p>
          <a:p>
            <a:r>
              <a:rPr lang="en-US" dirty="0" smtClean="0"/>
              <a:t>Regional DL network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16" y="2348880"/>
            <a:ext cx="2394608" cy="359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10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602" y="2450306"/>
            <a:ext cx="5437870" cy="3859014"/>
          </a:xfrm>
        </p:spPr>
        <p:txBody>
          <a:bodyPr/>
          <a:lstStyle/>
          <a:p>
            <a:r>
              <a:rPr lang="en-US" dirty="0" smtClean="0"/>
              <a:t>Hanoi Gender and DRR Conference</a:t>
            </a:r>
          </a:p>
          <a:p>
            <a:r>
              <a:rPr lang="en-US" dirty="0" smtClean="0"/>
              <a:t>Network meeting / refresher training for focal points</a:t>
            </a:r>
          </a:p>
          <a:p>
            <a:r>
              <a:rPr lang="en-US" dirty="0"/>
              <a:t>G&amp;D self assessments in Philippines and Viet Nam </a:t>
            </a:r>
          </a:p>
          <a:p>
            <a:r>
              <a:rPr lang="en-US" dirty="0" smtClean="0"/>
              <a:t>Policy work in Philippines and Cambodia</a:t>
            </a:r>
          </a:p>
          <a:p>
            <a:r>
              <a:rPr lang="en-US" dirty="0" smtClean="0"/>
              <a:t>Gender in DRR tools such as VCA and NDRT assessment templates</a:t>
            </a:r>
          </a:p>
          <a:p>
            <a:r>
              <a:rPr lang="en-US" dirty="0" smtClean="0"/>
              <a:t>Resource library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4944"/>
            <a:ext cx="292540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55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Safety and Resilience / Regional cooperation / internal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472" y="2234282"/>
            <a:ext cx="5987008" cy="4191000"/>
          </a:xfrm>
        </p:spPr>
        <p:txBody>
          <a:bodyPr/>
          <a:lstStyle/>
          <a:p>
            <a:r>
              <a:rPr lang="en-US" dirty="0"/>
              <a:t>Continue supporting the CSRF and the SEAYN </a:t>
            </a:r>
          </a:p>
          <a:p>
            <a:r>
              <a:rPr lang="en-US" dirty="0"/>
              <a:t>Invest </a:t>
            </a:r>
            <a:r>
              <a:rPr lang="en-US" dirty="0" smtClean="0"/>
              <a:t>more </a:t>
            </a:r>
            <a:r>
              <a:rPr lang="en-US" dirty="0"/>
              <a:t>in the Mekong sub-region with peer to peer </a:t>
            </a:r>
            <a:r>
              <a:rPr lang="en-US" dirty="0" smtClean="0"/>
              <a:t>potential</a:t>
            </a:r>
          </a:p>
          <a:p>
            <a:r>
              <a:rPr lang="en-US" dirty="0" smtClean="0"/>
              <a:t>Support NS positioning with NDMOs through targeted joint activities</a:t>
            </a:r>
            <a:endParaRPr lang="en-US" dirty="0"/>
          </a:p>
          <a:p>
            <a:r>
              <a:rPr lang="en-US" dirty="0" smtClean="0"/>
              <a:t>Finalize 5 HFA reports as baselines for Sendai implementation plans in the countries</a:t>
            </a:r>
          </a:p>
          <a:p>
            <a:r>
              <a:rPr lang="en-US" dirty="0" smtClean="0"/>
              <a:t>Launch the new online library platform and sustain the gains of this knowledge management hub</a:t>
            </a:r>
          </a:p>
          <a:p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03" y="3126668"/>
            <a:ext cx="2260074" cy="20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97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Safety and Resilience / Regional cooperation / external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9488" y="2450306"/>
            <a:ext cx="5987008" cy="3859014"/>
          </a:xfrm>
        </p:spPr>
        <p:txBody>
          <a:bodyPr/>
          <a:lstStyle/>
          <a:p>
            <a:r>
              <a:rPr lang="en-US" dirty="0" smtClean="0"/>
              <a:t>ASEAN</a:t>
            </a:r>
          </a:p>
          <a:p>
            <a:pPr lvl="1"/>
            <a:r>
              <a:rPr lang="en-US" dirty="0" smtClean="0"/>
              <a:t>ACE programme</a:t>
            </a:r>
          </a:p>
          <a:p>
            <a:pPr lvl="1"/>
            <a:r>
              <a:rPr lang="en-US" dirty="0" smtClean="0"/>
              <a:t>Simulation Exercises</a:t>
            </a:r>
          </a:p>
          <a:p>
            <a:pPr lvl="1"/>
            <a:r>
              <a:rPr lang="en-US" dirty="0" smtClean="0"/>
              <a:t>Technical dialogue (DRR, school safety, DL, SGBV, etc.)</a:t>
            </a:r>
          </a:p>
          <a:p>
            <a:pPr marL="273050" lvl="1" indent="0">
              <a:buNone/>
            </a:pPr>
            <a:endParaRPr lang="en-US" dirty="0" smtClean="0"/>
          </a:p>
          <a:p>
            <a:r>
              <a:rPr lang="en-US" dirty="0" smtClean="0"/>
              <a:t>Other actors</a:t>
            </a:r>
          </a:p>
          <a:p>
            <a:pPr lvl="1"/>
            <a:r>
              <a:rPr lang="en-US" dirty="0" smtClean="0"/>
              <a:t>AMCDRR</a:t>
            </a:r>
          </a:p>
          <a:p>
            <a:pPr lvl="1"/>
            <a:r>
              <a:rPr lang="en-US" dirty="0" smtClean="0"/>
              <a:t>ADPC</a:t>
            </a:r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03" y="3126668"/>
            <a:ext cx="2260074" cy="20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8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1479</TotalTime>
  <Words>566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IFRC_2011 presentation-EN</vt:lpstr>
      <vt:lpstr>STEERING COMMITTEE MEETING – 26 April 2016</vt:lpstr>
      <vt:lpstr>Key project facts</vt:lpstr>
      <vt:lpstr>Planning process for AWP3</vt:lpstr>
      <vt:lpstr>No cost extension</vt:lpstr>
      <vt:lpstr>Humanitarian Diplomacy / Communications</vt:lpstr>
      <vt:lpstr>Disaster Law</vt:lpstr>
      <vt:lpstr>Gender and Diversity</vt:lpstr>
      <vt:lpstr>Community Safety and Resilience / Regional cooperation / internal</vt:lpstr>
      <vt:lpstr>Community Safety and Resilience / Regional cooperation / external</vt:lpstr>
      <vt:lpstr>SEA-Canada exchanges</vt:lpstr>
      <vt:lpstr>PowerPoint Presentation</vt:lpstr>
      <vt:lpstr>PowerPoint Presentation</vt:lpstr>
      <vt:lpstr>Project management tools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Customer</dc:creator>
  <cp:lastModifiedBy>Angeline Tandiono</cp:lastModifiedBy>
  <cp:revision>216</cp:revision>
  <cp:lastPrinted>2015-02-27T09:14:27Z</cp:lastPrinted>
  <dcterms:created xsi:type="dcterms:W3CDTF">2012-03-29T08:37:58Z</dcterms:created>
  <dcterms:modified xsi:type="dcterms:W3CDTF">2016-07-08T02:56:09Z</dcterms:modified>
</cp:coreProperties>
</file>