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3" r:id="rId2"/>
    <p:sldId id="308" r:id="rId3"/>
    <p:sldId id="301" r:id="rId4"/>
    <p:sldId id="309" r:id="rId5"/>
    <p:sldId id="311" r:id="rId6"/>
    <p:sldId id="319" r:id="rId7"/>
    <p:sldId id="318" r:id="rId8"/>
    <p:sldId id="312" r:id="rId9"/>
    <p:sldId id="321" r:id="rId10"/>
    <p:sldId id="313" r:id="rId11"/>
    <p:sldId id="314" r:id="rId12"/>
    <p:sldId id="315" r:id="rId13"/>
    <p:sldId id="323" r:id="rId14"/>
    <p:sldId id="316" r:id="rId15"/>
    <p:sldId id="317" r:id="rId16"/>
    <p:sldId id="322" r:id="rId17"/>
    <p:sldId id="303" r:id="rId18"/>
    <p:sldId id="305" r:id="rId19"/>
    <p:sldId id="307" r:id="rId20"/>
    <p:sldId id="306" r:id="rId21"/>
    <p:sldId id="291" r:id="rId22"/>
    <p:sldId id="302" r:id="rId2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982"/>
    <a:srgbClr val="B4ACA6"/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85080" autoAdjust="0"/>
  </p:normalViewPr>
  <p:slideViewPr>
    <p:cSldViewPr>
      <p:cViewPr>
        <p:scale>
          <a:sx n="60" d="100"/>
          <a:sy n="60" d="100"/>
        </p:scale>
        <p:origin x="-2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9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t>08/07/2016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96B-4847-304B-B661-79EE4B71ED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684F3-B486-45EE-BE62-99F07C2D93CC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E80D-6E44-4126-BBC2-56EDF64E9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5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E80D-6E44-4126-BBC2-56EDF64E99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6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E80D-6E44-4126-BBC2-56EDF64E99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19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E80D-6E44-4126-BBC2-56EDF64E99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E80D-6E44-4126-BBC2-56EDF64E99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STEERING COMMITTEE MEETING</a:t>
            </a:r>
            <a:br>
              <a:rPr lang="en-US" dirty="0" smtClean="0"/>
            </a:br>
            <a:r>
              <a:rPr lang="en-US" dirty="0" smtClean="0"/>
              <a:t>– 2 March 2015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 i="0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Building Regional Capacity &amp; Collaboration for Community Resilience in Southeast Asia</a:t>
            </a:r>
          </a:p>
          <a:p>
            <a:endParaRPr lang="en-US" dirty="0" smtClean="0"/>
          </a:p>
          <a:p>
            <a:r>
              <a:rPr lang="en-US" dirty="0" smtClean="0"/>
              <a:t>Overview of project achievements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9512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 descr="IFRC-Logo-RGB-Tagline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05" b="-2"/>
          <a:stretch/>
        </p:blipFill>
        <p:spPr>
          <a:xfrm>
            <a:off x="222334" y="0"/>
            <a:ext cx="3845610" cy="1070411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1008112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67953"/>
            <a:ext cx="1794904" cy="46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3468732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2204864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7600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443198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SURNAME, TITLE</a:t>
              </a:r>
              <a:br>
                <a:rPr lang="en-US" sz="160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P.O. BOX 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303</a:t>
              </a: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16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 10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5"/>
          <a:stretch/>
        </p:blipFill>
        <p:spPr>
          <a:xfrm>
            <a:off x="179512" y="5949280"/>
            <a:ext cx="2433619" cy="789432"/>
          </a:xfrm>
          <a:prstGeom prst="rect">
            <a:avLst/>
          </a:prstGeom>
        </p:spPr>
      </p:pic>
      <p:pic>
        <p:nvPicPr>
          <p:cNvPr id="12" name="Image 11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1"/>
          <a:stretch/>
        </p:blipFill>
        <p:spPr>
          <a:xfrm>
            <a:off x="5004048" y="5949280"/>
            <a:ext cx="4052320" cy="7894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7260"/>
            <a:ext cx="3737926" cy="553245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1" name="TextBox 18"/>
          <p:cNvSpPr txBox="1"/>
          <p:nvPr userDrawn="1"/>
        </p:nvSpPr>
        <p:spPr bwMode="auto">
          <a:xfrm>
            <a:off x="179512" y="6381328"/>
            <a:ext cx="3456384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100" dirty="0" smtClean="0"/>
              <a:t>Building Regional Capacity &amp; Collaboration </a:t>
            </a:r>
          </a:p>
          <a:p>
            <a:r>
              <a:rPr lang="en-US" sz="1100" dirty="0" smtClean="0"/>
              <a:t>for Community Resilience in Southeast Asia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395536" y="332656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819150" cy="54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67953"/>
            <a:ext cx="1362856" cy="355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STEERING COMMITTEE MEETING</a:t>
            </a:r>
            <a:br>
              <a:rPr lang="en-US" dirty="0" smtClean="0"/>
            </a:br>
            <a:r>
              <a:rPr lang="en-US" dirty="0" smtClean="0"/>
              <a:t>– 25 April 2016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r">
              <a:buNone/>
              <a:defRPr sz="2400" b="1" i="0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Building Regional Capacity &amp; Collaboration for Community Resilience in Southeast Asia</a:t>
            </a:r>
          </a:p>
          <a:p>
            <a:endParaRPr lang="en-US" dirty="0" smtClean="0"/>
          </a:p>
          <a:p>
            <a:r>
              <a:rPr lang="en-US" i="1" dirty="0" smtClean="0"/>
              <a:t>Overview of project achievements (AWP2)</a:t>
            </a:r>
          </a:p>
          <a:p>
            <a:r>
              <a:rPr lang="en-US" i="1" dirty="0" smtClean="0"/>
              <a:t>April 2015 to March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interest for Disaster Law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310522"/>
            <a:ext cx="5832649" cy="385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5002" y="2577678"/>
            <a:ext cx="246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Regional Disaster Law Forum in Bangkok, June 2015</a:t>
            </a: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12564"/>
              </p:ext>
            </p:extLst>
          </p:nvPr>
        </p:nvGraphicFramePr>
        <p:xfrm>
          <a:off x="6372200" y="3861048"/>
          <a:ext cx="2300001" cy="2448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001"/>
              </a:tblGrid>
              <a:tr h="24482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Commitment </a:t>
                      </a:r>
                      <a:r>
                        <a:rPr lang="en-GB" sz="14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the region to continue strengthening disaster laws and the role of National Societies as a bridge between the community/local level and high level law and policy making processes.  </a:t>
                      </a:r>
                      <a:endParaRPr lang="en-GB" sz="14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3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Law at national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61984"/>
            <a:ext cx="5335124" cy="4047336"/>
          </a:xfrm>
          <a:prstGeom prst="rect">
            <a:avLst/>
          </a:prstGeom>
        </p:spPr>
      </p:pic>
      <p:pic>
        <p:nvPicPr>
          <p:cNvPr id="5122" name="Picture 2" descr="https://8ef0fdd8-a-62cb3a1a-s-sites.googlegroups.com/site/drrtoolsinsoutheastasia/disaster-law/disaster-law-workshop-in-lao-pdr/IDRL%20in%20Lao%20Photo.jpg?attachauth=ANoY7cqorEGNjrIkNVE4u7fLYn5VyxJr0vGi3Pq2bqQX2CrEdmslDvbgQQu8B8LLer3njb75evJJrSF_lGrGwd9xi91EZ6dMbFBjaM7hopaAi9Yu9z9eYeRZKx1d1MLqeyu3LdeZ6hyWvdYNcDkET4tvHjTrQqe5J4wh4peoXIajZ3mNEbSz3fCEaq5sqJCEVB6AugW-PQoNixce-UXgBOC0HIMOcIy-8g7IKAaGSnxTdRpTKTmuhrj8NZbv-b6vFf1tN0zQNfJJgUcMXtVHLxGeRu7dqbchqj6z0Q6XjAUMUkzI0YJIE04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642852" cy="17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IFRC C3R Project\C3R docs\09 Retreat 2016\Photos for retreat\27_new DL Cambo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359763" cy="22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interest in Gender and Diversity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92540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35896" y="2478998"/>
            <a:ext cx="51125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Plans in countries </a:t>
            </a:r>
          </a:p>
          <a:p>
            <a:pPr lvl="1"/>
            <a:r>
              <a:rPr lang="en-US" dirty="0" smtClean="0"/>
              <a:t>Strategic / policy support</a:t>
            </a:r>
          </a:p>
          <a:p>
            <a:pPr lvl="1"/>
            <a:r>
              <a:rPr lang="en-US" dirty="0" smtClean="0"/>
              <a:t>Development of tools</a:t>
            </a:r>
          </a:p>
          <a:p>
            <a:pPr lvl="1"/>
            <a:r>
              <a:rPr lang="en-US" dirty="0" smtClean="0"/>
              <a:t>Review of good practices</a:t>
            </a:r>
          </a:p>
          <a:p>
            <a:r>
              <a:rPr lang="en-US" dirty="0" smtClean="0"/>
              <a:t>Regional network launched</a:t>
            </a:r>
          </a:p>
          <a:p>
            <a:r>
              <a:rPr lang="en-US" dirty="0" smtClean="0"/>
              <a:t>Regional TOT last  October</a:t>
            </a:r>
          </a:p>
          <a:p>
            <a:r>
              <a:rPr lang="en-US" dirty="0" smtClean="0"/>
              <a:t>Online resource library</a:t>
            </a:r>
          </a:p>
          <a:p>
            <a:r>
              <a:rPr lang="en-CA" sz="2400" dirty="0"/>
              <a:t>Partnership with Australian, Canadian, </a:t>
            </a:r>
            <a:r>
              <a:rPr lang="en-CA" sz="2400" dirty="0" smtClean="0"/>
              <a:t>French, German and </a:t>
            </a:r>
            <a:r>
              <a:rPr lang="en-CA" sz="2400" dirty="0"/>
              <a:t>Norwegian </a:t>
            </a:r>
            <a:r>
              <a:rPr lang="en-US" sz="2400" dirty="0"/>
              <a:t>RC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5" y="4797152"/>
            <a:ext cx="206564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G&amp;D - Progress in countries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34282"/>
            <a:ext cx="7283152" cy="4003030"/>
          </a:xfrm>
        </p:spPr>
        <p:txBody>
          <a:bodyPr/>
          <a:lstStyle/>
          <a:p>
            <a:r>
              <a:rPr lang="en-US" dirty="0" smtClean="0"/>
              <a:t>Awareness-raising in </a:t>
            </a:r>
            <a:r>
              <a:rPr lang="en-US" b="1" dirty="0" smtClean="0"/>
              <a:t>Timor Leste</a:t>
            </a:r>
            <a:r>
              <a:rPr lang="en-US" dirty="0" smtClean="0"/>
              <a:t> for 76 staffs in three batches (August 2016)</a:t>
            </a:r>
          </a:p>
          <a:p>
            <a:r>
              <a:rPr lang="en-US" dirty="0" smtClean="0"/>
              <a:t>Training on Gender in DRR for </a:t>
            </a:r>
            <a:r>
              <a:rPr lang="en-US" b="1" dirty="0" smtClean="0"/>
              <a:t>Thai Red Cross </a:t>
            </a:r>
            <a:r>
              <a:rPr lang="en-US" dirty="0" smtClean="0"/>
              <a:t>(November 2015)</a:t>
            </a:r>
          </a:p>
          <a:p>
            <a:r>
              <a:rPr lang="en-US" dirty="0" smtClean="0"/>
              <a:t>New Strategy for Women’s Advancement (2016-2020) of the </a:t>
            </a:r>
            <a:r>
              <a:rPr lang="en-US" b="1" dirty="0" smtClean="0"/>
              <a:t>Lao Red Cross </a:t>
            </a:r>
            <a:r>
              <a:rPr lang="en-US" dirty="0" smtClean="0"/>
              <a:t>(March 2016)</a:t>
            </a:r>
          </a:p>
          <a:p>
            <a:r>
              <a:rPr lang="en-US" dirty="0" smtClean="0"/>
              <a:t>National self-assessment of the </a:t>
            </a:r>
            <a:r>
              <a:rPr lang="en-US" b="1" dirty="0" smtClean="0"/>
              <a:t>Viet Nam </a:t>
            </a:r>
            <a:r>
              <a:rPr lang="en-US" dirty="0" smtClean="0"/>
              <a:t>Red Cross</a:t>
            </a:r>
          </a:p>
          <a:p>
            <a:r>
              <a:rPr lang="en-US" dirty="0" smtClean="0"/>
              <a:t>Sensitization session with Malaysian military on SGBV</a:t>
            </a:r>
          </a:p>
          <a:p>
            <a:r>
              <a:rPr lang="en-US" b="1" dirty="0" smtClean="0"/>
              <a:t>Philippine </a:t>
            </a:r>
            <a:r>
              <a:rPr lang="en-US" dirty="0" smtClean="0"/>
              <a:t>and </a:t>
            </a:r>
            <a:r>
              <a:rPr lang="en-US" b="1" dirty="0" smtClean="0"/>
              <a:t>Cambodian</a:t>
            </a:r>
            <a:r>
              <a:rPr lang="en-US" dirty="0" smtClean="0"/>
              <a:t> RC produced a first draft of Gender and Diversity policy</a:t>
            </a:r>
          </a:p>
        </p:txBody>
      </p:sp>
    </p:spTree>
    <p:extLst>
      <p:ext uri="{BB962C8B-B14F-4D97-AF65-F5344CB8AC3E}">
        <p14:creationId xmlns:p14="http://schemas.microsoft.com/office/powerpoint/2010/main" val="320636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0" y="2104256"/>
            <a:ext cx="2260074" cy="20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cooperation – among National Societies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357475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Community Safety and Resilience Forum</a:t>
            </a:r>
            <a:endParaRPr lang="en-GB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0" y="4190448"/>
            <a:ext cx="5281769" cy="20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41547"/>
            <a:ext cx="2775022" cy="1376025"/>
          </a:xfrm>
          <a:prstGeom prst="rect">
            <a:avLst/>
          </a:prstGeom>
          <a:noFill/>
          <a:ln w="9525">
            <a:solidFill>
              <a:srgbClr val="9589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939644" y="2395112"/>
            <a:ext cx="3204356" cy="211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Peer-to-peer exchanges</a:t>
            </a:r>
          </a:p>
          <a:p>
            <a:r>
              <a:rPr lang="en-US" dirty="0" smtClean="0"/>
              <a:t>Online library</a:t>
            </a:r>
          </a:p>
          <a:p>
            <a:r>
              <a:rPr lang="en-US" dirty="0" smtClean="0"/>
              <a:t>Joint emergency response</a:t>
            </a:r>
          </a:p>
        </p:txBody>
      </p:sp>
    </p:spTree>
    <p:extLst>
      <p:ext uri="{BB962C8B-B14F-4D97-AF65-F5344CB8AC3E}">
        <p14:creationId xmlns:p14="http://schemas.microsoft.com/office/powerpoint/2010/main" val="41034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with ASEAN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5740" y="4869160"/>
            <a:ext cx="815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Technical cooperation with AHA Centre based on our Joint </a:t>
            </a:r>
            <a:r>
              <a:rPr lang="en-US" dirty="0"/>
              <a:t>Action </a:t>
            </a:r>
            <a:r>
              <a:rPr lang="en-US" dirty="0" smtClean="0"/>
              <a:t>Plan: ACE Programme, </a:t>
            </a:r>
            <a:r>
              <a:rPr lang="en-US" dirty="0" err="1" smtClean="0"/>
              <a:t>DiREx</a:t>
            </a:r>
            <a:r>
              <a:rPr lang="en-US" dirty="0" smtClean="0"/>
              <a:t> Malaysia, ASEAN Joint Disaster Response Plan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Technical dialogue with ASEAN Secretariat at the time Member States draft the post-2015 AADMER Work Programme (2016-2020)</a:t>
            </a:r>
          </a:p>
          <a:p>
            <a:pPr marL="285750" indent="-285750"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ontribution to the ASEAN Safe Schools Initiative under the AADMER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528392" cy="2361981"/>
          </a:xfrm>
          <a:prstGeom prst="rect">
            <a:avLst/>
          </a:prstGeom>
        </p:spPr>
      </p:pic>
      <p:pic>
        <p:nvPicPr>
          <p:cNvPr id="6147" name="Picture 3" descr="D:\IFRC C3R Project\C3R docs\09 Retreat 2016\Photos for retreat\26a_DIR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348880"/>
            <a:ext cx="3456385" cy="23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cooperation with other partners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5740" y="5013176"/>
            <a:ext cx="815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Participation in the Asia-Pacific Coalition on School Safety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Co-organization of the 8</a:t>
            </a:r>
            <a:r>
              <a:rPr lang="en-US" baseline="30000" dirty="0" smtClean="0"/>
              <a:t>th</a:t>
            </a:r>
            <a:r>
              <a:rPr lang="en-US" dirty="0" smtClean="0"/>
              <a:t> DRR Practitioner Workshop with UNDP, FAO, ECHO and ADPC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Partnership with UNDP</a:t>
            </a:r>
            <a:r>
              <a:rPr lang="en-US" dirty="0"/>
              <a:t> </a:t>
            </a:r>
            <a:r>
              <a:rPr lang="en-US" dirty="0" smtClean="0"/>
              <a:t>and UNOCHA</a:t>
            </a:r>
            <a:r>
              <a:rPr lang="en-US" dirty="0"/>
              <a:t> </a:t>
            </a:r>
            <a:r>
              <a:rPr lang="en-US" dirty="0" smtClean="0"/>
              <a:t>on Disaster Law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9" b="33256"/>
          <a:stretch/>
        </p:blipFill>
        <p:spPr bwMode="auto">
          <a:xfrm>
            <a:off x="539552" y="2132856"/>
            <a:ext cx="7992888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69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/>
          <a:stretch/>
        </p:blipFill>
        <p:spPr bwMode="auto">
          <a:xfrm>
            <a:off x="323528" y="980728"/>
            <a:ext cx="8496944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54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Expenditures (IFRC only)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35292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7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Variances in AWP1 expenditures vs. budget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1520" y="2204864"/>
            <a:ext cx="8435280" cy="4392488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HD/COM: delay of a regional training for senior management as well as transfer of some activities to ICRC (Cambodia)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Disaster Law: government approvals for research projects (Indonesia and Myanmar) and floods in Myanmar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Gender &amp; Diversity: decision to postpone some national level activities after the regional TOT</a:t>
            </a:r>
          </a:p>
          <a:p>
            <a:endParaRPr lang="en-US" dirty="0" smtClean="0"/>
          </a:p>
          <a:p>
            <a:r>
              <a:rPr lang="en-US" sz="2400" dirty="0" smtClean="0"/>
              <a:t>Other costs : mid-term retreat supported by CRC budget of RRI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project facts</a:t>
            </a:r>
            <a:endParaRPr lang="en-GB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457200" y="2276872"/>
            <a:ext cx="8363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None/>
              <a:defRPr sz="2400" b="1" kern="1200">
                <a:solidFill>
                  <a:srgbClr val="54181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F1C21"/>
              </a:buClr>
              <a:defRPr/>
            </a:pPr>
            <a:r>
              <a:rPr lang="en-US" sz="2600" b="0" dirty="0">
                <a:solidFill>
                  <a:schemeClr val="tx1"/>
                </a:solidFill>
              </a:rPr>
              <a:t>Location: 		</a:t>
            </a:r>
            <a:r>
              <a:rPr lang="en-US" sz="2600" b="0" dirty="0" smtClean="0">
                <a:solidFill>
                  <a:schemeClr val="tx1"/>
                </a:solidFill>
              </a:rPr>
              <a:t>Southeast </a:t>
            </a:r>
            <a:r>
              <a:rPr lang="en-US" sz="2600" b="0" dirty="0">
                <a:solidFill>
                  <a:schemeClr val="tx1"/>
                </a:solidFill>
              </a:rPr>
              <a:t>Asia – or 11 countries 				</a:t>
            </a:r>
          </a:p>
          <a:p>
            <a:pPr algn="l">
              <a:buClr>
                <a:srgbClr val="CF1C21"/>
              </a:buClr>
              <a:defRPr/>
            </a:pPr>
            <a:r>
              <a:rPr lang="en-US" sz="2600" b="0" dirty="0" smtClean="0">
                <a:solidFill>
                  <a:schemeClr val="tx1"/>
                </a:solidFill>
              </a:rPr>
              <a:t>Duration</a:t>
            </a:r>
            <a:r>
              <a:rPr lang="en-US" sz="2600" b="0" dirty="0">
                <a:solidFill>
                  <a:schemeClr val="tx1"/>
                </a:solidFill>
              </a:rPr>
              <a:t>: 		2014-2017</a:t>
            </a:r>
            <a:endParaRPr lang="en-GB" sz="2600" b="0" dirty="0">
              <a:solidFill>
                <a:schemeClr val="tx1"/>
              </a:solidFill>
            </a:endParaRPr>
          </a:p>
          <a:p>
            <a:pPr algn="l">
              <a:buClr>
                <a:srgbClr val="CF1C21"/>
              </a:buClr>
              <a:defRPr/>
            </a:pPr>
            <a:r>
              <a:rPr lang="en-GB" sz="2600" b="0" dirty="0">
                <a:solidFill>
                  <a:schemeClr val="tx1"/>
                </a:solidFill>
              </a:rPr>
              <a:t>Project value:	CAD 6,290,802</a:t>
            </a:r>
          </a:p>
          <a:p>
            <a:pPr algn="l">
              <a:buClr>
                <a:srgbClr val="CF1C21"/>
              </a:buClr>
              <a:defRPr/>
            </a:pPr>
            <a:r>
              <a:rPr lang="en-US" sz="2600" b="0" dirty="0">
                <a:solidFill>
                  <a:schemeClr val="tx1"/>
                </a:solidFill>
              </a:rPr>
              <a:t>Donor: 		Canadian Government </a:t>
            </a:r>
            <a:r>
              <a:rPr lang="en-US" sz="2600" b="0" dirty="0" smtClean="0">
                <a:solidFill>
                  <a:schemeClr val="tx1"/>
                </a:solidFill>
              </a:rPr>
              <a:t>(GAC) </a:t>
            </a:r>
            <a:r>
              <a:rPr lang="en-US" sz="2600" b="0" dirty="0">
                <a:solidFill>
                  <a:schemeClr val="tx1"/>
                </a:solidFill>
              </a:rPr>
              <a:t>and 			Canadian Red Cross</a:t>
            </a:r>
            <a:endParaRPr lang="en-GB" sz="2600" b="0" dirty="0">
              <a:solidFill>
                <a:schemeClr val="tx1"/>
              </a:solidFill>
            </a:endParaRPr>
          </a:p>
          <a:p>
            <a:pPr algn="l">
              <a:buClr>
                <a:srgbClr val="CF1C21"/>
              </a:buClr>
              <a:defRPr/>
            </a:pPr>
            <a:r>
              <a:rPr lang="en-GB" sz="2600" b="0" dirty="0">
                <a:solidFill>
                  <a:schemeClr val="tx1"/>
                </a:solidFill>
              </a:rPr>
              <a:t>Beneficiaries:	Direct - </a:t>
            </a:r>
            <a:r>
              <a:rPr lang="en-US" sz="2600" b="0" dirty="0">
                <a:solidFill>
                  <a:schemeClr val="tx1"/>
                </a:solidFill>
              </a:rPr>
              <a:t>11NSs &amp; governments</a:t>
            </a:r>
            <a:r>
              <a:rPr lang="en-US" sz="2600" b="0" dirty="0" smtClean="0">
                <a:solidFill>
                  <a:schemeClr val="tx1"/>
                </a:solidFill>
              </a:rPr>
              <a:t>, 			ASEAN and regional organizations</a:t>
            </a:r>
          </a:p>
          <a:p>
            <a:pPr algn="l">
              <a:buClr>
                <a:srgbClr val="CF1C21"/>
              </a:buClr>
              <a:defRPr/>
            </a:pPr>
            <a:r>
              <a:rPr lang="en-CA" sz="2600" b="0" dirty="0">
                <a:solidFill>
                  <a:schemeClr val="tx1"/>
                </a:solidFill>
              </a:rPr>
              <a:t>			</a:t>
            </a:r>
            <a:r>
              <a:rPr lang="en-US" sz="2600" b="0" dirty="0">
                <a:solidFill>
                  <a:schemeClr val="tx1"/>
                </a:solidFill>
              </a:rPr>
              <a:t>Indirect - </a:t>
            </a:r>
            <a:r>
              <a:rPr lang="en-GB" sz="2600" b="0" dirty="0">
                <a:solidFill>
                  <a:schemeClr val="tx1"/>
                </a:solidFill>
              </a:rPr>
              <a:t>10m </a:t>
            </a:r>
            <a:r>
              <a:rPr lang="en-GB" sz="2600" b="0" dirty="0" smtClean="0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48880"/>
            <a:ext cx="6858000" cy="3642990"/>
          </a:xfrm>
        </p:spPr>
        <p:txBody>
          <a:bodyPr/>
          <a:lstStyle/>
          <a:p>
            <a:r>
              <a:rPr lang="en-US" dirty="0"/>
              <a:t>Monitoring, complexity of tracking the </a:t>
            </a:r>
            <a:r>
              <a:rPr lang="en-US" dirty="0" smtClean="0"/>
              <a:t>impact</a:t>
            </a:r>
          </a:p>
          <a:p>
            <a:endParaRPr lang="en-US" dirty="0"/>
          </a:p>
          <a:p>
            <a:r>
              <a:rPr lang="en-US" dirty="0" smtClean="0"/>
              <a:t>A wide range of stakeholders / information-sharing and coordination</a:t>
            </a:r>
          </a:p>
          <a:p>
            <a:endParaRPr lang="en-US" dirty="0" smtClean="0"/>
          </a:p>
          <a:p>
            <a:r>
              <a:rPr lang="en-US" dirty="0" smtClean="0"/>
              <a:t>Prioritization of opportunities – multiple linkages and collaborations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Coordination among component vs. workload and travels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4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B4A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9313" y="1052513"/>
            <a:ext cx="74676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Thank you</a:t>
            </a:r>
            <a:r>
              <a:rPr lang="en-US" sz="3600" dirty="0">
                <a:solidFill>
                  <a:schemeClr val="bg1"/>
                </a:solidFill>
                <a:latin typeface="45 Helvetica Light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45 Helvetica Light" charset="0"/>
            </a:endParaRPr>
          </a:p>
          <a:p>
            <a:endParaRPr lang="fr-FR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 </a:t>
            </a:r>
            <a:r>
              <a:rPr lang="en-US" dirty="0" smtClean="0"/>
              <a:t>(2)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59313"/>
            <a:ext cx="7749440" cy="4254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7" y="1695282"/>
            <a:ext cx="5020089" cy="8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 (1)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7827102" cy="4104456"/>
          </a:xfrm>
        </p:spPr>
      </p:pic>
    </p:spTree>
    <p:extLst>
      <p:ext uri="{BB962C8B-B14F-4D97-AF65-F5344CB8AC3E}">
        <p14:creationId xmlns:p14="http://schemas.microsoft.com/office/powerpoint/2010/main" val="14400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80920" cy="1143000"/>
          </a:xfrm>
        </p:spPr>
        <p:txBody>
          <a:bodyPr/>
          <a:lstStyle/>
          <a:p>
            <a:r>
              <a:rPr lang="en-US" dirty="0" smtClean="0"/>
              <a:t>Overall aim of the Regional Resilience Initiative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253296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Rather than a new project, this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initiative is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building on current programme and strategy for the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region</a:t>
            </a:r>
          </a:p>
          <a:p>
            <a:pPr algn="just">
              <a:spcBef>
                <a:spcPct val="20000"/>
              </a:spcBef>
              <a:buClr>
                <a:srgbClr val="C00000"/>
              </a:buClr>
              <a:buSzPct val="80000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It aims at strengthening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communication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advocacy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humanitarian diplomacy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disaster law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gender / diversity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inclusion… </a:t>
            </a:r>
          </a:p>
          <a:p>
            <a:pPr algn="just">
              <a:spcBef>
                <a:spcPct val="20000"/>
              </a:spcBef>
              <a:buClr>
                <a:srgbClr val="C00000"/>
              </a:buClr>
              <a:buSzPct val="80000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… to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enhance capacities and partnerships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and thus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be able to better advocate for the needs of the most vulnerable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both at national and regional levels. </a:t>
            </a:r>
          </a:p>
        </p:txBody>
      </p:sp>
    </p:spTree>
    <p:extLst>
      <p:ext uri="{BB962C8B-B14F-4D97-AF65-F5344CB8AC3E}">
        <p14:creationId xmlns:p14="http://schemas.microsoft.com/office/powerpoint/2010/main" val="13390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162"/>
            <a:ext cx="9180512" cy="289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outcomes, 4 inter-related work plans, 2 levels of engagement…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888" y="2204864"/>
            <a:ext cx="6858000" cy="252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Four work plans contributing to 3 outcomes</a:t>
            </a:r>
          </a:p>
          <a:p>
            <a:pPr lvl="1"/>
            <a:r>
              <a:rPr lang="en-US" dirty="0" smtClean="0"/>
              <a:t>Humanitarian Diplomacy / communications</a:t>
            </a:r>
          </a:p>
          <a:p>
            <a:pPr lvl="1"/>
            <a:r>
              <a:rPr lang="en-US" dirty="0" smtClean="0"/>
              <a:t>Disaster Law</a:t>
            </a:r>
          </a:p>
          <a:p>
            <a:pPr lvl="1"/>
            <a:r>
              <a:rPr lang="en-US" dirty="0" smtClean="0"/>
              <a:t>Gender and Diversity</a:t>
            </a:r>
          </a:p>
          <a:p>
            <a:pPr lvl="1"/>
            <a:r>
              <a:rPr lang="en-US" dirty="0" smtClean="0"/>
              <a:t>Community Safety and Resilience / Regional Cooperation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273050" lvl="1" indent="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63888" y="4365104"/>
            <a:ext cx="5040560" cy="21913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CF1C21"/>
              </a:buClr>
              <a:buSzPct val="80000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Regional cooperation </a:t>
            </a:r>
          </a:p>
          <a:p>
            <a:pPr marL="450850" lvl="1" indent="-17780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Support of existing networks (CSRF, SEAYN, G&amp;D…)</a:t>
            </a:r>
          </a:p>
          <a:p>
            <a:pPr marL="450850" lvl="1" indent="-17780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Partnerships enhancement (ASEAN, ADPC, UN…)</a:t>
            </a:r>
          </a:p>
          <a:p>
            <a:pPr>
              <a:spcBef>
                <a:spcPct val="20000"/>
              </a:spcBef>
              <a:buClr>
                <a:srgbClr val="CF1C21"/>
              </a:buClr>
              <a:buSzPct val="80000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Tailored support to National Societies </a:t>
            </a:r>
          </a:p>
        </p:txBody>
      </p:sp>
    </p:spTree>
    <p:extLst>
      <p:ext uri="{BB962C8B-B14F-4D97-AF65-F5344CB8AC3E}">
        <p14:creationId xmlns:p14="http://schemas.microsoft.com/office/powerpoint/2010/main" val="19995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AWP2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91860"/>
              </p:ext>
            </p:extLst>
          </p:nvPr>
        </p:nvGraphicFramePr>
        <p:xfrm>
          <a:off x="1979712" y="2564904"/>
          <a:ext cx="6480720" cy="34505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360"/>
                <a:gridCol w="3240360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November 2014 – January 2015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In-country planning process</a:t>
                      </a:r>
                      <a:endParaRPr lang="en-GB" dirty="0"/>
                    </a:p>
                  </a:txBody>
                  <a:tcPr/>
                </a:tc>
              </a:tr>
              <a:tr h="681157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</a:t>
                      </a:r>
                      <a:r>
                        <a:rPr lang="en-US" baseline="0" dirty="0" smtClean="0"/>
                        <a:t> 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Drafting of the plan</a:t>
                      </a:r>
                      <a:r>
                        <a:rPr lang="en-US" baseline="0" dirty="0" smtClean="0"/>
                        <a:t> – discussion within the team</a:t>
                      </a:r>
                      <a:endParaRPr lang="en-GB" dirty="0"/>
                    </a:p>
                  </a:txBody>
                  <a:tcPr/>
                </a:tc>
              </a:tr>
              <a:tr h="766995">
                <a:tc>
                  <a:txBody>
                    <a:bodyPr/>
                    <a:lstStyle/>
                    <a:p>
                      <a:r>
                        <a:rPr lang="en-US" dirty="0" smtClean="0"/>
                        <a:t>2 March 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Steering Committee  – initial review and approval in principle</a:t>
                      </a:r>
                    </a:p>
                  </a:txBody>
                  <a:tcPr/>
                </a:tc>
              </a:tr>
              <a:tr h="681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March-April 2015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Finalization of the plan</a:t>
                      </a:r>
                      <a:endParaRPr lang="en-GB" dirty="0"/>
                    </a:p>
                  </a:txBody>
                  <a:tcPr/>
                </a:tc>
              </a:tr>
              <a:tr h="681157">
                <a:tc>
                  <a:txBody>
                    <a:bodyPr/>
                    <a:lstStyle/>
                    <a:p>
                      <a:r>
                        <a:rPr lang="en-US" dirty="0" smtClean="0"/>
                        <a:t>15 May 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Submission to GAC (then DFATD)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evidence for effective DRR advocacy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78298"/>
            <a:ext cx="6858000" cy="3787006"/>
          </a:xfrm>
        </p:spPr>
        <p:txBody>
          <a:bodyPr/>
          <a:lstStyle/>
          <a:p>
            <a:r>
              <a:rPr lang="en-US" dirty="0" smtClean="0"/>
              <a:t>Promoting community voices </a:t>
            </a:r>
          </a:p>
          <a:p>
            <a:pPr marL="0" indent="0">
              <a:buNone/>
            </a:pPr>
            <a:r>
              <a:rPr lang="en-US" dirty="0" smtClean="0"/>
              <a:t>and NS DRR programming</a:t>
            </a:r>
          </a:p>
          <a:p>
            <a:pPr marL="0" indent="0">
              <a:buNone/>
            </a:pPr>
            <a:r>
              <a:rPr lang="en-US" dirty="0" smtClean="0"/>
              <a:t>(documentation of best practices)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177 staffs trained (77 female), </a:t>
            </a:r>
          </a:p>
          <a:p>
            <a:pPr marL="0" indent="0">
              <a:buNone/>
            </a:pPr>
            <a:r>
              <a:rPr lang="en-US" dirty="0" smtClean="0"/>
              <a:t>Incl. 54 (18 female) managers</a:t>
            </a:r>
          </a:p>
          <a:p>
            <a:pPr marL="273050" lvl="1" indent="0">
              <a:buNone/>
            </a:pPr>
            <a:endParaRPr lang="en-US" dirty="0" smtClean="0"/>
          </a:p>
          <a:p>
            <a:r>
              <a:rPr lang="en-US" dirty="0" smtClean="0"/>
              <a:t>Use of social media for community engagement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57" y="2439144"/>
            <a:ext cx="23046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0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68090"/>
            <a:ext cx="7272808" cy="524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3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1434</TotalTime>
  <Words>664</Words>
  <Application>Microsoft Office PowerPoint</Application>
  <PresentationFormat>On-screen Show (4:3)</PresentationFormat>
  <Paragraphs>108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IFRC_2011 presentation-EN</vt:lpstr>
      <vt:lpstr>STEERING COMMITTEE MEETING – 25 April 2016</vt:lpstr>
      <vt:lpstr>Key project facts</vt:lpstr>
      <vt:lpstr>Roles and responsibilities (1)</vt:lpstr>
      <vt:lpstr>Overall aim of the Regional Resilience Initiative</vt:lpstr>
      <vt:lpstr>PowerPoint Presentation</vt:lpstr>
      <vt:lpstr>3 outcomes, 4 inter-related work plans, 2 levels of engagement… </vt:lpstr>
      <vt:lpstr>Planning for AWP2</vt:lpstr>
      <vt:lpstr>Building evidence for effective DRR advocacy</vt:lpstr>
      <vt:lpstr>PowerPoint Presentation</vt:lpstr>
      <vt:lpstr>Growing interest for Disaster Law</vt:lpstr>
      <vt:lpstr>Disaster Law at national level</vt:lpstr>
      <vt:lpstr>Growing interest in Gender and Diversity</vt:lpstr>
      <vt:lpstr>G&amp;D - Progress in countries</vt:lpstr>
      <vt:lpstr>Regional cooperation – among National Societies</vt:lpstr>
      <vt:lpstr>Cooperation with ASEAN</vt:lpstr>
      <vt:lpstr>Regional cooperation with other partners</vt:lpstr>
      <vt:lpstr>PowerPoint Presentation</vt:lpstr>
      <vt:lpstr>Expenditures (IFRC only)</vt:lpstr>
      <vt:lpstr>Variances in AWP1 expenditures vs. budget</vt:lpstr>
      <vt:lpstr>Challenges</vt:lpstr>
      <vt:lpstr>PowerPoint Presentation</vt:lpstr>
      <vt:lpstr>Roles and responsibilities (2)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Angeline Tandiono</cp:lastModifiedBy>
  <cp:revision>161</cp:revision>
  <cp:lastPrinted>2015-02-27T09:14:27Z</cp:lastPrinted>
  <dcterms:created xsi:type="dcterms:W3CDTF">2012-03-29T08:37:58Z</dcterms:created>
  <dcterms:modified xsi:type="dcterms:W3CDTF">2016-07-08T02:56:41Z</dcterms:modified>
</cp:coreProperties>
</file>