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3" r:id="rId2"/>
    <p:sldId id="369" r:id="rId3"/>
    <p:sldId id="393" r:id="rId4"/>
    <p:sldId id="394" r:id="rId5"/>
    <p:sldId id="370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83" r:id="rId18"/>
    <p:sldId id="384" r:id="rId19"/>
    <p:sldId id="385" r:id="rId20"/>
    <p:sldId id="387" r:id="rId21"/>
    <p:sldId id="389" r:id="rId22"/>
    <p:sldId id="388" r:id="rId23"/>
    <p:sldId id="386" r:id="rId24"/>
    <p:sldId id="391" r:id="rId25"/>
    <p:sldId id="392" r:id="rId26"/>
    <p:sldId id="366" r:id="rId27"/>
    <p:sldId id="291" r:id="rId2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41818"/>
    <a:srgbClr val="958982"/>
    <a:srgbClr val="B4ACA6"/>
    <a:srgbClr val="CF1C21"/>
    <a:srgbClr val="8B4907"/>
    <a:srgbClr val="5C4F46"/>
    <a:srgbClr val="66584E"/>
    <a:srgbClr val="E8C7B0"/>
    <a:srgbClr val="F4D1B9"/>
    <a:srgbClr val="B9B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7" autoAdjust="0"/>
    <p:restoredTop sz="98705" autoAdjust="0"/>
  </p:normalViewPr>
  <p:slideViewPr>
    <p:cSldViewPr>
      <p:cViewPr varScale="1">
        <p:scale>
          <a:sx n="73" d="100"/>
          <a:sy n="73" d="100"/>
        </p:scale>
        <p:origin x="-13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17A2E-01AE-8744-8BF2-0E8BF9AF35EB}" type="datetimeFigureOut">
              <a:rPr lang="fr-FR" smtClean="0"/>
              <a:t>31/05/2016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939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44785-7634-42C5-9CA1-B0EC44F1A965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FB7D4-C6ED-40A0-8053-EE55F8F09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200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100" smtClean="0">
              <a:latin typeface="Calibri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AE52DD1-0F08-485D-BF39-1B7D8F2619DC}" type="slidenum">
              <a:rPr lang="en-GB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246076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PMI on Facebook: another roles (building community, emergency request from public, etc.)</a:t>
            </a:r>
            <a:endParaRPr lang="en-GB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00BD996-0A80-4C9C-8E2F-5787F38D6170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74933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CSR Forum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Climate Change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Pandemics / 17-20 Nov /</a:t>
            </a:r>
            <a:r>
              <a:rPr lang="en-US" baseline="0" dirty="0" smtClean="0"/>
              <a:t> </a:t>
            </a:r>
            <a:r>
              <a:rPr lang="en-US" dirty="0" smtClean="0"/>
              <a:t>DFATD / Jacob at last</a:t>
            </a:r>
            <a:r>
              <a:rPr lang="en-US" baseline="0" dirty="0" smtClean="0"/>
              <a:t> day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RDRT technical meeting (October)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Peer to peer (PMI-CVTL, TRCS-LRC…)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E80D-6E44-4126-BBC2-56EDF64E995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058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AHA Centre / Joint action plan / ACE</a:t>
            </a:r>
          </a:p>
          <a:p>
            <a:r>
              <a:rPr lang="en-US" dirty="0" smtClean="0"/>
              <a:t>ASSI / APCSS</a:t>
            </a:r>
          </a:p>
          <a:p>
            <a:r>
              <a:rPr lang="en-US" dirty="0" smtClean="0"/>
              <a:t>AADMER / mapping initiated </a:t>
            </a:r>
          </a:p>
          <a:p>
            <a:r>
              <a:rPr lang="en-US" dirty="0" smtClean="0"/>
              <a:t>ASEAN / pandemics</a:t>
            </a:r>
          </a:p>
          <a:p>
            <a:r>
              <a:rPr lang="en-US" dirty="0" smtClean="0"/>
              <a:t>ASEAN / NCD / Dengue (RRI)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E80D-6E44-4126-BBC2-56EDF64E995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700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2400" y="1124744"/>
            <a:ext cx="8839200" cy="5616624"/>
          </a:xfrm>
          <a:prstGeom prst="rect">
            <a:avLst/>
          </a:prstGeom>
          <a:solidFill>
            <a:srgbClr val="9589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52400" y="188640"/>
            <a:ext cx="8812088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Image 9" descr="IFRC-Logo-RGB-Tagline-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" t="1905" b="-2"/>
          <a:stretch/>
        </p:blipFill>
        <p:spPr>
          <a:xfrm>
            <a:off x="222334" y="0"/>
            <a:ext cx="3845610" cy="10704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49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383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3737926" cy="553245"/>
          </a:xfrm>
          <a:prstGeom prst="rect">
            <a:avLst/>
          </a:prstGeom>
        </p:spPr>
      </p:pic>
      <p:sp>
        <p:nvSpPr>
          <p:cNvPr id="21" name="TextBox 18"/>
          <p:cNvSpPr txBox="1"/>
          <p:nvPr/>
        </p:nvSpPr>
        <p:spPr bwMode="auto">
          <a:xfrm>
            <a:off x="395536" y="404664"/>
            <a:ext cx="3456384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Presentation to ACE</a:t>
            </a:r>
            <a:r>
              <a:rPr lang="en-GB" sz="1400" b="0" baseline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training third batch </a:t>
            </a:r>
            <a:endParaRPr lang="en-GB" sz="1400" b="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Semarang, 24 May</a:t>
            </a:r>
            <a:r>
              <a:rPr lang="en-GB" sz="1000" b="0" baseline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2016</a:t>
            </a:r>
            <a:endParaRPr lang="en-GB" sz="1000" b="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395536" y="332656"/>
            <a:ext cx="3456384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31" r:id="rId5"/>
    <p:sldLayoutId id="2147483732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i="1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200" kern="120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450850" indent="-177800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+mj-lt"/>
          <a:ea typeface="+mn-ea"/>
          <a:cs typeface="Arial" pitchFamily="34" charset="0"/>
        </a:defRPr>
      </a:lvl4pPr>
      <a:lvl5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iorgio.ferrario@ifrc.org" TargetMode="External"/><Relationship Id="rId4" Type="http://schemas.openxmlformats.org/officeDocument/2006/relationships/hyperlink" Target="http://www.ifrc.org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giorgio.ferrario@ifrc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 idx="4294967295"/>
          </p:nvPr>
        </p:nvSpPr>
        <p:spPr>
          <a:xfrm>
            <a:off x="323528" y="2348880"/>
            <a:ext cx="7906072" cy="6477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3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Overview of Red Cross Red Crescent </a:t>
            </a:r>
            <a:r>
              <a:rPr lang="en-GB" sz="3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       in </a:t>
            </a:r>
            <a:r>
              <a:rPr lang="en-GB" sz="3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South-East Asia</a:t>
            </a:r>
            <a:endParaRPr lang="en-GB" sz="36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0243" name="Subtitle 2"/>
          <p:cNvSpPr>
            <a:spLocks noGrp="1"/>
          </p:cNvSpPr>
          <p:nvPr>
            <p:ph type="subTitle" idx="4294967295"/>
          </p:nvPr>
        </p:nvSpPr>
        <p:spPr>
          <a:xfrm>
            <a:off x="990600" y="3429000"/>
            <a:ext cx="7239000" cy="302433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endParaRPr lang="en-GB" sz="3200" dirty="0" smtClean="0">
              <a:cs typeface="Arial" charset="0"/>
            </a:endParaRPr>
          </a:p>
          <a:p>
            <a:pPr marL="0" indent="0" algn="r">
              <a:buNone/>
            </a:pPr>
            <a:r>
              <a:rPr lang="en-GB" sz="3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Presentation to </a:t>
            </a:r>
          </a:p>
          <a:p>
            <a:pPr marL="0" indent="0" algn="r">
              <a:buNone/>
            </a:pPr>
            <a:r>
              <a:rPr lang="en-GB" sz="3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Participants to 3</a:t>
            </a:r>
            <a:r>
              <a:rPr lang="en-GB" sz="35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rd</a:t>
            </a:r>
            <a:r>
              <a:rPr lang="en-GB" sz="3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batch of ACE training  </a:t>
            </a:r>
          </a:p>
          <a:p>
            <a:pPr marL="0" indent="0" algn="r">
              <a:buNone/>
            </a:pPr>
            <a:r>
              <a:rPr lang="en-GB" sz="3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by AHA Centre</a:t>
            </a:r>
          </a:p>
          <a:p>
            <a:endParaRPr lang="en-GB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0" indent="0" algn="r">
              <a:buNone/>
            </a:pPr>
            <a:r>
              <a:rPr lang="en-GB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Giorgio Ferrario, Head of CCST Jakarta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536" y="908720"/>
            <a:ext cx="8280920" cy="1143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27384"/>
            <a:ext cx="10328076" cy="6885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16216" y="63813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Myanmar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31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700213"/>
            <a:ext cx="6858000" cy="41910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AutoShape 2" descr="Image result for first aid singapore red cro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660232" y="63813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Vietnam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4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536" y="908720"/>
            <a:ext cx="8280920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Youth and volunteers</a:t>
            </a:r>
            <a:endParaRPr lang="en-GB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Image result for cambodian red cross you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25" y="1550566"/>
            <a:ext cx="7965341" cy="530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48421" y="186705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Cambodia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18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54"/>
            <a:ext cx="9144000" cy="686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redcrescentpenang.org.my/v2/wp-content/uploads/2009/04/flagday200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2" y="0"/>
            <a:ext cx="5377939" cy="368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brunei red crescent you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642" y="3686130"/>
            <a:ext cx="4557358" cy="319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7" descr="Image result for Philippines red cross 14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20757"/>
            <a:ext cx="3777304" cy="377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Image result for relawan PM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2" y="3654240"/>
            <a:ext cx="4600494" cy="322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60232" y="648866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Brunei 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83768" y="327569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Malaysia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8234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536" y="908720"/>
            <a:ext cx="8280920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 in communities and schools</a:t>
            </a:r>
            <a:endParaRPr lang="en-GB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Image result for cambodian red cross you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497403"/>
            <a:ext cx="8034618" cy="53605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8144" y="602128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Planting mangrove in Indonesia</a:t>
            </a:r>
            <a:endParaRPr lang="en-GB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3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4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24128" y="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School awareness, Myanmar</a:t>
            </a:r>
            <a:endParaRPr lang="en-GB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66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SE Asia National Societies\Sendai Images\Dengue prevention_ community awareness, Timor-Leste 2014 © Conor Ashleig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17579"/>
            <a:ext cx="10385376" cy="687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72200" y="33265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Dengue prevention, Timor Leste</a:t>
            </a:r>
            <a:endParaRPr lang="en-GB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64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SE Asia National Societies\Sendai Images\9 Learning by playing, Indonesian students (p17950) (c) Hotli Simanjuntak - American Red Cro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86"/>
            <a:ext cx="9144000" cy="688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59931" y="6200762"/>
            <a:ext cx="2684069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Disaster Preparedness in Indonesia</a:t>
            </a:r>
            <a:endParaRPr lang="en-GB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0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SE Asia National Societies\Sendai Images\6 Mother washes her daughter's hands, New Bataan, Compostela Valley southern Philippines November 30, 2013 (c) Cheryl Gagal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6252829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Hygiene promotion in the Philippines</a:t>
            </a:r>
            <a:endParaRPr lang="en-GB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26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71600" y="1052736"/>
            <a:ext cx="7239000" cy="64759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 kern="120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r-CH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South-East </a:t>
            </a:r>
            <a:r>
              <a:rPr lang="fr-CH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Asia</a:t>
            </a:r>
            <a:r>
              <a:rPr lang="fr-CH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H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</a:t>
            </a:r>
            <a:r>
              <a:rPr lang="fr-CH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and </a:t>
            </a:r>
            <a:r>
              <a:rPr lang="fr-CH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emerging</a:t>
            </a:r>
            <a:r>
              <a:rPr lang="fr-CH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H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humanitarian</a:t>
            </a:r>
            <a:r>
              <a:rPr lang="fr-CH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challenges</a:t>
            </a:r>
            <a:endParaRPr lang="fr-CH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71600" y="2367908"/>
            <a:ext cx="7239000" cy="3937992"/>
          </a:xfrm>
          <a:prstGeom prst="rect">
            <a:avLst/>
          </a:prstGeom>
        </p:spPr>
        <p:txBody>
          <a:bodyPr>
            <a:normAutofit/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45085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6270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6270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4pPr>
            <a:lvl5pPr marL="6270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ü"/>
            </a:pPr>
            <a:r>
              <a:rPr lang="fr-CH" dirty="0" err="1" smtClean="0"/>
              <a:t>Accelerated</a:t>
            </a:r>
            <a:r>
              <a:rPr lang="fr-CH" dirty="0" smtClean="0"/>
              <a:t> </a:t>
            </a:r>
            <a:r>
              <a:rPr lang="fr-CH" dirty="0" err="1" smtClean="0"/>
              <a:t>vulnerability</a:t>
            </a:r>
            <a:r>
              <a:rPr lang="fr-CH" dirty="0" smtClean="0"/>
              <a:t> to </a:t>
            </a:r>
            <a:r>
              <a:rPr lang="fr-CH" dirty="0" err="1" smtClean="0"/>
              <a:t>disasters</a:t>
            </a:r>
            <a:endParaRPr lang="fr-CH" dirty="0" smtClean="0"/>
          </a:p>
          <a:p>
            <a:pPr marL="342900" indent="-342900">
              <a:buFont typeface="Wingdings" pitchFamily="2" charset="2"/>
              <a:buChar char="ü"/>
            </a:pPr>
            <a:endParaRPr lang="fr-CH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fr-CH" dirty="0" err="1" smtClean="0"/>
              <a:t>Rapid</a:t>
            </a:r>
            <a:r>
              <a:rPr lang="fr-CH" dirty="0" smtClean="0"/>
              <a:t> urbanisation</a:t>
            </a:r>
          </a:p>
          <a:p>
            <a:pPr marL="342900" indent="-342900">
              <a:buFont typeface="Wingdings" pitchFamily="2" charset="2"/>
              <a:buChar char="ü"/>
            </a:pPr>
            <a:endParaRPr lang="fr-CH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fr-CH" dirty="0" err="1" smtClean="0"/>
              <a:t>Community</a:t>
            </a:r>
            <a:r>
              <a:rPr lang="fr-CH" dirty="0" smtClean="0"/>
              <a:t> adaptation to </a:t>
            </a:r>
            <a:r>
              <a:rPr lang="fr-CH" dirty="0" err="1" smtClean="0"/>
              <a:t>climate</a:t>
            </a:r>
            <a:r>
              <a:rPr lang="fr-CH" dirty="0" smtClean="0"/>
              <a:t> change </a:t>
            </a:r>
            <a:r>
              <a:rPr lang="fr-CH" dirty="0" err="1" smtClean="0"/>
              <a:t>including</a:t>
            </a:r>
            <a:r>
              <a:rPr lang="fr-CH" dirty="0" smtClean="0"/>
              <a:t> </a:t>
            </a:r>
            <a:r>
              <a:rPr lang="fr-CH" dirty="0" err="1" smtClean="0"/>
              <a:t>Emerging</a:t>
            </a:r>
            <a:r>
              <a:rPr lang="fr-CH" dirty="0" smtClean="0"/>
              <a:t> </a:t>
            </a:r>
            <a:r>
              <a:rPr lang="fr-CH" dirty="0" err="1" smtClean="0"/>
              <a:t>Health</a:t>
            </a:r>
            <a:r>
              <a:rPr lang="fr-CH" dirty="0" smtClean="0"/>
              <a:t> </a:t>
            </a:r>
            <a:r>
              <a:rPr lang="fr-CH" dirty="0" err="1" smtClean="0"/>
              <a:t>threats</a:t>
            </a:r>
            <a:r>
              <a:rPr lang="fr-CH" dirty="0" smtClean="0"/>
              <a:t> (</a:t>
            </a:r>
            <a:r>
              <a:rPr lang="fr-CH" dirty="0" err="1" smtClean="0"/>
              <a:t>Pandemic</a:t>
            </a:r>
            <a:r>
              <a:rPr lang="fr-CH" dirty="0" smtClean="0"/>
              <a:t>, Malaria, Dengue, etc.)</a:t>
            </a:r>
          </a:p>
          <a:p>
            <a:pPr marL="342900" indent="-342900">
              <a:buFont typeface="Wingdings" pitchFamily="2" charset="2"/>
              <a:buChar char="ü"/>
            </a:pPr>
            <a:endParaRPr lang="fr-CH" dirty="0"/>
          </a:p>
          <a:p>
            <a:pPr marL="342900" indent="-342900">
              <a:buFont typeface="Wingdings" pitchFamily="2" charset="2"/>
              <a:buChar char="ü"/>
            </a:pPr>
            <a:r>
              <a:rPr lang="fr-CH" dirty="0" err="1" smtClean="0"/>
              <a:t>Significant</a:t>
            </a:r>
            <a:r>
              <a:rPr lang="fr-CH" dirty="0" smtClean="0"/>
              <a:t> </a:t>
            </a:r>
            <a:r>
              <a:rPr lang="fr-CH" dirty="0" err="1"/>
              <a:t>flows</a:t>
            </a:r>
            <a:r>
              <a:rPr lang="fr-CH" dirty="0"/>
              <a:t> of migration (</a:t>
            </a:r>
            <a:r>
              <a:rPr lang="fr-CH" dirty="0" err="1"/>
              <a:t>legal</a:t>
            </a:r>
            <a:r>
              <a:rPr lang="fr-CH" dirty="0"/>
              <a:t> and </a:t>
            </a:r>
            <a:r>
              <a:rPr lang="fr-CH" dirty="0" err="1"/>
              <a:t>irregular</a:t>
            </a:r>
            <a:r>
              <a:rPr lang="fr-CH" dirty="0"/>
              <a:t>/</a:t>
            </a:r>
            <a:r>
              <a:rPr lang="fr-CH" dirty="0" err="1"/>
              <a:t>internal</a:t>
            </a:r>
            <a:r>
              <a:rPr lang="fr-CH" dirty="0"/>
              <a:t> and </a:t>
            </a:r>
            <a:r>
              <a:rPr lang="fr-CH" dirty="0" err="1"/>
              <a:t>external</a:t>
            </a:r>
            <a:r>
              <a:rPr lang="fr-CH" dirty="0"/>
              <a:t> </a:t>
            </a:r>
            <a:r>
              <a:rPr lang="fr-CH" dirty="0" err="1"/>
              <a:t>flows</a:t>
            </a:r>
            <a:r>
              <a:rPr lang="fr-CH" dirty="0"/>
              <a:t>)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6410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95736" y="822159"/>
            <a:ext cx="8280920" cy="1143000"/>
          </a:xfrm>
          <a:prstGeom prst="rect">
            <a:avLst/>
          </a:prstGeom>
        </p:spPr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resilience</a:t>
            </a:r>
            <a:endParaRPr lang="en-GB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931" y="1370503"/>
            <a:ext cx="3168352" cy="524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93659"/>
            <a:ext cx="2954362" cy="462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639" y="1841858"/>
            <a:ext cx="3104521" cy="2235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639" y="4077072"/>
            <a:ext cx="310686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0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215775" y="764704"/>
            <a:ext cx="8789496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Engagement and Accountability - Beneficiary communications</a:t>
            </a:r>
            <a:endParaRPr lang="en-GB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236" y="1772816"/>
            <a:ext cx="3303035" cy="505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30" y="1787770"/>
            <a:ext cx="2781837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968" y="1772816"/>
            <a:ext cx="283335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835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536" y="908720"/>
            <a:ext cx="8280920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Humanitarian Diplomacy</a:t>
            </a:r>
            <a:endParaRPr lang="en-GB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D:\ho file\photos\TRC youth pictures\10505586_712520415479588_5952780654371489604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1318"/>
            <a:ext cx="4572000" cy="4450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9511">
            <a:off x="4743625" y="1703113"/>
            <a:ext cx="3632404" cy="450919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05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G_17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299" y="3468800"/>
            <a:ext cx="3391702" cy="339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3751" y="1114898"/>
            <a:ext cx="8280920" cy="1143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with governments                                   on Disaster Law Initiative </a:t>
            </a:r>
            <a:endParaRPr lang="en-GB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Image result for cambodian red cross you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372200" y="2781767"/>
            <a:ext cx="2680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Disaster Law workshop, Thailand</a:t>
            </a:r>
            <a:endParaRPr lang="en-GB" b="1" i="1" dirty="0"/>
          </a:p>
        </p:txBody>
      </p:sp>
      <p:pic>
        <p:nvPicPr>
          <p:cNvPr id="7172" name="Picture 4" descr="IMG_14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3571"/>
            <a:ext cx="2874126" cy="287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1825" y="4352783"/>
            <a:ext cx="2509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Vietnam – Lao exchange on Disaster Law</a:t>
            </a:r>
            <a:endParaRPr lang="en-GB" b="1" i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127" y="2701347"/>
            <a:ext cx="2878171" cy="287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69448" y="5579518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Simulation exercise in Myanmar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232643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536" y="908720"/>
            <a:ext cx="8280920" cy="1143000"/>
          </a:xfrm>
          <a:prstGeom prst="rect">
            <a:avLst/>
          </a:prstGeom>
        </p:spPr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Regional cooperation – among NSs</a:t>
            </a:r>
            <a:endParaRPr lang="en-GB" sz="32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508" y="1563822"/>
            <a:ext cx="4003409" cy="2648088"/>
          </a:xfrm>
          <a:prstGeom prst="rect">
            <a:avLst/>
          </a:prstGeom>
        </p:spPr>
      </p:pic>
      <p:pic>
        <p:nvPicPr>
          <p:cNvPr id="1026" name="Picture 2" descr="Climate-related terminology #CCM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273697"/>
            <a:ext cx="2152452" cy="215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MG_109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458" y="4211910"/>
            <a:ext cx="4003409" cy="262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64148" y="2297559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Community Safety and Resilience Forum </a:t>
            </a:r>
            <a:endParaRPr lang="en-GB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76054" y="4371127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Pandemic Preparedness and Public Health Emergency</a:t>
            </a:r>
            <a:endParaRPr lang="en-GB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3631" y="4648127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Climate Masters Training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316644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4900" y="1012902"/>
            <a:ext cx="8280920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cooperation with ASEAN</a:t>
            </a:r>
            <a:endParaRPr lang="en-GB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0170"/>
            <a:ext cx="5076056" cy="3004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50170"/>
            <a:ext cx="4067944" cy="30189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4376" y="5385780"/>
            <a:ext cx="815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 smtClean="0"/>
              <a:t>Joint Action Plan with AHA Centre – ACE Programme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Alignment of School Safety activities with ASSI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Contribution to AADMER reporting and future planning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Health: potential joint efforts in pandemic preparedness and NCD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8503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91100-cover-MM884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395536" y="4221088"/>
            <a:ext cx="8291264" cy="223224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GB" sz="3600" i="0" dirty="0" smtClean="0">
                <a:solidFill>
                  <a:srgbClr val="FF0000"/>
                </a:solidFill>
                <a:cs typeface="Arial" charset="0"/>
                <a:hlinkClick r:id="rId4"/>
              </a:rPr>
              <a:t>www.ifrc.org</a:t>
            </a:r>
            <a:r>
              <a:rPr lang="en-GB" sz="3600" i="0" dirty="0" smtClean="0">
                <a:solidFill>
                  <a:srgbClr val="FF0000"/>
                </a:solidFill>
                <a:cs typeface="Arial" charset="0"/>
              </a:rPr>
              <a:t/>
            </a:r>
            <a:br>
              <a:rPr lang="en-GB" sz="3600" i="0" dirty="0" smtClean="0">
                <a:solidFill>
                  <a:srgbClr val="FF0000"/>
                </a:solidFill>
                <a:cs typeface="Arial" charset="0"/>
              </a:rPr>
            </a:br>
            <a:r>
              <a:rPr lang="en-GB" sz="1200" i="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sz="3600" i="0" dirty="0" smtClean="0">
                <a:solidFill>
                  <a:srgbClr val="FF0000"/>
                </a:solidFill>
                <a:cs typeface="Arial" charset="0"/>
              </a:rPr>
              <a:t/>
            </a:r>
            <a:br>
              <a:rPr lang="en-GB" sz="3600" i="0" dirty="0" smtClean="0">
                <a:solidFill>
                  <a:srgbClr val="FF0000"/>
                </a:solidFill>
                <a:cs typeface="Arial" charset="0"/>
              </a:rPr>
            </a:br>
            <a:r>
              <a:rPr lang="en-GB" sz="1200" i="0" dirty="0" smtClean="0">
                <a:solidFill>
                  <a:srgbClr val="FF0000"/>
                </a:solidFill>
                <a:cs typeface="Arial" charset="0"/>
              </a:rPr>
              <a:t>  </a:t>
            </a:r>
            <a:r>
              <a:rPr lang="en-GB" sz="3600" i="0" dirty="0" smtClean="0">
                <a:solidFill>
                  <a:srgbClr val="FF0000"/>
                </a:solidFill>
                <a:cs typeface="Arial" charset="0"/>
              </a:rPr>
              <a:t/>
            </a:r>
            <a:br>
              <a:rPr lang="en-GB" sz="3600" i="0" dirty="0" smtClean="0">
                <a:solidFill>
                  <a:srgbClr val="FF0000"/>
                </a:solidFill>
                <a:cs typeface="Arial" charset="0"/>
              </a:rPr>
            </a:br>
            <a:r>
              <a:rPr lang="en-GB" sz="3600" i="0" dirty="0" smtClean="0">
                <a:solidFill>
                  <a:srgbClr val="FF0000"/>
                </a:solidFill>
                <a:cs typeface="Arial" charset="0"/>
                <a:hlinkClick r:id="rId5"/>
              </a:rPr>
              <a:t>giorgio.ferrario@ifrc.org</a:t>
            </a:r>
            <a:r>
              <a:rPr lang="en-GB" sz="3600" i="0" dirty="0" smtClean="0">
                <a:solidFill>
                  <a:srgbClr val="FF0000"/>
                </a:solidFill>
                <a:cs typeface="Arial" charset="0"/>
              </a:rPr>
              <a:t> </a:t>
            </a:r>
            <a:br>
              <a:rPr lang="en-GB" sz="3600" i="0" dirty="0" smtClean="0">
                <a:solidFill>
                  <a:srgbClr val="FF0000"/>
                </a:solidFill>
                <a:cs typeface="Arial" charset="0"/>
              </a:rPr>
            </a:br>
            <a:endParaRPr lang="en-GB" sz="3600" i="0" dirty="0" smtClean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78284" y="1133872"/>
            <a:ext cx="7021288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 kern="120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want to know more: 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312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2278" y="116632"/>
            <a:ext cx="8928992" cy="6624736"/>
          </a:xfrm>
          <a:prstGeom prst="rect">
            <a:avLst/>
          </a:prstGeom>
          <a:solidFill>
            <a:srgbClr val="B4AC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06488" y="1093788"/>
            <a:ext cx="2095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49313" y="1052513"/>
            <a:ext cx="7467600" cy="4060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Thank you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endParaRPr lang="en-US" sz="3600" dirty="0" smtClean="0">
              <a:solidFill>
                <a:schemeClr val="bg1"/>
              </a:solidFill>
              <a:latin typeface="+mj-lt"/>
            </a:endParaRPr>
          </a:p>
          <a:p>
            <a:endParaRPr lang="fr-FR" sz="1200" dirty="0" smtClean="0">
              <a:solidFill>
                <a:srgbClr val="FFFFFF"/>
              </a:solidFill>
              <a:latin typeface="+mj-lt"/>
            </a:endParaRPr>
          </a:p>
          <a:p>
            <a:endParaRPr lang="fr-FR" sz="1400" dirty="0" smtClean="0">
              <a:solidFill>
                <a:srgbClr val="FFFFFF"/>
              </a:solidFill>
              <a:latin typeface="+mj-lt"/>
            </a:endParaRPr>
          </a:p>
          <a:p>
            <a:r>
              <a:rPr lang="fr-FR" sz="1400" dirty="0" smtClean="0">
                <a:solidFill>
                  <a:srgbClr val="FFFFFF"/>
                </a:solidFill>
                <a:latin typeface="+mj-lt"/>
              </a:rPr>
              <a:t>© </a:t>
            </a:r>
            <a:r>
              <a:rPr lang="fr-FR" sz="1400" dirty="0">
                <a:solidFill>
                  <a:srgbClr val="FFFFFF"/>
                </a:solidFill>
                <a:latin typeface="+mj-lt"/>
              </a:rPr>
              <a:t>International </a:t>
            </a:r>
            <a:r>
              <a:rPr lang="fr-FR" sz="1400" dirty="0" err="1">
                <a:solidFill>
                  <a:srgbClr val="FFFFFF"/>
                </a:solidFill>
                <a:latin typeface="+mj-lt"/>
              </a:rPr>
              <a:t>Federation</a:t>
            </a:r>
            <a:r>
              <a:rPr lang="fr-FR" sz="1400" dirty="0">
                <a:solidFill>
                  <a:srgbClr val="FFFFFF"/>
                </a:solidFill>
                <a:latin typeface="+mj-lt"/>
              </a:rPr>
              <a:t> of </a:t>
            </a:r>
            <a:r>
              <a:rPr lang="fr-FR" sz="1400" dirty="0" err="1">
                <a:solidFill>
                  <a:srgbClr val="FFFFFF"/>
                </a:solidFill>
                <a:latin typeface="+mj-lt"/>
              </a:rPr>
              <a:t>Red</a:t>
            </a:r>
            <a:r>
              <a:rPr lang="fr-FR" sz="1400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1400" dirty="0" smtClean="0">
                <a:solidFill>
                  <a:srgbClr val="FFFFFF"/>
                </a:solidFill>
                <a:latin typeface="+mj-lt"/>
              </a:rPr>
              <a:t>Cross and </a:t>
            </a:r>
            <a:r>
              <a:rPr lang="fr-FR" sz="1400" dirty="0" err="1">
                <a:solidFill>
                  <a:srgbClr val="FFFFFF"/>
                </a:solidFill>
                <a:latin typeface="+mj-lt"/>
              </a:rPr>
              <a:t>Red</a:t>
            </a:r>
            <a:r>
              <a:rPr lang="fr-FR" sz="1400" dirty="0">
                <a:solidFill>
                  <a:srgbClr val="FFFFFF"/>
                </a:solidFill>
                <a:latin typeface="+mj-lt"/>
              </a:rPr>
              <a:t> Crescent </a:t>
            </a:r>
            <a:r>
              <a:rPr lang="fr-FR" sz="1400" dirty="0" err="1">
                <a:solidFill>
                  <a:srgbClr val="FFFFFF"/>
                </a:solidFill>
                <a:latin typeface="+mj-lt"/>
              </a:rPr>
              <a:t>Societies</a:t>
            </a:r>
            <a:r>
              <a:rPr lang="fr-FR" sz="1400" dirty="0">
                <a:solidFill>
                  <a:srgbClr val="FFFFFF"/>
                </a:solidFill>
                <a:latin typeface="+mj-lt"/>
              </a:rPr>
              <a:t>, Geneva, </a:t>
            </a:r>
            <a:r>
              <a:rPr lang="fr-FR" sz="1400" dirty="0" smtClean="0">
                <a:solidFill>
                  <a:srgbClr val="FFFFFF"/>
                </a:solidFill>
                <a:latin typeface="+mj-lt"/>
              </a:rPr>
              <a:t>2016. </a:t>
            </a:r>
          </a:p>
          <a:p>
            <a:endParaRPr lang="fr-FR" sz="1400" dirty="0" smtClean="0">
              <a:solidFill>
                <a:srgbClr val="FFFFFF"/>
              </a:solidFill>
              <a:latin typeface="+mj-lt"/>
            </a:endParaRPr>
          </a:p>
          <a:p>
            <a:r>
              <a:rPr lang="fr-FR" sz="1400" dirty="0" err="1" smtClean="0">
                <a:solidFill>
                  <a:srgbClr val="FFFFFF"/>
                </a:solidFill>
                <a:latin typeface="+mj-lt"/>
              </a:rPr>
              <a:t>Any</a:t>
            </a:r>
            <a:r>
              <a:rPr lang="fr-FR" sz="1400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1400" dirty="0">
                <a:solidFill>
                  <a:srgbClr val="FFFFFF"/>
                </a:solidFill>
                <a:latin typeface="+mj-lt"/>
              </a:rPr>
              <a:t>part of </a:t>
            </a:r>
            <a:r>
              <a:rPr lang="fr-FR" sz="1400" dirty="0" err="1">
                <a:solidFill>
                  <a:srgbClr val="FFFFFF"/>
                </a:solidFill>
                <a:latin typeface="+mj-lt"/>
              </a:rPr>
              <a:t>this</a:t>
            </a:r>
            <a:r>
              <a:rPr lang="fr-FR" sz="1400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  <a:latin typeface="+mj-lt"/>
              </a:rPr>
              <a:t>presentation</a:t>
            </a:r>
            <a:r>
              <a:rPr lang="fr-FR" sz="1400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  <a:latin typeface="+mj-lt"/>
              </a:rPr>
              <a:t>may</a:t>
            </a:r>
            <a:r>
              <a:rPr lang="fr-FR" sz="1400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1400" dirty="0" err="1">
                <a:solidFill>
                  <a:srgbClr val="FFFFFF"/>
                </a:solidFill>
                <a:latin typeface="+mj-lt"/>
              </a:rPr>
              <a:t>be</a:t>
            </a:r>
            <a:r>
              <a:rPr lang="fr-FR" sz="1400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1400" dirty="0" err="1">
                <a:solidFill>
                  <a:srgbClr val="FFFFFF"/>
                </a:solidFill>
                <a:latin typeface="+mj-lt"/>
              </a:rPr>
              <a:t>cited</a:t>
            </a:r>
            <a:r>
              <a:rPr lang="fr-FR" sz="1400" dirty="0">
                <a:solidFill>
                  <a:srgbClr val="FFFFFF"/>
                </a:solidFill>
                <a:latin typeface="+mj-lt"/>
              </a:rPr>
              <a:t>, </a:t>
            </a:r>
            <a:r>
              <a:rPr lang="fr-FR" sz="1400" dirty="0" err="1">
                <a:solidFill>
                  <a:srgbClr val="FFFFFF"/>
                </a:solidFill>
                <a:latin typeface="+mj-lt"/>
              </a:rPr>
              <a:t>copied</a:t>
            </a:r>
            <a:r>
              <a:rPr lang="fr-FR" sz="1400" dirty="0" smtClean="0">
                <a:solidFill>
                  <a:srgbClr val="FFFFFF"/>
                </a:solidFill>
                <a:latin typeface="+mj-lt"/>
              </a:rPr>
              <a:t>, </a:t>
            </a:r>
            <a:r>
              <a:rPr lang="fr-FR" sz="1400" dirty="0" err="1" smtClean="0">
                <a:solidFill>
                  <a:srgbClr val="FFFFFF"/>
                </a:solidFill>
                <a:latin typeface="+mj-lt"/>
              </a:rPr>
              <a:t>translated</a:t>
            </a:r>
            <a:r>
              <a:rPr lang="fr-FR" sz="1400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1400" dirty="0" err="1">
                <a:solidFill>
                  <a:srgbClr val="FFFFFF"/>
                </a:solidFill>
                <a:latin typeface="+mj-lt"/>
              </a:rPr>
              <a:t>into</a:t>
            </a:r>
            <a:r>
              <a:rPr lang="fr-FR" sz="1400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1400" dirty="0" err="1">
                <a:solidFill>
                  <a:srgbClr val="FFFFFF"/>
                </a:solidFill>
                <a:latin typeface="+mj-lt"/>
              </a:rPr>
              <a:t>other</a:t>
            </a:r>
            <a:r>
              <a:rPr lang="fr-FR" sz="1400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1400" dirty="0" err="1">
                <a:solidFill>
                  <a:srgbClr val="FFFFFF"/>
                </a:solidFill>
                <a:latin typeface="+mj-lt"/>
              </a:rPr>
              <a:t>languages</a:t>
            </a:r>
            <a:r>
              <a:rPr lang="fr-FR" sz="1400" dirty="0">
                <a:solidFill>
                  <a:srgbClr val="FFFFFF"/>
                </a:solidFill>
                <a:latin typeface="+mj-lt"/>
              </a:rPr>
              <a:t> or </a:t>
            </a:r>
            <a:r>
              <a:rPr lang="fr-FR" sz="1400" dirty="0" err="1">
                <a:solidFill>
                  <a:srgbClr val="FFFFFF"/>
                </a:solidFill>
                <a:latin typeface="+mj-lt"/>
              </a:rPr>
              <a:t>adapted</a:t>
            </a:r>
            <a:r>
              <a:rPr lang="fr-FR" sz="1400" dirty="0">
                <a:solidFill>
                  <a:srgbClr val="FFFFFF"/>
                </a:solidFill>
                <a:latin typeface="+mj-lt"/>
              </a:rPr>
              <a:t> to </a:t>
            </a:r>
            <a:r>
              <a:rPr lang="fr-FR" sz="1400" dirty="0" err="1" smtClean="0">
                <a:solidFill>
                  <a:srgbClr val="FFFFFF"/>
                </a:solidFill>
                <a:latin typeface="+mj-lt"/>
              </a:rPr>
              <a:t>meet</a:t>
            </a:r>
            <a:r>
              <a:rPr lang="fr-FR" sz="1400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1400" dirty="0" smtClean="0">
                <a:solidFill>
                  <a:srgbClr val="FFFFFF"/>
                </a:solidFill>
                <a:latin typeface="+mj-lt"/>
              </a:rPr>
              <a:t>local </a:t>
            </a:r>
            <a:r>
              <a:rPr lang="fr-FR" sz="1400" dirty="0" err="1">
                <a:solidFill>
                  <a:srgbClr val="FFFFFF"/>
                </a:solidFill>
                <a:latin typeface="+mj-lt"/>
              </a:rPr>
              <a:t>needs</a:t>
            </a:r>
            <a:r>
              <a:rPr lang="fr-FR" sz="1400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1400" dirty="0" err="1">
                <a:solidFill>
                  <a:srgbClr val="FFFFFF"/>
                </a:solidFill>
                <a:latin typeface="+mj-lt"/>
              </a:rPr>
              <a:t>without</a:t>
            </a:r>
            <a:r>
              <a:rPr lang="fr-FR" sz="1400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1400" dirty="0" err="1">
                <a:solidFill>
                  <a:srgbClr val="FFFFFF"/>
                </a:solidFill>
                <a:latin typeface="+mj-lt"/>
              </a:rPr>
              <a:t>prior</a:t>
            </a:r>
            <a:r>
              <a:rPr lang="fr-FR" sz="1400" dirty="0">
                <a:solidFill>
                  <a:srgbClr val="FFFFFF"/>
                </a:solidFill>
                <a:latin typeface="+mj-lt"/>
              </a:rPr>
              <a:t> permission </a:t>
            </a:r>
            <a:r>
              <a:rPr lang="fr-FR" sz="1400" dirty="0" err="1">
                <a:solidFill>
                  <a:srgbClr val="FFFFFF"/>
                </a:solidFill>
                <a:latin typeface="+mj-lt"/>
              </a:rPr>
              <a:t>from</a:t>
            </a:r>
            <a:r>
              <a:rPr lang="fr-FR" sz="1400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1400" dirty="0" smtClean="0">
                <a:solidFill>
                  <a:srgbClr val="FFFFFF"/>
                </a:solidFill>
                <a:latin typeface="+mj-lt"/>
              </a:rPr>
              <a:t>the International </a:t>
            </a:r>
            <a:r>
              <a:rPr lang="fr-FR" sz="1400" dirty="0" err="1">
                <a:solidFill>
                  <a:srgbClr val="FFFFFF"/>
                </a:solidFill>
                <a:latin typeface="+mj-lt"/>
              </a:rPr>
              <a:t>Federation</a:t>
            </a:r>
            <a:r>
              <a:rPr lang="fr-FR" sz="1400" dirty="0">
                <a:solidFill>
                  <a:srgbClr val="FFFFFF"/>
                </a:solidFill>
                <a:latin typeface="+mj-lt"/>
              </a:rPr>
              <a:t> of </a:t>
            </a:r>
            <a:r>
              <a:rPr lang="fr-FR" sz="1400" dirty="0" err="1">
                <a:solidFill>
                  <a:srgbClr val="FFFFFF"/>
                </a:solidFill>
                <a:latin typeface="+mj-lt"/>
              </a:rPr>
              <a:t>Red</a:t>
            </a:r>
            <a:r>
              <a:rPr lang="fr-FR" sz="1400" dirty="0">
                <a:solidFill>
                  <a:srgbClr val="FFFFFF"/>
                </a:solidFill>
                <a:latin typeface="+mj-lt"/>
              </a:rPr>
              <a:t> Cross and </a:t>
            </a:r>
            <a:r>
              <a:rPr lang="fr-FR" sz="1400" dirty="0" err="1">
                <a:solidFill>
                  <a:srgbClr val="FFFFFF"/>
                </a:solidFill>
                <a:latin typeface="+mj-lt"/>
              </a:rPr>
              <a:t>Red</a:t>
            </a:r>
            <a:r>
              <a:rPr lang="fr-FR" sz="1400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1400" dirty="0" smtClean="0">
                <a:solidFill>
                  <a:srgbClr val="FFFFFF"/>
                </a:solidFill>
                <a:latin typeface="+mj-lt"/>
              </a:rPr>
              <a:t>Crescent </a:t>
            </a:r>
            <a:r>
              <a:rPr lang="fr-FR" sz="1400" dirty="0" err="1" smtClean="0">
                <a:solidFill>
                  <a:srgbClr val="FFFFFF"/>
                </a:solidFill>
                <a:latin typeface="+mj-lt"/>
              </a:rPr>
              <a:t>Societies</a:t>
            </a:r>
            <a:r>
              <a:rPr lang="fr-FR" sz="1400" dirty="0">
                <a:solidFill>
                  <a:srgbClr val="FFFFFF"/>
                </a:solidFill>
                <a:latin typeface="+mj-lt"/>
              </a:rPr>
              <a:t>, </a:t>
            </a:r>
            <a:r>
              <a:rPr lang="fr-FR" sz="1400" dirty="0" err="1">
                <a:solidFill>
                  <a:srgbClr val="FFFFFF"/>
                </a:solidFill>
                <a:latin typeface="+mj-lt"/>
              </a:rPr>
              <a:t>provided</a:t>
            </a:r>
            <a:r>
              <a:rPr lang="fr-FR" sz="1400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1400" dirty="0" err="1">
                <a:solidFill>
                  <a:srgbClr val="FFFFFF"/>
                </a:solidFill>
                <a:latin typeface="+mj-lt"/>
              </a:rPr>
              <a:t>that</a:t>
            </a:r>
            <a:r>
              <a:rPr lang="fr-FR" sz="1400" dirty="0">
                <a:solidFill>
                  <a:srgbClr val="FFFFFF"/>
                </a:solidFill>
                <a:latin typeface="+mj-lt"/>
              </a:rPr>
              <a:t> the source </a:t>
            </a:r>
            <a:r>
              <a:rPr lang="fr-FR" sz="1400" dirty="0" err="1">
                <a:solidFill>
                  <a:srgbClr val="FFFFFF"/>
                </a:solidFill>
                <a:latin typeface="+mj-lt"/>
              </a:rPr>
              <a:t>is</a:t>
            </a:r>
            <a:r>
              <a:rPr lang="fr-FR" sz="1400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1400" dirty="0" err="1">
                <a:solidFill>
                  <a:srgbClr val="FFFFFF"/>
                </a:solidFill>
                <a:latin typeface="+mj-lt"/>
              </a:rPr>
              <a:t>clearly</a:t>
            </a:r>
            <a:r>
              <a:rPr lang="fr-FR" sz="1400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  <a:latin typeface="+mj-lt"/>
              </a:rPr>
              <a:t>stated</a:t>
            </a:r>
            <a:r>
              <a:rPr lang="fr-FR" sz="1400" dirty="0" smtClean="0">
                <a:solidFill>
                  <a:srgbClr val="FFFFFF"/>
                </a:solidFill>
                <a:latin typeface="+mj-lt"/>
              </a:rPr>
              <a:t>. </a:t>
            </a:r>
            <a:r>
              <a:rPr lang="fr-FR" sz="1400" dirty="0" err="1" smtClean="0">
                <a:solidFill>
                  <a:srgbClr val="FFFFFF"/>
                </a:solidFill>
                <a:latin typeface="+mj-lt"/>
              </a:rPr>
              <a:t>Requests</a:t>
            </a:r>
            <a:r>
              <a:rPr lang="fr-FR" sz="1400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1400" dirty="0">
                <a:solidFill>
                  <a:srgbClr val="FFFFFF"/>
                </a:solidFill>
                <a:latin typeface="+mj-lt"/>
              </a:rPr>
              <a:t>for commercial reproduction </a:t>
            </a:r>
            <a:r>
              <a:rPr lang="fr-FR" sz="1400" dirty="0" err="1">
                <a:solidFill>
                  <a:srgbClr val="FFFFFF"/>
                </a:solidFill>
                <a:latin typeface="+mj-lt"/>
              </a:rPr>
              <a:t>should</a:t>
            </a:r>
            <a:r>
              <a:rPr lang="fr-FR" sz="1400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  <a:latin typeface="+mj-lt"/>
              </a:rPr>
              <a:t>be</a:t>
            </a:r>
            <a:r>
              <a:rPr lang="fr-FR" sz="1400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  <a:latin typeface="+mj-lt"/>
              </a:rPr>
              <a:t>directed</a:t>
            </a:r>
            <a:r>
              <a:rPr lang="fr-FR" sz="1400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1400" dirty="0">
                <a:solidFill>
                  <a:srgbClr val="FFFFFF"/>
                </a:solidFill>
                <a:latin typeface="+mj-lt"/>
              </a:rPr>
              <a:t>to the IFRC </a:t>
            </a:r>
            <a:r>
              <a:rPr lang="fr-FR" sz="1400" dirty="0" err="1">
                <a:solidFill>
                  <a:srgbClr val="FFFFFF"/>
                </a:solidFill>
                <a:latin typeface="+mj-lt"/>
              </a:rPr>
              <a:t>Secretariat</a:t>
            </a:r>
            <a:r>
              <a:rPr lang="fr-FR" sz="1400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1400" dirty="0" err="1">
                <a:solidFill>
                  <a:srgbClr val="FFFFFF"/>
                </a:solidFill>
                <a:latin typeface="+mj-lt"/>
              </a:rPr>
              <a:t>at</a:t>
            </a:r>
            <a:r>
              <a:rPr lang="fr-FR" sz="1400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1400" dirty="0" err="1">
                <a:solidFill>
                  <a:srgbClr val="FFFFFF"/>
                </a:solidFill>
                <a:latin typeface="+mj-lt"/>
              </a:rPr>
              <a:t>secretariat@ifrc.org</a:t>
            </a:r>
            <a:endParaRPr lang="fr-FR" sz="1400" dirty="0">
              <a:solidFill>
                <a:srgbClr val="FFFFFF"/>
              </a:solidFill>
              <a:latin typeface="+mj-lt"/>
            </a:endParaRPr>
          </a:p>
          <a:p>
            <a:endParaRPr lang="fr-FR" sz="1400" dirty="0" smtClean="0">
              <a:solidFill>
                <a:srgbClr val="FFFFFF"/>
              </a:solidFill>
              <a:latin typeface="+mj-lt"/>
            </a:endParaRPr>
          </a:p>
          <a:p>
            <a:r>
              <a:rPr lang="fr-FR" sz="1400" dirty="0" smtClean="0">
                <a:solidFill>
                  <a:srgbClr val="FFFFFF"/>
                </a:solidFill>
                <a:latin typeface="+mj-lt"/>
              </a:rPr>
              <a:t>All </a:t>
            </a:r>
            <a:r>
              <a:rPr lang="fr-FR" sz="1400" dirty="0">
                <a:solidFill>
                  <a:srgbClr val="FFFFFF"/>
                </a:solidFill>
                <a:latin typeface="+mj-lt"/>
              </a:rPr>
              <a:t>photos </a:t>
            </a:r>
            <a:r>
              <a:rPr lang="fr-FR" sz="1400" dirty="0" err="1">
                <a:solidFill>
                  <a:srgbClr val="FFFFFF"/>
                </a:solidFill>
                <a:latin typeface="+mj-lt"/>
              </a:rPr>
              <a:t>used</a:t>
            </a:r>
            <a:r>
              <a:rPr lang="fr-FR" sz="1400" dirty="0">
                <a:solidFill>
                  <a:srgbClr val="FFFFFF"/>
                </a:solidFill>
                <a:latin typeface="+mj-lt"/>
              </a:rPr>
              <a:t> in </a:t>
            </a:r>
            <a:r>
              <a:rPr lang="fr-FR" sz="1400" dirty="0" err="1">
                <a:solidFill>
                  <a:srgbClr val="FFFFFF"/>
                </a:solidFill>
                <a:latin typeface="+mj-lt"/>
              </a:rPr>
              <a:t>this</a:t>
            </a:r>
            <a:r>
              <a:rPr lang="fr-FR" sz="1400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  <a:latin typeface="+mj-lt"/>
              </a:rPr>
              <a:t>presentation</a:t>
            </a:r>
            <a:r>
              <a:rPr lang="fr-FR" sz="1400" dirty="0" smtClean="0">
                <a:solidFill>
                  <a:srgbClr val="FFFFFF"/>
                </a:solidFill>
                <a:latin typeface="+mj-lt"/>
              </a:rPr>
              <a:t> are </a:t>
            </a:r>
            <a:r>
              <a:rPr lang="fr-FR" sz="1400" dirty="0">
                <a:solidFill>
                  <a:srgbClr val="FFFFFF"/>
                </a:solidFill>
                <a:latin typeface="+mj-lt"/>
              </a:rPr>
              <a:t>copyright of </a:t>
            </a:r>
            <a:r>
              <a:rPr lang="fr-FR" sz="1400" dirty="0" smtClean="0">
                <a:solidFill>
                  <a:srgbClr val="FFFFFF"/>
                </a:solidFill>
                <a:latin typeface="+mj-lt"/>
              </a:rPr>
              <a:t>the IFRC </a:t>
            </a:r>
            <a:r>
              <a:rPr lang="fr-FR" sz="1400" dirty="0" err="1">
                <a:solidFill>
                  <a:srgbClr val="FFFFFF"/>
                </a:solidFill>
                <a:latin typeface="+mj-lt"/>
              </a:rPr>
              <a:t>unless</a:t>
            </a:r>
            <a:r>
              <a:rPr lang="fr-FR" sz="1400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1400" dirty="0" err="1">
                <a:solidFill>
                  <a:srgbClr val="FFFFFF"/>
                </a:solidFill>
                <a:latin typeface="+mj-lt"/>
              </a:rPr>
              <a:t>otherwise</a:t>
            </a:r>
            <a:r>
              <a:rPr lang="fr-FR" sz="1400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1400" dirty="0" err="1">
                <a:solidFill>
                  <a:srgbClr val="FFFFFF"/>
                </a:solidFill>
                <a:latin typeface="+mj-lt"/>
              </a:rPr>
              <a:t>indicated</a:t>
            </a:r>
            <a:r>
              <a:rPr lang="fr-FR" sz="1400" dirty="0">
                <a:solidFill>
                  <a:srgbClr val="FFFFFF"/>
                </a:solidFill>
                <a:latin typeface="+mj-lt"/>
              </a:rPr>
              <a:t>.</a:t>
            </a:r>
            <a:endParaRPr lang="en-US" sz="1400" baseline="0" dirty="0">
              <a:solidFill>
                <a:srgbClr val="FFFFFF"/>
              </a:solidFill>
              <a:latin typeface="+mj-lt"/>
            </a:endParaRPr>
          </a:p>
          <a:p>
            <a:pPr algn="l" defTabSz="762000" eaLnBrk="1" hangingPunct="1"/>
            <a:endParaRPr lang="en-US" sz="1400" baseline="0" dirty="0">
              <a:solidFill>
                <a:srgbClr val="FFFFFF"/>
              </a:solidFill>
              <a:latin typeface="+mj-lt"/>
            </a:endParaRPr>
          </a:p>
          <a:p>
            <a:pPr algn="l" defTabSz="762000" eaLnBrk="1" hangingPunct="1"/>
            <a:r>
              <a:rPr lang="en-US" sz="1400" baseline="0" dirty="0">
                <a:solidFill>
                  <a:srgbClr val="FFFFFF"/>
                </a:solidFill>
                <a:latin typeface="+mj-lt"/>
              </a:rPr>
              <a:t>This </a:t>
            </a:r>
            <a:r>
              <a:rPr lang="en-US" sz="1400" baseline="0" dirty="0" smtClean="0">
                <a:solidFill>
                  <a:srgbClr val="FFFFFF"/>
                </a:solidFill>
                <a:latin typeface="+mj-lt"/>
              </a:rPr>
              <a:t>presentation was written and developed </a:t>
            </a:r>
            <a:r>
              <a:rPr lang="en-US" sz="1400" baseline="0" dirty="0">
                <a:solidFill>
                  <a:srgbClr val="FFFFFF"/>
                </a:solidFill>
                <a:latin typeface="+mj-lt"/>
              </a:rPr>
              <a:t>by </a:t>
            </a:r>
            <a:r>
              <a:rPr lang="en-US" sz="1400" i="1" dirty="0" smtClean="0">
                <a:solidFill>
                  <a:srgbClr val="CF1C21"/>
                </a:solidFill>
                <a:latin typeface="+mj-lt"/>
              </a:rPr>
              <a:t>Giorgio Ferrario </a:t>
            </a:r>
            <a:r>
              <a:rPr lang="en-US" sz="1400" baseline="0" dirty="0" smtClean="0">
                <a:solidFill>
                  <a:srgbClr val="FFFFFF"/>
                </a:solidFill>
                <a:latin typeface="+mj-lt"/>
              </a:rPr>
              <a:t>and </a:t>
            </a:r>
            <a:r>
              <a:rPr lang="en-US" sz="1400" baseline="0" dirty="0">
                <a:solidFill>
                  <a:srgbClr val="FFFFFF"/>
                </a:solidFill>
                <a:latin typeface="+mj-lt"/>
              </a:rPr>
              <a:t>produced in </a:t>
            </a:r>
            <a:r>
              <a:rPr lang="en-US" sz="1400" i="1" baseline="0" dirty="0" smtClean="0">
                <a:solidFill>
                  <a:srgbClr val="CF1C21"/>
                </a:solidFill>
                <a:latin typeface="+mj-lt"/>
              </a:rPr>
              <a:t>May 2016</a:t>
            </a:r>
            <a:endParaRPr lang="en-US" sz="1400" baseline="0" dirty="0">
              <a:solidFill>
                <a:srgbClr val="FFFFFF"/>
              </a:solidFill>
              <a:latin typeface="+mj-lt"/>
            </a:endParaRPr>
          </a:p>
          <a:p>
            <a:pPr algn="l" defTabSz="762000" eaLnBrk="1" hangingPunct="1"/>
            <a:endParaRPr lang="en-US" sz="1400" baseline="0" dirty="0">
              <a:solidFill>
                <a:srgbClr val="FFFFFF"/>
              </a:solidFill>
              <a:latin typeface="+mj-lt"/>
            </a:endParaRPr>
          </a:p>
          <a:p>
            <a:pPr algn="l" defTabSz="762000" eaLnBrk="1" hangingPunct="1"/>
            <a:r>
              <a:rPr lang="en-US" sz="1400" dirty="0" smtClean="0">
                <a:solidFill>
                  <a:srgbClr val="FFFFFF"/>
                </a:solidFill>
                <a:latin typeface="+mj-lt"/>
              </a:rPr>
              <a:t>Relevant resources are available on </a:t>
            </a:r>
            <a:r>
              <a:rPr lang="en-US" sz="1400" dirty="0" err="1" smtClean="0">
                <a:solidFill>
                  <a:srgbClr val="FFFFFF"/>
                </a:solidFill>
                <a:latin typeface="+mj-lt"/>
              </a:rPr>
              <a:t>FedNet</a:t>
            </a:r>
            <a:r>
              <a:rPr lang="en-US" sz="1400" dirty="0" smtClean="0">
                <a:solidFill>
                  <a:srgbClr val="FFFFFF"/>
                </a:solidFill>
                <a:latin typeface="+mj-lt"/>
              </a:rPr>
              <a:t> at </a:t>
            </a:r>
            <a:r>
              <a:rPr lang="en-US" sz="1400" b="1" baseline="0" dirty="0" smtClean="0">
                <a:solidFill>
                  <a:srgbClr val="FFFFFF"/>
                </a:solidFill>
                <a:latin typeface="+mj-lt"/>
              </a:rPr>
              <a:t>fednet.ifrc.org</a:t>
            </a:r>
          </a:p>
          <a:p>
            <a:pPr algn="l" defTabSz="762000" eaLnBrk="1" hangingPunct="1"/>
            <a:endParaRPr lang="en-US" sz="1400" b="1" dirty="0">
              <a:solidFill>
                <a:srgbClr val="FFFFFF"/>
              </a:solidFill>
              <a:latin typeface="+mj-lt"/>
            </a:endParaRPr>
          </a:p>
          <a:p>
            <a:pPr algn="l" defTabSz="762000" eaLnBrk="1" hangingPunct="1"/>
            <a:r>
              <a:rPr lang="en-US" sz="1400" i="1" baseline="0" dirty="0" smtClean="0">
                <a:solidFill>
                  <a:srgbClr val="FFFFFF"/>
                </a:solidFill>
                <a:latin typeface="+mj-lt"/>
              </a:rPr>
              <a:t>For further information,  please contact </a:t>
            </a:r>
            <a:r>
              <a:rPr lang="en-US" sz="1400" i="1" baseline="0" dirty="0" smtClean="0">
                <a:solidFill>
                  <a:srgbClr val="FFFFFF"/>
                </a:solidFill>
                <a:latin typeface="+mj-lt"/>
                <a:hlinkClick r:id="rId2"/>
              </a:rPr>
              <a:t>giorgio.ferrario@ifrc.org</a:t>
            </a:r>
            <a:r>
              <a:rPr lang="en-US" sz="1400" i="1" dirty="0" smtClean="0">
                <a:solidFill>
                  <a:srgbClr val="FFFFFF"/>
                </a:solidFill>
                <a:latin typeface="+mj-lt"/>
              </a:rPr>
              <a:t> </a:t>
            </a:r>
            <a:endParaRPr lang="en-US" sz="1400" i="1" baseline="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66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11560" y="1124744"/>
            <a:ext cx="8352928" cy="64759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 kern="120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r-CH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</a:t>
            </a:r>
            <a:r>
              <a:rPr lang="fr-CH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Cross </a:t>
            </a:r>
            <a:r>
              <a:rPr lang="fr-CH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</a:t>
            </a:r>
            <a:r>
              <a:rPr lang="fr-CH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Crescent National Society </a:t>
            </a:r>
            <a:r>
              <a:rPr lang="fr-CH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</a:t>
            </a:r>
            <a:endParaRPr lang="fr-CH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1916832"/>
            <a:ext cx="6552728" cy="4226024"/>
          </a:xfrm>
          <a:prstGeom prst="rect">
            <a:avLst/>
          </a:prstGeom>
        </p:spPr>
        <p:txBody>
          <a:bodyPr>
            <a:normAutofit/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45085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6270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6270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4pPr>
            <a:lvl5pPr marL="6270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itchFamily="2" charset="2"/>
              <a:buChar char="ü"/>
            </a:pPr>
            <a:r>
              <a:rPr lang="fr-CH" dirty="0" smtClean="0"/>
              <a:t>10 </a:t>
            </a:r>
            <a:r>
              <a:rPr lang="fr-CH" dirty="0" err="1" smtClean="0"/>
              <a:t>Red</a:t>
            </a:r>
            <a:r>
              <a:rPr lang="fr-CH" dirty="0" smtClean="0"/>
              <a:t> Cross or </a:t>
            </a:r>
            <a:r>
              <a:rPr lang="fr-CH" dirty="0" err="1" smtClean="0"/>
              <a:t>Red</a:t>
            </a:r>
            <a:r>
              <a:rPr lang="fr-CH" dirty="0" smtClean="0"/>
              <a:t> Crescent National </a:t>
            </a:r>
            <a:r>
              <a:rPr lang="fr-CH" dirty="0" err="1" smtClean="0"/>
              <a:t>Societies</a:t>
            </a:r>
            <a:r>
              <a:rPr lang="fr-CH" dirty="0" smtClean="0"/>
              <a:t>, one in </a:t>
            </a:r>
            <a:r>
              <a:rPr lang="fr-CH" dirty="0" err="1" smtClean="0"/>
              <a:t>each</a:t>
            </a:r>
            <a:r>
              <a:rPr lang="fr-CH" dirty="0" smtClean="0"/>
              <a:t> ASEAN country, sharing a </a:t>
            </a:r>
            <a:r>
              <a:rPr lang="fr-CH" dirty="0" err="1" smtClean="0"/>
              <a:t>common</a:t>
            </a:r>
            <a:r>
              <a:rPr lang="fr-CH" dirty="0" smtClean="0"/>
              <a:t> global </a:t>
            </a:r>
            <a:r>
              <a:rPr lang="fr-CH" dirty="0" err="1" smtClean="0"/>
              <a:t>strategy</a:t>
            </a:r>
            <a:r>
              <a:rPr lang="fr-CH" dirty="0" smtClean="0"/>
              <a:t> (S2020)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another</a:t>
            </a:r>
            <a:r>
              <a:rPr lang="fr-CH" dirty="0" smtClean="0"/>
              <a:t> 180 </a:t>
            </a:r>
            <a:r>
              <a:rPr lang="fr-CH" dirty="0" err="1" smtClean="0"/>
              <a:t>NSs</a:t>
            </a:r>
            <a:r>
              <a:rPr lang="fr-CH" dirty="0" smtClean="0"/>
              <a:t> in the world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fr-CH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fr-CH" dirty="0" err="1" smtClean="0"/>
              <a:t>Auxiliary</a:t>
            </a:r>
            <a:r>
              <a:rPr lang="fr-CH" dirty="0" smtClean="0"/>
              <a:t> to public </a:t>
            </a:r>
            <a:r>
              <a:rPr lang="fr-CH" dirty="0" err="1" smtClean="0"/>
              <a:t>authorities</a:t>
            </a:r>
            <a:r>
              <a:rPr lang="fr-CH" dirty="0" smtClean="0"/>
              <a:t>, but </a:t>
            </a:r>
            <a:r>
              <a:rPr lang="fr-CH" dirty="0" err="1" smtClean="0"/>
              <a:t>independent</a:t>
            </a:r>
            <a:r>
              <a:rPr lang="fr-CH" dirty="0" smtClean="0"/>
              <a:t>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fr-CH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fr-CH" dirty="0" smtClean="0"/>
              <a:t>Not </a:t>
            </a:r>
            <a:r>
              <a:rPr lang="fr-CH" dirty="0" err="1" smtClean="0"/>
              <a:t>NGOs</a:t>
            </a:r>
            <a:r>
              <a:rPr lang="fr-CH" dirty="0" smtClean="0"/>
              <a:t>, not </a:t>
            </a:r>
            <a:r>
              <a:rPr lang="fr-CH" dirty="0" err="1" smtClean="0"/>
              <a:t>Government</a:t>
            </a:r>
            <a:r>
              <a:rPr lang="fr-CH" dirty="0" smtClean="0"/>
              <a:t> – </a:t>
            </a:r>
            <a:r>
              <a:rPr lang="fr-CH" dirty="0" err="1" smtClean="0"/>
              <a:t>recognised</a:t>
            </a:r>
            <a:r>
              <a:rPr lang="fr-CH" dirty="0" smtClean="0"/>
              <a:t> by </a:t>
            </a:r>
            <a:r>
              <a:rPr lang="fr-CH" dirty="0" err="1" smtClean="0"/>
              <a:t>law</a:t>
            </a:r>
            <a:endParaRPr lang="fr-CH" dirty="0" smtClean="0"/>
          </a:p>
          <a:p>
            <a:pPr marL="342900" indent="-342900" algn="just">
              <a:buFont typeface="Wingdings" pitchFamily="2" charset="2"/>
              <a:buChar char="ü"/>
            </a:pPr>
            <a:endParaRPr lang="fr-CH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fr-CH" dirty="0" smtClean="0"/>
              <a:t>NS are </a:t>
            </a:r>
            <a:r>
              <a:rPr lang="fr-CH" dirty="0" err="1" smtClean="0"/>
              <a:t>becoming</a:t>
            </a:r>
            <a:r>
              <a:rPr lang="fr-CH" dirty="0" smtClean="0"/>
              <a:t> </a:t>
            </a:r>
            <a:r>
              <a:rPr lang="fr-CH" dirty="0" err="1" smtClean="0"/>
              <a:t>stronger</a:t>
            </a:r>
            <a:r>
              <a:rPr lang="fr-CH" dirty="0" smtClean="0"/>
              <a:t>, </a:t>
            </a:r>
            <a:r>
              <a:rPr lang="fr-CH" dirty="0" err="1" smtClean="0"/>
              <a:t>growing</a:t>
            </a:r>
            <a:r>
              <a:rPr lang="fr-CH" dirty="0" smtClean="0"/>
              <a:t> in </a:t>
            </a:r>
            <a:r>
              <a:rPr lang="fr-CH" dirty="0" err="1" smtClean="0"/>
              <a:t>competencies</a:t>
            </a:r>
            <a:r>
              <a:rPr lang="fr-CH" dirty="0" smtClean="0"/>
              <a:t>, in confidence </a:t>
            </a:r>
            <a:r>
              <a:rPr lang="fr-CH" dirty="0" err="1" smtClean="0"/>
              <a:t>both</a:t>
            </a:r>
            <a:r>
              <a:rPr lang="fr-CH" dirty="0" smtClean="0"/>
              <a:t> at </a:t>
            </a:r>
            <a:r>
              <a:rPr lang="fr-CH" dirty="0" err="1" smtClean="0"/>
              <a:t>domestic</a:t>
            </a:r>
            <a:r>
              <a:rPr lang="fr-CH" dirty="0" smtClean="0"/>
              <a:t> </a:t>
            </a:r>
            <a:r>
              <a:rPr lang="fr-CH" dirty="0" err="1" smtClean="0"/>
              <a:t>level</a:t>
            </a:r>
            <a:r>
              <a:rPr lang="fr-CH" dirty="0" smtClean="0"/>
              <a:t> but </a:t>
            </a:r>
            <a:r>
              <a:rPr lang="fr-CH" dirty="0" err="1" smtClean="0"/>
              <a:t>increasingly</a:t>
            </a:r>
            <a:r>
              <a:rPr lang="fr-CH" dirty="0" smtClean="0"/>
              <a:t> at </a:t>
            </a:r>
            <a:r>
              <a:rPr lang="fr-CH" dirty="0" err="1" smtClean="0"/>
              <a:t>regional</a:t>
            </a:r>
            <a:r>
              <a:rPr lang="fr-CH" dirty="0" smtClean="0"/>
              <a:t> and international </a:t>
            </a:r>
            <a:r>
              <a:rPr lang="fr-CH" dirty="0" err="1" smtClean="0"/>
              <a:t>level</a:t>
            </a:r>
            <a:r>
              <a:rPr lang="fr-CH" dirty="0" smtClean="0"/>
              <a:t>.</a:t>
            </a:r>
            <a:endParaRPr lang="en-GB" dirty="0" smtClean="0"/>
          </a:p>
          <a:p>
            <a:endParaRPr lang="fr-CH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8071">
            <a:off x="6287733" y="2767905"/>
            <a:ext cx="2546400" cy="180359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04800" dir="30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1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2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25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1196752"/>
            <a:ext cx="8716947" cy="1143000"/>
          </a:xfrm>
          <a:prstGeom prst="rect">
            <a:avLst/>
          </a:prstGeom>
        </p:spPr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Red Cross Red Crescent National Societies  are best known for disaster management activities </a:t>
            </a:r>
            <a:endParaRPr lang="en-GB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4"/>
            <a:ext cx="5328592" cy="3960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611" y="2564904"/>
            <a:ext cx="34198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9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1334"/>
            <a:ext cx="9144000" cy="52773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6834" y="908989"/>
            <a:ext cx="8867166" cy="1143000"/>
          </a:xfrm>
          <a:prstGeom prst="rect">
            <a:avLst/>
          </a:prstGeom>
        </p:spPr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initial response to recovery, rebuilding lives</a:t>
            </a:r>
            <a:endParaRPr lang="en-GB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18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 idx="4294967295"/>
          </p:nvPr>
        </p:nvSpPr>
        <p:spPr>
          <a:xfrm>
            <a:off x="395536" y="908720"/>
            <a:ext cx="8280920" cy="1143000"/>
          </a:xfrm>
          <a:prstGeom prst="rect">
            <a:avLst/>
          </a:prstGeo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40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536" y="1124744"/>
            <a:ext cx="8280920" cy="92697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services with health ministries</a:t>
            </a:r>
            <a:endParaRPr lang="en-GB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55" y="2385009"/>
            <a:ext cx="5078133" cy="3388067"/>
          </a:xfrm>
          <a:prstGeom prst="rect">
            <a:avLst/>
          </a:prstGeom>
        </p:spPr>
      </p:pic>
      <p:sp>
        <p:nvSpPr>
          <p:cNvPr id="5" name="AutoShape 2" descr="Image result for PMI dara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369" y="2208526"/>
            <a:ext cx="3211155" cy="183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Image result for PMI dara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75" y="4120807"/>
            <a:ext cx="411193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7" descr="Image result for thai red cross bloo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68" y="4869160"/>
            <a:ext cx="644564" cy="90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14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536" y="960476"/>
            <a:ext cx="8280920" cy="109124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aid, a core activity in all countries</a:t>
            </a:r>
            <a:endParaRPr lang="en-GB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904" y="3116082"/>
            <a:ext cx="2596575" cy="1251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13370"/>
            <a:ext cx="2232248" cy="2179518"/>
          </a:xfrm>
          <a:prstGeom prst="rect">
            <a:avLst/>
          </a:prstGeom>
        </p:spPr>
      </p:pic>
      <p:pic>
        <p:nvPicPr>
          <p:cNvPr id="2050" name="Picture 2" descr="D:\IFRC C3R Project\REFERENCES\HD\First Aid Day 13 Sept 2014\WFAD infographics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772" y="1504108"/>
            <a:ext cx="4977755" cy="538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Image result for first aid singapore red cro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/>
        </p:blipFill>
        <p:spPr bwMode="auto">
          <a:xfrm>
            <a:off x="4814983" y="4365104"/>
            <a:ext cx="4293521" cy="252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19452" y="2256116"/>
            <a:ext cx="2745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Singapore, in 2013…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61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536" y="764704"/>
            <a:ext cx="8280920" cy="92697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NSs action reaches communities                        all over the country </a:t>
            </a:r>
            <a:endParaRPr lang="en-GB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1866693"/>
            <a:ext cx="7488832" cy="499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4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IFRC_2011 presentation-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IFRC_2011 presentation-EN</Template>
  <TotalTime>2227</TotalTime>
  <Words>525</Words>
  <Application>Microsoft Office PowerPoint</Application>
  <PresentationFormat>On-screen Show (4:3)</PresentationFormat>
  <Paragraphs>89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IFRC_2011 presentation-EN</vt:lpstr>
      <vt:lpstr>Overview of Red Cross Red Crescent         in South-East Asia</vt:lpstr>
      <vt:lpstr>PowerPoint Presentation</vt:lpstr>
      <vt:lpstr>PowerPoint Presentation</vt:lpstr>
      <vt:lpstr>Our Red Cross Red Crescent National Societies  are best known for disaster management activities </vt:lpstr>
      <vt:lpstr>From initial response to recovery, rebuilding lives</vt:lpstr>
      <vt:lpstr>PowerPoint Presentation</vt:lpstr>
      <vt:lpstr>Blood services with health ministries</vt:lpstr>
      <vt:lpstr>First aid, a core activity in all countries</vt:lpstr>
      <vt:lpstr>Our NSs action reaches communities                        all over the country </vt:lpstr>
      <vt:lpstr>PowerPoint Presentation</vt:lpstr>
      <vt:lpstr>PowerPoint Presentation</vt:lpstr>
      <vt:lpstr>Youth and volunteers</vt:lpstr>
      <vt:lpstr>PowerPoint Presentation</vt:lpstr>
      <vt:lpstr>PowerPoint Presentation</vt:lpstr>
      <vt:lpstr>Engagement in communities and schools</vt:lpstr>
      <vt:lpstr>PowerPoint Presentation</vt:lpstr>
      <vt:lpstr>PowerPoint Presentation</vt:lpstr>
      <vt:lpstr>PowerPoint Presentation</vt:lpstr>
      <vt:lpstr>PowerPoint Presentation</vt:lpstr>
      <vt:lpstr>Community resilience</vt:lpstr>
      <vt:lpstr>Community Engagement and Accountability - Beneficiary communications</vt:lpstr>
      <vt:lpstr>Humanitarian Diplomacy</vt:lpstr>
      <vt:lpstr>Working with governments                                   on Disaster Law Initiative </vt:lpstr>
      <vt:lpstr>Regional cooperation – among NSs</vt:lpstr>
      <vt:lpstr>Regional cooperation with ASEAN</vt:lpstr>
      <vt:lpstr>www.ifrc.org      giorgio.ferrario@ifrc.org  </vt:lpstr>
      <vt:lpstr>PowerPoint Presentation</vt:lpstr>
    </vt:vector>
  </TitlesOfParts>
  <Company>IFRC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Customer</dc:creator>
  <cp:lastModifiedBy>Angeline Tandiono</cp:lastModifiedBy>
  <cp:revision>113</cp:revision>
  <cp:lastPrinted>2014-09-11T14:32:53Z</cp:lastPrinted>
  <dcterms:created xsi:type="dcterms:W3CDTF">2012-03-29T08:37:58Z</dcterms:created>
  <dcterms:modified xsi:type="dcterms:W3CDTF">2016-05-31T09:15:35Z</dcterms:modified>
</cp:coreProperties>
</file>