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3" r:id="rId2"/>
    <p:sldId id="285" r:id="rId3"/>
    <p:sldId id="304" r:id="rId4"/>
    <p:sldId id="288" r:id="rId5"/>
    <p:sldId id="306" r:id="rId6"/>
    <p:sldId id="296" r:id="rId7"/>
    <p:sldId id="298" r:id="rId8"/>
    <p:sldId id="300" r:id="rId9"/>
    <p:sldId id="302" r:id="rId10"/>
    <p:sldId id="29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1818"/>
    <a:srgbClr val="CF1C21"/>
    <a:srgbClr val="8B4907"/>
    <a:srgbClr val="5C4F46"/>
    <a:srgbClr val="66584E"/>
    <a:srgbClr val="E8C7B0"/>
    <a:srgbClr val="F4D1B9"/>
    <a:srgbClr val="B9B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6610" autoAdjust="0"/>
  </p:normalViewPr>
  <p:slideViewPr>
    <p:cSldViewPr>
      <p:cViewPr>
        <p:scale>
          <a:sx n="70" d="100"/>
          <a:sy n="70" d="100"/>
        </p:scale>
        <p:origin x="24" y="90"/>
      </p:cViewPr>
      <p:guideLst>
        <p:guide orient="horz" pos="408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86E2E-B704-415C-91AD-7C4BD64051EB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326E6-6EBF-4407-9512-AAE4E6CEC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231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70554-FC47-498E-BE66-A54FF6C3B0D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1"/>
          <p:cNvGrpSpPr>
            <a:grpSpLocks/>
          </p:cNvGrpSpPr>
          <p:nvPr userDrawn="1"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6" name="Oval 5"/>
            <p:cNvSpPr/>
            <p:nvPr userDrawn="1"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 userDrawn="1"/>
          </p:nvSpPr>
          <p:spPr>
            <a:xfrm>
              <a:off x="282555" y="625325"/>
              <a:ext cx="1144157" cy="61532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ACE </a:t>
              </a:r>
              <a:r>
                <a:rPr lang="en-US" sz="1000" b="1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Programme</a:t>
              </a: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RCRC Induction Semarang</a:t>
              </a:r>
              <a:endParaRPr lang="en-US" sz="1000" b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34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 userDrawn="1"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 userDrawn="1"/>
          </p:nvSpPr>
          <p:spPr>
            <a:xfrm>
              <a:off x="533400" y="498475"/>
              <a:ext cx="4724400" cy="3589338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XXXXXXXXX XXXXXXXX XXXXXXXXX XXXX, 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XXXXXXXXXXXXX DEPARTMENT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NAME SURNAME, TITLE</a:t>
              </a:r>
              <a:b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 : +41 022 730 XXXX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EMAIL: name.surname@ifrc.org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 userDrawn="1"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/>
            </a:p>
          </p:txBody>
        </p:sp>
        <p:sp>
          <p:nvSpPr>
            <p:cNvPr id="10" name="TextBox 9"/>
            <p:cNvSpPr txBox="1"/>
            <p:nvPr userDrawn="1"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 userDrawn="1"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r>
              <a:rPr lang="en-US" smtClean="0"/>
              <a:t>(possible two lines)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 userDrawn="1"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 userDrawn="1"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TextBox 18"/>
            <p:cNvSpPr txBox="1"/>
            <p:nvPr userDrawn="1"/>
          </p:nvSpPr>
          <p:spPr>
            <a:xfrm>
              <a:off x="282555" y="625325"/>
              <a:ext cx="1144157" cy="46149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ACE </a:t>
              </a:r>
              <a:r>
                <a:rPr lang="en-US" sz="1000" b="1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Programme</a:t>
              </a:r>
              <a:endParaRPr lang="en-US" sz="1000" b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baseline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RCRC Induction Semarang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15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06" r:id="rId10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457200" y="1676400"/>
            <a:ext cx="8686800" cy="4191000"/>
          </a:xfrm>
        </p:spPr>
        <p:txBody>
          <a:bodyPr>
            <a:normAutofit fontScale="70000" lnSpcReduction="20000"/>
          </a:bodyPr>
          <a:lstStyle/>
          <a:p>
            <a:pPr algn="l" eaLnBrk="1" hangingPunct="1"/>
            <a:endParaRPr lang="en-GB" sz="4600" dirty="0" smtClean="0">
              <a:latin typeface="Arial" charset="0"/>
              <a:cs typeface="Arial" charset="0"/>
            </a:endParaRPr>
          </a:p>
          <a:p>
            <a:pPr algn="l" eaLnBrk="1" hangingPunct="1"/>
            <a:r>
              <a:rPr lang="en-GB" sz="4600" dirty="0">
                <a:latin typeface="Arial" charset="0"/>
                <a:cs typeface="Arial" charset="0"/>
              </a:rPr>
              <a:t>Principles and Rules </a:t>
            </a:r>
            <a:br>
              <a:rPr lang="en-GB" sz="4600" dirty="0">
                <a:latin typeface="Arial" charset="0"/>
                <a:cs typeface="Arial" charset="0"/>
              </a:rPr>
            </a:br>
            <a:r>
              <a:rPr lang="en-GB" sz="4600" dirty="0">
                <a:latin typeface="Arial" charset="0"/>
                <a:cs typeface="Arial" charset="0"/>
              </a:rPr>
              <a:t>for Red Cross and Red Crescent Humanitarian Assistance</a:t>
            </a:r>
            <a:br>
              <a:rPr lang="en-GB" sz="4600" dirty="0">
                <a:latin typeface="Arial" charset="0"/>
                <a:cs typeface="Arial" charset="0"/>
              </a:rPr>
            </a:br>
            <a:endParaRPr lang="en-GB" sz="3200" b="0" dirty="0" smtClean="0">
              <a:latin typeface="Arial" charset="0"/>
              <a:cs typeface="Arial" charset="0"/>
            </a:endParaRPr>
          </a:p>
          <a:p>
            <a:pPr algn="l" eaLnBrk="1" hangingPunct="1"/>
            <a:endParaRPr lang="en-GB" sz="3600" b="0" dirty="0" smtClean="0">
              <a:latin typeface="Arial" charset="0"/>
              <a:cs typeface="Arial" charset="0"/>
            </a:endParaRPr>
          </a:p>
          <a:p>
            <a:pPr algn="l" eaLnBrk="1" hangingPunct="1"/>
            <a:endParaRPr lang="en-GB" sz="1400" dirty="0" smtClean="0">
              <a:latin typeface="Arial" charset="0"/>
              <a:cs typeface="Arial" charset="0"/>
            </a:endParaRPr>
          </a:p>
          <a:p>
            <a:pPr algn="l" eaLnBrk="1" hangingPunct="1"/>
            <a:endParaRPr lang="en-GB" sz="1400" dirty="0" smtClean="0">
              <a:latin typeface="Arial" charset="0"/>
              <a:cs typeface="Arial" charset="0"/>
            </a:endParaRPr>
          </a:p>
          <a:p>
            <a:pPr algn="l" eaLnBrk="1" hangingPunct="1"/>
            <a:endParaRPr lang="en-GB" sz="1400" dirty="0" smtClean="0">
              <a:latin typeface="Arial" charset="0"/>
              <a:cs typeface="Arial" charset="0"/>
            </a:endParaRPr>
          </a:p>
          <a:p>
            <a:pPr algn="l" eaLnBrk="1" hangingPunct="1"/>
            <a:endParaRPr lang="en-GB" sz="2100" dirty="0" smtClean="0">
              <a:latin typeface="Arial" charset="0"/>
              <a:cs typeface="Arial" charset="0"/>
            </a:endParaRPr>
          </a:p>
          <a:p>
            <a:pPr algn="l" eaLnBrk="1" hangingPunct="1"/>
            <a:r>
              <a:rPr lang="en-GB" sz="2100" dirty="0" smtClean="0">
                <a:latin typeface="Arial" charset="0"/>
                <a:cs typeface="Arial" charset="0"/>
              </a:rPr>
              <a:t>Semarang, 25 May 2016 </a:t>
            </a:r>
          </a:p>
          <a:p>
            <a:pPr algn="l" eaLnBrk="1" hangingPunct="1"/>
            <a:endParaRPr lang="en-GB" sz="2100" dirty="0" smtClean="0">
              <a:latin typeface="Arial" charset="0"/>
              <a:cs typeface="Arial" charset="0"/>
            </a:endParaRPr>
          </a:p>
          <a:p>
            <a:pPr algn="l" eaLnBrk="1" hangingPunct="1"/>
            <a:r>
              <a:rPr lang="en-GB" sz="2100" dirty="0" smtClean="0">
                <a:latin typeface="Arial" charset="0"/>
                <a:cs typeface="Arial" charset="0"/>
              </a:rPr>
              <a:t>Pascal </a:t>
            </a:r>
            <a:r>
              <a:rPr lang="en-GB" sz="2100" dirty="0" err="1" smtClean="0">
                <a:latin typeface="Arial" charset="0"/>
                <a:cs typeface="Arial" charset="0"/>
              </a:rPr>
              <a:t>Bourcher</a:t>
            </a:r>
            <a:endParaRPr lang="en-GB" sz="2100" dirty="0" smtClean="0">
              <a:latin typeface="Arial" charset="0"/>
              <a:cs typeface="Arial" charset="0"/>
            </a:endParaRPr>
          </a:p>
          <a:p>
            <a:pPr algn="l" eaLnBrk="1" hangingPunct="1"/>
            <a:r>
              <a:rPr lang="en-GB" sz="2100" dirty="0" smtClean="0">
                <a:latin typeface="Arial" charset="0"/>
                <a:cs typeface="Arial" charset="0"/>
              </a:rPr>
              <a:t>IFRC Community Safety and Resilience Coordinator</a:t>
            </a:r>
          </a:p>
          <a:p>
            <a:pPr algn="l" eaLnBrk="1" hangingPunct="1"/>
            <a:endParaRPr lang="en-GB" sz="3200" dirty="0" smtClean="0">
              <a:latin typeface="Arial" charset="0"/>
              <a:cs typeface="Arial" charset="0"/>
            </a:endParaRPr>
          </a:p>
          <a:p>
            <a:pPr algn="l" eaLnBrk="1" hangingPunct="1"/>
            <a:endParaRPr lang="en-GB" sz="32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8601" y="1676401"/>
            <a:ext cx="8458200" cy="41910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800" b="1" i="1" dirty="0" smtClean="0"/>
              <a:t>THANK YOU</a:t>
            </a:r>
            <a:r>
              <a:rPr lang="en-US" dirty="0" smtClean="0"/>
              <a:t> !!!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1000" dirty="0" smtClean="0"/>
              <a:t>(Any questions?)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2"/>
          <p:cNvSpPr>
            <a:spLocks noGrp="1"/>
          </p:cNvSpPr>
          <p:nvPr>
            <p:ph type="title"/>
          </p:nvPr>
        </p:nvSpPr>
        <p:spPr>
          <a:xfrm>
            <a:off x="1828800" y="381000"/>
            <a:ext cx="6858000" cy="1143000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spcAft>
                <a:spcPts val="1800"/>
              </a:spcAft>
              <a:defRPr/>
            </a:pPr>
            <a:r>
              <a:rPr lang="en-GB" sz="3600" dirty="0" smtClean="0"/>
              <a:t>Key facts</a:t>
            </a:r>
          </a:p>
        </p:txBody>
      </p:sp>
      <p:sp>
        <p:nvSpPr>
          <p:cNvPr id="12292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8600" y="1676400"/>
            <a:ext cx="8763000" cy="41910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1800"/>
              </a:spcAft>
              <a:buFont typeface="Arial" charset="0"/>
              <a:buNone/>
              <a:defRPr/>
            </a:pPr>
            <a:endParaRPr lang="en-GB" sz="800" u="sng" dirty="0" smtClean="0"/>
          </a:p>
          <a:p>
            <a:pPr marL="0" indent="0">
              <a:spcBef>
                <a:spcPts val="600"/>
              </a:spcBef>
              <a:spcAft>
                <a:spcPts val="1800"/>
              </a:spcAft>
              <a:buFont typeface="Arial" charset="0"/>
              <a:buNone/>
              <a:defRPr/>
            </a:pPr>
            <a:r>
              <a:rPr lang="en-GB" sz="2400" u="sng" dirty="0" smtClean="0"/>
              <a:t>Definition</a:t>
            </a:r>
            <a:r>
              <a:rPr lang="en-GB" sz="2400" dirty="0" smtClean="0"/>
              <a:t>: “The Principles and Rules for Red Cross and Red Crescent Disaster Relief (P&amp;R) regulate </a:t>
            </a:r>
            <a:r>
              <a:rPr lang="en-GB" sz="2400" b="1" dirty="0" smtClean="0"/>
              <a:t>procedures, roles and responsibilities</a:t>
            </a:r>
            <a:r>
              <a:rPr lang="en-GB" sz="2400" dirty="0" smtClean="0"/>
              <a:t> of the components of the Movement to </a:t>
            </a:r>
            <a:r>
              <a:rPr lang="en-GB" sz="2400" b="1" dirty="0" smtClean="0"/>
              <a:t>cooperate, prepare for, and respond</a:t>
            </a:r>
            <a:r>
              <a:rPr lang="en-GB" sz="2400" dirty="0" smtClean="0"/>
              <a:t> to disasters”.   </a:t>
            </a:r>
          </a:p>
          <a:p>
            <a:pPr marL="0" indent="0">
              <a:spcBef>
                <a:spcPts val="600"/>
              </a:spcBef>
              <a:spcAft>
                <a:spcPts val="1800"/>
              </a:spcAft>
              <a:buFont typeface="Arial" charset="0"/>
              <a:buNone/>
              <a:defRPr/>
            </a:pPr>
            <a:r>
              <a:rPr lang="en-GB" sz="2400" u="sng" dirty="0" smtClean="0"/>
              <a:t>History</a:t>
            </a:r>
            <a:r>
              <a:rPr lang="en-GB" sz="2400" dirty="0" smtClean="0"/>
              <a:t>: First developed in 1959, revised for the last time in 2013. </a:t>
            </a:r>
          </a:p>
          <a:p>
            <a:pPr marL="0" indent="0">
              <a:spcBef>
                <a:spcPts val="600"/>
              </a:spcBef>
              <a:spcAft>
                <a:spcPts val="1800"/>
              </a:spcAft>
              <a:buNone/>
              <a:defRPr/>
            </a:pPr>
            <a:r>
              <a:rPr lang="en-GB" sz="2400" u="sng" dirty="0" smtClean="0"/>
              <a:t>Reference</a:t>
            </a:r>
            <a:r>
              <a:rPr lang="en-GB" sz="2400" dirty="0" smtClean="0"/>
              <a:t>: Statutes of the Movement and the Constitution of IFRC.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 smtClean="0">
                <a:solidFill>
                  <a:schemeClr val="tx2"/>
                </a:solidFill>
              </a:rPr>
              <a:t>IFRC Principles and Rules for RCRC – Humanitarian Assistance</a:t>
            </a:r>
            <a:r>
              <a:rPr lang="en-GB" altLang="en-US" smtClean="0"/>
              <a:t/>
            </a:r>
            <a:br>
              <a:rPr lang="en-GB" altLang="en-US" smtClean="0"/>
            </a:br>
            <a:endParaRPr lang="en-GB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191000"/>
          </a:xfrm>
        </p:spPr>
        <p:txBody>
          <a:bodyPr/>
          <a:lstStyle/>
          <a:p>
            <a:pPr>
              <a:defRPr/>
            </a:pPr>
            <a:r>
              <a:rPr lang="en-GB" sz="2400" dirty="0" smtClean="0"/>
              <a:t>To</a:t>
            </a:r>
            <a:r>
              <a:rPr lang="en-GB" sz="2400" i="1" dirty="0" smtClean="0"/>
              <a:t> </a:t>
            </a:r>
            <a:r>
              <a:rPr lang="en-GB" sz="2400" dirty="0" smtClean="0"/>
              <a:t>govern National Societies and IFRC in international </a:t>
            </a:r>
            <a:r>
              <a:rPr lang="en-GB" sz="2400" u="sng" dirty="0" smtClean="0"/>
              <a:t>humanitarian assistance</a:t>
            </a:r>
            <a:r>
              <a:rPr lang="en-GB" sz="2400" dirty="0" smtClean="0"/>
              <a:t>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GB" sz="1000" dirty="0" smtClean="0"/>
          </a:p>
          <a:p>
            <a:pPr>
              <a:defRPr/>
            </a:pPr>
            <a:r>
              <a:rPr lang="en-GB" sz="2400" dirty="0" smtClean="0"/>
              <a:t>According to the Statutes of the Movement as well as the Constitution of the Federation, disaster response has to be conducted </a:t>
            </a:r>
            <a:r>
              <a:rPr lang="en-GB" sz="2400" u="sng" dirty="0" smtClean="0"/>
              <a:t>in line with the </a:t>
            </a:r>
            <a:r>
              <a:rPr lang="en-GB" sz="2400" i="1" u="sng" dirty="0" smtClean="0"/>
              <a:t>Principles and Rules</a:t>
            </a:r>
            <a:r>
              <a:rPr lang="en-GB" sz="2400" dirty="0" smtClean="0"/>
              <a:t>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GB" sz="1000" dirty="0" smtClean="0"/>
          </a:p>
          <a:p>
            <a:pPr>
              <a:defRPr/>
            </a:pPr>
            <a:r>
              <a:rPr lang="en-GB" sz="2400" dirty="0" smtClean="0"/>
              <a:t>They aim at strengthening </a:t>
            </a:r>
            <a:r>
              <a:rPr lang="en-GB" sz="2400" u="sng" dirty="0" smtClean="0"/>
              <a:t>Federation-wide coordination</a:t>
            </a:r>
            <a:r>
              <a:rPr lang="en-GB" sz="2400" dirty="0" smtClean="0"/>
              <a:t> in humanitarian assistance</a:t>
            </a:r>
            <a:r>
              <a:rPr lang="en-GB" sz="2400" b="1" dirty="0" smtClean="0"/>
              <a:t> </a:t>
            </a:r>
            <a:r>
              <a:rPr lang="en-GB" sz="2400" dirty="0" smtClean="0"/>
              <a:t>and establishes procedures for prepara­tion and cooperation in international disaster relief operations.</a:t>
            </a:r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36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Content Placeholder 5"/>
          <p:cNvSpPr>
            <a:spLocks noGrp="1"/>
          </p:cNvSpPr>
          <p:nvPr>
            <p:ph sz="quarter" idx="4"/>
          </p:nvPr>
        </p:nvSpPr>
        <p:spPr>
          <a:xfrm>
            <a:off x="152400" y="1752601"/>
            <a:ext cx="8839200" cy="4114800"/>
          </a:xfrm>
        </p:spPr>
        <p:txBody>
          <a:bodyPr/>
          <a:lstStyle/>
          <a:p>
            <a:pPr marL="273050" lvl="1" indent="-273050">
              <a:buFont typeface="Arial" charset="0"/>
              <a:buNone/>
              <a:defRPr/>
            </a:pPr>
            <a:r>
              <a:rPr lang="en-GB" sz="2200" dirty="0" smtClean="0">
                <a:latin typeface="Arial" charset="0"/>
                <a:cs typeface="Arial" charset="0"/>
              </a:rPr>
              <a:t>● </a:t>
            </a:r>
            <a:r>
              <a:rPr lang="en-GB" sz="2200" b="1" dirty="0" smtClean="0">
                <a:latin typeface="Arial" charset="0"/>
                <a:cs typeface="Arial" charset="0"/>
              </a:rPr>
              <a:t>Adaptation to new environment:</a:t>
            </a:r>
            <a:r>
              <a:rPr lang="en-GB" sz="2200" dirty="0" smtClean="0">
                <a:latin typeface="Arial" charset="0"/>
                <a:cs typeface="Arial" charset="0"/>
              </a:rPr>
              <a:t> </a:t>
            </a:r>
          </a:p>
          <a:p>
            <a:pPr marL="273050" lvl="1" indent="-273050">
              <a:buFont typeface="Arial" charset="0"/>
              <a:buNone/>
              <a:defRPr/>
            </a:pPr>
            <a:r>
              <a:rPr lang="en-GB" sz="2200" dirty="0" smtClean="0">
                <a:latin typeface="Arial" charset="0"/>
                <a:cs typeface="Arial" charset="0"/>
              </a:rPr>
              <a:t>- Complexity of disasters and multiplication of stakeholders;</a:t>
            </a:r>
          </a:p>
          <a:p>
            <a:pPr marL="273050" lvl="1" indent="-273050">
              <a:buFont typeface="Arial" charset="0"/>
              <a:buNone/>
              <a:defRPr/>
            </a:pPr>
            <a:r>
              <a:rPr lang="en-GB" sz="2200" dirty="0" smtClean="0">
                <a:latin typeface="Arial" charset="0"/>
                <a:cs typeface="Arial" charset="0"/>
              </a:rPr>
              <a:t>- Growing coordination and delivery capacities of NS;</a:t>
            </a:r>
          </a:p>
          <a:p>
            <a:pPr marL="273050" lvl="1" indent="-273050">
              <a:buNone/>
              <a:defRPr/>
            </a:pPr>
            <a:r>
              <a:rPr lang="en-GB" sz="2200" dirty="0" smtClean="0">
                <a:latin typeface="Arial" charset="0"/>
                <a:cs typeface="Arial" charset="0"/>
              </a:rPr>
              <a:t>- Multilateral and bilateral support to NS.</a:t>
            </a:r>
          </a:p>
          <a:p>
            <a:pPr marL="273050" lvl="1" indent="-273050">
              <a:buNone/>
              <a:defRPr/>
            </a:pPr>
            <a:endParaRPr lang="en-GB" sz="2200" dirty="0" smtClean="0">
              <a:latin typeface="Arial" charset="0"/>
              <a:cs typeface="Arial" charset="0"/>
            </a:endParaRPr>
          </a:p>
          <a:p>
            <a:pPr marL="273050" lvl="1" indent="-273050">
              <a:buNone/>
              <a:defRPr/>
            </a:pPr>
            <a:r>
              <a:rPr lang="en-GB" sz="2200" b="1" dirty="0" smtClean="0">
                <a:latin typeface="Arial" charset="0"/>
                <a:cs typeface="Arial" charset="0"/>
              </a:rPr>
              <a:t>● Integration/development of key factors: </a:t>
            </a:r>
          </a:p>
          <a:p>
            <a:pPr marL="273050" lvl="1" indent="-273050">
              <a:buFont typeface="Arial" charset="0"/>
              <a:buNone/>
              <a:defRPr/>
            </a:pPr>
            <a:r>
              <a:rPr lang="en-GB" sz="2200" dirty="0" smtClean="0">
                <a:latin typeface="Arial" charset="0"/>
                <a:cs typeface="Arial" charset="0"/>
              </a:rPr>
              <a:t>- Quality and accountability;</a:t>
            </a:r>
          </a:p>
          <a:p>
            <a:pPr marL="273050" lvl="1" indent="-273050">
              <a:buFont typeface="Arial" charset="0"/>
              <a:buNone/>
              <a:defRPr/>
            </a:pPr>
            <a:r>
              <a:rPr lang="en-GB" sz="2200" dirty="0" smtClean="0">
                <a:latin typeface="Arial" charset="0"/>
                <a:cs typeface="Arial" charset="0"/>
              </a:rPr>
              <a:t>- Global emergency response mechanisms and tools; </a:t>
            </a:r>
          </a:p>
          <a:p>
            <a:pPr marL="273050" lvl="1" indent="-273050">
              <a:buFont typeface="Arial" charset="0"/>
              <a:buNone/>
              <a:defRPr/>
            </a:pPr>
            <a:r>
              <a:rPr lang="en-GB" sz="2200" dirty="0" smtClean="0">
                <a:latin typeface="Arial" charset="0"/>
                <a:cs typeface="Arial" charset="0"/>
              </a:rPr>
              <a:t>- Transition from relief to recovery.</a:t>
            </a:r>
          </a:p>
          <a:p>
            <a:pPr eaLnBrk="1" hangingPunct="1"/>
            <a:endParaRPr lang="en-GB" sz="2100" dirty="0" smtClean="0">
              <a:latin typeface="Arial" charset="0"/>
              <a:cs typeface="Arial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28800" y="350838"/>
            <a:ext cx="7162800" cy="11430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1800"/>
              </a:spcAft>
              <a:defRPr/>
            </a:pPr>
            <a:r>
              <a:rPr lang="en-GB" sz="3200" dirty="0" smtClean="0"/>
              <a:t>Background of the revision of P&amp;R (2011 – 2013)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03648" y="629816"/>
            <a:ext cx="8280920" cy="1143000"/>
          </a:xfrm>
        </p:spPr>
        <p:txBody>
          <a:bodyPr/>
          <a:lstStyle/>
          <a:p>
            <a:r>
              <a:rPr lang="en-GB" sz="2800" dirty="0" smtClean="0">
                <a:solidFill>
                  <a:schemeClr val="tx2"/>
                </a:solidFill>
              </a:rPr>
              <a:t>Main Content in Principles &amp; rules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32024"/>
            <a:ext cx="8229600" cy="4205288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1500" dirty="0" smtClean="0"/>
              <a:t>1.  </a:t>
            </a:r>
            <a:r>
              <a:rPr lang="en-US" sz="1500" b="1" dirty="0" smtClean="0">
                <a:solidFill>
                  <a:srgbClr val="C00000"/>
                </a:solidFill>
              </a:rPr>
              <a:t>National Societies </a:t>
            </a:r>
            <a:r>
              <a:rPr lang="en-US" sz="1500" b="1" dirty="0" smtClean="0"/>
              <a:t>receiving international </a:t>
            </a:r>
          </a:p>
          <a:p>
            <a:pPr>
              <a:spcBef>
                <a:spcPts val="0"/>
              </a:spcBef>
              <a:buNone/>
            </a:pPr>
            <a:r>
              <a:rPr lang="en-US" sz="1500" b="1" dirty="0" smtClean="0"/>
              <a:t>	humanitarian assistance</a:t>
            </a:r>
          </a:p>
          <a:p>
            <a:pPr marL="628650" indent="0">
              <a:spcBef>
                <a:spcPts val="0"/>
              </a:spcBef>
              <a:buNone/>
            </a:pPr>
            <a:r>
              <a:rPr lang="en-US" sz="1400" dirty="0" smtClean="0"/>
              <a:t>A) Preparedness</a:t>
            </a:r>
          </a:p>
          <a:p>
            <a:pPr marL="628650" indent="0">
              <a:spcBef>
                <a:spcPts val="0"/>
              </a:spcBef>
              <a:buNone/>
            </a:pPr>
            <a:r>
              <a:rPr lang="en-US" sz="1400" dirty="0" smtClean="0"/>
              <a:t>B) Request for assistance</a:t>
            </a:r>
          </a:p>
          <a:p>
            <a:pPr marL="628650" indent="0">
              <a:spcBef>
                <a:spcPts val="0"/>
              </a:spcBef>
              <a:buNone/>
            </a:pPr>
            <a:r>
              <a:rPr lang="en-US" sz="1400" dirty="0" smtClean="0"/>
              <a:t>C) Coordinated and Principled Response</a:t>
            </a:r>
          </a:p>
          <a:p>
            <a:pPr>
              <a:spcBef>
                <a:spcPts val="0"/>
              </a:spcBef>
              <a:buNone/>
            </a:pPr>
            <a:endParaRPr lang="en-US" sz="800" dirty="0" smtClean="0"/>
          </a:p>
          <a:p>
            <a:pPr>
              <a:spcBef>
                <a:spcPts val="0"/>
              </a:spcBef>
              <a:buNone/>
            </a:pPr>
            <a:r>
              <a:rPr lang="en-US" sz="1500" dirty="0" smtClean="0"/>
              <a:t>3.  </a:t>
            </a:r>
            <a:r>
              <a:rPr lang="en-US" sz="1500" b="1" dirty="0">
                <a:solidFill>
                  <a:srgbClr val="C00000"/>
                </a:solidFill>
              </a:rPr>
              <a:t>The</a:t>
            </a:r>
            <a:r>
              <a:rPr lang="en-US" sz="1500" dirty="0" smtClean="0"/>
              <a:t> </a:t>
            </a:r>
            <a:r>
              <a:rPr lang="en-US" sz="1500" b="1" dirty="0" smtClean="0">
                <a:solidFill>
                  <a:srgbClr val="C00000"/>
                </a:solidFill>
              </a:rPr>
              <a:t>International Federation </a:t>
            </a:r>
          </a:p>
          <a:p>
            <a:pPr marL="630238" indent="-1588">
              <a:spcBef>
                <a:spcPts val="0"/>
              </a:spcBef>
              <a:buNone/>
            </a:pPr>
            <a:r>
              <a:rPr lang="en-US" sz="1400" dirty="0" smtClean="0"/>
              <a:t>A) Preparedness</a:t>
            </a:r>
          </a:p>
          <a:p>
            <a:pPr marL="630238" indent="-1588">
              <a:spcBef>
                <a:spcPts val="0"/>
              </a:spcBef>
              <a:buNone/>
            </a:pPr>
            <a:r>
              <a:rPr lang="en-US" sz="1400" dirty="0" smtClean="0"/>
              <a:t>B) Responding to requests </a:t>
            </a:r>
          </a:p>
          <a:p>
            <a:pPr marL="630238" indent="-1588">
              <a:spcBef>
                <a:spcPts val="0"/>
              </a:spcBef>
              <a:buNone/>
            </a:pPr>
            <a:r>
              <a:rPr lang="en-US" sz="1400" dirty="0" smtClean="0"/>
              <a:t>C) Coordinated and principled response</a:t>
            </a:r>
          </a:p>
          <a:p>
            <a:pPr marL="1588" indent="-1588">
              <a:buNone/>
            </a:pPr>
            <a:endParaRPr lang="en-US" sz="800" dirty="0" smtClean="0"/>
          </a:p>
          <a:p>
            <a:pPr>
              <a:spcBef>
                <a:spcPts val="0"/>
              </a:spcBef>
              <a:buNone/>
            </a:pPr>
            <a:r>
              <a:rPr lang="en-US" sz="1500" dirty="0"/>
              <a:t>4.  </a:t>
            </a:r>
            <a:r>
              <a:rPr lang="en-US" sz="1500" b="1" dirty="0"/>
              <a:t>Relief to Recovery</a:t>
            </a:r>
          </a:p>
          <a:p>
            <a:pPr marL="1588" indent="-1588">
              <a:buNone/>
            </a:pPr>
            <a:endParaRPr lang="en-US" sz="800" dirty="0"/>
          </a:p>
          <a:p>
            <a:pPr>
              <a:spcBef>
                <a:spcPts val="0"/>
              </a:spcBef>
              <a:buNone/>
            </a:pPr>
            <a:r>
              <a:rPr lang="en-US" sz="1500" dirty="0" smtClean="0"/>
              <a:t>5</a:t>
            </a:r>
            <a:r>
              <a:rPr lang="en-US" sz="1500" dirty="0"/>
              <a:t>. </a:t>
            </a:r>
            <a:r>
              <a:rPr lang="en-US" sz="1500" dirty="0" smtClean="0"/>
              <a:t>	</a:t>
            </a:r>
            <a:r>
              <a:rPr lang="en-US" sz="1500" b="1" dirty="0" smtClean="0"/>
              <a:t>Quality </a:t>
            </a:r>
            <a:r>
              <a:rPr lang="en-US" sz="1500" b="1" dirty="0"/>
              <a:t>and Accountability</a:t>
            </a:r>
          </a:p>
          <a:p>
            <a:pPr marL="1588" indent="-1588">
              <a:buNone/>
            </a:pPr>
            <a:endParaRPr lang="en-US" sz="800" dirty="0" smtClean="0"/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4788024" y="2060624"/>
            <a:ext cx="4355976" cy="439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68288" indent="-268288">
              <a:spcBef>
                <a:spcPts val="0"/>
              </a:spcBef>
              <a:buClr>
                <a:srgbClr val="C00000"/>
              </a:buClr>
              <a:buSzPct val="80000"/>
            </a:pPr>
            <a:r>
              <a:rPr lang="en-US" sz="1500" dirty="0" smtClean="0"/>
              <a:t>2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.  </a:t>
            </a:r>
            <a:r>
              <a:rPr lang="en-US" sz="15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National Societies </a:t>
            </a:r>
            <a:r>
              <a:rPr lang="en-US" sz="1500" b="1" dirty="0">
                <a:latin typeface="Arial" pitchFamily="34" charset="0"/>
                <a:cs typeface="Arial" pitchFamily="34" charset="0"/>
              </a:rPr>
              <a:t>providing international    humanitarian assistance</a:t>
            </a:r>
          </a:p>
          <a:p>
            <a:pPr marL="630238" indent="-1588">
              <a:spcBef>
                <a:spcPts val="0"/>
              </a:spcBef>
              <a:buNone/>
            </a:pPr>
            <a:r>
              <a:rPr lang="en-US" sz="1400" dirty="0" smtClean="0"/>
              <a:t>A) Preparedness</a:t>
            </a:r>
          </a:p>
          <a:p>
            <a:pPr marL="630238" indent="-1588">
              <a:spcBef>
                <a:spcPts val="0"/>
              </a:spcBef>
              <a:buNone/>
            </a:pPr>
            <a:r>
              <a:rPr lang="en-US" sz="1400" dirty="0" smtClean="0"/>
              <a:t>B) Responding to requests</a:t>
            </a:r>
          </a:p>
          <a:p>
            <a:pPr marL="630238" indent="-1588">
              <a:spcBef>
                <a:spcPts val="0"/>
              </a:spcBef>
              <a:buNone/>
            </a:pPr>
            <a:r>
              <a:rPr lang="en-US" sz="1400" dirty="0" smtClean="0"/>
              <a:t>C) Coordinated and Principled Response</a:t>
            </a:r>
            <a:endParaRPr lang="en-US" sz="1000" dirty="0" smtClean="0"/>
          </a:p>
          <a:p>
            <a:pPr marL="268288" indent="-268288">
              <a:spcBef>
                <a:spcPts val="0"/>
              </a:spcBef>
              <a:buClr>
                <a:srgbClr val="C00000"/>
              </a:buClr>
              <a:buSzPct val="80000"/>
            </a:pPr>
            <a:endParaRPr lang="en-US" sz="1500" dirty="0" smtClean="0"/>
          </a:p>
          <a:p>
            <a:pPr marL="268288" indent="-268288">
              <a:spcBef>
                <a:spcPts val="0"/>
              </a:spcBef>
              <a:buClr>
                <a:srgbClr val="C00000"/>
              </a:buClr>
              <a:buSzPct val="80000"/>
            </a:pPr>
            <a:r>
              <a:rPr lang="en-US" sz="1500" dirty="0" smtClean="0"/>
              <a:t>6. 	</a:t>
            </a:r>
            <a:r>
              <a:rPr lang="en-US" sz="1500" b="1" dirty="0" smtClean="0"/>
              <a:t>Relations with Public Authorities</a:t>
            </a:r>
          </a:p>
          <a:p>
            <a:pPr marL="269875" indent="-1588">
              <a:spcBef>
                <a:spcPts val="0"/>
              </a:spcBef>
              <a:buClr>
                <a:srgbClr val="C00000"/>
              </a:buClr>
              <a:buSzPct val="80000"/>
            </a:pPr>
            <a:r>
              <a:rPr lang="en-US" sz="1400" dirty="0" smtClean="0"/>
              <a:t>Public Authorities and Civil </a:t>
            </a:r>
            <a:r>
              <a:rPr lang="en-US" sz="1400" dirty="0"/>
              <a:t>P</a:t>
            </a:r>
            <a:r>
              <a:rPr lang="en-US" sz="1400" dirty="0" smtClean="0"/>
              <a:t>rotection</a:t>
            </a:r>
          </a:p>
          <a:p>
            <a:pPr marL="269875" indent="-1588">
              <a:spcBef>
                <a:spcPts val="0"/>
              </a:spcBef>
              <a:buClr>
                <a:srgbClr val="C00000"/>
              </a:buClr>
              <a:buSzPct val="80000"/>
            </a:pPr>
            <a:r>
              <a:rPr lang="en-US" sz="1400" dirty="0" smtClean="0"/>
              <a:t>Civil Military Coordination</a:t>
            </a:r>
          </a:p>
          <a:p>
            <a:pPr marL="269875" indent="-1588">
              <a:spcBef>
                <a:spcPts val="0"/>
              </a:spcBef>
              <a:buClr>
                <a:srgbClr val="C00000"/>
              </a:buClr>
              <a:buSzPct val="80000"/>
            </a:pPr>
            <a:endParaRPr lang="en-US" sz="1400" dirty="0" smtClean="0"/>
          </a:p>
          <a:p>
            <a:pPr marL="1588" indent="-1588">
              <a:spcBef>
                <a:spcPts val="0"/>
              </a:spcBef>
              <a:buClr>
                <a:srgbClr val="C00000"/>
              </a:buClr>
              <a:buSzPct val="80000"/>
            </a:pPr>
            <a:r>
              <a:rPr lang="en-US" sz="1500" dirty="0" smtClean="0"/>
              <a:t>7.  </a:t>
            </a:r>
            <a:r>
              <a:rPr lang="en-US" sz="1500" b="1" dirty="0"/>
              <a:t>Relations with External Actors</a:t>
            </a:r>
          </a:p>
          <a:p>
            <a:pPr marL="1588" indent="-1588">
              <a:spcBef>
                <a:spcPts val="0"/>
              </a:spcBef>
              <a:buClr>
                <a:srgbClr val="C00000"/>
              </a:buClr>
              <a:buSzPct val="80000"/>
            </a:pPr>
            <a:r>
              <a:rPr lang="en-US" sz="1500" dirty="0" smtClean="0"/>
              <a:t>	            	    </a:t>
            </a:r>
          </a:p>
          <a:p>
            <a:pPr marL="1588" indent="-1588">
              <a:spcBef>
                <a:spcPts val="0"/>
              </a:spcBef>
              <a:buClr>
                <a:srgbClr val="C00000"/>
              </a:buClr>
              <a:buSzPct val="80000"/>
            </a:pPr>
            <a:endParaRPr lang="en-US" sz="1500" dirty="0" smtClean="0"/>
          </a:p>
          <a:p>
            <a:pPr marL="1588" indent="-1588">
              <a:spcBef>
                <a:spcPts val="0"/>
              </a:spcBef>
              <a:buClr>
                <a:srgbClr val="C00000"/>
              </a:buClr>
              <a:buSzPct val="80000"/>
            </a:pPr>
            <a:endParaRPr lang="en-US" sz="1500" dirty="0" smtClean="0"/>
          </a:p>
          <a:p>
            <a:pPr marL="1588" indent="-1588">
              <a:spcBef>
                <a:spcPts val="0"/>
              </a:spcBef>
              <a:buClr>
                <a:srgbClr val="C00000"/>
              </a:buClr>
              <a:buSzPct val="80000"/>
            </a:pPr>
            <a:endParaRPr lang="en-US" sz="1500" dirty="0" smtClean="0"/>
          </a:p>
          <a:p>
            <a:pPr marL="1588" indent="-1588">
              <a:spcBef>
                <a:spcPts val="0"/>
              </a:spcBef>
              <a:buClr>
                <a:srgbClr val="C00000"/>
              </a:buClr>
              <a:buSzPct val="80000"/>
              <a:tabLst>
                <a:tab pos="268288" algn="l"/>
              </a:tabLst>
            </a:pPr>
            <a:r>
              <a:rPr lang="en-US" sz="1500" dirty="0" smtClean="0"/>
              <a:t>8. 	</a:t>
            </a:r>
            <a:r>
              <a:rPr lang="en-US" sz="1500" b="1" dirty="0" smtClean="0">
                <a:solidFill>
                  <a:srgbClr val="FF0000"/>
                </a:solidFill>
              </a:rPr>
              <a:t>Final </a:t>
            </a:r>
            <a:r>
              <a:rPr lang="en-US" sz="1500" b="1" dirty="0">
                <a:solidFill>
                  <a:srgbClr val="FF0000"/>
                </a:solidFill>
              </a:rPr>
              <a:t>Provisions</a:t>
            </a:r>
          </a:p>
          <a:p>
            <a:pPr marL="1588" indent="-1588">
              <a:spcBef>
                <a:spcPts val="0"/>
              </a:spcBef>
              <a:buClr>
                <a:srgbClr val="C00000"/>
              </a:buClr>
              <a:buSzPct val="80000"/>
              <a:tabLst>
                <a:tab pos="268288" algn="l"/>
              </a:tabLst>
            </a:pPr>
            <a:r>
              <a:rPr lang="en-US" sz="1500" dirty="0" smtClean="0"/>
              <a:t>		Annex A        Annex B</a:t>
            </a:r>
            <a:endParaRPr kumimoji="0" lang="en-GB" sz="14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51520" y="2060848"/>
            <a:ext cx="8784976" cy="1175332"/>
          </a:xfrm>
          <a:prstGeom prst="roundRect">
            <a:avLst/>
          </a:prstGeom>
          <a:solidFill>
            <a:srgbClr val="FF0000">
              <a:alpha val="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3484988" y="1772816"/>
            <a:ext cx="1224136" cy="288032"/>
          </a:xfrm>
          <a:prstGeom prst="roundRect">
            <a:avLst/>
          </a:prstGeom>
          <a:solidFill>
            <a:srgbClr val="FFFF0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5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Principles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51520" y="3284984"/>
            <a:ext cx="4320480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827242"/>
              </p:ext>
            </p:extLst>
          </p:nvPr>
        </p:nvGraphicFramePr>
        <p:xfrm>
          <a:off x="5076056" y="4509120"/>
          <a:ext cx="3960440" cy="1158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440"/>
              </a:tblGrid>
              <a:tr h="728856">
                <a:tc>
                  <a:txBody>
                    <a:bodyPr/>
                    <a:lstStyle/>
                    <a:p>
                      <a:pPr marL="92075" indent="-92075"/>
                      <a:r>
                        <a:rPr lang="en-GB" sz="1400" dirty="0" smtClean="0">
                          <a:latin typeface="Arial" pitchFamily="34" charset="0"/>
                          <a:cs typeface="Arial" pitchFamily="34" charset="0"/>
                        </a:rPr>
                        <a:t>Humanitarian agencies and other organisations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 pitchFamily="34" charset="0"/>
                          <a:cs typeface="Arial" pitchFamily="34" charset="0"/>
                        </a:rPr>
                        <a:t>Private Sector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 pitchFamily="34" charset="0"/>
                          <a:cs typeface="Arial" pitchFamily="34" charset="0"/>
                        </a:rPr>
                        <a:t>Media and Communications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92075" indent="-92075"/>
                      <a:endParaRPr lang="en-GB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574405"/>
              </p:ext>
            </p:extLst>
          </p:nvPr>
        </p:nvGraphicFramePr>
        <p:xfrm>
          <a:off x="467544" y="4869160"/>
          <a:ext cx="4299585" cy="147218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299585"/>
              </a:tblGrid>
              <a:tr h="242447">
                <a:tc>
                  <a:txBody>
                    <a:bodyPr/>
                    <a:lstStyle/>
                    <a:p>
                      <a:pPr marL="268288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Standards</a:t>
                      </a:r>
                    </a:p>
                    <a:p>
                      <a:pPr marL="268288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Beneficiary</a:t>
                      </a:r>
                      <a:r>
                        <a:rPr lang="en-US" sz="1400" b="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engagement</a:t>
                      </a:r>
                    </a:p>
                    <a:p>
                      <a:pPr marL="268288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Planning, monitoring and evaluation</a:t>
                      </a:r>
                    </a:p>
                    <a:p>
                      <a:pPr marL="268288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Staff and volunteer management</a:t>
                      </a:r>
                      <a:endParaRPr lang="en-GB" sz="1400" b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268288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Resource management</a:t>
                      </a:r>
                    </a:p>
                    <a:p>
                      <a:pPr marL="268288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Risk management and audit</a:t>
                      </a:r>
                      <a:endParaRPr lang="en-GB" sz="1400" b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251520" y="4293096"/>
            <a:ext cx="4320480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ounded Rectangle 11"/>
          <p:cNvSpPr/>
          <p:nvPr/>
        </p:nvSpPr>
        <p:spPr>
          <a:xfrm>
            <a:off x="251520" y="4653136"/>
            <a:ext cx="4320480" cy="1656184"/>
          </a:xfrm>
          <a:prstGeom prst="roundRect">
            <a:avLst/>
          </a:prstGeom>
          <a:solidFill>
            <a:schemeClr val="accent6">
              <a:lumMod val="75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4671895" y="3284984"/>
            <a:ext cx="4364601" cy="2016224"/>
          </a:xfrm>
          <a:prstGeom prst="roundRect">
            <a:avLst/>
          </a:prstGeom>
          <a:solidFill>
            <a:schemeClr val="accent1">
              <a:lumMod val="75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1469708" y="1808023"/>
            <a:ext cx="106311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Preamble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0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Arial" charset="0"/>
                <a:cs typeface="Arial" charset="0"/>
              </a:rPr>
              <a:t>New elements regarding roles and responsibilities between and among NS and IFRC (1)</a:t>
            </a:r>
            <a:br>
              <a:rPr lang="en-GB" sz="2800" dirty="0" smtClean="0">
                <a:latin typeface="Arial" charset="0"/>
                <a:cs typeface="Arial" charset="0"/>
              </a:rPr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4801" y="1676401"/>
            <a:ext cx="8382000" cy="41910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sz="2100" u="sng" dirty="0" smtClean="0">
                <a:latin typeface="Arial" charset="0"/>
                <a:cs typeface="Arial" charset="0"/>
              </a:rPr>
              <a:t>National societies receiving IHA</a:t>
            </a:r>
            <a:r>
              <a:rPr lang="en-GB" sz="2100" dirty="0" smtClean="0">
                <a:latin typeface="Arial" charset="0"/>
                <a:cs typeface="Arial" charset="0"/>
              </a:rPr>
              <a:t>: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sz="2100" dirty="0" smtClean="0">
                <a:latin typeface="Arial" charset="0"/>
                <a:cs typeface="Arial" charset="0"/>
              </a:rPr>
              <a:t>- P&amp;R provides detailed requirements for preparedness measures, information sharing and support available within the Movement. 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sz="2100" dirty="0" smtClean="0">
                <a:latin typeface="Arial" charset="0"/>
                <a:cs typeface="Arial" charset="0"/>
              </a:rPr>
              <a:t>- NS to reduce vulnerabilities of disaster prone population.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sz="2100" dirty="0" smtClean="0">
                <a:latin typeface="Arial" charset="0"/>
                <a:cs typeface="Arial" charset="0"/>
              </a:rPr>
              <a:t>- P&amp;R better defines multilateral and bilateral support (</a:t>
            </a:r>
            <a:r>
              <a:rPr lang="en-GB" sz="2100" u="sng" dirty="0" smtClean="0">
                <a:latin typeface="Arial" charset="0"/>
                <a:cs typeface="Arial" charset="0"/>
              </a:rPr>
              <a:t>under the EA framework</a:t>
            </a:r>
            <a:r>
              <a:rPr lang="en-GB" sz="2100" dirty="0" smtClean="0">
                <a:latin typeface="Arial" charset="0"/>
                <a:cs typeface="Arial" charset="0"/>
              </a:rPr>
              <a:t>), with NS leading the operation (</a:t>
            </a:r>
            <a:r>
              <a:rPr lang="en-GB" sz="2100" u="sng" dirty="0" smtClean="0">
                <a:latin typeface="Arial" charset="0"/>
                <a:cs typeface="Arial" charset="0"/>
              </a:rPr>
              <a:t>one</a:t>
            </a:r>
            <a:r>
              <a:rPr lang="en-GB" sz="2100" dirty="0" smtClean="0">
                <a:latin typeface="Arial" charset="0"/>
                <a:cs typeface="Arial" charset="0"/>
              </a:rPr>
              <a:t> operation approach): clearly rules out uncoordinated an unilateral assistance. 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sz="2100" dirty="0" smtClean="0">
                <a:latin typeface="Arial" charset="0"/>
                <a:cs typeface="Arial" charset="0"/>
              </a:rPr>
              <a:t>- Cooperation with neighbouring countries when disasters affect boarder areas.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sz="2100" dirty="0" smtClean="0">
                <a:latin typeface="Arial" charset="0"/>
                <a:cs typeface="Arial" charset="0"/>
              </a:rPr>
              <a:t>- Unsolicited goods (disposal and costs).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Arial" charset="0"/>
                <a:cs typeface="Arial" charset="0"/>
              </a:rPr>
              <a:t/>
            </a:r>
            <a:br>
              <a:rPr lang="en-GB" sz="2800" dirty="0" smtClean="0">
                <a:latin typeface="Arial" charset="0"/>
                <a:cs typeface="Arial" charset="0"/>
              </a:rPr>
            </a:br>
            <a:r>
              <a:rPr lang="en-GB" sz="2800" dirty="0" smtClean="0">
                <a:latin typeface="Arial" charset="0"/>
                <a:cs typeface="Arial" charset="0"/>
              </a:rPr>
              <a:t>New elements regarding roles and responsibilities between and among NS and IFRC (2)</a:t>
            </a:r>
            <a:br>
              <a:rPr lang="en-GB" sz="2800" dirty="0" smtClean="0">
                <a:latin typeface="Arial" charset="0"/>
                <a:cs typeface="Arial" charset="0"/>
              </a:rPr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4801" y="1676401"/>
            <a:ext cx="8382000" cy="41910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u="sng" dirty="0" smtClean="0">
                <a:latin typeface="Arial" charset="0"/>
                <a:cs typeface="Arial" charset="0"/>
              </a:rPr>
              <a:t>● IFRC</a:t>
            </a:r>
            <a:r>
              <a:rPr lang="en-GB" dirty="0" smtClean="0">
                <a:latin typeface="Arial" charset="0"/>
                <a:cs typeface="Arial" charset="0"/>
              </a:rPr>
              <a:t>: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dirty="0" smtClean="0">
                <a:latin typeface="Arial" charset="0"/>
                <a:cs typeface="Arial" charset="0"/>
              </a:rPr>
              <a:t>- Support  the reduction of vulnerabilities of disaster prone people as well as the NS disaster preparedness measures.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dirty="0" smtClean="0">
                <a:latin typeface="Arial" charset="0"/>
                <a:cs typeface="Arial" charset="0"/>
              </a:rPr>
              <a:t>- Maintain, develop  and deploy disaster response mechanisms and surge capacity tools.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dirty="0" smtClean="0">
                <a:latin typeface="Arial" charset="0"/>
                <a:cs typeface="Arial" charset="0"/>
              </a:rPr>
              <a:t>- Clear and detailed role of coordination at all levels.  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endParaRPr lang="en-GB" sz="800" dirty="0" smtClean="0">
              <a:latin typeface="Arial" charset="0"/>
              <a:cs typeface="Arial" charset="0"/>
            </a:endParaRP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u="sng" dirty="0" smtClean="0">
                <a:latin typeface="Arial" charset="0"/>
                <a:cs typeface="Arial" charset="0"/>
              </a:rPr>
              <a:t>● National societies providing IHA</a:t>
            </a:r>
            <a:r>
              <a:rPr lang="en-GB" dirty="0" smtClean="0">
                <a:latin typeface="Arial" charset="0"/>
                <a:cs typeface="Arial" charset="0"/>
              </a:rPr>
              <a:t>: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dirty="0" smtClean="0">
                <a:latin typeface="Arial" charset="0"/>
                <a:cs typeface="Arial" charset="0"/>
              </a:rPr>
              <a:t>- Work with NS and IFRC to support DP measures and reduction of vulnerabilities of disaster prone people.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dirty="0" smtClean="0">
                <a:latin typeface="Arial" charset="0"/>
                <a:cs typeface="Arial" charset="0"/>
              </a:rPr>
              <a:t>- Multilateral/Bilateral support in the EA framework.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Arial" charset="0"/>
                <a:cs typeface="Arial" charset="0"/>
              </a:rPr>
              <a:t/>
            </a:r>
            <a:br>
              <a:rPr lang="en-GB" sz="2800" dirty="0" smtClean="0">
                <a:latin typeface="Arial" charset="0"/>
                <a:cs typeface="Arial" charset="0"/>
              </a:rPr>
            </a:br>
            <a:r>
              <a:rPr lang="en-GB" sz="2800" dirty="0" smtClean="0">
                <a:latin typeface="Arial" charset="0"/>
                <a:cs typeface="Arial" charset="0"/>
              </a:rPr>
              <a:t>New elements regarding rules for all Movement partners (1)</a:t>
            </a:r>
            <a:br>
              <a:rPr lang="en-GB" sz="2800" dirty="0" smtClean="0">
                <a:latin typeface="Arial" charset="0"/>
                <a:cs typeface="Arial" charset="0"/>
              </a:rPr>
            </a:br>
            <a:r>
              <a:rPr lang="en-GB" sz="2800" dirty="0" smtClean="0">
                <a:latin typeface="Arial" charset="0"/>
                <a:cs typeface="Arial" charset="0"/>
              </a:rPr>
              <a:t/>
            </a:r>
            <a:br>
              <a:rPr lang="en-GB" sz="2800" dirty="0" smtClean="0">
                <a:latin typeface="Arial" charset="0"/>
                <a:cs typeface="Arial" charset="0"/>
              </a:rPr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4801" y="1676401"/>
            <a:ext cx="8382000" cy="41910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1800"/>
              </a:spcAft>
              <a:buNone/>
              <a:defRPr/>
            </a:pPr>
            <a:r>
              <a:rPr lang="en-GB" b="1" dirty="0" smtClean="0">
                <a:latin typeface="Arial" charset="0"/>
                <a:cs typeface="Arial" charset="0"/>
              </a:rPr>
              <a:t>● Relief to recovery: </a:t>
            </a:r>
            <a:r>
              <a:rPr lang="en-GB" dirty="0" smtClean="0">
                <a:latin typeface="Arial" charset="0"/>
                <a:cs typeface="Arial" charset="0"/>
              </a:rPr>
              <a:t>clear role of NS and IFRC in early recovery and development of exit strategies.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b="1" dirty="0" smtClean="0">
                <a:latin typeface="Arial" charset="0"/>
                <a:cs typeface="Arial" charset="0"/>
              </a:rPr>
              <a:t>● Quality and accountability: 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FontTx/>
              <a:buChar char="-"/>
              <a:defRPr/>
            </a:pPr>
            <a:r>
              <a:rPr lang="en-GB" dirty="0" smtClean="0">
                <a:latin typeface="Arial" charset="0"/>
                <a:cs typeface="Arial" charset="0"/>
              </a:rPr>
              <a:t> Minimum </a:t>
            </a:r>
            <a:r>
              <a:rPr lang="en-GB" u="sng" dirty="0" smtClean="0">
                <a:latin typeface="Arial" charset="0"/>
                <a:cs typeface="Arial" charset="0"/>
              </a:rPr>
              <a:t>standards</a:t>
            </a:r>
            <a:r>
              <a:rPr lang="en-GB" dirty="0" smtClean="0">
                <a:latin typeface="Arial" charset="0"/>
                <a:cs typeface="Arial" charset="0"/>
              </a:rPr>
              <a:t> for humanitarian response (Sphere);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FontTx/>
              <a:buChar char="-"/>
              <a:defRPr/>
            </a:pP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u="sng" dirty="0" smtClean="0">
                <a:latin typeface="Arial" charset="0"/>
                <a:cs typeface="Arial" charset="0"/>
              </a:rPr>
              <a:t>Beneficiary</a:t>
            </a:r>
            <a:r>
              <a:rPr lang="en-GB" dirty="0" smtClean="0">
                <a:latin typeface="Arial" charset="0"/>
                <a:cs typeface="Arial" charset="0"/>
              </a:rPr>
              <a:t> engagement (involvement and </a:t>
            </a:r>
            <a:r>
              <a:rPr lang="en-GB" dirty="0" err="1" smtClean="0">
                <a:latin typeface="Arial" charset="0"/>
                <a:cs typeface="Arial" charset="0"/>
              </a:rPr>
              <a:t>BenCom</a:t>
            </a:r>
            <a:r>
              <a:rPr lang="en-GB" dirty="0" smtClean="0">
                <a:latin typeface="Arial" charset="0"/>
                <a:cs typeface="Arial" charset="0"/>
              </a:rPr>
              <a:t>) clearly mentioned;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FontTx/>
              <a:buChar char="-"/>
              <a:defRPr/>
            </a:pPr>
            <a:r>
              <a:rPr lang="en-GB" u="sng" dirty="0" smtClean="0">
                <a:latin typeface="Arial" charset="0"/>
                <a:cs typeface="Arial" charset="0"/>
              </a:rPr>
              <a:t> PMER: </a:t>
            </a:r>
            <a:r>
              <a:rPr lang="en-GB" dirty="0" smtClean="0">
                <a:latin typeface="Arial" charset="0"/>
                <a:cs typeface="Arial" charset="0"/>
              </a:rPr>
              <a:t>strong focus on needs assessment, PMER mechanisms and capacity building; </a:t>
            </a:r>
          </a:p>
          <a:p>
            <a:pPr marL="0" indent="0">
              <a:spcBef>
                <a:spcPts val="600"/>
              </a:spcBef>
              <a:spcAft>
                <a:spcPts val="1800"/>
              </a:spcAft>
              <a:buNone/>
              <a:defRPr/>
            </a:pPr>
            <a:r>
              <a:rPr lang="en-GB" dirty="0" smtClean="0">
                <a:latin typeface="Arial" charset="0"/>
                <a:cs typeface="Arial" charset="0"/>
              </a:rPr>
              <a:t>- </a:t>
            </a:r>
            <a:r>
              <a:rPr lang="en-GB" u="sng" dirty="0" smtClean="0">
                <a:latin typeface="Arial" charset="0"/>
                <a:cs typeface="Arial" charset="0"/>
              </a:rPr>
              <a:t>Risk management: </a:t>
            </a:r>
            <a:r>
              <a:rPr lang="en-GB" dirty="0" smtClean="0">
                <a:latin typeface="Arial" charset="0"/>
                <a:cs typeface="Arial" charset="0"/>
              </a:rPr>
              <a:t>emphasis on potential operational and reputational risks related to IHA (receipt or provision).</a:t>
            </a:r>
            <a:r>
              <a:rPr lang="en-GB" u="sng" dirty="0" smtClean="0">
                <a:latin typeface="Arial" charset="0"/>
                <a:cs typeface="Arial" charset="0"/>
              </a:rPr>
              <a:t>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Arial" charset="0"/>
                <a:cs typeface="Arial" charset="0"/>
              </a:rPr>
              <a:t/>
            </a:r>
            <a:br>
              <a:rPr lang="en-GB" sz="2800" dirty="0" smtClean="0">
                <a:latin typeface="Arial" charset="0"/>
                <a:cs typeface="Arial" charset="0"/>
              </a:rPr>
            </a:br>
            <a:r>
              <a:rPr lang="en-GB" sz="2800" dirty="0" smtClean="0">
                <a:latin typeface="Arial" charset="0"/>
                <a:cs typeface="Arial" charset="0"/>
              </a:rPr>
              <a:t>New elements regarding rules for all Movement partners (2)</a:t>
            </a:r>
            <a:br>
              <a:rPr lang="en-GB" sz="2800" dirty="0" smtClean="0">
                <a:latin typeface="Arial" charset="0"/>
                <a:cs typeface="Arial" charset="0"/>
              </a:rPr>
            </a:br>
            <a:r>
              <a:rPr lang="en-GB" sz="2800" dirty="0" smtClean="0">
                <a:latin typeface="Arial" charset="0"/>
                <a:cs typeface="Arial" charset="0"/>
              </a:rPr>
              <a:t/>
            </a:r>
            <a:br>
              <a:rPr lang="en-GB" sz="2800" dirty="0" smtClean="0">
                <a:latin typeface="Arial" charset="0"/>
                <a:cs typeface="Arial" charset="0"/>
              </a:rPr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4801" y="1676401"/>
            <a:ext cx="8382000" cy="41910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1800"/>
              </a:spcAft>
              <a:buNone/>
              <a:defRPr/>
            </a:pPr>
            <a:r>
              <a:rPr lang="en-GB" sz="2000" b="1" dirty="0" smtClean="0">
                <a:latin typeface="Arial" charset="0"/>
                <a:cs typeface="Arial" charset="0"/>
              </a:rPr>
              <a:t>● Relation with public authorities: </a:t>
            </a:r>
            <a:r>
              <a:rPr lang="en-GB" sz="2000" dirty="0" smtClean="0">
                <a:latin typeface="Arial" charset="0"/>
                <a:cs typeface="Arial" charset="0"/>
              </a:rPr>
              <a:t>Rules to follow when working with public authorities and civil protection mechanisms, as well as when using military assets (last resort).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sz="2000" b="1" dirty="0" smtClean="0">
                <a:latin typeface="Arial" charset="0"/>
                <a:cs typeface="Arial" charset="0"/>
              </a:rPr>
              <a:t>● Relation with external actors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sz="2000" dirty="0" smtClean="0">
                <a:latin typeface="Arial" charset="0"/>
                <a:cs typeface="Arial" charset="0"/>
              </a:rPr>
              <a:t>- </a:t>
            </a:r>
            <a:r>
              <a:rPr lang="en-GB" sz="2000" u="sng" dirty="0" smtClean="0">
                <a:latin typeface="Arial" charset="0"/>
                <a:cs typeface="Arial" charset="0"/>
              </a:rPr>
              <a:t>Humanitarian actors</a:t>
            </a:r>
            <a:r>
              <a:rPr lang="en-GB" sz="2000" dirty="0" smtClean="0">
                <a:latin typeface="Arial" charset="0"/>
                <a:cs typeface="Arial" charset="0"/>
              </a:rPr>
              <a:t>: coordination encouraged but consider the potential risks when entering into a partnership (seek IFRC guidance).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sz="2000" dirty="0" smtClean="0">
                <a:latin typeface="Arial" charset="0"/>
                <a:cs typeface="Arial" charset="0"/>
              </a:rPr>
              <a:t>- </a:t>
            </a:r>
            <a:r>
              <a:rPr lang="en-GB" sz="2000" u="sng" dirty="0" smtClean="0">
                <a:latin typeface="Arial" charset="0"/>
                <a:cs typeface="Arial" charset="0"/>
              </a:rPr>
              <a:t>Private sector</a:t>
            </a:r>
            <a:r>
              <a:rPr lang="en-GB" sz="2000" dirty="0" smtClean="0">
                <a:latin typeface="Arial" charset="0"/>
                <a:cs typeface="Arial" charset="0"/>
              </a:rPr>
              <a:t>: Importance of the actor’s positive image and respect of the Movement’s humanitarian values. </a:t>
            </a:r>
          </a:p>
          <a:p>
            <a:pPr marL="0" indent="0">
              <a:spcBef>
                <a:spcPts val="600"/>
              </a:spcBef>
              <a:spcAft>
                <a:spcPts val="200"/>
              </a:spcAft>
              <a:buNone/>
              <a:defRPr/>
            </a:pPr>
            <a:r>
              <a:rPr lang="en-GB" sz="2000" dirty="0" smtClean="0">
                <a:latin typeface="Arial" charset="0"/>
                <a:cs typeface="Arial" charset="0"/>
              </a:rPr>
              <a:t>- </a:t>
            </a:r>
            <a:r>
              <a:rPr lang="en-GB" sz="2000" u="sng" dirty="0" smtClean="0">
                <a:latin typeface="Arial" charset="0"/>
                <a:cs typeface="Arial" charset="0"/>
              </a:rPr>
              <a:t>Media and communications</a:t>
            </a:r>
            <a:r>
              <a:rPr lang="en-GB" sz="2000" dirty="0" smtClean="0">
                <a:latin typeface="Arial" charset="0"/>
                <a:cs typeface="Arial" charset="0"/>
              </a:rPr>
              <a:t>: drawing attention to the unmet needs, coordinated approach between NS and IFRC and target to communicate in external channels within 24 hours of a disaster.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3234</TotalTime>
  <Words>591</Words>
  <Application>Microsoft Office PowerPoint</Application>
  <PresentationFormat>On-screen Show (4:3)</PresentationFormat>
  <Paragraphs>111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Key facts</vt:lpstr>
      <vt:lpstr>IFRC Principles and Rules for RCRC – Humanitarian Assistance </vt:lpstr>
      <vt:lpstr>Background of the revision of P&amp;R (2011 – 2013)</vt:lpstr>
      <vt:lpstr>Main Content in Principles &amp; rules</vt:lpstr>
      <vt:lpstr>New elements regarding roles and responsibilities between and among NS and IFRC (1) </vt:lpstr>
      <vt:lpstr> New elements regarding roles and responsibilities between and among NS and IFRC (2) </vt:lpstr>
      <vt:lpstr> New elements regarding rules for all Movement partners (1)  </vt:lpstr>
      <vt:lpstr> New elements regarding rules for all Movement partners (2)  </vt:lpstr>
      <vt:lpstr>PowerPoint Presentation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goli.ameri</dc:creator>
  <cp:lastModifiedBy>Angeline Tandiono</cp:lastModifiedBy>
  <cp:revision>150</cp:revision>
  <dcterms:created xsi:type="dcterms:W3CDTF">2010-10-08T14:12:22Z</dcterms:created>
  <dcterms:modified xsi:type="dcterms:W3CDTF">2016-05-26T03:11:37Z</dcterms:modified>
</cp:coreProperties>
</file>