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07" r:id="rId2"/>
    <p:sldId id="417" r:id="rId3"/>
    <p:sldId id="411" r:id="rId4"/>
    <p:sldId id="408" r:id="rId5"/>
    <p:sldId id="409" r:id="rId6"/>
    <p:sldId id="412" r:id="rId7"/>
    <p:sldId id="381" r:id="rId8"/>
    <p:sldId id="388" r:id="rId9"/>
    <p:sldId id="382" r:id="rId10"/>
    <p:sldId id="383" r:id="rId11"/>
    <p:sldId id="397" r:id="rId12"/>
    <p:sldId id="373" r:id="rId13"/>
    <p:sldId id="390" r:id="rId14"/>
    <p:sldId id="391" r:id="rId15"/>
    <p:sldId id="392" r:id="rId16"/>
    <p:sldId id="380" r:id="rId17"/>
    <p:sldId id="372" r:id="rId18"/>
    <p:sldId id="402" r:id="rId19"/>
    <p:sldId id="420" r:id="rId20"/>
    <p:sldId id="393" r:id="rId21"/>
    <p:sldId id="416" r:id="rId22"/>
    <p:sldId id="414" r:id="rId23"/>
    <p:sldId id="404" r:id="rId24"/>
    <p:sldId id="419" r:id="rId25"/>
    <p:sldId id="395" r:id="rId26"/>
    <p:sldId id="290" r:id="rId2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83044" autoAdjust="0"/>
  </p:normalViewPr>
  <p:slideViewPr>
    <p:cSldViewPr>
      <p:cViewPr>
        <p:scale>
          <a:sx n="70" d="100"/>
          <a:sy n="70" d="100"/>
        </p:scale>
        <p:origin x="96" y="264"/>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36" y="-108"/>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B1BEC-0145-4C94-88FA-6805BF3D7D42}" type="doc">
      <dgm:prSet loTypeId="urn:microsoft.com/office/officeart/2005/8/layout/hProcess9" loCatId="process" qsTypeId="urn:microsoft.com/office/officeart/2005/8/quickstyle/simple1" qsCatId="simple" csTypeId="urn:microsoft.com/office/officeart/2005/8/colors/colorful1" csCatId="colorful" phldr="1"/>
      <dgm:spPr/>
    </dgm:pt>
    <dgm:pt modelId="{F59D2217-4AF9-4EE0-B7AF-40CB84BDD0A5}">
      <dgm:prSet phldrT="[Text]"/>
      <dgm:spPr/>
      <dgm:t>
        <a:bodyPr/>
        <a:lstStyle/>
        <a:p>
          <a:r>
            <a:rPr lang="en-GB" dirty="0" smtClean="0">
              <a:solidFill>
                <a:schemeClr val="tx1"/>
              </a:solidFill>
            </a:rPr>
            <a:t>Introduction to Disaster Law </a:t>
          </a:r>
          <a:endParaRPr lang="en-GB" dirty="0">
            <a:solidFill>
              <a:schemeClr val="tx1"/>
            </a:solidFill>
          </a:endParaRPr>
        </a:p>
      </dgm:t>
    </dgm:pt>
    <dgm:pt modelId="{11876D0C-3E7A-4734-9C73-45733898163C}" type="parTrans" cxnId="{25F1A826-20BC-45FF-A19C-34C8F330021C}">
      <dgm:prSet/>
      <dgm:spPr/>
      <dgm:t>
        <a:bodyPr/>
        <a:lstStyle/>
        <a:p>
          <a:endParaRPr lang="en-GB"/>
        </a:p>
      </dgm:t>
    </dgm:pt>
    <dgm:pt modelId="{8617052A-9DC2-4C8F-AC4B-D6CBB860856D}" type="sibTrans" cxnId="{25F1A826-20BC-45FF-A19C-34C8F330021C}">
      <dgm:prSet/>
      <dgm:spPr/>
      <dgm:t>
        <a:bodyPr/>
        <a:lstStyle/>
        <a:p>
          <a:endParaRPr lang="en-GB"/>
        </a:p>
      </dgm:t>
    </dgm:pt>
    <dgm:pt modelId="{98E67EEF-D8D1-4DE6-B68B-71C8795949EA}">
      <dgm:prSet phldrT="[Text]"/>
      <dgm:spPr/>
      <dgm:t>
        <a:bodyPr/>
        <a:lstStyle/>
        <a:p>
          <a:r>
            <a:rPr lang="en-GB" dirty="0" smtClean="0">
              <a:solidFill>
                <a:schemeClr val="tx1"/>
              </a:solidFill>
            </a:rPr>
            <a:t>What is IDRL? Background, tools, commitments  </a:t>
          </a:r>
          <a:endParaRPr lang="en-GB" dirty="0">
            <a:solidFill>
              <a:schemeClr val="tx1"/>
            </a:solidFill>
          </a:endParaRPr>
        </a:p>
      </dgm:t>
    </dgm:pt>
    <dgm:pt modelId="{F6BCD4A4-ED91-4587-AB10-BE82FD061EE7}" type="parTrans" cxnId="{4D519840-9914-4A39-8883-2C8E49AF90C9}">
      <dgm:prSet/>
      <dgm:spPr/>
      <dgm:t>
        <a:bodyPr/>
        <a:lstStyle/>
        <a:p>
          <a:endParaRPr lang="en-GB"/>
        </a:p>
      </dgm:t>
    </dgm:pt>
    <dgm:pt modelId="{54469643-8BC2-4EC1-8C32-69B701A6CD8A}" type="sibTrans" cxnId="{4D519840-9914-4A39-8883-2C8E49AF90C9}">
      <dgm:prSet/>
      <dgm:spPr/>
      <dgm:t>
        <a:bodyPr/>
        <a:lstStyle/>
        <a:p>
          <a:endParaRPr lang="en-GB"/>
        </a:p>
      </dgm:t>
    </dgm:pt>
    <dgm:pt modelId="{3F42F419-9121-4055-AA41-A12653B8EE82}">
      <dgm:prSet phldrT="[Text]"/>
      <dgm:spPr/>
      <dgm:t>
        <a:bodyPr/>
        <a:lstStyle/>
        <a:p>
          <a:r>
            <a:rPr lang="en-GB" dirty="0" smtClean="0">
              <a:solidFill>
                <a:schemeClr val="tx1"/>
              </a:solidFill>
            </a:rPr>
            <a:t>IDRL scenario exercise </a:t>
          </a:r>
          <a:endParaRPr lang="en-GB" dirty="0">
            <a:solidFill>
              <a:schemeClr val="tx1"/>
            </a:solidFill>
          </a:endParaRPr>
        </a:p>
      </dgm:t>
    </dgm:pt>
    <dgm:pt modelId="{0DAD2720-31E3-4241-82E6-8AA33E48288A}" type="parTrans" cxnId="{E5EAACE1-8D74-444E-ABCF-4CE4FF765F18}">
      <dgm:prSet/>
      <dgm:spPr/>
      <dgm:t>
        <a:bodyPr/>
        <a:lstStyle/>
        <a:p>
          <a:endParaRPr lang="en-GB"/>
        </a:p>
      </dgm:t>
    </dgm:pt>
    <dgm:pt modelId="{EEF772AF-A49E-499A-8C49-E7544134B4DE}" type="sibTrans" cxnId="{E5EAACE1-8D74-444E-ABCF-4CE4FF765F18}">
      <dgm:prSet/>
      <dgm:spPr/>
      <dgm:t>
        <a:bodyPr/>
        <a:lstStyle/>
        <a:p>
          <a:endParaRPr lang="en-GB"/>
        </a:p>
      </dgm:t>
    </dgm:pt>
    <dgm:pt modelId="{FC71C6A1-9126-4DF3-A4A3-457BB3FF6C0A}">
      <dgm:prSet/>
      <dgm:spPr/>
      <dgm:t>
        <a:bodyPr/>
        <a:lstStyle/>
        <a:p>
          <a:r>
            <a:rPr lang="en-GB" smtClean="0">
              <a:solidFill>
                <a:schemeClr val="tx1"/>
              </a:solidFill>
            </a:rPr>
            <a:t>Theme 1</a:t>
          </a:r>
          <a:r>
            <a:rPr lang="en-GB" dirty="0" smtClean="0">
              <a:solidFill>
                <a:schemeClr val="tx1"/>
              </a:solidFill>
            </a:rPr>
            <a:t>: IDRL </a:t>
          </a:r>
          <a:endParaRPr lang="en-GB" dirty="0">
            <a:solidFill>
              <a:schemeClr val="tx1"/>
            </a:solidFill>
          </a:endParaRPr>
        </a:p>
      </dgm:t>
    </dgm:pt>
    <dgm:pt modelId="{EBFBA3E6-4DC2-4F6B-B562-9C26BD503C8C}" type="parTrans" cxnId="{539BAB61-4D3E-4F1B-8C41-69B64BF28582}">
      <dgm:prSet/>
      <dgm:spPr/>
      <dgm:t>
        <a:bodyPr/>
        <a:lstStyle/>
        <a:p>
          <a:endParaRPr lang="en-GB"/>
        </a:p>
      </dgm:t>
    </dgm:pt>
    <dgm:pt modelId="{CB151862-8ED3-4838-A223-CFCD3B91C475}" type="sibTrans" cxnId="{539BAB61-4D3E-4F1B-8C41-69B64BF28582}">
      <dgm:prSet/>
      <dgm:spPr/>
      <dgm:t>
        <a:bodyPr/>
        <a:lstStyle/>
        <a:p>
          <a:endParaRPr lang="en-GB"/>
        </a:p>
      </dgm:t>
    </dgm:pt>
    <dgm:pt modelId="{24F7A406-9164-4CC2-AE95-E70BC28971C8}">
      <dgm:prSet/>
      <dgm:spPr/>
      <dgm:t>
        <a:bodyPr/>
        <a:lstStyle/>
        <a:p>
          <a:r>
            <a:rPr lang="en-GB" dirty="0" smtClean="0">
              <a:solidFill>
                <a:schemeClr val="tx1"/>
              </a:solidFill>
            </a:rPr>
            <a:t>Part 2: Law and DRR, regional developments, Indonesia experience </a:t>
          </a:r>
          <a:endParaRPr lang="en-GB" dirty="0">
            <a:solidFill>
              <a:schemeClr val="tx1"/>
            </a:solidFill>
          </a:endParaRPr>
        </a:p>
      </dgm:t>
    </dgm:pt>
    <dgm:pt modelId="{FE80C81A-698D-4261-84E6-5149EC9861F0}" type="parTrans" cxnId="{61E6E593-0717-48C1-B2AB-EFD6134A2CB7}">
      <dgm:prSet/>
      <dgm:spPr/>
      <dgm:t>
        <a:bodyPr/>
        <a:lstStyle/>
        <a:p>
          <a:endParaRPr lang="en-GB"/>
        </a:p>
      </dgm:t>
    </dgm:pt>
    <dgm:pt modelId="{FB99686D-20DB-444A-9AAE-34B91224982A}" type="sibTrans" cxnId="{61E6E593-0717-48C1-B2AB-EFD6134A2CB7}">
      <dgm:prSet/>
      <dgm:spPr/>
      <dgm:t>
        <a:bodyPr/>
        <a:lstStyle/>
        <a:p>
          <a:endParaRPr lang="en-GB"/>
        </a:p>
      </dgm:t>
    </dgm:pt>
    <dgm:pt modelId="{9191C447-5EC1-4D2D-BD9E-8CDBCBDACEA4}" type="pres">
      <dgm:prSet presAssocID="{015B1BEC-0145-4C94-88FA-6805BF3D7D42}" presName="CompostProcess" presStyleCnt="0">
        <dgm:presLayoutVars>
          <dgm:dir/>
          <dgm:resizeHandles val="exact"/>
        </dgm:presLayoutVars>
      </dgm:prSet>
      <dgm:spPr/>
    </dgm:pt>
    <dgm:pt modelId="{C37C8B17-0F2C-4722-9DB9-11D2BC00A880}" type="pres">
      <dgm:prSet presAssocID="{015B1BEC-0145-4C94-88FA-6805BF3D7D42}" presName="arrow" presStyleLbl="bgShp" presStyleIdx="0" presStyleCnt="1">
        <dgm:style>
          <a:lnRef idx="1">
            <a:schemeClr val="accent2"/>
          </a:lnRef>
          <a:fillRef idx="2">
            <a:schemeClr val="accent2"/>
          </a:fillRef>
          <a:effectRef idx="1">
            <a:schemeClr val="accent2"/>
          </a:effectRef>
          <a:fontRef idx="minor">
            <a:schemeClr val="dk1"/>
          </a:fontRef>
        </dgm:style>
      </dgm:prSet>
      <dgm:spPr/>
    </dgm:pt>
    <dgm:pt modelId="{B726BE99-EFCF-4F6A-844D-2D1F8D5A2898}" type="pres">
      <dgm:prSet presAssocID="{015B1BEC-0145-4C94-88FA-6805BF3D7D42}" presName="linearProcess" presStyleCnt="0"/>
      <dgm:spPr/>
    </dgm:pt>
    <dgm:pt modelId="{CDE4E719-6271-4F1F-80C1-01D371A95524}" type="pres">
      <dgm:prSet presAssocID="{F59D2217-4AF9-4EE0-B7AF-40CB84BDD0A5}" presName="textNode" presStyleLbl="node1" presStyleIdx="0" presStyleCnt="5">
        <dgm:presLayoutVars>
          <dgm:bulletEnabled val="1"/>
        </dgm:presLayoutVars>
      </dgm:prSet>
      <dgm:spPr/>
      <dgm:t>
        <a:bodyPr/>
        <a:lstStyle/>
        <a:p>
          <a:endParaRPr lang="en-GB"/>
        </a:p>
      </dgm:t>
    </dgm:pt>
    <dgm:pt modelId="{328B4FD6-EB3C-4BA9-A3F2-BCDA5E92C1C0}" type="pres">
      <dgm:prSet presAssocID="{8617052A-9DC2-4C8F-AC4B-D6CBB860856D}" presName="sibTrans" presStyleCnt="0"/>
      <dgm:spPr/>
    </dgm:pt>
    <dgm:pt modelId="{3002D34B-66BA-4655-9772-987DABB96DF9}" type="pres">
      <dgm:prSet presAssocID="{FC71C6A1-9126-4DF3-A4A3-457BB3FF6C0A}" presName="textNode" presStyleLbl="node1" presStyleIdx="1" presStyleCnt="5">
        <dgm:presLayoutVars>
          <dgm:bulletEnabled val="1"/>
        </dgm:presLayoutVars>
      </dgm:prSet>
      <dgm:spPr/>
      <dgm:t>
        <a:bodyPr/>
        <a:lstStyle/>
        <a:p>
          <a:endParaRPr lang="en-GB"/>
        </a:p>
      </dgm:t>
    </dgm:pt>
    <dgm:pt modelId="{436B9B2C-1CA2-4E1D-B4C0-36FC9C0DA906}" type="pres">
      <dgm:prSet presAssocID="{CB151862-8ED3-4838-A223-CFCD3B91C475}" presName="sibTrans" presStyleCnt="0"/>
      <dgm:spPr/>
    </dgm:pt>
    <dgm:pt modelId="{B000141A-882E-4161-835E-91F1D990296B}" type="pres">
      <dgm:prSet presAssocID="{98E67EEF-D8D1-4DE6-B68B-71C8795949EA}" presName="textNode" presStyleLbl="node1" presStyleIdx="2" presStyleCnt="5">
        <dgm:presLayoutVars>
          <dgm:bulletEnabled val="1"/>
        </dgm:presLayoutVars>
      </dgm:prSet>
      <dgm:spPr/>
      <dgm:t>
        <a:bodyPr/>
        <a:lstStyle/>
        <a:p>
          <a:endParaRPr lang="en-GB"/>
        </a:p>
      </dgm:t>
    </dgm:pt>
    <dgm:pt modelId="{9BC6B3F7-B709-4B5C-BC60-6F36D48270EE}" type="pres">
      <dgm:prSet presAssocID="{54469643-8BC2-4EC1-8C32-69B701A6CD8A}" presName="sibTrans" presStyleCnt="0"/>
      <dgm:spPr/>
    </dgm:pt>
    <dgm:pt modelId="{54D354C5-51EF-4D0F-A4B0-AF19C0F0B0ED}" type="pres">
      <dgm:prSet presAssocID="{3F42F419-9121-4055-AA41-A12653B8EE82}" presName="textNode" presStyleLbl="node1" presStyleIdx="3" presStyleCnt="5">
        <dgm:presLayoutVars>
          <dgm:bulletEnabled val="1"/>
        </dgm:presLayoutVars>
      </dgm:prSet>
      <dgm:spPr/>
      <dgm:t>
        <a:bodyPr/>
        <a:lstStyle/>
        <a:p>
          <a:endParaRPr lang="en-GB"/>
        </a:p>
      </dgm:t>
    </dgm:pt>
    <dgm:pt modelId="{ADFE6F34-7660-4462-BCBA-1959072403E2}" type="pres">
      <dgm:prSet presAssocID="{EEF772AF-A49E-499A-8C49-E7544134B4DE}" presName="sibTrans" presStyleCnt="0"/>
      <dgm:spPr/>
    </dgm:pt>
    <dgm:pt modelId="{DDCC0557-4097-414A-B0D5-93C21782D2CA}" type="pres">
      <dgm:prSet presAssocID="{24F7A406-9164-4CC2-AE95-E70BC28971C8}" presName="textNode" presStyleLbl="node1" presStyleIdx="4" presStyleCnt="5">
        <dgm:presLayoutVars>
          <dgm:bulletEnabled val="1"/>
        </dgm:presLayoutVars>
      </dgm:prSet>
      <dgm:spPr/>
      <dgm:t>
        <a:bodyPr/>
        <a:lstStyle/>
        <a:p>
          <a:endParaRPr lang="en-GB"/>
        </a:p>
      </dgm:t>
    </dgm:pt>
  </dgm:ptLst>
  <dgm:cxnLst>
    <dgm:cxn modelId="{61E6E593-0717-48C1-B2AB-EFD6134A2CB7}" srcId="{015B1BEC-0145-4C94-88FA-6805BF3D7D42}" destId="{24F7A406-9164-4CC2-AE95-E70BC28971C8}" srcOrd="4" destOrd="0" parTransId="{FE80C81A-698D-4261-84E6-5149EC9861F0}" sibTransId="{FB99686D-20DB-444A-9AAE-34B91224982A}"/>
    <dgm:cxn modelId="{539BAB61-4D3E-4F1B-8C41-69B64BF28582}" srcId="{015B1BEC-0145-4C94-88FA-6805BF3D7D42}" destId="{FC71C6A1-9126-4DF3-A4A3-457BB3FF6C0A}" srcOrd="1" destOrd="0" parTransId="{EBFBA3E6-4DC2-4F6B-B562-9C26BD503C8C}" sibTransId="{CB151862-8ED3-4838-A223-CFCD3B91C475}"/>
    <dgm:cxn modelId="{AABA3A8F-3851-475A-B5AC-443765843F43}" type="presOf" srcId="{FC71C6A1-9126-4DF3-A4A3-457BB3FF6C0A}" destId="{3002D34B-66BA-4655-9772-987DABB96DF9}" srcOrd="0" destOrd="0" presId="urn:microsoft.com/office/officeart/2005/8/layout/hProcess9"/>
    <dgm:cxn modelId="{E5EAACE1-8D74-444E-ABCF-4CE4FF765F18}" srcId="{015B1BEC-0145-4C94-88FA-6805BF3D7D42}" destId="{3F42F419-9121-4055-AA41-A12653B8EE82}" srcOrd="3" destOrd="0" parTransId="{0DAD2720-31E3-4241-82E6-8AA33E48288A}" sibTransId="{EEF772AF-A49E-499A-8C49-E7544134B4DE}"/>
    <dgm:cxn modelId="{0F21F36C-A5B0-40DF-8953-7BDE1CF22C14}" type="presOf" srcId="{24F7A406-9164-4CC2-AE95-E70BC28971C8}" destId="{DDCC0557-4097-414A-B0D5-93C21782D2CA}" srcOrd="0" destOrd="0" presId="urn:microsoft.com/office/officeart/2005/8/layout/hProcess9"/>
    <dgm:cxn modelId="{3F116235-2E0A-40A8-B63C-492F97116CE6}" type="presOf" srcId="{98E67EEF-D8D1-4DE6-B68B-71C8795949EA}" destId="{B000141A-882E-4161-835E-91F1D990296B}" srcOrd="0" destOrd="0" presId="urn:microsoft.com/office/officeart/2005/8/layout/hProcess9"/>
    <dgm:cxn modelId="{25F1A826-20BC-45FF-A19C-34C8F330021C}" srcId="{015B1BEC-0145-4C94-88FA-6805BF3D7D42}" destId="{F59D2217-4AF9-4EE0-B7AF-40CB84BDD0A5}" srcOrd="0" destOrd="0" parTransId="{11876D0C-3E7A-4734-9C73-45733898163C}" sibTransId="{8617052A-9DC2-4C8F-AC4B-D6CBB860856D}"/>
    <dgm:cxn modelId="{4D519840-9914-4A39-8883-2C8E49AF90C9}" srcId="{015B1BEC-0145-4C94-88FA-6805BF3D7D42}" destId="{98E67EEF-D8D1-4DE6-B68B-71C8795949EA}" srcOrd="2" destOrd="0" parTransId="{F6BCD4A4-ED91-4587-AB10-BE82FD061EE7}" sibTransId="{54469643-8BC2-4EC1-8C32-69B701A6CD8A}"/>
    <dgm:cxn modelId="{FB4991EB-B07E-4FBC-BE40-F079B4BBE483}" type="presOf" srcId="{3F42F419-9121-4055-AA41-A12653B8EE82}" destId="{54D354C5-51EF-4D0F-A4B0-AF19C0F0B0ED}" srcOrd="0" destOrd="0" presId="urn:microsoft.com/office/officeart/2005/8/layout/hProcess9"/>
    <dgm:cxn modelId="{D55B1830-9519-44F0-9E6E-DCF1DA4E5DD9}" type="presOf" srcId="{F59D2217-4AF9-4EE0-B7AF-40CB84BDD0A5}" destId="{CDE4E719-6271-4F1F-80C1-01D371A95524}" srcOrd="0" destOrd="0" presId="urn:microsoft.com/office/officeart/2005/8/layout/hProcess9"/>
    <dgm:cxn modelId="{3E6235F8-557F-4273-B454-D0696532CC9D}" type="presOf" srcId="{015B1BEC-0145-4C94-88FA-6805BF3D7D42}" destId="{9191C447-5EC1-4D2D-BD9E-8CDBCBDACEA4}" srcOrd="0" destOrd="0" presId="urn:microsoft.com/office/officeart/2005/8/layout/hProcess9"/>
    <dgm:cxn modelId="{5EC9B307-5DCA-4228-8C88-B08D08A40CB6}" type="presParOf" srcId="{9191C447-5EC1-4D2D-BD9E-8CDBCBDACEA4}" destId="{C37C8B17-0F2C-4722-9DB9-11D2BC00A880}" srcOrd="0" destOrd="0" presId="urn:microsoft.com/office/officeart/2005/8/layout/hProcess9"/>
    <dgm:cxn modelId="{7ACD102C-5553-49CB-BD24-5A7BB58D3923}" type="presParOf" srcId="{9191C447-5EC1-4D2D-BD9E-8CDBCBDACEA4}" destId="{B726BE99-EFCF-4F6A-844D-2D1F8D5A2898}" srcOrd="1" destOrd="0" presId="urn:microsoft.com/office/officeart/2005/8/layout/hProcess9"/>
    <dgm:cxn modelId="{1E6D47CC-A573-4396-B0A8-0651ACD8BFBF}" type="presParOf" srcId="{B726BE99-EFCF-4F6A-844D-2D1F8D5A2898}" destId="{CDE4E719-6271-4F1F-80C1-01D371A95524}" srcOrd="0" destOrd="0" presId="urn:microsoft.com/office/officeart/2005/8/layout/hProcess9"/>
    <dgm:cxn modelId="{6CBDA542-FF7D-433C-BFE1-AB71387D0648}" type="presParOf" srcId="{B726BE99-EFCF-4F6A-844D-2D1F8D5A2898}" destId="{328B4FD6-EB3C-4BA9-A3F2-BCDA5E92C1C0}" srcOrd="1" destOrd="0" presId="urn:microsoft.com/office/officeart/2005/8/layout/hProcess9"/>
    <dgm:cxn modelId="{82C104A2-4F5C-468A-B7CF-FB2BF825AE13}" type="presParOf" srcId="{B726BE99-EFCF-4F6A-844D-2D1F8D5A2898}" destId="{3002D34B-66BA-4655-9772-987DABB96DF9}" srcOrd="2" destOrd="0" presId="urn:microsoft.com/office/officeart/2005/8/layout/hProcess9"/>
    <dgm:cxn modelId="{14E7504B-E405-42D0-99B7-58688C2C7181}" type="presParOf" srcId="{B726BE99-EFCF-4F6A-844D-2D1F8D5A2898}" destId="{436B9B2C-1CA2-4E1D-B4C0-36FC9C0DA906}" srcOrd="3" destOrd="0" presId="urn:microsoft.com/office/officeart/2005/8/layout/hProcess9"/>
    <dgm:cxn modelId="{05C201F6-871B-4EB5-82AB-C3083FA3D174}" type="presParOf" srcId="{B726BE99-EFCF-4F6A-844D-2D1F8D5A2898}" destId="{B000141A-882E-4161-835E-91F1D990296B}" srcOrd="4" destOrd="0" presId="urn:microsoft.com/office/officeart/2005/8/layout/hProcess9"/>
    <dgm:cxn modelId="{F498CBF3-E198-4F82-B23E-EB9C691A2B52}" type="presParOf" srcId="{B726BE99-EFCF-4F6A-844D-2D1F8D5A2898}" destId="{9BC6B3F7-B709-4B5C-BC60-6F36D48270EE}" srcOrd="5" destOrd="0" presId="urn:microsoft.com/office/officeart/2005/8/layout/hProcess9"/>
    <dgm:cxn modelId="{58FCEEA8-1C51-4CD6-B99D-F42F09BF8592}" type="presParOf" srcId="{B726BE99-EFCF-4F6A-844D-2D1F8D5A2898}" destId="{54D354C5-51EF-4D0F-A4B0-AF19C0F0B0ED}" srcOrd="6" destOrd="0" presId="urn:microsoft.com/office/officeart/2005/8/layout/hProcess9"/>
    <dgm:cxn modelId="{C9060C6C-DAAC-4C9A-A567-B38237DB1AD2}" type="presParOf" srcId="{B726BE99-EFCF-4F6A-844D-2D1F8D5A2898}" destId="{ADFE6F34-7660-4462-BCBA-1959072403E2}" srcOrd="7" destOrd="0" presId="urn:microsoft.com/office/officeart/2005/8/layout/hProcess9"/>
    <dgm:cxn modelId="{AFE0899F-6E6A-40B5-9634-C60F002F0720}" type="presParOf" srcId="{B726BE99-EFCF-4F6A-844D-2D1F8D5A2898}" destId="{DDCC0557-4097-414A-B0D5-93C21782D2C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6B68F-B40C-4583-852F-FDE493E1E1E9}" type="doc">
      <dgm:prSet loTypeId="urn:microsoft.com/office/officeart/2005/8/layout/vList4#1" loCatId="list" qsTypeId="urn:microsoft.com/office/officeart/2005/8/quickstyle/simple5" qsCatId="simple" csTypeId="urn:microsoft.com/office/officeart/2005/8/colors/accent2_5" csCatId="accent2" phldr="1"/>
      <dgm:spPr/>
      <dgm:t>
        <a:bodyPr/>
        <a:lstStyle/>
        <a:p>
          <a:endParaRPr lang="en-GB"/>
        </a:p>
      </dgm:t>
    </dgm:pt>
    <dgm:pt modelId="{88741BBC-1B4A-415B-918A-9A7996EB9A19}">
      <dgm:prSet phldrT="[Text]" custT="1"/>
      <dgm:spPr/>
      <dgm:t>
        <a:bodyPr/>
        <a:lstStyle/>
        <a:p>
          <a:r>
            <a:rPr lang="en-GB" sz="2200" b="0" i="1" dirty="0" smtClean="0">
              <a:solidFill>
                <a:schemeClr val="tx1"/>
              </a:solidFill>
              <a:latin typeface="Arial" pitchFamily="34" charset="0"/>
              <a:cs typeface="Arial" pitchFamily="34" charset="0"/>
            </a:rPr>
            <a:t>Law and Disaster Risk Reduction (Law and DRR)</a:t>
          </a:r>
          <a:endParaRPr lang="en-GB" sz="2200" b="0" dirty="0">
            <a:solidFill>
              <a:schemeClr val="tx1"/>
            </a:solidFill>
            <a:latin typeface="Arial" pitchFamily="34" charset="0"/>
            <a:cs typeface="Arial" pitchFamily="34" charset="0"/>
          </a:endParaRPr>
        </a:p>
      </dgm:t>
    </dgm:pt>
    <dgm:pt modelId="{24D522F2-8CF8-4FD1-A074-3996D7F0B5D2}" type="parTrans" cxnId="{B612FCBC-A9DA-42DA-9D49-85292567EF04}">
      <dgm:prSet/>
      <dgm:spPr/>
      <dgm:t>
        <a:bodyPr/>
        <a:lstStyle/>
        <a:p>
          <a:endParaRPr lang="en-GB"/>
        </a:p>
      </dgm:t>
    </dgm:pt>
    <dgm:pt modelId="{3DF310E3-F957-46AE-A67F-B9D5E3B836A0}" type="sibTrans" cxnId="{B612FCBC-A9DA-42DA-9D49-85292567EF04}">
      <dgm:prSet/>
      <dgm:spPr/>
      <dgm:t>
        <a:bodyPr/>
        <a:lstStyle/>
        <a:p>
          <a:endParaRPr lang="en-GB"/>
        </a:p>
      </dgm:t>
    </dgm:pt>
    <dgm:pt modelId="{FF4A0685-AF32-4948-99B6-520E5E3C57EB}">
      <dgm:prSet phldrT="[Text]" custT="1"/>
      <dgm:spPr/>
      <dgm:t>
        <a:bodyPr/>
        <a:lstStyle/>
        <a:p>
          <a:r>
            <a:rPr lang="en-GB" sz="2200" b="0" i="1" dirty="0" smtClean="0">
              <a:solidFill>
                <a:schemeClr val="tx1"/>
              </a:solidFill>
              <a:latin typeface="Arial" pitchFamily="34" charset="0"/>
              <a:cs typeface="Arial" pitchFamily="34" charset="0"/>
            </a:rPr>
            <a:t>International Disaster Response Law (IDRL)</a:t>
          </a:r>
          <a:endParaRPr lang="en-GB" sz="2200" b="0" dirty="0">
            <a:solidFill>
              <a:schemeClr val="tx1"/>
            </a:solidFill>
            <a:latin typeface="Arial" pitchFamily="34" charset="0"/>
            <a:cs typeface="Arial" pitchFamily="34" charset="0"/>
          </a:endParaRPr>
        </a:p>
      </dgm:t>
    </dgm:pt>
    <dgm:pt modelId="{99D8C31C-9BE5-4C3C-9076-50F04213F8A7}" type="sibTrans" cxnId="{8E8343E5-BD24-4D75-90F0-29C7FACBFEAD}">
      <dgm:prSet/>
      <dgm:spPr/>
      <dgm:t>
        <a:bodyPr/>
        <a:lstStyle/>
        <a:p>
          <a:endParaRPr lang="en-GB"/>
        </a:p>
      </dgm:t>
    </dgm:pt>
    <dgm:pt modelId="{8426360C-9325-42F4-9AC0-395D31655315}" type="parTrans" cxnId="{8E8343E5-BD24-4D75-90F0-29C7FACBFEAD}">
      <dgm:prSet/>
      <dgm:spPr/>
      <dgm:t>
        <a:bodyPr/>
        <a:lstStyle/>
        <a:p>
          <a:endParaRPr lang="en-GB"/>
        </a:p>
      </dgm:t>
    </dgm:pt>
    <dgm:pt modelId="{A48935FF-C5BF-44C8-B6C4-0ECD1AD996EA}" type="pres">
      <dgm:prSet presAssocID="{A086B68F-B40C-4583-852F-FDE493E1E1E9}" presName="linear" presStyleCnt="0">
        <dgm:presLayoutVars>
          <dgm:dir/>
          <dgm:resizeHandles val="exact"/>
        </dgm:presLayoutVars>
      </dgm:prSet>
      <dgm:spPr/>
      <dgm:t>
        <a:bodyPr/>
        <a:lstStyle/>
        <a:p>
          <a:endParaRPr lang="en-GB"/>
        </a:p>
      </dgm:t>
    </dgm:pt>
    <dgm:pt modelId="{7E427510-865C-4D62-89C2-60BFE043C562}" type="pres">
      <dgm:prSet presAssocID="{FF4A0685-AF32-4948-99B6-520E5E3C57EB}" presName="comp" presStyleCnt="0"/>
      <dgm:spPr/>
      <dgm:t>
        <a:bodyPr/>
        <a:lstStyle/>
        <a:p>
          <a:endParaRPr lang="en-GB"/>
        </a:p>
      </dgm:t>
    </dgm:pt>
    <dgm:pt modelId="{7D1CF747-1D5B-4BF7-B12F-E29222C3C6FF}" type="pres">
      <dgm:prSet presAssocID="{FF4A0685-AF32-4948-99B6-520E5E3C57EB}" presName="box" presStyleLbl="node1" presStyleIdx="0" presStyleCnt="2" custLinFactNeighborX="-11009" custLinFactNeighborY="-4119"/>
      <dgm:spPr/>
      <dgm:t>
        <a:bodyPr/>
        <a:lstStyle/>
        <a:p>
          <a:endParaRPr lang="en-GB"/>
        </a:p>
      </dgm:t>
    </dgm:pt>
    <dgm:pt modelId="{D1CFC44D-71F1-4777-8CA6-DC759D24EB1D}" type="pres">
      <dgm:prSet presAssocID="{FF4A0685-AF32-4948-99B6-520E5E3C57EB}" presName="img" presStyleLbl="fgImgPlace1" presStyleIdx="0" presStyleCnt="2"/>
      <dgm:spPr>
        <a:blipFill rotWithShape="0">
          <a:blip xmlns:r="http://schemas.openxmlformats.org/officeDocument/2006/relationships" r:embed="rId1"/>
          <a:stretch>
            <a:fillRect/>
          </a:stretch>
        </a:blipFill>
      </dgm:spPr>
      <dgm:t>
        <a:bodyPr/>
        <a:lstStyle/>
        <a:p>
          <a:endParaRPr lang="en-GB"/>
        </a:p>
      </dgm:t>
    </dgm:pt>
    <dgm:pt modelId="{4096FB50-BEA5-464C-AACD-37520D66B841}" type="pres">
      <dgm:prSet presAssocID="{FF4A0685-AF32-4948-99B6-520E5E3C57EB}" presName="text" presStyleLbl="node1" presStyleIdx="0" presStyleCnt="2">
        <dgm:presLayoutVars>
          <dgm:bulletEnabled val="1"/>
        </dgm:presLayoutVars>
      </dgm:prSet>
      <dgm:spPr/>
      <dgm:t>
        <a:bodyPr/>
        <a:lstStyle/>
        <a:p>
          <a:endParaRPr lang="en-GB"/>
        </a:p>
      </dgm:t>
    </dgm:pt>
    <dgm:pt modelId="{7F8C91D3-F57B-49A3-91C2-B545499C44D0}" type="pres">
      <dgm:prSet presAssocID="{99D8C31C-9BE5-4C3C-9076-50F04213F8A7}" presName="spacer" presStyleCnt="0"/>
      <dgm:spPr/>
      <dgm:t>
        <a:bodyPr/>
        <a:lstStyle/>
        <a:p>
          <a:endParaRPr lang="en-GB"/>
        </a:p>
      </dgm:t>
    </dgm:pt>
    <dgm:pt modelId="{4C68E026-AFDE-4DD4-8123-C97EB46738B6}" type="pres">
      <dgm:prSet presAssocID="{88741BBC-1B4A-415B-918A-9A7996EB9A19}" presName="comp" presStyleCnt="0"/>
      <dgm:spPr/>
      <dgm:t>
        <a:bodyPr/>
        <a:lstStyle/>
        <a:p>
          <a:endParaRPr lang="en-GB"/>
        </a:p>
      </dgm:t>
    </dgm:pt>
    <dgm:pt modelId="{FF71B7EC-CB04-44A6-92D1-D73FF2238BFE}" type="pres">
      <dgm:prSet presAssocID="{88741BBC-1B4A-415B-918A-9A7996EB9A19}" presName="box" presStyleLbl="node1" presStyleIdx="1" presStyleCnt="2"/>
      <dgm:spPr/>
      <dgm:t>
        <a:bodyPr/>
        <a:lstStyle/>
        <a:p>
          <a:endParaRPr lang="en-GB"/>
        </a:p>
      </dgm:t>
    </dgm:pt>
    <dgm:pt modelId="{6C1F3D77-C84A-4A0D-9507-6558377EC94E}" type="pres">
      <dgm:prSet presAssocID="{88741BBC-1B4A-415B-918A-9A7996EB9A19}" presName="img" presStyleLbl="fgImgPlace1" presStyleIdx="1" presStyleCnt="2"/>
      <dgm:spPr>
        <a:blipFill rotWithShape="0">
          <a:blip xmlns:r="http://schemas.openxmlformats.org/officeDocument/2006/relationships" r:embed="rId2"/>
          <a:stretch>
            <a:fillRect/>
          </a:stretch>
        </a:blipFill>
      </dgm:spPr>
      <dgm:t>
        <a:bodyPr/>
        <a:lstStyle/>
        <a:p>
          <a:endParaRPr lang="en-GB"/>
        </a:p>
      </dgm:t>
    </dgm:pt>
    <dgm:pt modelId="{3E842DB5-CB03-4E77-BEF3-114908B237B2}" type="pres">
      <dgm:prSet presAssocID="{88741BBC-1B4A-415B-918A-9A7996EB9A19}" presName="text" presStyleLbl="node1" presStyleIdx="1" presStyleCnt="2">
        <dgm:presLayoutVars>
          <dgm:bulletEnabled val="1"/>
        </dgm:presLayoutVars>
      </dgm:prSet>
      <dgm:spPr/>
      <dgm:t>
        <a:bodyPr/>
        <a:lstStyle/>
        <a:p>
          <a:endParaRPr lang="en-GB"/>
        </a:p>
      </dgm:t>
    </dgm:pt>
  </dgm:ptLst>
  <dgm:cxnLst>
    <dgm:cxn modelId="{5DA7DD96-D6E2-44B2-B1BF-28C644418BB7}" type="presOf" srcId="{88741BBC-1B4A-415B-918A-9A7996EB9A19}" destId="{FF71B7EC-CB04-44A6-92D1-D73FF2238BFE}" srcOrd="0" destOrd="0" presId="urn:microsoft.com/office/officeart/2005/8/layout/vList4#1"/>
    <dgm:cxn modelId="{0467E73A-FD66-4823-B919-76B63419E5FB}" type="presOf" srcId="{FF4A0685-AF32-4948-99B6-520E5E3C57EB}" destId="{4096FB50-BEA5-464C-AACD-37520D66B841}" srcOrd="1" destOrd="0" presId="urn:microsoft.com/office/officeart/2005/8/layout/vList4#1"/>
    <dgm:cxn modelId="{B612FCBC-A9DA-42DA-9D49-85292567EF04}" srcId="{A086B68F-B40C-4583-852F-FDE493E1E1E9}" destId="{88741BBC-1B4A-415B-918A-9A7996EB9A19}" srcOrd="1" destOrd="0" parTransId="{24D522F2-8CF8-4FD1-A074-3996D7F0B5D2}" sibTransId="{3DF310E3-F957-46AE-A67F-B9D5E3B836A0}"/>
    <dgm:cxn modelId="{64E3DBBD-FC53-4F76-9A49-6DDFE66ABA7B}" type="presOf" srcId="{FF4A0685-AF32-4948-99B6-520E5E3C57EB}" destId="{7D1CF747-1D5B-4BF7-B12F-E29222C3C6FF}" srcOrd="0" destOrd="0" presId="urn:microsoft.com/office/officeart/2005/8/layout/vList4#1"/>
    <dgm:cxn modelId="{598905FD-7B83-43F1-9837-93834B5CE605}" type="presOf" srcId="{88741BBC-1B4A-415B-918A-9A7996EB9A19}" destId="{3E842DB5-CB03-4E77-BEF3-114908B237B2}" srcOrd="1" destOrd="0" presId="urn:microsoft.com/office/officeart/2005/8/layout/vList4#1"/>
    <dgm:cxn modelId="{67CDBD7A-DD24-4C02-80E4-23813953DB45}" type="presOf" srcId="{A086B68F-B40C-4583-852F-FDE493E1E1E9}" destId="{A48935FF-C5BF-44C8-B6C4-0ECD1AD996EA}" srcOrd="0" destOrd="0" presId="urn:microsoft.com/office/officeart/2005/8/layout/vList4#1"/>
    <dgm:cxn modelId="{8E8343E5-BD24-4D75-90F0-29C7FACBFEAD}" srcId="{A086B68F-B40C-4583-852F-FDE493E1E1E9}" destId="{FF4A0685-AF32-4948-99B6-520E5E3C57EB}" srcOrd="0" destOrd="0" parTransId="{8426360C-9325-42F4-9AC0-395D31655315}" sibTransId="{99D8C31C-9BE5-4C3C-9076-50F04213F8A7}"/>
    <dgm:cxn modelId="{2E8B404A-D38B-4D3D-B395-019B289B8215}" type="presParOf" srcId="{A48935FF-C5BF-44C8-B6C4-0ECD1AD996EA}" destId="{7E427510-865C-4D62-89C2-60BFE043C562}" srcOrd="0" destOrd="0" presId="urn:microsoft.com/office/officeart/2005/8/layout/vList4#1"/>
    <dgm:cxn modelId="{F1FA051D-0037-4EBA-8116-6F3EF59B9C9C}" type="presParOf" srcId="{7E427510-865C-4D62-89C2-60BFE043C562}" destId="{7D1CF747-1D5B-4BF7-B12F-E29222C3C6FF}" srcOrd="0" destOrd="0" presId="urn:microsoft.com/office/officeart/2005/8/layout/vList4#1"/>
    <dgm:cxn modelId="{977AC67B-C369-47B3-8E8F-65EFA437E76E}" type="presParOf" srcId="{7E427510-865C-4D62-89C2-60BFE043C562}" destId="{D1CFC44D-71F1-4777-8CA6-DC759D24EB1D}" srcOrd="1" destOrd="0" presId="urn:microsoft.com/office/officeart/2005/8/layout/vList4#1"/>
    <dgm:cxn modelId="{0DED32BB-8440-468B-8D78-C02233AD0269}" type="presParOf" srcId="{7E427510-865C-4D62-89C2-60BFE043C562}" destId="{4096FB50-BEA5-464C-AACD-37520D66B841}" srcOrd="2" destOrd="0" presId="urn:microsoft.com/office/officeart/2005/8/layout/vList4#1"/>
    <dgm:cxn modelId="{FA0D264D-EF57-40CE-AE8D-55D4D485763C}" type="presParOf" srcId="{A48935FF-C5BF-44C8-B6C4-0ECD1AD996EA}" destId="{7F8C91D3-F57B-49A3-91C2-B545499C44D0}" srcOrd="1" destOrd="0" presId="urn:microsoft.com/office/officeart/2005/8/layout/vList4#1"/>
    <dgm:cxn modelId="{01345CCC-8D87-4188-8505-CFDB206C7DF5}" type="presParOf" srcId="{A48935FF-C5BF-44C8-B6C4-0ECD1AD996EA}" destId="{4C68E026-AFDE-4DD4-8123-C97EB46738B6}" srcOrd="2" destOrd="0" presId="urn:microsoft.com/office/officeart/2005/8/layout/vList4#1"/>
    <dgm:cxn modelId="{7AB5EB36-AD3C-48EF-B51B-69E20720F16B}" type="presParOf" srcId="{4C68E026-AFDE-4DD4-8123-C97EB46738B6}" destId="{FF71B7EC-CB04-44A6-92D1-D73FF2238BFE}" srcOrd="0" destOrd="0" presId="urn:microsoft.com/office/officeart/2005/8/layout/vList4#1"/>
    <dgm:cxn modelId="{357F76AF-7C4A-4CAE-8E48-404F15A9978C}" type="presParOf" srcId="{4C68E026-AFDE-4DD4-8123-C97EB46738B6}" destId="{6C1F3D77-C84A-4A0D-9507-6558377EC94E}" srcOrd="1" destOrd="0" presId="urn:microsoft.com/office/officeart/2005/8/layout/vList4#1"/>
    <dgm:cxn modelId="{7B9449E5-E826-47B2-9F89-05C4E68457A6}" type="presParOf" srcId="{4C68E026-AFDE-4DD4-8123-C97EB46738B6}" destId="{3E842DB5-CB03-4E77-BEF3-114908B237B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C8B17-0F2C-4722-9DB9-11D2BC00A880}">
      <dsp:nvSpPr>
        <dsp:cNvPr id="0" name=""/>
        <dsp:cNvSpPr/>
      </dsp:nvSpPr>
      <dsp:spPr>
        <a:xfrm>
          <a:off x="651509" y="0"/>
          <a:ext cx="7383780" cy="4191000"/>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CDE4E719-6271-4F1F-80C1-01D371A95524}">
      <dsp:nvSpPr>
        <dsp:cNvPr id="0" name=""/>
        <dsp:cNvSpPr/>
      </dsp:nvSpPr>
      <dsp:spPr>
        <a:xfrm>
          <a:off x="3817" y="1257299"/>
          <a:ext cx="1669070" cy="1676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Introduction to Disaster Law </a:t>
          </a:r>
          <a:endParaRPr lang="en-GB" sz="1700" kern="1200" dirty="0">
            <a:solidFill>
              <a:schemeClr val="tx1"/>
            </a:solidFill>
          </a:endParaRPr>
        </a:p>
      </dsp:txBody>
      <dsp:txXfrm>
        <a:off x="85294" y="1338776"/>
        <a:ext cx="1506116" cy="1513446"/>
      </dsp:txXfrm>
    </dsp:sp>
    <dsp:sp modelId="{3002D34B-66BA-4655-9772-987DABB96DF9}">
      <dsp:nvSpPr>
        <dsp:cNvPr id="0" name=""/>
        <dsp:cNvSpPr/>
      </dsp:nvSpPr>
      <dsp:spPr>
        <a:xfrm>
          <a:off x="1756341" y="1257299"/>
          <a:ext cx="1669070" cy="1676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solidFill>
                <a:schemeClr val="tx1"/>
              </a:solidFill>
            </a:rPr>
            <a:t>Theme 1</a:t>
          </a:r>
          <a:r>
            <a:rPr lang="en-GB" sz="1700" kern="1200" dirty="0" smtClean="0">
              <a:solidFill>
                <a:schemeClr val="tx1"/>
              </a:solidFill>
            </a:rPr>
            <a:t>: IDRL </a:t>
          </a:r>
          <a:endParaRPr lang="en-GB" sz="1700" kern="1200" dirty="0">
            <a:solidFill>
              <a:schemeClr val="tx1"/>
            </a:solidFill>
          </a:endParaRPr>
        </a:p>
      </dsp:txBody>
      <dsp:txXfrm>
        <a:off x="1837818" y="1338776"/>
        <a:ext cx="1506116" cy="1513446"/>
      </dsp:txXfrm>
    </dsp:sp>
    <dsp:sp modelId="{B000141A-882E-4161-835E-91F1D990296B}">
      <dsp:nvSpPr>
        <dsp:cNvPr id="0" name=""/>
        <dsp:cNvSpPr/>
      </dsp:nvSpPr>
      <dsp:spPr>
        <a:xfrm>
          <a:off x="3508864" y="1257299"/>
          <a:ext cx="1669070" cy="1676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What is IDRL? Background, tools, commitments  </a:t>
          </a:r>
          <a:endParaRPr lang="en-GB" sz="1700" kern="1200" dirty="0">
            <a:solidFill>
              <a:schemeClr val="tx1"/>
            </a:solidFill>
          </a:endParaRPr>
        </a:p>
      </dsp:txBody>
      <dsp:txXfrm>
        <a:off x="3590341" y="1338776"/>
        <a:ext cx="1506116" cy="1513446"/>
      </dsp:txXfrm>
    </dsp:sp>
    <dsp:sp modelId="{54D354C5-51EF-4D0F-A4B0-AF19C0F0B0ED}">
      <dsp:nvSpPr>
        <dsp:cNvPr id="0" name=""/>
        <dsp:cNvSpPr/>
      </dsp:nvSpPr>
      <dsp:spPr>
        <a:xfrm>
          <a:off x="5261388" y="1257299"/>
          <a:ext cx="1669070" cy="1676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IDRL scenario exercise </a:t>
          </a:r>
          <a:endParaRPr lang="en-GB" sz="1700" kern="1200" dirty="0">
            <a:solidFill>
              <a:schemeClr val="tx1"/>
            </a:solidFill>
          </a:endParaRPr>
        </a:p>
      </dsp:txBody>
      <dsp:txXfrm>
        <a:off x="5342865" y="1338776"/>
        <a:ext cx="1506116" cy="1513446"/>
      </dsp:txXfrm>
    </dsp:sp>
    <dsp:sp modelId="{DDCC0557-4097-414A-B0D5-93C21782D2CA}">
      <dsp:nvSpPr>
        <dsp:cNvPr id="0" name=""/>
        <dsp:cNvSpPr/>
      </dsp:nvSpPr>
      <dsp:spPr>
        <a:xfrm>
          <a:off x="7013912" y="1257299"/>
          <a:ext cx="1669070" cy="1676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Part 2: Law and DRR, regional developments, Indonesia experience </a:t>
          </a:r>
          <a:endParaRPr lang="en-GB" sz="1700" kern="1200" dirty="0">
            <a:solidFill>
              <a:schemeClr val="tx1"/>
            </a:solidFill>
          </a:endParaRPr>
        </a:p>
      </dsp:txBody>
      <dsp:txXfrm>
        <a:off x="7095389" y="1338776"/>
        <a:ext cx="1506116" cy="1513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CF747-1D5B-4BF7-B12F-E29222C3C6FF}">
      <dsp:nvSpPr>
        <dsp:cNvPr id="0" name=""/>
        <dsp:cNvSpPr/>
      </dsp:nvSpPr>
      <dsp:spPr>
        <a:xfrm>
          <a:off x="0" y="0"/>
          <a:ext cx="8305800" cy="1850119"/>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0" i="1" kern="1200" dirty="0" smtClean="0">
              <a:solidFill>
                <a:schemeClr val="tx1"/>
              </a:solidFill>
              <a:latin typeface="Arial" pitchFamily="34" charset="0"/>
              <a:cs typeface="Arial" pitchFamily="34" charset="0"/>
            </a:rPr>
            <a:t>International Disaster Response Law (IDRL)</a:t>
          </a:r>
          <a:endParaRPr lang="en-GB" sz="2200" b="0" kern="1200" dirty="0">
            <a:solidFill>
              <a:schemeClr val="tx1"/>
            </a:solidFill>
            <a:latin typeface="Arial" pitchFamily="34" charset="0"/>
            <a:cs typeface="Arial" pitchFamily="34" charset="0"/>
          </a:endParaRPr>
        </a:p>
      </dsp:txBody>
      <dsp:txXfrm>
        <a:off x="1846171" y="0"/>
        <a:ext cx="6459628" cy="1850119"/>
      </dsp:txXfrm>
    </dsp:sp>
    <dsp:sp modelId="{D1CFC44D-71F1-4777-8CA6-DC759D24EB1D}">
      <dsp:nvSpPr>
        <dsp:cNvPr id="0" name=""/>
        <dsp:cNvSpPr/>
      </dsp:nvSpPr>
      <dsp:spPr>
        <a:xfrm>
          <a:off x="185011" y="185011"/>
          <a:ext cx="1661160" cy="148009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F71B7EC-CB04-44A6-92D1-D73FF2238BFE}">
      <dsp:nvSpPr>
        <dsp:cNvPr id="0" name=""/>
        <dsp:cNvSpPr/>
      </dsp:nvSpPr>
      <dsp:spPr>
        <a:xfrm>
          <a:off x="0" y="2035131"/>
          <a:ext cx="8305800" cy="1850119"/>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0" i="1" kern="1200" dirty="0" smtClean="0">
              <a:solidFill>
                <a:schemeClr val="tx1"/>
              </a:solidFill>
              <a:latin typeface="Arial" pitchFamily="34" charset="0"/>
              <a:cs typeface="Arial" pitchFamily="34" charset="0"/>
            </a:rPr>
            <a:t>Law and Disaster Risk Reduction (Law and DRR)</a:t>
          </a:r>
          <a:endParaRPr lang="en-GB" sz="2200" b="0" kern="1200" dirty="0">
            <a:solidFill>
              <a:schemeClr val="tx1"/>
            </a:solidFill>
            <a:latin typeface="Arial" pitchFamily="34" charset="0"/>
            <a:cs typeface="Arial" pitchFamily="34" charset="0"/>
          </a:endParaRPr>
        </a:p>
      </dsp:txBody>
      <dsp:txXfrm>
        <a:off x="1846171" y="2035131"/>
        <a:ext cx="6459628" cy="1850119"/>
      </dsp:txXfrm>
    </dsp:sp>
    <dsp:sp modelId="{6C1F3D77-C84A-4A0D-9507-6558377EC94E}">
      <dsp:nvSpPr>
        <dsp:cNvPr id="0" name=""/>
        <dsp:cNvSpPr/>
      </dsp:nvSpPr>
      <dsp:spPr>
        <a:xfrm>
          <a:off x="185011" y="2220143"/>
          <a:ext cx="1661160" cy="1480095"/>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973485CA-AED5-4C4E-8B36-B5C5455719D3}" type="datetimeFigureOut">
              <a:rPr lang="en-US"/>
              <a:pPr>
                <a:defRPr/>
              </a:pPr>
              <a:t>5/26/2016</a:t>
            </a:fld>
            <a:endParaRPr lang="en-GB"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7FE0F2A-899D-4597-8248-1593C47BC147}" type="slidenum">
              <a:rPr lang="en-GB"/>
              <a:pPr>
                <a:defRPr/>
              </a:pPr>
              <a:t>‹#›</a:t>
            </a:fld>
            <a:endParaRPr lang="en-GB" dirty="0"/>
          </a:p>
        </p:txBody>
      </p:sp>
    </p:spTree>
    <p:extLst>
      <p:ext uri="{BB962C8B-B14F-4D97-AF65-F5344CB8AC3E}">
        <p14:creationId xmlns:p14="http://schemas.microsoft.com/office/powerpoint/2010/main" val="26086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6ADB59DC-DCFB-4061-95F7-30FCF589EDFD}" type="datetimeFigureOut">
              <a:rPr lang="en-US"/>
              <a:pPr>
                <a:defRPr/>
              </a:pPr>
              <a:t>5/26/2016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5630"/>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94305BC-BB86-4435-8CC6-85CE885D3E8B}" type="slidenum">
              <a:rPr lang="en-GB"/>
              <a:pPr>
                <a:defRPr/>
              </a:pPr>
              <a:t>‹#›</a:t>
            </a:fld>
            <a:endParaRPr lang="en-GB" dirty="0"/>
          </a:p>
        </p:txBody>
      </p:sp>
    </p:spTree>
    <p:extLst>
      <p:ext uri="{BB962C8B-B14F-4D97-AF65-F5344CB8AC3E}">
        <p14:creationId xmlns:p14="http://schemas.microsoft.com/office/powerpoint/2010/main" val="39865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a:t>
            </a:fld>
            <a:endParaRPr lang="en-GB" dirty="0"/>
          </a:p>
        </p:txBody>
      </p:sp>
    </p:spTree>
    <p:extLst>
      <p:ext uri="{BB962C8B-B14F-4D97-AF65-F5344CB8AC3E}">
        <p14:creationId xmlns:p14="http://schemas.microsoft.com/office/powerpoint/2010/main" val="189154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a:t>
            </a:r>
            <a:r>
              <a:rPr lang="en-GB" baseline="0" dirty="0" smtClean="0"/>
              <a:t> question: </a:t>
            </a:r>
          </a:p>
          <a:p>
            <a:endParaRPr lang="en-GB" baseline="0" dirty="0" smtClean="0"/>
          </a:p>
          <a:p>
            <a:r>
              <a:rPr lang="en-GB" baseline="0" dirty="0" smtClean="0"/>
              <a:t>“International relief teams need the permission of the affected state to provide humanitarian assistance” – true or false?</a:t>
            </a:r>
          </a:p>
          <a:p>
            <a:endParaRPr lang="en-GB" baseline="0" dirty="0" smtClean="0"/>
          </a:p>
          <a:p>
            <a:r>
              <a:rPr lang="en-GB" baseline="0" dirty="0" smtClean="0"/>
              <a:t>TRUE:  international assisting actors MUST have the permission of the affected state to enter their country and provide relief. They should not enter without prior authorization and activities must be conducted in accordance with the needs of the affected state and affected communities.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10</a:t>
            </a:fld>
            <a:endParaRPr lang="en-GB" dirty="0"/>
          </a:p>
        </p:txBody>
      </p:sp>
    </p:spTree>
    <p:extLst>
      <p:ext uri="{BB962C8B-B14F-4D97-AF65-F5344CB8AC3E}">
        <p14:creationId xmlns:p14="http://schemas.microsoft.com/office/powerpoint/2010/main" val="340301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requesting</a:t>
            </a:r>
            <a:r>
              <a:rPr lang="en-GB" baseline="0" dirty="0" smtClean="0"/>
              <a:t> international assistance, the affected state MUST allow foreign governments to bring in ANY type of aid”.  True or false? </a:t>
            </a:r>
          </a:p>
          <a:p>
            <a:endParaRPr lang="en-GB" baseline="0" dirty="0" smtClean="0"/>
          </a:p>
          <a:p>
            <a:r>
              <a:rPr lang="en-GB" baseline="0" dirty="0" smtClean="0"/>
              <a:t>FALSE:  the affected state will determine what kind of assistance is required and when.  Foreign governments cannot bring in ANY type of aid. It should be in line with the type of assistance requested by the affected state, which should ideally be based on an assessment of the needs of the affected communities.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11</a:t>
            </a:fld>
            <a:endParaRPr lang="en-GB" dirty="0"/>
          </a:p>
        </p:txBody>
      </p:sp>
    </p:spTree>
    <p:extLst>
      <p:ext uri="{BB962C8B-B14F-4D97-AF65-F5344CB8AC3E}">
        <p14:creationId xmlns:p14="http://schemas.microsoft.com/office/powerpoint/2010/main" val="190249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dirty="0" smtClean="0"/>
              <a:t>So, having considered all of those</a:t>
            </a:r>
            <a:r>
              <a:rPr lang="en-US" baseline="0" dirty="0" smtClean="0"/>
              <a:t> questions, why do you think legal preparedness for international disaster response is important? Why do we need laws and regulations for this? </a:t>
            </a:r>
          </a:p>
          <a:p>
            <a:pPr eaLnBrk="1" hangingPunct="1">
              <a:buFontTx/>
              <a:buNone/>
            </a:pPr>
            <a:endParaRPr lang="en-US" baseline="0" dirty="0" smtClean="0"/>
          </a:p>
          <a:p>
            <a:pPr eaLnBrk="1" hangingPunct="1">
              <a:buFontTx/>
              <a:buNone/>
            </a:pPr>
            <a:r>
              <a:rPr lang="en-US" baseline="0" dirty="0" smtClean="0"/>
              <a:t>Well, I think everyone in this room knows that we are witnessing more frequent and large scale disasters than ever before – especially in Southeast Asia and the Asia Pacific more broadly. In addition to this, we are seeing many more (and different!)  international responders. </a:t>
            </a:r>
          </a:p>
          <a:p>
            <a:pPr eaLnBrk="1" hangingPunct="1">
              <a:buFontTx/>
              <a:buNone/>
            </a:pPr>
            <a:r>
              <a:rPr lang="en-US" baseline="0" dirty="0" smtClean="0"/>
              <a:t>At the same time, we have seen an absence of laws and procedures to regulate what is becoming an increasingly complex context. </a:t>
            </a:r>
          </a:p>
          <a:p>
            <a:pPr eaLnBrk="1" hangingPunct="1">
              <a:buFontTx/>
              <a:buNone/>
            </a:pPr>
            <a:endParaRPr lang="en-US" baseline="0" dirty="0" smtClean="0"/>
          </a:p>
          <a:p>
            <a:pPr eaLnBrk="1" hangingPunct="1">
              <a:buFontTx/>
              <a:buNone/>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44D06-4BEE-4E8B-8E21-0C28F7CA14B0}" type="slidenum">
              <a:rPr lang="en-GB" smtClean="0">
                <a:latin typeface="Arial" pitchFamily="34" charset="0"/>
                <a:cs typeface="Arial" pitchFamily="34" charset="0"/>
              </a:rPr>
              <a:pPr/>
              <a:t>12</a:t>
            </a:fld>
            <a:endParaRPr lang="en-GB"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dirty="0" smtClean="0"/>
              <a:t>The IFRC</a:t>
            </a:r>
            <a:r>
              <a:rPr lang="en-US" baseline="0" dirty="0" smtClean="0"/>
              <a:t> has been conducted research in the area of international disaster response law (IDRL) for well over ten years now, and research has shown that a lack of legal preparedness seriously hampers international relief.  We have seen significant barriers to the initiation of international assistance; problems around the rapid issuing of visas and expedited customs clearance; use of radios and specialized telecommunications equipment </a:t>
            </a:r>
            <a:r>
              <a:rPr lang="en-US" baseline="0" dirty="0" err="1" smtClean="0"/>
              <a:t>etc</a:t>
            </a:r>
            <a:r>
              <a:rPr lang="en-US" baseline="0" dirty="0" smtClean="0"/>
              <a:t> (see areas outlined on the slide).  </a:t>
            </a:r>
          </a:p>
          <a:p>
            <a:pPr eaLnBrk="1" hangingPunct="1">
              <a:lnSpc>
                <a:spcPct val="90000"/>
              </a:lnSpc>
            </a:pPr>
            <a:endParaRPr lang="en-US" baseline="0" dirty="0" smtClean="0"/>
          </a:p>
          <a:p>
            <a:pPr eaLnBrk="1" hangingPunct="1">
              <a:lnSpc>
                <a:spcPct val="90000"/>
              </a:lnSpc>
            </a:pPr>
            <a:r>
              <a:rPr lang="en-US" baseline="0" dirty="0" smtClean="0"/>
              <a:t>We have also seen significant gaps in oversight, leading to the delivery of inappropriate items, ignoring minimum standards, and poor coordination among actors, sometimes even cases of corruption. </a:t>
            </a:r>
          </a:p>
          <a:p>
            <a:pPr eaLnBrk="1" hangingPunct="1">
              <a:lnSpc>
                <a:spcPct val="90000"/>
              </a:lnSpc>
            </a:pPr>
            <a:endParaRPr lang="en-US" baseline="0" dirty="0" smtClean="0"/>
          </a:p>
          <a:p>
            <a:pPr eaLnBrk="1" hangingPunct="1">
              <a:lnSpc>
                <a:spcPct val="90000"/>
              </a:lnSpc>
            </a:pPr>
            <a:r>
              <a:rPr lang="en-US" baseline="0" dirty="0" smtClean="0"/>
              <a:t>What is this means is, at the bottom line, aid is slower, more expensive, less effective, and sometimes counter productive to the relief operation as a whole. </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F8EFC9-0D77-41F1-A8D7-156DCB4DBD01}" type="slidenum">
              <a:rPr lang="en-GB" smtClean="0"/>
              <a:pPr/>
              <a:t>13</a:t>
            </a:fld>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FD2505D-2285-490F-9084-9E5ED9FBF793}" type="slidenum">
              <a:rPr lang="en-US" smtClean="0"/>
              <a:pPr/>
              <a:t>14</a:t>
            </a:fld>
            <a:endParaRPr lang="en-US" dirty="0"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marL="0" indent="0" eaLnBrk="1" hangingPunct="1">
              <a:buFontTx/>
              <a:buNone/>
            </a:pPr>
            <a:r>
              <a:rPr lang="fr-CH" dirty="0" err="1" smtClean="0"/>
              <a:t>Now</a:t>
            </a:r>
            <a:r>
              <a:rPr lang="fr-CH" dirty="0" smtClean="0"/>
              <a:t>, </a:t>
            </a:r>
            <a:r>
              <a:rPr lang="fr-CH" dirty="0" err="1" smtClean="0"/>
              <a:t>just</a:t>
            </a:r>
            <a:r>
              <a:rPr lang="fr-CH" dirty="0" smtClean="0"/>
              <a:t> to </a:t>
            </a:r>
            <a:r>
              <a:rPr lang="fr-CH" dirty="0" err="1" smtClean="0"/>
              <a:t>highlight</a:t>
            </a:r>
            <a:r>
              <a:rPr lang="fr-CH" dirty="0" smtClean="0"/>
              <a:t> th</a:t>
            </a:r>
            <a:r>
              <a:rPr lang="fr-CH" baseline="0" dirty="0" smtClean="0"/>
              <a:t>e issues, </a:t>
            </a:r>
            <a:r>
              <a:rPr lang="fr-CH" baseline="0" dirty="0" err="1" smtClean="0"/>
              <a:t>I’d</a:t>
            </a:r>
            <a:r>
              <a:rPr lang="fr-CH" baseline="0" dirty="0" smtClean="0"/>
              <a:t> </a:t>
            </a:r>
            <a:r>
              <a:rPr lang="fr-CH" baseline="0" dirty="0" err="1" smtClean="0"/>
              <a:t>like</a:t>
            </a:r>
            <a:r>
              <a:rPr lang="fr-CH" baseline="0" dirty="0" smtClean="0"/>
              <a:t> to </a:t>
            </a:r>
            <a:r>
              <a:rPr lang="fr-CH" baseline="0" dirty="0" err="1" smtClean="0"/>
              <a:t>share</a:t>
            </a:r>
            <a:r>
              <a:rPr lang="fr-CH" baseline="0" dirty="0" smtClean="0"/>
              <a:t> a few anecdotes </a:t>
            </a:r>
            <a:r>
              <a:rPr lang="fr-CH" baseline="0" dirty="0" err="1" smtClean="0"/>
              <a:t>with</a:t>
            </a:r>
            <a:r>
              <a:rPr lang="fr-CH" baseline="0" dirty="0" smtClean="0"/>
              <a:t> </a:t>
            </a:r>
            <a:r>
              <a:rPr lang="fr-CH" baseline="0" dirty="0" err="1" smtClean="0"/>
              <a:t>you</a:t>
            </a:r>
            <a:r>
              <a:rPr lang="fr-CH" baseline="0" dirty="0" smtClean="0"/>
              <a:t>, and </a:t>
            </a:r>
            <a:r>
              <a:rPr lang="fr-CH" baseline="0" dirty="0" err="1" smtClean="0"/>
              <a:t>play</a:t>
            </a:r>
            <a:r>
              <a:rPr lang="fr-CH" baseline="0" dirty="0" smtClean="0"/>
              <a:t> a </a:t>
            </a:r>
            <a:r>
              <a:rPr lang="fr-CH" baseline="0" dirty="0" err="1" smtClean="0"/>
              <a:t>little</a:t>
            </a:r>
            <a:r>
              <a:rPr lang="fr-CH" baseline="0" dirty="0" smtClean="0"/>
              <a:t> </a:t>
            </a:r>
            <a:r>
              <a:rPr lang="fr-CH" baseline="0" dirty="0" err="1" smtClean="0"/>
              <a:t>guessing</a:t>
            </a:r>
            <a:r>
              <a:rPr lang="fr-CH" baseline="0" dirty="0" smtClean="0"/>
              <a:t> </a:t>
            </a:r>
            <a:r>
              <a:rPr lang="fr-CH" baseline="0" dirty="0" err="1" smtClean="0"/>
              <a:t>game</a:t>
            </a:r>
            <a:r>
              <a:rPr lang="fr-CH" baseline="0" dirty="0" smtClean="0"/>
              <a:t>?</a:t>
            </a:r>
          </a:p>
          <a:p>
            <a:pPr marL="0" indent="0" eaLnBrk="1" hangingPunct="1">
              <a:buFontTx/>
              <a:buNone/>
            </a:pPr>
            <a:endParaRPr lang="fr-CH" baseline="0" dirty="0" smtClean="0"/>
          </a:p>
          <a:p>
            <a:pPr marL="0" indent="0" eaLnBrk="1" hangingPunct="1">
              <a:buFontTx/>
              <a:buNone/>
            </a:pPr>
            <a:r>
              <a:rPr lang="fr-CH" baseline="0" dirty="0" smtClean="0"/>
              <a:t>Can </a:t>
            </a:r>
            <a:r>
              <a:rPr lang="fr-CH" baseline="0" dirty="0" err="1" smtClean="0"/>
              <a:t>anyone</a:t>
            </a:r>
            <a:r>
              <a:rPr lang="fr-CH" baseline="0" dirty="0" smtClean="0"/>
              <a:t> </a:t>
            </a:r>
            <a:r>
              <a:rPr lang="fr-CH" baseline="0" dirty="0" err="1" smtClean="0"/>
              <a:t>guess</a:t>
            </a:r>
            <a:r>
              <a:rPr lang="fr-CH" baseline="0" dirty="0" smtClean="0"/>
              <a:t> </a:t>
            </a:r>
            <a:r>
              <a:rPr lang="fr-CH" baseline="0" dirty="0" err="1" smtClean="0"/>
              <a:t>what</a:t>
            </a:r>
            <a:r>
              <a:rPr lang="fr-CH" baseline="0" dirty="0" smtClean="0"/>
              <a:t> </a:t>
            </a:r>
            <a:r>
              <a:rPr lang="fr-CH" baseline="0" dirty="0" err="1" smtClean="0"/>
              <a:t>these</a:t>
            </a:r>
            <a:r>
              <a:rPr lang="fr-CH" baseline="0" dirty="0" smtClean="0"/>
              <a:t> </a:t>
            </a:r>
            <a:r>
              <a:rPr lang="fr-CH" baseline="0" dirty="0" err="1" smtClean="0"/>
              <a:t>pictures</a:t>
            </a:r>
            <a:r>
              <a:rPr lang="fr-CH" baseline="0" dirty="0" smtClean="0"/>
              <a:t> are, or </a:t>
            </a:r>
            <a:r>
              <a:rPr lang="fr-CH" baseline="0" dirty="0" err="1" smtClean="0"/>
              <a:t>where</a:t>
            </a:r>
            <a:r>
              <a:rPr lang="fr-CH" baseline="0" dirty="0" smtClean="0"/>
              <a:t> </a:t>
            </a:r>
            <a:r>
              <a:rPr lang="fr-CH" baseline="0" dirty="0" err="1" smtClean="0"/>
              <a:t>they</a:t>
            </a:r>
            <a:r>
              <a:rPr lang="fr-CH" baseline="0" dirty="0" smtClean="0"/>
              <a:t> are </a:t>
            </a:r>
            <a:r>
              <a:rPr lang="fr-CH" baseline="0" dirty="0" err="1" smtClean="0"/>
              <a:t>from</a:t>
            </a:r>
            <a:r>
              <a:rPr lang="fr-CH" baseline="0" dirty="0" smtClean="0"/>
              <a:t>?</a:t>
            </a:r>
          </a:p>
          <a:p>
            <a:pPr marL="0" indent="0" eaLnBrk="1" hangingPunct="1">
              <a:buFontTx/>
              <a:buNone/>
            </a:pPr>
            <a:endParaRPr lang="fr-CH" dirty="0" smtClean="0"/>
          </a:p>
          <a:p>
            <a:pPr marL="228600" indent="-228600" eaLnBrk="1" hangingPunct="1">
              <a:buFontTx/>
              <a:buAutoNum type="arabicParenR"/>
            </a:pPr>
            <a:r>
              <a:rPr lang="fr-CH" dirty="0" smtClean="0"/>
              <a:t>This </a:t>
            </a:r>
            <a:r>
              <a:rPr lang="fr-CH" dirty="0" err="1" smtClean="0"/>
              <a:t>picture</a:t>
            </a:r>
            <a:r>
              <a:rPr lang="fr-CH" dirty="0" smtClean="0"/>
              <a:t> </a:t>
            </a:r>
            <a:r>
              <a:rPr lang="fr-CH" dirty="0" err="1" smtClean="0"/>
              <a:t>depicts</a:t>
            </a:r>
            <a:r>
              <a:rPr lang="fr-CH" dirty="0" smtClean="0"/>
              <a:t> the </a:t>
            </a:r>
            <a:r>
              <a:rPr lang="fr-CH" dirty="0" err="1" smtClean="0"/>
              <a:t>so</a:t>
            </a:r>
            <a:r>
              <a:rPr lang="fr-CH" dirty="0" smtClean="0"/>
              <a:t> </a:t>
            </a:r>
            <a:r>
              <a:rPr lang="fr-CH" dirty="0" err="1" smtClean="0"/>
              <a:t>called</a:t>
            </a:r>
            <a:r>
              <a:rPr lang="fr-CH" dirty="0" smtClean="0"/>
              <a:t> ‘tsunami of </a:t>
            </a:r>
            <a:r>
              <a:rPr lang="fr-CH" dirty="0" err="1" smtClean="0"/>
              <a:t>misguided</a:t>
            </a:r>
            <a:r>
              <a:rPr lang="fr-CH" dirty="0" smtClean="0"/>
              <a:t> </a:t>
            </a:r>
            <a:r>
              <a:rPr lang="fr-CH" dirty="0" err="1" smtClean="0"/>
              <a:t>will</a:t>
            </a:r>
            <a:r>
              <a:rPr lang="fr-CH" dirty="0" smtClean="0"/>
              <a:t>’ </a:t>
            </a:r>
            <a:r>
              <a:rPr lang="fr-CH" dirty="0" err="1" smtClean="0"/>
              <a:t>which</a:t>
            </a:r>
            <a:r>
              <a:rPr lang="fr-CH" dirty="0" smtClean="0"/>
              <a:t> </a:t>
            </a:r>
            <a:r>
              <a:rPr lang="fr-CH" dirty="0" err="1" smtClean="0"/>
              <a:t>arrived</a:t>
            </a:r>
            <a:r>
              <a:rPr lang="fr-CH" dirty="0" smtClean="0"/>
              <a:t> in </a:t>
            </a:r>
            <a:r>
              <a:rPr lang="fr-CH" dirty="0" err="1" smtClean="0"/>
              <a:t>Thailand</a:t>
            </a:r>
            <a:r>
              <a:rPr lang="fr-CH" dirty="0" smtClean="0"/>
              <a:t> and </a:t>
            </a:r>
            <a:r>
              <a:rPr lang="fr-CH" dirty="0" err="1" smtClean="0"/>
              <a:t>Indonesia</a:t>
            </a:r>
            <a:r>
              <a:rPr lang="fr-CH" dirty="0" smtClean="0"/>
              <a:t> </a:t>
            </a:r>
            <a:r>
              <a:rPr lang="fr-CH" dirty="0" err="1" smtClean="0"/>
              <a:t>following</a:t>
            </a:r>
            <a:r>
              <a:rPr lang="fr-CH" dirty="0" smtClean="0"/>
              <a:t> the </a:t>
            </a:r>
            <a:r>
              <a:rPr lang="fr-CH" dirty="0" err="1" smtClean="0"/>
              <a:t>indian</a:t>
            </a:r>
            <a:r>
              <a:rPr lang="fr-CH" dirty="0" smtClean="0"/>
              <a:t> </a:t>
            </a:r>
            <a:r>
              <a:rPr lang="fr-CH" dirty="0" err="1" smtClean="0"/>
              <a:t>ocean</a:t>
            </a:r>
            <a:r>
              <a:rPr lang="fr-CH" dirty="0" smtClean="0"/>
              <a:t> tsunami. </a:t>
            </a:r>
            <a:r>
              <a:rPr lang="fr-CH" dirty="0" err="1" smtClean="0"/>
              <a:t>Their</a:t>
            </a:r>
            <a:r>
              <a:rPr lang="fr-CH" dirty="0" smtClean="0"/>
              <a:t> </a:t>
            </a:r>
            <a:r>
              <a:rPr lang="fr-CH" dirty="0" err="1" smtClean="0"/>
              <a:t>borders</a:t>
            </a:r>
            <a:r>
              <a:rPr lang="fr-CH" dirty="0" smtClean="0"/>
              <a:t> </a:t>
            </a:r>
            <a:r>
              <a:rPr lang="fr-CH" dirty="0" err="1" smtClean="0"/>
              <a:t>were</a:t>
            </a:r>
            <a:r>
              <a:rPr lang="fr-CH" dirty="0" smtClean="0"/>
              <a:t> </a:t>
            </a:r>
            <a:r>
              <a:rPr lang="fr-CH" dirty="0" err="1" smtClean="0"/>
              <a:t>completely</a:t>
            </a:r>
            <a:r>
              <a:rPr lang="fr-CH" dirty="0" smtClean="0"/>
              <a:t> </a:t>
            </a:r>
            <a:r>
              <a:rPr lang="fr-CH" dirty="0" err="1" smtClean="0"/>
              <a:t>inundated</a:t>
            </a:r>
            <a:r>
              <a:rPr lang="fr-CH" dirty="0" smtClean="0"/>
              <a:t> </a:t>
            </a:r>
            <a:r>
              <a:rPr lang="fr-CH" dirty="0" err="1" smtClean="0"/>
              <a:t>with</a:t>
            </a:r>
            <a:r>
              <a:rPr lang="fr-CH" dirty="0" smtClean="0"/>
              <a:t> </a:t>
            </a:r>
            <a:r>
              <a:rPr lang="fr-CH" dirty="0" err="1" smtClean="0"/>
              <a:t>bags</a:t>
            </a:r>
            <a:r>
              <a:rPr lang="fr-CH" dirty="0" smtClean="0"/>
              <a:t> of </a:t>
            </a:r>
            <a:r>
              <a:rPr lang="en-GB" dirty="0" smtClean="0"/>
              <a:t>used clothing, expired medications and culturally unacceptable food were donated to the major relief operations. All of these unwanted goods ended up then blocking the entry of the relief that was actually needed.</a:t>
            </a:r>
          </a:p>
          <a:p>
            <a:pPr marL="228600" indent="-228600" eaLnBrk="1" hangingPunct="1">
              <a:buFontTx/>
              <a:buAutoNum type="arabicParenR"/>
            </a:pPr>
            <a:r>
              <a:rPr lang="en-US" dirty="0" smtClean="0"/>
              <a:t>A warehouse full of boxes of military rations. In the days after hurricane Katrina, the US government circulated a list of relief items needed, including ‘meals ready to eat’. So the British government sent over 500,000 MREs. When they reached New Orleans, the US Government </a:t>
            </a:r>
            <a:r>
              <a:rPr lang="en-US" dirty="0" err="1" smtClean="0"/>
              <a:t>realised</a:t>
            </a:r>
            <a:r>
              <a:rPr lang="en-US" dirty="0" smtClean="0"/>
              <a:t> that they couldn’t be distributed because they contained British beef, which had been banned by American law years before because of mad cow disease. The authorities didn’t know what to do with them, and the British didn’t want them back, so they sat in storage for over a year (at significant expense to the US govt) until they finally found foreign recipients willing to accept them (border guards in Georgia).</a:t>
            </a:r>
          </a:p>
          <a:p>
            <a:pPr marL="0" indent="0" eaLnBrk="1" hangingPunct="1">
              <a:buFontTx/>
              <a:buNone/>
            </a:pPr>
            <a:r>
              <a:rPr lang="en-US" dirty="0" smtClean="0"/>
              <a:t>3)</a:t>
            </a:r>
            <a:r>
              <a:rPr lang="en-US" baseline="0" dirty="0" smtClean="0"/>
              <a:t> </a:t>
            </a:r>
            <a:r>
              <a:rPr lang="en-US" dirty="0" smtClean="0"/>
              <a:t>The third</a:t>
            </a:r>
            <a:r>
              <a:rPr lang="en-US" baseline="0" dirty="0" smtClean="0"/>
              <a:t> picture shows the devastation caused by typhoon </a:t>
            </a:r>
            <a:r>
              <a:rPr lang="en-US" baseline="0" dirty="0" err="1" smtClean="0"/>
              <a:t>haiyan</a:t>
            </a:r>
            <a:r>
              <a:rPr lang="en-US" baseline="0" dirty="0" smtClean="0"/>
              <a:t>, and the rubble and mess that needed to be sifted through in the early days of the response by search and rescue teams.. Unfortunately, there were reports of an Urban Search and Rescue team turning up </a:t>
            </a:r>
            <a:r>
              <a:rPr lang="en-GB" sz="1200" kern="1200" dirty="0" smtClean="0">
                <a:solidFill>
                  <a:schemeClr val="tx1"/>
                </a:solidFill>
                <a:effectLst/>
                <a:latin typeface="+mn-lt"/>
                <a:ea typeface="+mn-ea"/>
                <a:cs typeface="+mn-cs"/>
              </a:rPr>
              <a:t>with no food, water or tents etc. and were caught stealing relief goods meant for distribution. </a:t>
            </a:r>
            <a:r>
              <a:rPr lang="en-GB" baseline="0" dirty="0" smtClean="0"/>
              <a:t>Reports also that some medical teams came ill-equipped or without their own equipment, looking to use local resources (even though there weren’t any!) because they didn’t have their own</a:t>
            </a:r>
            <a:endParaRPr lang="en-GB" sz="1200" kern="1200" baseline="0" dirty="0" smtClean="0">
              <a:solidFill>
                <a:schemeClr val="tx1"/>
              </a:solidFill>
              <a:effectLst/>
              <a:latin typeface="+mn-lt"/>
              <a:ea typeface="+mn-ea"/>
              <a:cs typeface="+mn-cs"/>
            </a:endParaRPr>
          </a:p>
          <a:p>
            <a:pPr marL="0" indent="0" eaLnBrk="1" hangingPunct="1">
              <a:buFontTx/>
              <a:buNone/>
            </a:pPr>
            <a:r>
              <a:rPr lang="en-GB" sz="1200" kern="1200" baseline="0" dirty="0" smtClean="0">
                <a:solidFill>
                  <a:schemeClr val="tx1"/>
                </a:solidFill>
                <a:effectLst/>
                <a:latin typeface="+mn-lt"/>
                <a:ea typeface="+mn-ea"/>
                <a:cs typeface="+mn-cs"/>
              </a:rPr>
              <a:t>4) The fourth picture in the centre r</a:t>
            </a:r>
            <a:r>
              <a:rPr lang="en-GB" sz="1200" kern="1200" dirty="0" smtClean="0">
                <a:solidFill>
                  <a:schemeClr val="tx1"/>
                </a:solidFill>
                <a:effectLst/>
                <a:latin typeface="+mn-lt"/>
                <a:ea typeface="+mn-ea"/>
                <a:cs typeface="+mn-cs"/>
              </a:rPr>
              <a:t>efers</a:t>
            </a:r>
            <a:r>
              <a:rPr lang="en-GB" sz="1200" kern="1200" baseline="0" dirty="0" smtClean="0">
                <a:solidFill>
                  <a:schemeClr val="tx1"/>
                </a:solidFill>
                <a:effectLst/>
                <a:latin typeface="+mn-lt"/>
                <a:ea typeface="+mn-ea"/>
                <a:cs typeface="+mn-cs"/>
              </a:rPr>
              <a:t> to the Ebola crisis in West Africa. Legal issues in disaster response are not unique to disasters such as earthquakes, floods, tsunami, hurricanes – they can also occur during health emergencies. A r</a:t>
            </a:r>
            <a:r>
              <a:rPr lang="en-GB" baseline="0" dirty="0" smtClean="0"/>
              <a:t>eport from New York Times was published which claimed shipping containers contained medicines and medical equipment were stuck on the docks for 2 months in Sierra Leone because it took so long to process the clearance of goods. There were also claims of goods being sent without authorization from national authorities. </a:t>
            </a:r>
          </a:p>
          <a:p>
            <a:pPr marL="0" indent="0" eaLnBrk="1" hangingPunct="1">
              <a:buFontTx/>
              <a:buNone/>
            </a:pPr>
            <a:r>
              <a:rPr lang="en-GB" baseline="0" dirty="0" smtClean="0"/>
              <a:t>5) The final picture in the bottom corner is actually from Australia after severe bushfires took place in 2009.  Authorities were completely overwhelmed with relief goods and donations, some were useful, others were not.  But the bottom line is that even the most developed countries can be overwhelmed with relief in the midst of large scale disaster response.  This can create significant delays, often because there is so much to sort thought, much of which can be inappropriate and not useful. This why all states, regardless of whether they are developed or developing, should have solid laws and procedures to not only facilitate, but REGULATE, a disaster response. </a:t>
            </a:r>
            <a:endParaRPr lang="fr-CH" dirty="0" smtClean="0"/>
          </a:p>
          <a:p>
            <a:pPr marL="228600" indent="-228600" eaLnBrk="1" hangingPunct="1">
              <a:buFontTx/>
              <a:buAutoNum type="arabicParenR"/>
            </a:pPr>
            <a:endParaRPr lang="fr-CH"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0AFEAD-2152-467B-8BF2-928427EE64DB}" type="slidenum">
              <a:rPr lang="en-US" smtClean="0"/>
              <a:pPr/>
              <a:t>15</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CH" dirty="0" smtClean="0"/>
              <a:t>So over the </a:t>
            </a:r>
            <a:r>
              <a:rPr lang="fr-CH" dirty="0" err="1" smtClean="0"/>
              <a:t>years</a:t>
            </a:r>
            <a:r>
              <a:rPr lang="fr-CH" dirty="0" smtClean="0"/>
              <a:t> </a:t>
            </a:r>
            <a:r>
              <a:rPr lang="fr-CH" dirty="0" err="1" smtClean="0"/>
              <a:t>we</a:t>
            </a:r>
            <a:r>
              <a:rPr lang="fr-CH" dirty="0" smtClean="0"/>
              <a:t> have </a:t>
            </a:r>
            <a:r>
              <a:rPr lang="fr-CH" dirty="0" err="1" smtClean="0"/>
              <a:t>seen</a:t>
            </a:r>
            <a:r>
              <a:rPr lang="fr-CH" dirty="0" smtClean="0"/>
              <a:t> </a:t>
            </a:r>
            <a:r>
              <a:rPr lang="fr-CH" dirty="0" err="1" smtClean="0"/>
              <a:t>many</a:t>
            </a:r>
            <a:r>
              <a:rPr lang="fr-CH" dirty="0" smtClean="0"/>
              <a:t> </a:t>
            </a:r>
            <a:r>
              <a:rPr lang="fr-CH" dirty="0" err="1" smtClean="0"/>
              <a:t>different</a:t>
            </a:r>
            <a:r>
              <a:rPr lang="fr-CH" dirty="0" smtClean="0"/>
              <a:t> areas of </a:t>
            </a:r>
            <a:r>
              <a:rPr lang="fr-CH" dirty="0" err="1" smtClean="0"/>
              <a:t>sectoral</a:t>
            </a:r>
            <a:r>
              <a:rPr lang="fr-CH" baseline="0" dirty="0" smtClean="0"/>
              <a:t> </a:t>
            </a:r>
            <a:r>
              <a:rPr lang="fr-CH" baseline="0" dirty="0" err="1" smtClean="0"/>
              <a:t>law</a:t>
            </a:r>
            <a:r>
              <a:rPr lang="fr-CH" baseline="0" dirty="0" smtClean="0"/>
              <a:t> (</a:t>
            </a:r>
            <a:r>
              <a:rPr lang="fr-CH" baseline="0" dirty="0" err="1" smtClean="0"/>
              <a:t>e.g</a:t>
            </a:r>
            <a:r>
              <a:rPr lang="fr-CH" baseline="0" dirty="0" smtClean="0"/>
              <a:t>. for customs, immigration, </a:t>
            </a:r>
            <a:r>
              <a:rPr lang="fr-CH" baseline="0" dirty="0" err="1" smtClean="0"/>
              <a:t>telecommunications</a:t>
            </a:r>
            <a:r>
              <a:rPr lang="fr-CH" baseline="0" dirty="0" smtClean="0"/>
              <a:t> </a:t>
            </a:r>
            <a:r>
              <a:rPr lang="fr-CH" baseline="0" dirty="0" err="1" smtClean="0"/>
              <a:t>etc</a:t>
            </a:r>
            <a:r>
              <a:rPr lang="fr-CH" baseline="0" dirty="0" smtClean="0"/>
              <a:t>) </a:t>
            </a:r>
            <a:r>
              <a:rPr lang="fr-CH" baseline="0" dirty="0" err="1" smtClean="0"/>
              <a:t>emerge</a:t>
            </a:r>
            <a:r>
              <a:rPr lang="fr-CH" baseline="0" dirty="0" smtClean="0"/>
              <a:t>; </a:t>
            </a:r>
            <a:r>
              <a:rPr lang="fr-CH" baseline="0" dirty="0" err="1" smtClean="0"/>
              <a:t>there</a:t>
            </a:r>
            <a:r>
              <a:rPr lang="fr-CH" baseline="0" dirty="0" smtClean="0"/>
              <a:t> are </a:t>
            </a:r>
            <a:r>
              <a:rPr lang="fr-CH" baseline="0" dirty="0" err="1" smtClean="0"/>
              <a:t>also</a:t>
            </a:r>
            <a:r>
              <a:rPr lang="fr-CH" baseline="0" dirty="0" smtClean="0"/>
              <a:t> </a:t>
            </a:r>
            <a:r>
              <a:rPr lang="fr-CH" baseline="0" dirty="0" err="1" smtClean="0"/>
              <a:t>significant</a:t>
            </a:r>
            <a:r>
              <a:rPr lang="fr-CH" baseline="0" dirty="0" smtClean="0"/>
              <a:t> </a:t>
            </a:r>
            <a:r>
              <a:rPr lang="fr-CH" baseline="0" dirty="0" err="1" smtClean="0"/>
              <a:t>regional</a:t>
            </a:r>
            <a:r>
              <a:rPr lang="fr-CH" baseline="0" dirty="0" smtClean="0"/>
              <a:t> </a:t>
            </a:r>
            <a:r>
              <a:rPr lang="fr-CH" baseline="0" dirty="0" err="1" smtClean="0"/>
              <a:t>laws</a:t>
            </a:r>
            <a:r>
              <a:rPr lang="fr-CH" baseline="0" dirty="0" smtClean="0"/>
              <a:t> (</a:t>
            </a:r>
            <a:r>
              <a:rPr lang="fr-CH" baseline="0" dirty="0" err="1" smtClean="0"/>
              <a:t>e.g</a:t>
            </a:r>
            <a:r>
              <a:rPr lang="fr-CH" baseline="0" dirty="0" smtClean="0"/>
              <a:t>. the AADMER); </a:t>
            </a:r>
            <a:r>
              <a:rPr lang="fr-CH" baseline="0" dirty="0" err="1" smtClean="0"/>
              <a:t>bilateral</a:t>
            </a:r>
            <a:r>
              <a:rPr lang="fr-CH" baseline="0" dirty="0" smtClean="0"/>
              <a:t> </a:t>
            </a:r>
            <a:r>
              <a:rPr lang="fr-CH" baseline="0" dirty="0" err="1" smtClean="0"/>
              <a:t>agreements</a:t>
            </a:r>
            <a:r>
              <a:rPr lang="fr-CH" baseline="0" dirty="0" smtClean="0"/>
              <a:t> </a:t>
            </a:r>
            <a:r>
              <a:rPr lang="fr-CH" baseline="0" dirty="0" err="1" smtClean="0"/>
              <a:t>between</a:t>
            </a:r>
            <a:r>
              <a:rPr lang="fr-CH" baseline="0" dirty="0" smtClean="0"/>
              <a:t> states; </a:t>
            </a:r>
            <a:r>
              <a:rPr lang="fr-CH" baseline="0" dirty="0" err="1" smtClean="0"/>
              <a:t>what</a:t>
            </a:r>
            <a:r>
              <a:rPr lang="fr-CH" baseline="0" dirty="0" smtClean="0"/>
              <a:t> </a:t>
            </a:r>
            <a:r>
              <a:rPr lang="fr-CH" baseline="0" dirty="0" err="1" smtClean="0"/>
              <a:t>we</a:t>
            </a:r>
            <a:r>
              <a:rPr lang="fr-CH" baseline="0" dirty="0" smtClean="0"/>
              <a:t> ‘soft’ </a:t>
            </a:r>
            <a:r>
              <a:rPr lang="fr-CH" baseline="0" dirty="0" err="1" smtClean="0"/>
              <a:t>law</a:t>
            </a:r>
            <a:r>
              <a:rPr lang="fr-CH" baseline="0" dirty="0" smtClean="0"/>
              <a:t> in the </a:t>
            </a:r>
            <a:r>
              <a:rPr lang="fr-CH" baseline="0" dirty="0" err="1" smtClean="0"/>
              <a:t>form</a:t>
            </a:r>
            <a:r>
              <a:rPr lang="fr-CH" baseline="0" dirty="0" smtClean="0"/>
              <a:t> of guidelines and </a:t>
            </a:r>
            <a:r>
              <a:rPr lang="fr-CH" baseline="0" dirty="0" err="1" smtClean="0"/>
              <a:t>resolutions</a:t>
            </a:r>
            <a:r>
              <a:rPr lang="fr-CH" baseline="0" dirty="0" smtClean="0"/>
              <a:t>; </a:t>
            </a:r>
            <a:r>
              <a:rPr lang="fr-CH" baseline="0" dirty="0" err="1" smtClean="0"/>
              <a:t>there</a:t>
            </a:r>
            <a:r>
              <a:rPr lang="fr-CH" baseline="0" dirty="0" smtClean="0"/>
              <a:t> are </a:t>
            </a:r>
            <a:r>
              <a:rPr lang="fr-CH" baseline="0" dirty="0" err="1" smtClean="0"/>
              <a:t>elements</a:t>
            </a:r>
            <a:r>
              <a:rPr lang="fr-CH" baseline="0" dirty="0" smtClean="0"/>
              <a:t> of </a:t>
            </a:r>
            <a:r>
              <a:rPr lang="fr-CH" baseline="0" dirty="0" err="1" smtClean="0"/>
              <a:t>human</a:t>
            </a:r>
            <a:r>
              <a:rPr lang="fr-CH" baseline="0" dirty="0" smtClean="0"/>
              <a:t> </a:t>
            </a:r>
            <a:r>
              <a:rPr lang="fr-CH" baseline="0" dirty="0" err="1" smtClean="0"/>
              <a:t>rights</a:t>
            </a:r>
            <a:r>
              <a:rPr lang="fr-CH" baseline="0" dirty="0" smtClean="0"/>
              <a:t> </a:t>
            </a:r>
            <a:r>
              <a:rPr lang="fr-CH" baseline="0" dirty="0" err="1" smtClean="0"/>
              <a:t>law</a:t>
            </a:r>
            <a:r>
              <a:rPr lang="fr-CH" baseline="0" dirty="0" smtClean="0"/>
              <a:t> </a:t>
            </a:r>
            <a:r>
              <a:rPr lang="fr-CH" baseline="0" dirty="0" err="1" smtClean="0"/>
              <a:t>which</a:t>
            </a:r>
            <a:r>
              <a:rPr lang="fr-CH" baseline="0" dirty="0" smtClean="0"/>
              <a:t> are applicable etc.</a:t>
            </a:r>
          </a:p>
          <a:p>
            <a:pPr eaLnBrk="1" hangingPunct="1"/>
            <a:r>
              <a:rPr lang="fr-CH" baseline="0" dirty="0" smtClean="0"/>
              <a:t>But </a:t>
            </a:r>
            <a:r>
              <a:rPr lang="fr-CH" baseline="0" dirty="0" err="1" smtClean="0"/>
              <a:t>there</a:t>
            </a:r>
            <a:r>
              <a:rPr lang="fr-CH" baseline="0" dirty="0" smtClean="0"/>
              <a:t> has not been one </a:t>
            </a:r>
            <a:r>
              <a:rPr lang="fr-CH" baseline="0" dirty="0" err="1" smtClean="0"/>
              <a:t>comrpehensive</a:t>
            </a:r>
            <a:r>
              <a:rPr lang="fr-CH" baseline="0" dirty="0" smtClean="0"/>
              <a:t> </a:t>
            </a:r>
            <a:r>
              <a:rPr lang="fr-CH" baseline="0" dirty="0" err="1" smtClean="0"/>
              <a:t>legal</a:t>
            </a:r>
            <a:r>
              <a:rPr lang="fr-CH" baseline="0" dirty="0" smtClean="0"/>
              <a:t> </a:t>
            </a:r>
            <a:r>
              <a:rPr lang="fr-CH" baseline="0" dirty="0" err="1" smtClean="0"/>
              <a:t>regime</a:t>
            </a:r>
            <a:r>
              <a:rPr lang="fr-CH" baseline="0" dirty="0" smtClean="0"/>
              <a:t> to </a:t>
            </a:r>
            <a:r>
              <a:rPr lang="fr-CH" baseline="0" dirty="0" err="1" smtClean="0"/>
              <a:t>address</a:t>
            </a:r>
            <a:r>
              <a:rPr lang="fr-CH" baseline="0" dirty="0" smtClean="0"/>
              <a:t> issues in </a:t>
            </a:r>
            <a:r>
              <a:rPr lang="fr-CH" baseline="0" dirty="0" err="1" smtClean="0"/>
              <a:t>disaster</a:t>
            </a:r>
            <a:r>
              <a:rPr lang="fr-CH" baseline="0" dirty="0" smtClean="0"/>
              <a:t> </a:t>
            </a:r>
            <a:r>
              <a:rPr lang="fr-CH" baseline="0" dirty="0" err="1" smtClean="0"/>
              <a:t>response</a:t>
            </a:r>
            <a:r>
              <a:rPr lang="fr-CH" baseline="0" dirty="0" smtClean="0"/>
              <a:t>. There have </a:t>
            </a:r>
            <a:r>
              <a:rPr lang="fr-CH" baseline="0" dirty="0" err="1" smtClean="0"/>
              <a:t>only</a:t>
            </a:r>
            <a:r>
              <a:rPr lang="fr-CH" baseline="0" dirty="0" smtClean="0"/>
              <a:t> been </a:t>
            </a:r>
            <a:r>
              <a:rPr lang="fr-CH" baseline="0" dirty="0" err="1" smtClean="0"/>
              <a:t>these</a:t>
            </a:r>
            <a:r>
              <a:rPr lang="fr-CH" baseline="0" dirty="0" smtClean="0"/>
              <a:t> bits and </a:t>
            </a:r>
            <a:r>
              <a:rPr lang="fr-CH" baseline="0" dirty="0" err="1" smtClean="0"/>
              <a:t>pieces</a:t>
            </a:r>
            <a:r>
              <a:rPr lang="fr-CH" baseline="0" dirty="0" smtClean="0"/>
              <a:t>, </a:t>
            </a:r>
            <a:r>
              <a:rPr lang="fr-CH" baseline="0" dirty="0" err="1" smtClean="0"/>
              <a:t>many</a:t>
            </a:r>
            <a:r>
              <a:rPr lang="fr-CH" baseline="0" dirty="0" smtClean="0"/>
              <a:t> of </a:t>
            </a:r>
            <a:r>
              <a:rPr lang="fr-CH" baseline="0" dirty="0" err="1" smtClean="0"/>
              <a:t>which</a:t>
            </a:r>
            <a:r>
              <a:rPr lang="fr-CH" baseline="0" dirty="0" smtClean="0"/>
              <a:t> states </a:t>
            </a:r>
            <a:r>
              <a:rPr lang="fr-CH" baseline="0" dirty="0" err="1" smtClean="0"/>
              <a:t>don’t</a:t>
            </a:r>
            <a:r>
              <a:rPr lang="fr-CH" baseline="0" dirty="0" smtClean="0"/>
              <a:t> </a:t>
            </a:r>
            <a:r>
              <a:rPr lang="fr-CH" baseline="0" dirty="0" err="1" smtClean="0"/>
              <a:t>even</a:t>
            </a:r>
            <a:r>
              <a:rPr lang="fr-CH" baseline="0" dirty="0" smtClean="0"/>
              <a:t> know about! </a:t>
            </a:r>
            <a:endParaRPr lang="fr-CH"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 the</a:t>
            </a:r>
            <a:r>
              <a:rPr lang="en-US" altLang="en-US" baseline="0" dirty="0" smtClean="0"/>
              <a:t> IFRC worked closely with governments, NS, international organizations, parliamentarians, civil society, </a:t>
            </a:r>
            <a:r>
              <a:rPr lang="en-US" altLang="en-US" baseline="0" dirty="0" err="1" smtClean="0"/>
              <a:t>etc</a:t>
            </a:r>
            <a:r>
              <a:rPr lang="en-US" altLang="en-US" baseline="0" dirty="0" smtClean="0"/>
              <a:t>, to consolidate all of this good practice in one clear document: “The Guidelines for the Domestic Facilitation and Regulation of International Disaster Relief and Initial Recovery Assistance” – also known as the IDRL Guidelines.  </a:t>
            </a:r>
          </a:p>
          <a:p>
            <a:pPr eaLnBrk="1" hangingPunct="1">
              <a:spcBef>
                <a:spcPct val="0"/>
              </a:spcBef>
            </a:pPr>
            <a:endParaRPr lang="en-US" sz="1200" kern="0" baseline="0" dirty="0" smtClean="0"/>
          </a:p>
          <a:p>
            <a:pPr eaLnBrk="1" hangingPunct="1">
              <a:spcBef>
                <a:spcPct val="0"/>
              </a:spcBef>
            </a:pPr>
            <a:r>
              <a:rPr lang="en-US" sz="1200" kern="0" baseline="0" dirty="0" smtClean="0"/>
              <a:t>These guidelines d</a:t>
            </a:r>
            <a:r>
              <a:rPr lang="en-US" sz="1200" kern="0" dirty="0" smtClean="0"/>
              <a:t>raw upon existing international norms and best practice</a:t>
            </a:r>
            <a:r>
              <a:rPr lang="en-US" sz="1200" kern="0" baseline="0" dirty="0" smtClean="0"/>
              <a:t> to provide r</a:t>
            </a:r>
            <a:r>
              <a:rPr lang="en-US" sz="1200" kern="0" dirty="0" smtClean="0"/>
              <a:t>ecommendations to governments on how to prepare domestic laws and procedures for international assistance.</a:t>
            </a:r>
            <a:r>
              <a:rPr lang="en-US" sz="1200" kern="0" baseline="0" dirty="0" smtClean="0"/>
              <a:t> They were adopted at the International Conference of the Red Cross Red Crescent in 2007, and since that time we have seen many states utilize these to develop their domestic legal frameworks for disaster management and </a:t>
            </a:r>
            <a:r>
              <a:rPr lang="en-US" sz="1200" kern="0" baseline="0" dirty="0" err="1" smtClean="0"/>
              <a:t>reponse</a:t>
            </a:r>
            <a:r>
              <a:rPr lang="en-US" sz="1200" kern="0" baseline="0" dirty="0" smtClean="0"/>
              <a:t>.</a:t>
            </a:r>
          </a:p>
          <a:p>
            <a:pPr eaLnBrk="1" hangingPunct="1">
              <a:spcBef>
                <a:spcPct val="0"/>
              </a:spcBef>
            </a:pPr>
            <a:endParaRPr lang="en-US" altLang="en-US" sz="1200" kern="0" baseline="0" dirty="0" smtClean="0"/>
          </a:p>
          <a:p>
            <a:pPr eaLnBrk="1" hangingPunct="1">
              <a:spcBef>
                <a:spcPct val="0"/>
              </a:spcBef>
            </a:pPr>
            <a:r>
              <a:rPr lang="en-US" altLang="en-US" sz="1200" kern="0" baseline="0" dirty="0" smtClean="0"/>
              <a:t>In the years following the adoption of the IDRL Guidelines, the IFRC received increasing </a:t>
            </a:r>
            <a:r>
              <a:rPr lang="en-US" altLang="en-US" sz="1200" kern="1200" baseline="0" dirty="0" smtClean="0"/>
              <a:t>r</a:t>
            </a:r>
            <a:r>
              <a:rPr lang="en-US" altLang="en-US" sz="1200" dirty="0" smtClean="0"/>
              <a:t>equests from states for ‘legislative language’ to help</a:t>
            </a:r>
            <a:r>
              <a:rPr lang="en-US" altLang="en-US" sz="1200" baseline="0" dirty="0" smtClean="0"/>
              <a:t> </a:t>
            </a:r>
            <a:r>
              <a:rPr lang="en-US" altLang="en-US" sz="1200" dirty="0" smtClean="0"/>
              <a:t>implement the Guidelines.</a:t>
            </a:r>
            <a:r>
              <a:rPr lang="en-US" altLang="en-US" sz="1200" baseline="0" dirty="0" smtClean="0"/>
              <a:t> As such we worked closely with UN OCHA and the Inter-Parliamentary Union to develop a model law, the ‘Model Act on International Disaster Assistance’.   This tool was developed through research and consultations across the world, and is now available in different languages including in Myanmar, Lao, Thai and Vietnamese. </a:t>
            </a:r>
            <a:endParaRPr lang="en-US" altLang="en-US" sz="1200" dirty="0" smtClean="0"/>
          </a:p>
          <a:p>
            <a:pPr eaLnBrk="1" hangingPunct="1">
              <a:spcBef>
                <a:spcPct val="0"/>
              </a:spcBef>
            </a:pPr>
            <a:endParaRPr lang="en-US" altLang="en-US" baseline="0" dirty="0" smtClean="0"/>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D6CC8B-FDC9-475C-A1E1-2AEABC998238}" type="slidenum">
              <a:rPr lang="en-GB" altLang="en-US" smtClean="0">
                <a:latin typeface="Arial" pitchFamily="34" charset="0"/>
                <a:cs typeface="Arial" pitchFamily="34" charset="0"/>
              </a:rPr>
              <a:pPr eaLnBrk="1" hangingPunct="1">
                <a:spcBef>
                  <a:spcPct val="0"/>
                </a:spcBef>
              </a:pPr>
              <a:t>16</a:t>
            </a:fld>
            <a:endParaRPr lang="en-GB"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There are four</a:t>
            </a:r>
            <a:r>
              <a:rPr lang="en-US" baseline="0" dirty="0" smtClean="0"/>
              <a:t> core ideas behind the IDRL Guidelines:</a:t>
            </a:r>
          </a:p>
          <a:p>
            <a:pPr>
              <a:defRPr/>
            </a:pPr>
            <a:endParaRPr lang="en-US" baseline="0" dirty="0" smtClean="0"/>
          </a:p>
          <a:p>
            <a:pPr marL="514350" indent="-514350">
              <a:lnSpc>
                <a:spcPct val="200000"/>
              </a:lnSpc>
              <a:spcAft>
                <a:spcPts val="1200"/>
              </a:spcAft>
              <a:buFont typeface="+mj-lt"/>
              <a:buAutoNum type="romanLcPeriod"/>
            </a:pPr>
            <a:r>
              <a:rPr lang="en-US" dirty="0" smtClean="0"/>
              <a:t>Domestic actors have the </a:t>
            </a:r>
            <a:r>
              <a:rPr lang="en-US" b="1" dirty="0" smtClean="0"/>
              <a:t>primary role. </a:t>
            </a:r>
            <a:r>
              <a:rPr lang="en-US" b="0" dirty="0" smtClean="0"/>
              <a:t>We have to respect state sovereignty and territorial integrity, and</a:t>
            </a:r>
            <a:r>
              <a:rPr lang="en-US" b="0" baseline="0" dirty="0" smtClean="0"/>
              <a:t> it is the affected states primary responsibility to respond – and whether to request or welcome international assistance if their capacity is overwhelmed. </a:t>
            </a:r>
            <a:r>
              <a:rPr lang="en-US" b="0" dirty="0" smtClean="0"/>
              <a:t> </a:t>
            </a:r>
            <a:endParaRPr lang="en-US" b="1" dirty="0" smtClean="0"/>
          </a:p>
          <a:p>
            <a:pPr marL="514350" indent="-514350">
              <a:spcAft>
                <a:spcPts val="1200"/>
              </a:spcAft>
              <a:buFont typeface="+mj-lt"/>
              <a:buAutoNum type="romanLcPeriod"/>
            </a:pPr>
            <a:r>
              <a:rPr lang="en-US" dirty="0" smtClean="0"/>
              <a:t>International relief providers have </a:t>
            </a:r>
            <a:r>
              <a:rPr lang="en-US" b="1" dirty="0" smtClean="0"/>
              <a:t>responsibilities: </a:t>
            </a:r>
            <a:r>
              <a:rPr lang="en-US" b="0" dirty="0" smtClean="0"/>
              <a:t>Internationa</a:t>
            </a:r>
            <a:r>
              <a:rPr lang="en-US" b="0" baseline="0" dirty="0" smtClean="0"/>
              <a:t>l actors cannot just come into an affected state and do as they please. They must provide assistance in accordance with minimum standards, and according to the needs of the government and affected population.</a:t>
            </a:r>
            <a:endParaRPr lang="en-US" b="1" dirty="0" smtClean="0"/>
          </a:p>
          <a:p>
            <a:pPr marL="514350" indent="-514350">
              <a:spcAft>
                <a:spcPts val="1200"/>
              </a:spcAft>
              <a:buFont typeface="+mj-lt"/>
              <a:buAutoNum type="romanLcPeriod"/>
            </a:pPr>
            <a:r>
              <a:rPr lang="en-US" dirty="0" smtClean="0"/>
              <a:t>In addition, International actors need certain</a:t>
            </a:r>
            <a:r>
              <a:rPr lang="en-US" b="1" dirty="0" smtClean="0"/>
              <a:t> legal facilities </a:t>
            </a:r>
            <a:r>
              <a:rPr lang="en-US" dirty="0" smtClean="0"/>
              <a:t>(e.g. expedited visa and customs processing, exemptions from taxes duties and fees, priority customs clearance) in order to be able</a:t>
            </a:r>
            <a:r>
              <a:rPr lang="en-US" baseline="0" dirty="0" smtClean="0"/>
              <a:t> to carry out their activities efficiently and effectively. Therefore affected states are encouraged to put in place legal or policy procedures to help facilitate this. </a:t>
            </a:r>
            <a:endParaRPr lang="en-US" dirty="0" smtClean="0"/>
          </a:p>
          <a:p>
            <a:pPr marL="514350" indent="-514350">
              <a:spcAft>
                <a:spcPts val="1200"/>
              </a:spcAft>
              <a:buFont typeface="+mj-lt"/>
              <a:buAutoNum type="romanLcPeriod"/>
            </a:pPr>
            <a:r>
              <a:rPr lang="en-US" dirty="0" smtClean="0"/>
              <a:t>Last but not least,</a:t>
            </a:r>
            <a:r>
              <a:rPr lang="en-US" baseline="0" dirty="0" smtClean="0"/>
              <a:t> the </a:t>
            </a:r>
            <a:r>
              <a:rPr lang="en-US" dirty="0" smtClean="0"/>
              <a:t>legal facilities should be conditional upon </a:t>
            </a:r>
            <a:r>
              <a:rPr lang="en-US" b="1" dirty="0" smtClean="0"/>
              <a:t>compliance with humanitarian principles </a:t>
            </a:r>
            <a:r>
              <a:rPr lang="en-US" dirty="0" smtClean="0"/>
              <a:t>and national law.</a:t>
            </a:r>
            <a:r>
              <a:rPr lang="en-US" baseline="0" dirty="0" smtClean="0"/>
              <a:t> They should not just be given to any international organization that wants to help, but those who are formally recognized and comply with humanitarian principles. This helps to give the state control of the type, amount and quality of assistance being provided. </a:t>
            </a:r>
            <a:endParaRPr lang="en-GB" dirty="0" smtClean="0"/>
          </a:p>
          <a:p>
            <a:pPr>
              <a:defRPr/>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45163-41B3-4626-9D3E-E11BC8B303BA}" type="slidenum">
              <a:rPr lang="en-GB" smtClean="0">
                <a:latin typeface="Arial" pitchFamily="34" charset="0"/>
                <a:cs typeface="Arial" pitchFamily="34" charset="0"/>
              </a:rPr>
              <a:pPr/>
              <a:t>17</a:t>
            </a:fld>
            <a:endParaRPr lang="en-GB"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532">
              <a:defRPr/>
            </a:pPr>
            <a:r>
              <a:rPr lang="en-GB" dirty="0" smtClean="0"/>
              <a:t>We</a:t>
            </a:r>
            <a:r>
              <a:rPr lang="en-GB" baseline="0" dirty="0" smtClean="0"/>
              <a:t> have seen a lot of progress globally in the uptake and use of the IDRL Guidelines (explain colours and numbers on the map).</a:t>
            </a:r>
            <a:endParaRPr lang="en-GB" dirty="0"/>
          </a:p>
        </p:txBody>
      </p:sp>
      <p:sp>
        <p:nvSpPr>
          <p:cNvPr id="4" name="Slide Number Placeholder 3"/>
          <p:cNvSpPr>
            <a:spLocks noGrp="1"/>
          </p:cNvSpPr>
          <p:nvPr>
            <p:ph type="sldNum" sz="quarter" idx="10"/>
          </p:nvPr>
        </p:nvSpPr>
        <p:spPr/>
        <p:txBody>
          <a:bodyPr/>
          <a:lstStyle/>
          <a:p>
            <a:pPr>
              <a:defRPr/>
            </a:pPr>
            <a:fld id="{40198454-640D-4275-B617-83357C5584D8}" type="slidenum">
              <a:rPr lang="en-GB" smtClean="0"/>
              <a:pPr>
                <a:defRPr/>
              </a:pPr>
              <a:t>18</a:t>
            </a:fld>
            <a:endParaRPr lang="en-GB"/>
          </a:p>
        </p:txBody>
      </p:sp>
    </p:spTree>
    <p:extLst>
      <p:ext uri="{BB962C8B-B14F-4D97-AF65-F5344CB8AC3E}">
        <p14:creationId xmlns:p14="http://schemas.microsoft.com/office/powerpoint/2010/main" val="150704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We’d like to give you</a:t>
            </a:r>
            <a:r>
              <a:rPr lang="en-GB" altLang="en-US" baseline="0" dirty="0" smtClean="0"/>
              <a:t> an example of IDRL in action, to demonstrate the operational relevance of this work.  I am sure many of you in this room are familiar with Typhoon Haiyan and the devastating affects it had on the Philippines. Some of you may have even been involved in the response. </a:t>
            </a:r>
            <a:endParaRPr lang="en-GB" altLang="en-US" dirty="0" smtClean="0"/>
          </a:p>
          <a:p>
            <a:endParaRPr lang="en-GB" altLang="en-US" dirty="0" smtClean="0"/>
          </a:p>
          <a:p>
            <a:pPr eaLnBrk="1" hangingPunct="1">
              <a:spcAft>
                <a:spcPts val="1200"/>
              </a:spcAft>
              <a:buFont typeface="Arial" charset="0"/>
              <a:buChar char="•"/>
            </a:pPr>
            <a:r>
              <a:rPr lang="en-GB" altLang="en-US" dirty="0" smtClean="0"/>
              <a:t>At</a:t>
            </a:r>
            <a:r>
              <a:rPr lang="en-GB" altLang="en-US" baseline="0" dirty="0" smtClean="0"/>
              <a:t> the time, the Philippines already had a very comprehensive disaster management law: “</a:t>
            </a:r>
            <a:r>
              <a:rPr lang="en-GB" altLang="en-US" dirty="0" smtClean="0"/>
              <a:t>Republic Act 10121 on National Disaster Risk Reduction and Management”.</a:t>
            </a:r>
            <a:r>
              <a:rPr lang="en-GB" altLang="en-US" baseline="0" dirty="0" smtClean="0"/>
              <a:t> Some sections of the law</a:t>
            </a:r>
            <a:r>
              <a:rPr lang="en-GB" altLang="en-US" dirty="0" smtClean="0"/>
              <a:t> (section 16 and 18) and the</a:t>
            </a:r>
            <a:r>
              <a:rPr lang="en-GB" altLang="en-US" baseline="0" dirty="0" smtClean="0"/>
              <a:t> implementing rules and regulations </a:t>
            </a:r>
            <a:r>
              <a:rPr lang="en-GB" altLang="en-US" dirty="0" smtClean="0"/>
              <a:t> (rule 14) even refer to international assistance and IDRL. However these parts are</a:t>
            </a:r>
            <a:r>
              <a:rPr lang="en-GB" altLang="en-US" baseline="0" dirty="0" smtClean="0"/>
              <a:t> quite brief and not very detailed in their scope. </a:t>
            </a:r>
            <a:endParaRPr lang="en-GB" altLang="en-US" dirty="0" smtClean="0"/>
          </a:p>
          <a:p>
            <a:pPr eaLnBrk="1" hangingPunct="1">
              <a:spcAft>
                <a:spcPts val="1200"/>
              </a:spcAft>
              <a:buFont typeface="Arial" charset="0"/>
              <a:buChar char="•"/>
            </a:pPr>
            <a:r>
              <a:rPr lang="en-GB" altLang="en-US" dirty="0" smtClean="0"/>
              <a:t>We saw good practice as the government ‘Welcomed’ international support soon after Typhoon Haiyan / Yolanda</a:t>
            </a:r>
            <a:r>
              <a:rPr lang="en-GB" altLang="en-US" baseline="0" dirty="0" smtClean="0"/>
              <a:t> and </a:t>
            </a:r>
            <a:r>
              <a:rPr lang="en-GB" altLang="en-US" dirty="0" smtClean="0"/>
              <a:t>Established a “One-Stop-Shop” to expedite clearance of relief goods and equipment through customs.</a:t>
            </a:r>
          </a:p>
          <a:p>
            <a:pPr eaLnBrk="1" hangingPunct="1">
              <a:spcAft>
                <a:spcPts val="1200"/>
              </a:spcAft>
              <a:buFont typeface="Arial" charset="0"/>
              <a:buChar char="•"/>
            </a:pPr>
            <a:r>
              <a:rPr lang="en-GB" altLang="en-US" dirty="0" smtClean="0"/>
              <a:t>They</a:t>
            </a:r>
            <a:r>
              <a:rPr lang="en-GB" altLang="en-US" baseline="0" dirty="0" smtClean="0"/>
              <a:t> also</a:t>
            </a:r>
            <a:r>
              <a:rPr lang="en-GB" altLang="en-US" dirty="0" smtClean="0"/>
              <a:t> </a:t>
            </a:r>
            <a:r>
              <a:rPr lang="en-GB" altLang="en-US" dirty="0" err="1" smtClean="0"/>
              <a:t>Eestablished</a:t>
            </a:r>
            <a:r>
              <a:rPr lang="en-GB" altLang="en-US" dirty="0" smtClean="0"/>
              <a:t> new immigration procedures and a Task Force to help process the renewal</a:t>
            </a:r>
            <a:r>
              <a:rPr lang="en-GB" altLang="en-US" baseline="0" dirty="0" smtClean="0"/>
              <a:t> of visas for relief personnel.</a:t>
            </a:r>
            <a:endParaRPr lang="en-GB" altLang="en-US" dirty="0" smtClean="0"/>
          </a:p>
          <a:p>
            <a:pPr eaLnBrk="1" hangingPunct="1">
              <a:spcAft>
                <a:spcPts val="1200"/>
              </a:spcAft>
              <a:buFont typeface="Arial" charset="0"/>
              <a:buChar char="•"/>
            </a:pPr>
            <a:r>
              <a:rPr lang="en-GB" altLang="en-US" dirty="0" smtClean="0"/>
              <a:t>However, it became clear that the law (RA10121)</a:t>
            </a:r>
            <a:r>
              <a:rPr lang="en-GB" altLang="en-US" baseline="0" dirty="0" smtClean="0"/>
              <a:t> was </a:t>
            </a:r>
            <a:r>
              <a:rPr lang="en-GB" altLang="en-US" dirty="0" smtClean="0"/>
              <a:t>not detailed enough,</a:t>
            </a:r>
            <a:r>
              <a:rPr lang="en-GB" altLang="en-US" baseline="0" dirty="0" smtClean="0"/>
              <a:t> and these procedures were done through</a:t>
            </a:r>
            <a:r>
              <a:rPr lang="en-GB" altLang="en-US" dirty="0" smtClean="0"/>
              <a:t> many different orders and guidelines .</a:t>
            </a:r>
            <a:r>
              <a:rPr lang="en-GB" altLang="en-US" baseline="0" dirty="0" smtClean="0"/>
              <a:t> This created a somewhat rushed and </a:t>
            </a:r>
            <a:r>
              <a:rPr lang="en-GB" altLang="en-US" dirty="0" smtClean="0"/>
              <a:t>ad hoc response.</a:t>
            </a:r>
          </a:p>
          <a:p>
            <a:pPr eaLnBrk="1" hangingPunct="1">
              <a:spcAft>
                <a:spcPts val="1200"/>
              </a:spcAft>
              <a:buFont typeface="Arial" charset="0"/>
              <a:buChar char="•"/>
            </a:pPr>
            <a:r>
              <a:rPr lang="en-GB" altLang="en-US" b="1" dirty="0" smtClean="0"/>
              <a:t>The Philippines recognized this, and has since been reviewing its disaster management law, implementing rules and regulations AND developing a new guideline on the</a:t>
            </a:r>
            <a:r>
              <a:rPr lang="en-GB" altLang="en-US" b="1" baseline="0" dirty="0" smtClean="0"/>
              <a:t> Philippines International Humanitarian Assistance Cluster, which seeks to better address IDRL issues.</a:t>
            </a:r>
          </a:p>
          <a:p>
            <a:pPr eaLnBrk="1" hangingPunct="1">
              <a:spcAft>
                <a:spcPts val="1200"/>
              </a:spcAft>
              <a:buFont typeface="Arial" charset="0"/>
              <a:buChar char="•"/>
            </a:pPr>
            <a:r>
              <a:rPr lang="en-GB" altLang="en-US" b="0" baseline="0" dirty="0" smtClean="0"/>
              <a:t>So we can see that, unfortunately, it often takes a large scale response for governments to recognise the need to have detailed procedures on international assistance in place, PRIOR to an emergency. </a:t>
            </a:r>
            <a:endParaRPr lang="en-GB" altLang="en-US" b="0" dirty="0" smtClean="0"/>
          </a:p>
          <a:p>
            <a:endParaRPr lang="en-GB" altLang="en-US" dirty="0" smtClean="0"/>
          </a:p>
          <a:p>
            <a:endParaRPr lang="en-GB"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5" indent="-285732" eaLnBrk="0" hangingPunct="0">
              <a:defRPr>
                <a:solidFill>
                  <a:schemeClr val="tx1"/>
                </a:solidFill>
                <a:latin typeface="Arial" charset="0"/>
                <a:cs typeface="Arial" charset="0"/>
              </a:defRPr>
            </a:lvl2pPr>
            <a:lvl3pPr marL="1142931" indent="-228586" eaLnBrk="0" hangingPunct="0">
              <a:defRPr>
                <a:solidFill>
                  <a:schemeClr val="tx1"/>
                </a:solidFill>
                <a:latin typeface="Arial" charset="0"/>
                <a:cs typeface="Arial" charset="0"/>
              </a:defRPr>
            </a:lvl3pPr>
            <a:lvl4pPr marL="1600102" indent="-228586" eaLnBrk="0" hangingPunct="0">
              <a:defRPr>
                <a:solidFill>
                  <a:schemeClr val="tx1"/>
                </a:solidFill>
                <a:latin typeface="Arial" charset="0"/>
                <a:cs typeface="Arial" charset="0"/>
              </a:defRPr>
            </a:lvl4pPr>
            <a:lvl5pPr marL="2057275" indent="-228586" eaLnBrk="0" hangingPunct="0">
              <a:defRPr>
                <a:solidFill>
                  <a:schemeClr val="tx1"/>
                </a:solidFill>
                <a:latin typeface="Arial" charset="0"/>
                <a:cs typeface="Arial" charset="0"/>
              </a:defRPr>
            </a:lvl5pPr>
            <a:lvl6pPr marL="2514447" indent="-228586" eaLnBrk="0" fontAlgn="base" hangingPunct="0">
              <a:spcBef>
                <a:spcPct val="0"/>
              </a:spcBef>
              <a:spcAft>
                <a:spcPct val="0"/>
              </a:spcAft>
              <a:defRPr>
                <a:solidFill>
                  <a:schemeClr val="tx1"/>
                </a:solidFill>
                <a:latin typeface="Arial" charset="0"/>
                <a:cs typeface="Arial" charset="0"/>
              </a:defRPr>
            </a:lvl6pPr>
            <a:lvl7pPr marL="2971619" indent="-228586" eaLnBrk="0" fontAlgn="base" hangingPunct="0">
              <a:spcBef>
                <a:spcPct val="0"/>
              </a:spcBef>
              <a:spcAft>
                <a:spcPct val="0"/>
              </a:spcAft>
              <a:defRPr>
                <a:solidFill>
                  <a:schemeClr val="tx1"/>
                </a:solidFill>
                <a:latin typeface="Arial" charset="0"/>
                <a:cs typeface="Arial" charset="0"/>
              </a:defRPr>
            </a:lvl7pPr>
            <a:lvl8pPr marL="3428792" indent="-228586" eaLnBrk="0" fontAlgn="base" hangingPunct="0">
              <a:spcBef>
                <a:spcPct val="0"/>
              </a:spcBef>
              <a:spcAft>
                <a:spcPct val="0"/>
              </a:spcAft>
              <a:defRPr>
                <a:solidFill>
                  <a:schemeClr val="tx1"/>
                </a:solidFill>
                <a:latin typeface="Arial" charset="0"/>
                <a:cs typeface="Arial" charset="0"/>
              </a:defRPr>
            </a:lvl8pPr>
            <a:lvl9pPr marL="3885964" indent="-228586" eaLnBrk="0" fontAlgn="base" hangingPunct="0">
              <a:spcBef>
                <a:spcPct val="0"/>
              </a:spcBef>
              <a:spcAft>
                <a:spcPct val="0"/>
              </a:spcAft>
              <a:defRPr>
                <a:solidFill>
                  <a:schemeClr val="tx1"/>
                </a:solidFill>
                <a:latin typeface="Arial" charset="0"/>
                <a:cs typeface="Arial" charset="0"/>
              </a:defRPr>
            </a:lvl9pPr>
          </a:lstStyle>
          <a:p>
            <a:pPr eaLnBrk="1" hangingPunct="1"/>
            <a:fld id="{7F65490A-93A9-4817-855D-99B81CA0BE65}" type="slidenum">
              <a:rPr lang="en-GB" altLang="en-US" smtClean="0"/>
              <a:pPr eaLnBrk="1" hangingPunct="1"/>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yourself and go through the overview of the programme (see slide, self explanatory)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a:t>
            </a:fld>
            <a:endParaRPr lang="en-GB" dirty="0"/>
          </a:p>
        </p:txBody>
      </p:sp>
    </p:spTree>
    <p:extLst>
      <p:ext uri="{BB962C8B-B14F-4D97-AF65-F5344CB8AC3E}">
        <p14:creationId xmlns:p14="http://schemas.microsoft.com/office/powerpoint/2010/main" val="3606282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just to highlight that there are INTERNATIONAL COMMITMENTS to do this disaster law work, and it is not coming out of nowhere!</a:t>
            </a:r>
            <a:r>
              <a:rPr lang="en-GB" baseline="0" dirty="0" smtClean="0"/>
              <a:t> For example:</a:t>
            </a:r>
          </a:p>
          <a:p>
            <a:endParaRPr lang="en-GB" baseline="0" dirty="0" smtClean="0"/>
          </a:p>
          <a:p>
            <a:pPr marL="285750" indent="-285750">
              <a:spcAft>
                <a:spcPts val="600"/>
              </a:spcAft>
              <a:buFont typeface="Arial" panose="020B0604020202020204" pitchFamily="34" charset="0"/>
              <a:buChar char="•"/>
            </a:pPr>
            <a:r>
              <a:rPr lang="en-US" altLang="en-US" sz="1800" dirty="0" smtClean="0"/>
              <a:t>States adopted a resolution at the 31</a:t>
            </a:r>
            <a:r>
              <a:rPr lang="en-US" altLang="en-US" sz="1800" baseline="30000" dirty="0" smtClean="0"/>
              <a:t>st</a:t>
            </a:r>
            <a:r>
              <a:rPr lang="en-US" altLang="en-US" sz="1800" dirty="0" smtClean="0"/>
              <a:t> International RCRC Conference in 2011 which:</a:t>
            </a:r>
          </a:p>
          <a:p>
            <a:pPr lvl="1">
              <a:spcAft>
                <a:spcPts val="600"/>
              </a:spcAft>
            </a:pPr>
            <a:r>
              <a:rPr lang="en-US" altLang="en-US" sz="1600" dirty="0" smtClean="0"/>
              <a:t>Reiterated the urgency to be prepared to facilitate international assistance</a:t>
            </a:r>
          </a:p>
          <a:p>
            <a:pPr lvl="1">
              <a:spcAft>
                <a:spcPts val="600"/>
              </a:spcAft>
            </a:pPr>
            <a:r>
              <a:rPr lang="en-US" altLang="en-US" sz="1600" dirty="0" smtClean="0"/>
              <a:t>Renewed its call on states to use the IDRL Guidelines to examine and strengthen their laws</a:t>
            </a:r>
          </a:p>
          <a:p>
            <a:pPr lvl="1">
              <a:spcAft>
                <a:spcPts val="600"/>
              </a:spcAft>
            </a:pPr>
            <a:r>
              <a:rPr lang="en-US" altLang="en-US" sz="1600" dirty="0" smtClean="0"/>
              <a:t>Called on regional and international organizations to use the IDRL Guidelines as well.</a:t>
            </a:r>
          </a:p>
          <a:p>
            <a:pPr lvl="1">
              <a:spcAft>
                <a:spcPts val="600"/>
              </a:spcAft>
            </a:pPr>
            <a:endParaRPr lang="en-US" altLang="en-US" sz="1600" dirty="0" smtClean="0"/>
          </a:p>
          <a:p>
            <a:pPr lvl="1">
              <a:spcAft>
                <a:spcPts val="600"/>
              </a:spcAft>
            </a:pPr>
            <a:r>
              <a:rPr lang="en-US" altLang="en-US" sz="1800" dirty="0" smtClean="0"/>
              <a:t>A new resolution was adopted at the 32</a:t>
            </a:r>
            <a:r>
              <a:rPr lang="en-US" altLang="en-US" sz="1800" baseline="30000" dirty="0" smtClean="0"/>
              <a:t>nd</a:t>
            </a:r>
            <a:r>
              <a:rPr lang="en-US" altLang="en-US" sz="1800" dirty="0" smtClean="0"/>
              <a:t> international  conference in 2015 which states the need for states to ‘accelerate progress’ in developing procedures in line with the IDRL Guidelines and Model Act. </a:t>
            </a:r>
          </a:p>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20</a:t>
            </a:fld>
            <a:endParaRPr lang="en-GB" dirty="0"/>
          </a:p>
        </p:txBody>
      </p:sp>
    </p:spTree>
    <p:extLst>
      <p:ext uri="{BB962C8B-B14F-4D97-AF65-F5344CB8AC3E}">
        <p14:creationId xmlns:p14="http://schemas.microsoft.com/office/powerpoint/2010/main" val="2251301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also significant</a:t>
            </a:r>
            <a:r>
              <a:rPr lang="en-GB" baseline="0" dirty="0" smtClean="0"/>
              <a:t> commitments at the regional level here in ASEAN, which I am sure many of you are familiar with.  These include, most importantly, the ASEAN Agreement on Disaster Management and Emergency Response (or the ‘AADMER’), which I am sure you all know inside out! </a:t>
            </a:r>
          </a:p>
          <a:p>
            <a:r>
              <a:rPr lang="en-GB" baseline="0" dirty="0" smtClean="0"/>
              <a:t>The AADMER is the first regional legally binding agreement to comprehensively address disaster management and emergency response. </a:t>
            </a:r>
          </a:p>
          <a:p>
            <a:pPr marL="273050" lvl="1" indent="-273050"/>
            <a:r>
              <a:rPr lang="en-US" kern="0" dirty="0" smtClean="0"/>
              <a:t>It calls </a:t>
            </a:r>
            <a:r>
              <a:rPr lang="en-US" kern="0" dirty="0" err="1" smtClean="0"/>
              <a:t>upons</a:t>
            </a:r>
            <a:r>
              <a:rPr lang="en-US" kern="0" dirty="0" smtClean="0"/>
              <a:t> governments in SEA must </a:t>
            </a:r>
            <a:r>
              <a:rPr lang="en-MY" dirty="0" smtClean="0"/>
              <a:t>take legislative measures to implement the AADMER e.g.:</a:t>
            </a:r>
          </a:p>
          <a:p>
            <a:pPr marL="449263" lvl="4" indent="-273050"/>
            <a:r>
              <a:rPr lang="en-MY" sz="1800" i="1" dirty="0" smtClean="0"/>
              <a:t>To provide</a:t>
            </a:r>
            <a:r>
              <a:rPr lang="en-MY" sz="1800" i="1" baseline="0" dirty="0" smtClean="0"/>
              <a:t> </a:t>
            </a:r>
            <a:r>
              <a:rPr lang="en-MY" sz="1800" i="1" dirty="0" smtClean="0"/>
              <a:t>assisting states with exemptions from taxation, duties and other charges of a similar nature, and facilitate entry and stay  of personnel and equipment (art 14)</a:t>
            </a:r>
            <a:endParaRPr lang="en-US" kern="0" dirty="0" smtClean="0"/>
          </a:p>
          <a:p>
            <a:pPr marL="273050" lvl="1" indent="-273050"/>
            <a:endParaRPr lang="en-US" kern="0" dirty="0" smtClean="0"/>
          </a:p>
          <a:p>
            <a:pPr marL="273050" lvl="1" indent="-273050"/>
            <a:r>
              <a:rPr lang="en-US" kern="0" dirty="0" smtClean="0"/>
              <a:t>The previous AADMER work </a:t>
            </a:r>
            <a:r>
              <a:rPr lang="en-US" kern="0" dirty="0" err="1" smtClean="0"/>
              <a:t>programme</a:t>
            </a:r>
            <a:r>
              <a:rPr lang="en-US" kern="0" dirty="0" smtClean="0"/>
              <a:t> 2010 – 2015 references the IDRL Guidelines as a key tool for developing national legal frameworks for international assistance. </a:t>
            </a:r>
          </a:p>
          <a:p>
            <a:pPr marL="273050" lvl="1" indent="-273050"/>
            <a:r>
              <a:rPr lang="en-US" kern="0" dirty="0" smtClean="0"/>
              <a:t>As</a:t>
            </a:r>
            <a:r>
              <a:rPr lang="en-US" kern="0" baseline="0" dirty="0" smtClean="0"/>
              <a:t> many of you will know, a new AADMER work </a:t>
            </a:r>
            <a:r>
              <a:rPr lang="en-US" kern="0" baseline="0" dirty="0" err="1" smtClean="0"/>
              <a:t>programme</a:t>
            </a:r>
            <a:r>
              <a:rPr lang="en-US" kern="0" baseline="0" dirty="0" smtClean="0"/>
              <a:t> has recently been adopted, and highlights the importance of putting legislation in place. It recognizes the progress that has already been made by many of the Member States, but also highlights the need for further work on this, in line with several of the 8 priority areas, including in relation to both response and risk reduction. </a:t>
            </a:r>
            <a:endParaRPr lang="en-US" kern="0" dirty="0" smtClean="0"/>
          </a:p>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21</a:t>
            </a:fld>
            <a:endParaRPr lang="en-GB" dirty="0"/>
          </a:p>
        </p:txBody>
      </p:sp>
    </p:spTree>
    <p:extLst>
      <p:ext uri="{BB962C8B-B14F-4D97-AF65-F5344CB8AC3E}">
        <p14:creationId xmlns:p14="http://schemas.microsoft.com/office/powerpoint/2010/main" val="2296718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 before we finish up on  this first theme, I want to summarize</a:t>
            </a:r>
            <a:r>
              <a:rPr lang="en-GB" altLang="en-US" baseline="0" dirty="0" smtClean="0"/>
              <a:t> for you WHY IDRL is important. It is something that works two-ways:</a:t>
            </a:r>
          </a:p>
          <a:p>
            <a:r>
              <a:rPr lang="en-US" altLang="en-US" b="1" u="sng" dirty="0" smtClean="0"/>
              <a:t>1. For governments</a:t>
            </a:r>
            <a:r>
              <a:rPr lang="en-US" altLang="en-US" u="sng" dirty="0" smtClean="0"/>
              <a:t>:</a:t>
            </a:r>
          </a:p>
          <a:p>
            <a:pPr lvl="1"/>
            <a:r>
              <a:rPr lang="en-US" altLang="en-US" dirty="0" smtClean="0"/>
              <a:t>It helps to clearly</a:t>
            </a:r>
            <a:r>
              <a:rPr lang="en-US" altLang="en-US" baseline="0" dirty="0" smtClean="0"/>
              <a:t> set</a:t>
            </a:r>
            <a:r>
              <a:rPr lang="en-US" altLang="en-US" dirty="0" smtClean="0"/>
              <a:t> out procedures, roles and responsibilities;</a:t>
            </a:r>
          </a:p>
          <a:p>
            <a:pPr lvl="1"/>
            <a:r>
              <a:rPr lang="en-US" altLang="en-US" dirty="0" smtClean="0"/>
              <a:t>It controls the type and</a:t>
            </a:r>
            <a:r>
              <a:rPr lang="en-US" altLang="en-US" baseline="0" dirty="0" smtClean="0"/>
              <a:t> amount </a:t>
            </a:r>
            <a:r>
              <a:rPr lang="en-US" altLang="en-US" dirty="0" smtClean="0"/>
              <a:t>of incoming assistance;</a:t>
            </a:r>
          </a:p>
          <a:p>
            <a:pPr lvl="1"/>
            <a:r>
              <a:rPr lang="en-US" altLang="en-US" dirty="0" smtClean="0"/>
              <a:t>And Regulates the actions of international actors </a:t>
            </a:r>
          </a:p>
          <a:p>
            <a:pPr lvl="1"/>
            <a:endParaRPr lang="en-US" altLang="en-US" dirty="0" smtClean="0"/>
          </a:p>
          <a:p>
            <a:r>
              <a:rPr lang="en-US" altLang="en-US" b="1" u="sng" dirty="0" smtClean="0"/>
              <a:t>2. For International assisting actors:</a:t>
            </a:r>
          </a:p>
          <a:p>
            <a:pPr lvl="1"/>
            <a:r>
              <a:rPr lang="en-US" altLang="en-US" dirty="0" smtClean="0"/>
              <a:t>It facilitates their response operations by giving them the quick access they need;</a:t>
            </a:r>
          </a:p>
          <a:p>
            <a:pPr lvl="1"/>
            <a:r>
              <a:rPr lang="en-US" altLang="en-US" dirty="0" smtClean="0"/>
              <a:t>It provides them with the necessary ‘legal facilities’ to operate in country so</a:t>
            </a:r>
            <a:r>
              <a:rPr lang="en-US" altLang="en-US" baseline="0" dirty="0" smtClean="0"/>
              <a:t> that they can ensure a rapid and effective response in line with the needs of affected communities. </a:t>
            </a:r>
            <a:endParaRPr lang="en-GB" altLang="en-US" dirty="0" smtClean="0"/>
          </a:p>
          <a:p>
            <a:endParaRPr lang="en-GB" altLang="en-US" baseline="0" dirty="0" smtClean="0"/>
          </a:p>
          <a:p>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2310-9920-4C73-B986-A8F1B96605CF}" type="slidenum">
              <a:rPr lang="en-GB" altLang="en-US" smtClean="0"/>
              <a:pPr eaLnBrk="1" hangingPunct="1"/>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It is</a:t>
            </a:r>
            <a:r>
              <a:rPr lang="en-GB" altLang="en-US" baseline="0" dirty="0" smtClean="0"/>
              <a:t> also important to note here that we do face some challenges in this work. </a:t>
            </a:r>
          </a:p>
          <a:p>
            <a:endParaRPr lang="en-GB" altLang="en-US" baseline="0" dirty="0" smtClean="0"/>
          </a:p>
          <a:p>
            <a:r>
              <a:rPr lang="en-GB" altLang="en-US" baseline="0" dirty="0" smtClean="0"/>
              <a:t>Law development is a long-term process: it does not happen overnight! That is why, sometimes, we see the development of guidelines, SOPs, regulations or policies because they are easy to put in place. But ultimately, a state should have a strong, solid law as a foundation for effective disaster response. </a:t>
            </a:r>
          </a:p>
          <a:p>
            <a:r>
              <a:rPr lang="en-GB" altLang="en-US" dirty="0" smtClean="0"/>
              <a:t>In  addition, and in some ways</a:t>
            </a:r>
            <a:r>
              <a:rPr lang="en-GB" altLang="en-US" baseline="0" dirty="0" smtClean="0"/>
              <a:t> more importantly, states needs to ensure that there is effective IMPLEMENTATION and DISSEMINATION of the relevant laws. Otherwise they just get left on the shelf and nobody knows about them!</a:t>
            </a:r>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B3D069-CE2A-4A94-B153-195D2C68755D}" type="slidenum">
              <a:rPr lang="en-GB" altLang="en-US" smtClean="0"/>
              <a:pPr eaLnBrk="1" hangingPunct="1"/>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leave you</a:t>
            </a:r>
            <a:r>
              <a:rPr lang="en-GB" baseline="0" dirty="0" smtClean="0"/>
              <a:t> with one final message:</a:t>
            </a:r>
          </a:p>
          <a:p>
            <a:endParaRPr lang="en-GB" baseline="0" dirty="0" smtClean="0"/>
          </a:p>
          <a:p>
            <a:r>
              <a:rPr lang="en-GB" baseline="0" dirty="0" smtClean="0"/>
              <a:t>At the end of the day, legal preparedness is important to make sure that people </a:t>
            </a:r>
            <a:r>
              <a:rPr lang="en-GB" b="1" baseline="0" dirty="0" smtClean="0"/>
              <a:t>get the right aid, at the right time</a:t>
            </a:r>
            <a:r>
              <a:rPr lang="en-GB" baseline="0" dirty="0" smtClean="0"/>
              <a:t>, in line with international and humanitarian standards!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24</a:t>
            </a:fld>
            <a:endParaRPr lang="en-GB" dirty="0"/>
          </a:p>
        </p:txBody>
      </p:sp>
    </p:spTree>
    <p:extLst>
      <p:ext uri="{BB962C8B-B14F-4D97-AF65-F5344CB8AC3E}">
        <p14:creationId xmlns:p14="http://schemas.microsoft.com/office/powerpoint/2010/main" val="350079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questions to get you thinking.</a:t>
            </a:r>
            <a:r>
              <a:rPr lang="en-GB" baseline="0" dirty="0" smtClean="0"/>
              <a:t>  Please feel free to share your thoughts and experiences with the group before we move into the IDRL scenario exercise!!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25</a:t>
            </a:fld>
            <a:endParaRPr lang="en-GB" dirty="0"/>
          </a:p>
        </p:txBody>
      </p:sp>
    </p:spTree>
    <p:extLst>
      <p:ext uri="{BB962C8B-B14F-4D97-AF65-F5344CB8AC3E}">
        <p14:creationId xmlns:p14="http://schemas.microsoft.com/office/powerpoint/2010/main" val="2727298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2BC602-0260-4F8D-A787-2BED72E04E23}" type="slidenum">
              <a:rPr lang="en-GB" smtClean="0">
                <a:latin typeface="Arial" pitchFamily="34" charset="0"/>
                <a:cs typeface="Arial" pitchFamily="34" charset="0"/>
              </a:rPr>
              <a:pPr/>
              <a:t>26</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Ask</a:t>
            </a:r>
            <a:r>
              <a:rPr lang="en-GB" altLang="en-US" baseline="0" dirty="0" smtClean="0"/>
              <a:t> participants: how many of you have heard or disaster law? Or International Disaster Response Law? Does anyone want to take a guess what it is?  We are often met with these sorts of faces when we mention disaster law, but many states are actively involved in disaster law processes, sometimes without even realising it! </a:t>
            </a:r>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629680-2B2E-4C83-B816-5EA714F06C9B}" type="slidenum">
              <a:rPr lang="en-GB" altLang="en-US" smtClean="0">
                <a:latin typeface="Arial" charset="0"/>
              </a:rPr>
              <a:pPr eaLnBrk="1" hangingPunct="1">
                <a:spcBef>
                  <a:spcPct val="0"/>
                </a:spcBef>
              </a:pPr>
              <a:t>3</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 when we talk about disaster law, we are taking about the</a:t>
            </a:r>
            <a:r>
              <a:rPr lang="en-GB" altLang="en-US" baseline="0" dirty="0" smtClean="0"/>
              <a:t> laws and regulations which address three key areas: </a:t>
            </a:r>
          </a:p>
          <a:p>
            <a:pPr marL="228600" indent="-228600">
              <a:buAutoNum type="arabicParenR"/>
            </a:pPr>
            <a:r>
              <a:rPr lang="en-GB" altLang="en-US" baseline="0" dirty="0" smtClean="0"/>
              <a:t>The roles and responsibilities to manage and respond to disasters</a:t>
            </a:r>
          </a:p>
          <a:p>
            <a:pPr marL="228600" indent="-228600">
              <a:buAutoNum type="arabicParenR"/>
            </a:pPr>
            <a:r>
              <a:rPr lang="en-GB" altLang="en-US" baseline="0" dirty="0" smtClean="0"/>
              <a:t>The laws which minimise impact of disasters </a:t>
            </a:r>
          </a:p>
          <a:p>
            <a:pPr marL="228600" indent="-228600">
              <a:buAutoNum type="arabicParenR"/>
            </a:pPr>
            <a:r>
              <a:rPr lang="en-GB" altLang="en-US" baseline="0" dirty="0" smtClean="0"/>
              <a:t>The laws which help reduce disaster risks </a:t>
            </a:r>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84248E-5B93-45D5-86B3-645A270AD6DA}" type="slidenum">
              <a:rPr lang="en-GB" altLang="en-US" smtClean="0">
                <a:latin typeface="Arial" charset="0"/>
              </a:rPr>
              <a:pPr eaLnBrk="1" hangingPunct="1">
                <a:spcBef>
                  <a:spcPct val="0"/>
                </a:spcBef>
              </a:pPr>
              <a:t>4</a:t>
            </a:fld>
            <a:endParaRPr lang="en-GB"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spcBef>
                <a:spcPct val="0"/>
              </a:spcBef>
              <a:defRPr/>
            </a:pPr>
            <a:r>
              <a:rPr lang="en-US" dirty="0" smtClean="0"/>
              <a:t>The IFRC and</a:t>
            </a:r>
            <a:r>
              <a:rPr lang="en-US" baseline="0" dirty="0" smtClean="0"/>
              <a:t> our National Societies have been undertaking work for over a decade in two key disaster areas or ‘themes’. </a:t>
            </a:r>
          </a:p>
          <a:p>
            <a:pPr marL="228600" indent="-228600" eaLnBrk="1" hangingPunct="1">
              <a:spcBef>
                <a:spcPct val="0"/>
              </a:spcBef>
              <a:buAutoNum type="arabicParenR"/>
              <a:defRPr/>
            </a:pPr>
            <a:r>
              <a:rPr lang="en-US" baseline="0" dirty="0" smtClean="0"/>
              <a:t>International Disaster Response Law (or IDRL, as it is commonly referred to)</a:t>
            </a:r>
          </a:p>
          <a:p>
            <a:pPr marL="228600" indent="-228600" eaLnBrk="1" hangingPunct="1">
              <a:spcBef>
                <a:spcPct val="0"/>
              </a:spcBef>
              <a:buAutoNum type="arabicParenR"/>
              <a:defRPr/>
            </a:pPr>
            <a:r>
              <a:rPr lang="en-US" baseline="0" dirty="0" smtClean="0"/>
              <a:t>Law and Disaster Risk Reduction.</a:t>
            </a:r>
          </a:p>
          <a:p>
            <a:pPr marL="0" indent="0" eaLnBrk="1" hangingPunct="1">
              <a:spcBef>
                <a:spcPct val="0"/>
              </a:spcBef>
              <a:buNone/>
              <a:defRPr/>
            </a:pPr>
            <a:endParaRPr lang="en-US" baseline="0" dirty="0" smtClean="0"/>
          </a:p>
          <a:p>
            <a:pPr marL="0" indent="0" eaLnBrk="1" hangingPunct="1">
              <a:spcBef>
                <a:spcPct val="0"/>
              </a:spcBef>
              <a:buNone/>
              <a:defRPr/>
            </a:pPr>
            <a:r>
              <a:rPr lang="en-US" baseline="0" dirty="0" smtClean="0"/>
              <a:t>We have been working on IDRL for well over 10 years now, and are internationally recognized as a leader in this field. More recently, over the past 4-5 years, we have also been examining the role the law and regulation can play in disaster risk reduction. </a:t>
            </a: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FA4445-C67E-4A63-B066-1B7AF14F0488}" type="slidenum">
              <a:rPr lang="en-GB" altLang="en-US" smtClean="0">
                <a:latin typeface="Arial" charset="0"/>
              </a:rPr>
              <a:pPr eaLnBrk="1" hangingPunct="1">
                <a:spcBef>
                  <a:spcPct val="0"/>
                </a:spcBef>
              </a:pPr>
              <a:t>5</a:t>
            </a:fld>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So</a:t>
            </a:r>
            <a:r>
              <a:rPr lang="en-GB" b="0" baseline="0" dirty="0" smtClean="0"/>
              <a:t> now we will move on to our first theme of the session, and that is international disaster response law (IDRL).  This is all about the laws and regulations that are designed to handle incoming international disaster assistance, often in a large-scale emergency.</a:t>
            </a:r>
          </a:p>
          <a:p>
            <a:endParaRPr lang="en-GB" b="0" baseline="0" dirty="0" smtClean="0"/>
          </a:p>
          <a:p>
            <a:r>
              <a:rPr lang="en-GB" b="0" baseline="0" dirty="0" smtClean="0"/>
              <a:t>Can I get a show of hands as to who is already familiar with IDRL? Has anybody heard of it? (see what audience’s response is…)</a:t>
            </a:r>
          </a:p>
          <a:p>
            <a:endParaRPr lang="en-GB" b="0" baseline="0" dirty="0" smtClean="0"/>
          </a:p>
          <a:p>
            <a:r>
              <a:rPr lang="en-GB" b="0" baseline="0" dirty="0" smtClean="0"/>
              <a:t>Ok, well we are going to put you to the test! (move on to true and false questions – see next slide).</a:t>
            </a:r>
            <a:endParaRPr lang="en-GB" b="0"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6</a:t>
            </a:fld>
            <a:endParaRPr lang="en-GB" dirty="0"/>
          </a:p>
        </p:txBody>
      </p:sp>
    </p:spTree>
    <p:extLst>
      <p:ext uri="{BB962C8B-B14F-4D97-AF65-F5344CB8AC3E}">
        <p14:creationId xmlns:p14="http://schemas.microsoft.com/office/powerpoint/2010/main" val="352086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get everybody warmed up, we have a few true and false questions for you! Don’t be shy! </a:t>
            </a:r>
          </a:p>
          <a:p>
            <a:endParaRPr lang="en-GB" baseline="0" dirty="0" smtClean="0"/>
          </a:p>
          <a:p>
            <a:r>
              <a:rPr lang="en-GB" baseline="0" dirty="0" smtClean="0"/>
              <a:t>Question 1: what do you this about this statement, is it true or false?  “Disasters + chaos, confusion, there are no rules, law doesn’t apply”.</a:t>
            </a:r>
          </a:p>
          <a:p>
            <a:endParaRPr lang="en-GB" baseline="0" dirty="0" smtClean="0"/>
          </a:p>
          <a:p>
            <a:r>
              <a:rPr lang="en-GB" baseline="0" dirty="0" smtClean="0"/>
              <a:t>It is FALSE.  If anything, law is even MORE IMPORTANT in a disaster situation, because you need rules to regulate the activities that are happening on the ground. You also need rules to help facilitate the response, so people receive the right kind of aid, as quickly as possible.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7</a:t>
            </a:fld>
            <a:endParaRPr lang="en-GB" dirty="0"/>
          </a:p>
        </p:txBody>
      </p:sp>
    </p:spTree>
    <p:extLst>
      <p:ext uri="{BB962C8B-B14F-4D97-AF65-F5344CB8AC3E}">
        <p14:creationId xmlns:p14="http://schemas.microsoft.com/office/powerpoint/2010/main" val="222433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question:</a:t>
            </a:r>
          </a:p>
          <a:p>
            <a:endParaRPr lang="en-GB" dirty="0" smtClean="0"/>
          </a:p>
          <a:p>
            <a:r>
              <a:rPr lang="en-GB" dirty="0" smtClean="0"/>
              <a:t>What do you think about this statement,</a:t>
            </a:r>
            <a:r>
              <a:rPr lang="en-GB" baseline="0" dirty="0" smtClean="0"/>
              <a:t> is it true or false? “IDRL is international humanitarian law”</a:t>
            </a:r>
          </a:p>
          <a:p>
            <a:endParaRPr lang="en-GB" baseline="0" dirty="0" smtClean="0"/>
          </a:p>
          <a:p>
            <a:r>
              <a:rPr lang="en-GB" baseline="0" dirty="0" smtClean="0"/>
              <a:t>FALSE: IDRL and IHL are two different bodies of law.  IHL refers to the laws of war and armed conflict, whereas IDRL is all about natural disasters.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8</a:t>
            </a:fld>
            <a:endParaRPr lang="en-GB" dirty="0"/>
          </a:p>
        </p:txBody>
      </p:sp>
    </p:spTree>
    <p:extLst>
      <p:ext uri="{BB962C8B-B14F-4D97-AF65-F5344CB8AC3E}">
        <p14:creationId xmlns:p14="http://schemas.microsoft.com/office/powerpoint/2010/main" val="73908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you</a:t>
            </a:r>
            <a:r>
              <a:rPr lang="en-GB" baseline="0" dirty="0" smtClean="0"/>
              <a:t> think about this statement? Is it true or false? “International humanitarian workers should abide by all national laws when working disaster affected countries”.</a:t>
            </a:r>
          </a:p>
          <a:p>
            <a:endParaRPr lang="en-GB" baseline="0" dirty="0" smtClean="0"/>
          </a:p>
          <a:p>
            <a:r>
              <a:rPr lang="en-GB" baseline="0" dirty="0" smtClean="0"/>
              <a:t>TRUE: international actors cannot just enter a country and do as they please! If their assistance is welcomed or requested by the affected state, they must respect all national laws of that country. This is in line with fundamental principles of international law, such as state sovereignty and territorial integrity.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9</a:t>
            </a:fld>
            <a:endParaRPr lang="en-GB" dirty="0"/>
          </a:p>
        </p:txBody>
      </p:sp>
    </p:spTree>
    <p:extLst>
      <p:ext uri="{BB962C8B-B14F-4D97-AF65-F5344CB8AC3E}">
        <p14:creationId xmlns:p14="http://schemas.microsoft.com/office/powerpoint/2010/main" val="75604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frc.org/dl"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69859" y="726887"/>
              <a:ext cx="1144157" cy="430051"/>
            </a:xfrm>
            <a:prstGeom prst="rect">
              <a:avLst/>
            </a:prstGeom>
            <a:noFill/>
          </p:spPr>
          <p:txBody>
            <a:bodyPr lIns="0" tIns="0" rIns="0" bIns="0">
              <a:spAutoFit/>
            </a:bodyPr>
            <a:lstStyle/>
            <a:p>
              <a:pPr algn="ctr" fontAlgn="auto">
                <a:spcBef>
                  <a:spcPts val="0"/>
                </a:spcBef>
                <a:spcAft>
                  <a:spcPts val="0"/>
                </a:spcAft>
                <a:defRPr/>
              </a:pPr>
              <a:r>
                <a:rPr lang="en-US" sz="1400" b="1" dirty="0">
                  <a:solidFill>
                    <a:schemeClr val="bg1"/>
                  </a:solidFill>
                </a:rPr>
                <a:t>Disaster Laws</a:t>
              </a:r>
            </a:p>
          </p:txBody>
        </p:sp>
      </p:grpSp>
      <p:sp>
        <p:nvSpPr>
          <p:cNvPr id="2" name="Title 1"/>
          <p:cNvSpPr>
            <a:spLocks noGrp="1"/>
          </p:cNvSpPr>
          <p:nvPr>
            <p:ph type="ctrTitle"/>
          </p:nvPr>
        </p:nvSpPr>
        <p:spPr>
          <a:xfrm>
            <a:off x="990600" y="2819401"/>
            <a:ext cx="7239000" cy="647591"/>
          </a:xfrm>
        </p:spPr>
        <p:txBody>
          <a:bodyPr/>
          <a:lstStyle>
            <a:lvl1pPr algn="r">
              <a:defRPr b="1" i="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i="1" baseline="0">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S"/>
          </a:p>
        </p:txBody>
      </p:sp>
      <p:sp>
        <p:nvSpPr>
          <p:cNvPr id="3" name="Content Placeholder 2"/>
          <p:cNvSpPr>
            <a:spLocks noGrp="1"/>
          </p:cNvSpPr>
          <p:nvPr>
            <p:ph sz="quarter" idx="1"/>
          </p:nvPr>
        </p:nvSpPr>
        <p:spPr>
          <a:xfrm>
            <a:off x="457200" y="1844675"/>
            <a:ext cx="4038600"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quarter" idx="2"/>
          </p:nvPr>
        </p:nvSpPr>
        <p:spPr>
          <a:xfrm>
            <a:off x="4648200" y="1844675"/>
            <a:ext cx="4038600"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Content Placeholder 4"/>
          <p:cNvSpPr>
            <a:spLocks noGrp="1"/>
          </p:cNvSpPr>
          <p:nvPr>
            <p:ph sz="quarter" idx="3"/>
          </p:nvPr>
        </p:nvSpPr>
        <p:spPr>
          <a:xfrm>
            <a:off x="457200" y="3973513"/>
            <a:ext cx="40386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Content Placeholder 5"/>
          <p:cNvSpPr>
            <a:spLocks noGrp="1"/>
          </p:cNvSpPr>
          <p:nvPr>
            <p:ph sz="quarter" idx="4"/>
          </p:nvPr>
        </p:nvSpPr>
        <p:spPr>
          <a:xfrm>
            <a:off x="4648200" y="3973513"/>
            <a:ext cx="40386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9395239-DDF1-4F79-9D3E-2411D5CEED40}" type="slidenum">
              <a:rPr lang="en-US"/>
              <a:pPr>
                <a:defRPr/>
              </a:pPr>
              <a:t>‹#›</a:t>
            </a:fld>
            <a:endParaRPr lang="en-US"/>
          </a:p>
        </p:txBody>
      </p:sp>
    </p:spTree>
    <p:extLst>
      <p:ext uri="{BB962C8B-B14F-4D97-AF65-F5344CB8AC3E}">
        <p14:creationId xmlns:p14="http://schemas.microsoft.com/office/powerpoint/2010/main" val="377813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1"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1" y="1676400"/>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251076"/>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676400"/>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51076"/>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57200"/>
              <a:ext cx="4724400" cy="4021614"/>
            </a:xfrm>
            <a:prstGeom prst="rect">
              <a:avLst/>
            </a:prstGeom>
            <a:noFill/>
          </p:spPr>
          <p:txBody>
            <a:bodyPr lIns="0" tIns="0" rIns="0" bIns="0">
              <a:spAutoFit/>
            </a:bodyPr>
            <a:lstStyle/>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r>
                <a:rPr lang="en-US" sz="2000" b="1" baseline="30000" dirty="0">
                  <a:solidFill>
                    <a:srgbClr val="E8C7B0"/>
                  </a:solidFill>
                </a:rPr>
                <a:t>FOR MORE INFORMATION, PLEASE VISIT:</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400" b="1" baseline="30000" dirty="0">
                  <a:solidFill>
                    <a:schemeClr val="bg1"/>
                  </a:solidFill>
                  <a:hlinkClick r:id="rId2"/>
                </a:rPr>
                <a:t>http://</a:t>
              </a:r>
              <a:r>
                <a:rPr lang="en-US" sz="2400" b="1" baseline="30000" dirty="0" smtClean="0">
                  <a:solidFill>
                    <a:schemeClr val="bg1"/>
                  </a:solidFill>
                  <a:hlinkClick r:id="rId2"/>
                </a:rPr>
                <a:t>www.ifrc.org/dl</a:t>
              </a:r>
              <a:r>
                <a:rPr lang="en-US" sz="2400" b="1" baseline="0" dirty="0" smtClean="0">
                  <a:solidFill>
                    <a:schemeClr val="bg1"/>
                  </a:solidFill>
                </a:rPr>
                <a:t> </a:t>
              </a:r>
              <a:r>
                <a:rPr lang="en-US" sz="2400" b="1" dirty="0" smtClean="0">
                  <a:solidFill>
                    <a:schemeClr val="bg1"/>
                  </a:solidFill>
                </a:rPr>
                <a:t> </a:t>
              </a:r>
              <a:endParaRPr lang="en-US" sz="24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r>
                <a:rPr lang="en-US" sz="2000" b="1" baseline="30000" dirty="0">
                  <a:solidFill>
                    <a:srgbClr val="E8C7B0"/>
                  </a:solidFill>
                </a:rPr>
                <a:t>OR CONTACT:</a:t>
              </a:r>
            </a:p>
            <a:p>
              <a:pPr fontAlgn="auto">
                <a:spcBef>
                  <a:spcPts val="0"/>
                </a:spcBef>
                <a:spcAft>
                  <a:spcPts val="0"/>
                </a:spcAft>
                <a:defRPr/>
              </a:pPr>
              <a:endParaRPr lang="en-US" sz="2000" b="1" baseline="30000" dirty="0" smtClean="0">
                <a:solidFill>
                  <a:srgbClr val="E8C7B0"/>
                </a:solidFill>
              </a:endParaRPr>
            </a:p>
            <a:p>
              <a:pPr fontAlgn="auto">
                <a:spcBef>
                  <a:spcPts val="0"/>
                </a:spcBef>
                <a:spcAft>
                  <a:spcPts val="0"/>
                </a:spcAft>
                <a:defRPr/>
              </a:pPr>
              <a:r>
                <a:rPr lang="en-US" sz="2000" b="1" dirty="0" smtClean="0">
                  <a:solidFill>
                    <a:schemeClr val="bg1"/>
                  </a:solidFill>
                </a:rPr>
                <a:t>Lucia Cipullo</a:t>
              </a:r>
            </a:p>
            <a:p>
              <a:pPr fontAlgn="auto">
                <a:spcBef>
                  <a:spcPts val="0"/>
                </a:spcBef>
                <a:spcAft>
                  <a:spcPts val="0"/>
                </a:spcAft>
                <a:defRPr/>
              </a:pPr>
              <a:r>
                <a:rPr lang="en-US" sz="2000" b="1" dirty="0" smtClean="0">
                  <a:solidFill>
                    <a:schemeClr val="bg1"/>
                  </a:solidFill>
                </a:rPr>
                <a:t>Regional Disaster</a:t>
              </a:r>
              <a:r>
                <a:rPr lang="en-US" sz="2000" b="1" baseline="0" dirty="0" smtClean="0">
                  <a:solidFill>
                    <a:schemeClr val="bg1"/>
                  </a:solidFill>
                </a:rPr>
                <a:t> Law Delegate</a:t>
              </a:r>
              <a:endParaRPr lang="en-US" sz="2000" b="1" dirty="0" smtClean="0">
                <a:solidFill>
                  <a:schemeClr val="bg1"/>
                </a:solidFill>
              </a:endParaRPr>
            </a:p>
            <a:p>
              <a:pPr fontAlgn="auto">
                <a:spcBef>
                  <a:spcPts val="0"/>
                </a:spcBef>
                <a:spcAft>
                  <a:spcPts val="0"/>
                </a:spcAft>
                <a:defRPr/>
              </a:pPr>
              <a:r>
                <a:rPr lang="en-US" sz="2000" b="1" dirty="0" smtClean="0">
                  <a:solidFill>
                    <a:schemeClr val="bg1"/>
                  </a:solidFill>
                </a:rPr>
                <a:t>South East Asia</a:t>
              </a:r>
              <a:endParaRPr lang="en-US" sz="2000" b="1" baseline="30000" dirty="0" smtClean="0">
                <a:solidFill>
                  <a:schemeClr val="bg1"/>
                </a:solidFill>
              </a:endParaRPr>
            </a:p>
            <a:p>
              <a:pPr fontAlgn="auto">
                <a:spcBef>
                  <a:spcPts val="0"/>
                </a:spcBef>
                <a:spcAft>
                  <a:spcPts val="0"/>
                </a:spcAft>
                <a:defRPr/>
              </a:pPr>
              <a:endParaRPr lang="en-US" sz="2800" b="1" baseline="30000" dirty="0" smtClean="0">
                <a:solidFill>
                  <a:srgbClr val="E8C7B0"/>
                </a:solidFill>
              </a:endParaRPr>
            </a:p>
            <a:p>
              <a:pPr fontAlgn="auto">
                <a:spcBef>
                  <a:spcPts val="0"/>
                </a:spcBef>
                <a:spcAft>
                  <a:spcPts val="0"/>
                </a:spcAft>
                <a:defRPr/>
              </a:pPr>
              <a:r>
                <a:rPr lang="en-US" sz="2800" b="1" baseline="30000" dirty="0" smtClean="0">
                  <a:solidFill>
                    <a:schemeClr val="bg1"/>
                  </a:solidFill>
                </a:rPr>
                <a:t>lucia.cipullo@ifrc.org</a:t>
              </a: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endParaRPr lang="en-US" sz="2000" b="1" baseline="30000" dirty="0">
                <a:solidFill>
                  <a:schemeClr val="bg1"/>
                </a:solidFill>
              </a:endParaRPr>
            </a:p>
          </p:txBody>
        </p:sp>
        <p:pic>
          <p:nvPicPr>
            <p:cNvPr id="6" name="Picture 15" descr="SLCM-icons logo-EN.jpg"/>
            <p:cNvPicPr>
              <a:picLocks noChangeAspect="1"/>
            </p:cNvPicPr>
            <p:nvPr userDrawn="1"/>
          </p:nvPicPr>
          <p:blipFill>
            <a:blip r:embed="rId3"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4"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2"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282555" y="726887"/>
              <a:ext cx="1144157" cy="430725"/>
            </a:xfrm>
            <a:prstGeom prst="rect">
              <a:avLst/>
            </a:prstGeom>
            <a:noFill/>
          </p:spPr>
          <p:txBody>
            <a:bodyPr lIns="0" tIns="0" rIns="0" bIns="0">
              <a:spAutoFit/>
            </a:bodyPr>
            <a:lstStyle/>
            <a:p>
              <a:pPr algn="ctr" fontAlgn="auto">
                <a:spcBef>
                  <a:spcPts val="0"/>
                </a:spcBef>
                <a:spcAft>
                  <a:spcPts val="0"/>
                </a:spcAft>
                <a:defRPr/>
              </a:pPr>
              <a:r>
                <a:rPr lang="en-US" sz="1400" b="1" dirty="0">
                  <a:solidFill>
                    <a:schemeClr val="bg1"/>
                  </a:solidFill>
                </a:rPr>
                <a:t>Disaster </a:t>
              </a:r>
              <a:endParaRPr lang="en-US" sz="1400" b="1" dirty="0" smtClean="0">
                <a:solidFill>
                  <a:schemeClr val="bg1"/>
                </a:solidFill>
              </a:endParaRPr>
            </a:p>
            <a:p>
              <a:pPr algn="ctr" fontAlgn="auto">
                <a:spcBef>
                  <a:spcPts val="0"/>
                </a:spcBef>
                <a:spcAft>
                  <a:spcPts val="0"/>
                </a:spcAft>
                <a:defRPr/>
              </a:pPr>
              <a:r>
                <a:rPr lang="en-US" sz="1400" b="1" dirty="0" smtClean="0">
                  <a:solidFill>
                    <a:schemeClr val="bg1"/>
                  </a:solidFill>
                </a:rPr>
                <a:t>Law</a:t>
              </a:r>
              <a:endParaRPr lang="en-US" sz="1400" b="1"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74" r:id="rId9"/>
    <p:sldLayoutId id="2147483683" r:id="rId10"/>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50838"/>
            <a:ext cx="7543800" cy="1249362"/>
          </a:xfrm>
          <a:solidFill>
            <a:schemeClr val="tx1">
              <a:lumMod val="50000"/>
              <a:lumOff val="50000"/>
            </a:schemeClr>
          </a:solidFill>
        </p:spPr>
        <p:txBody>
          <a:bodyPr/>
          <a:lstStyle/>
          <a:p>
            <a:pPr algn="ctr">
              <a:defRPr/>
            </a:pPr>
            <a:r>
              <a:rPr lang="en-GB" sz="4400" i="0" dirty="0" smtClean="0">
                <a:solidFill>
                  <a:schemeClr val="bg1"/>
                </a:solidFill>
              </a:rPr>
              <a:t>Disaster Law: An Asia Pacific Perspective</a:t>
            </a:r>
            <a:endParaRPr lang="en-GB" sz="4400" i="0" dirty="0">
              <a:solidFill>
                <a:schemeClr val="bg1"/>
              </a:solidFill>
            </a:endParaRPr>
          </a:p>
        </p:txBody>
      </p:sp>
      <p:pic>
        <p:nvPicPr>
          <p:cNvPr id="102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0013"/>
            <a:ext cx="9144000" cy="6043613"/>
          </a:xfrm>
        </p:spPr>
      </p:pic>
      <p:sp>
        <p:nvSpPr>
          <p:cNvPr id="10244" name="TextBox 6"/>
          <p:cNvSpPr txBox="1">
            <a:spLocks noChangeArrowheads="1"/>
          </p:cNvSpPr>
          <p:nvPr/>
        </p:nvSpPr>
        <p:spPr bwMode="auto">
          <a:xfrm>
            <a:off x="304800" y="4267200"/>
            <a:ext cx="8534400" cy="1200329"/>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3600" b="1" dirty="0" smtClean="0">
                <a:solidFill>
                  <a:schemeClr val="bg1"/>
                </a:solidFill>
              </a:rPr>
              <a:t>Introduction to Disaster Law – Part 1 </a:t>
            </a:r>
          </a:p>
          <a:p>
            <a:pPr algn="ctr" eaLnBrk="1" hangingPunct="1">
              <a:spcBef>
                <a:spcPct val="0"/>
              </a:spcBef>
              <a:buClrTx/>
              <a:buSzTx/>
              <a:buFontTx/>
              <a:buNone/>
            </a:pPr>
            <a:r>
              <a:rPr lang="en-GB" altLang="en-US" sz="3600" b="1" dirty="0" smtClean="0">
                <a:solidFill>
                  <a:schemeClr val="bg1"/>
                </a:solidFill>
              </a:rPr>
              <a:t>ACE Programme 2016</a:t>
            </a:r>
            <a:endParaRPr lang="en-GB" altLang="en-US" sz="3600" b="1" dirty="0">
              <a:solidFill>
                <a:schemeClr val="bg1"/>
              </a:solidFill>
            </a:endParaRPr>
          </a:p>
        </p:txBody>
      </p:sp>
    </p:spTree>
    <p:extLst>
      <p:ext uri="{BB962C8B-B14F-4D97-AF65-F5344CB8AC3E}">
        <p14:creationId xmlns:p14="http://schemas.microsoft.com/office/powerpoint/2010/main" val="112677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t>True or False?</a:t>
            </a:r>
          </a:p>
        </p:txBody>
      </p:sp>
      <p:sp>
        <p:nvSpPr>
          <p:cNvPr id="44035" name="Rectangle 3"/>
          <p:cNvSpPr>
            <a:spLocks noGrp="1" noChangeArrowheads="1"/>
          </p:cNvSpPr>
          <p:nvPr>
            <p:ph idx="1"/>
          </p:nvPr>
        </p:nvSpPr>
        <p:spPr>
          <a:xfrm>
            <a:off x="468313" y="2060575"/>
            <a:ext cx="8075612" cy="4264025"/>
          </a:xfrm>
        </p:spPr>
        <p:txBody>
          <a:bodyPr/>
          <a:lstStyle/>
          <a:p>
            <a:r>
              <a:rPr lang="en-GB" altLang="en-US" dirty="0" smtClean="0"/>
              <a:t>International relief teams need the permission of the affected state to provide humanitarian assistance.</a:t>
            </a:r>
          </a:p>
          <a:p>
            <a:pPr>
              <a:buFont typeface="Wingdings" pitchFamily="2" charset="2"/>
              <a:buNone/>
            </a:pPr>
            <a:endParaRPr lang="en-GB" altLang="en-US" dirty="0" smtClean="0"/>
          </a:p>
          <a:p>
            <a:pPr>
              <a:buFont typeface="Wingdings" pitchFamily="2" charset="2"/>
              <a:buNone/>
            </a:pPr>
            <a:endParaRPr lang="en-GB" altLang="en-US" dirty="0" smtClean="0"/>
          </a:p>
          <a:p>
            <a:r>
              <a:rPr lang="en-GB" altLang="en-US" dirty="0" smtClean="0"/>
              <a:t>Answer: True</a:t>
            </a:r>
          </a:p>
        </p:txBody>
      </p:sp>
    </p:spTree>
    <p:extLst>
      <p:ext uri="{BB962C8B-B14F-4D97-AF65-F5344CB8AC3E}">
        <p14:creationId xmlns:p14="http://schemas.microsoft.com/office/powerpoint/2010/main" val="3721948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7"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latin typeface="Arial" charset="0"/>
                <a:cs typeface="Arial" charset="0"/>
              </a:rPr>
              <a:t>True or False?</a:t>
            </a:r>
          </a:p>
        </p:txBody>
      </p:sp>
      <p:sp>
        <p:nvSpPr>
          <p:cNvPr id="45059" name="Rectangle 3"/>
          <p:cNvSpPr>
            <a:spLocks noGrp="1" noChangeArrowheads="1"/>
          </p:cNvSpPr>
          <p:nvPr>
            <p:ph idx="1"/>
          </p:nvPr>
        </p:nvSpPr>
        <p:spPr>
          <a:xfrm>
            <a:off x="468313" y="2060575"/>
            <a:ext cx="8075612" cy="4264025"/>
          </a:xfrm>
        </p:spPr>
        <p:txBody>
          <a:bodyPr/>
          <a:lstStyle/>
          <a:p>
            <a:r>
              <a:rPr lang="en-GB" dirty="0" smtClean="0">
                <a:latin typeface="Arial" charset="0"/>
                <a:cs typeface="Arial" charset="0"/>
              </a:rPr>
              <a:t>After requesting international assistance, the affected state must allow foreign governments to bring in any type of aid. </a:t>
            </a:r>
          </a:p>
          <a:p>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False</a:t>
            </a:r>
          </a:p>
        </p:txBody>
      </p:sp>
    </p:spTree>
    <p:extLst>
      <p:ext uri="{BB962C8B-B14F-4D97-AF65-F5344CB8AC3E}">
        <p14:creationId xmlns:p14="http://schemas.microsoft.com/office/powerpoint/2010/main" val="156271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animEffect transition="in" filter="diamond(in)">
                                      <p:cBhvr>
                                        <p:cTn id="7" dur="10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Why legal preparedness for international disaster response?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624" y="1746575"/>
            <a:ext cx="3205162" cy="3205162"/>
          </a:xfrm>
          <a:prstGeom prst="rect">
            <a:avLst/>
          </a:prstGeom>
        </p:spPr>
      </p:pic>
      <p:sp>
        <p:nvSpPr>
          <p:cNvPr id="5" name="TextBox 4"/>
          <p:cNvSpPr txBox="1"/>
          <p:nvPr/>
        </p:nvSpPr>
        <p:spPr>
          <a:xfrm>
            <a:off x="762000" y="1752600"/>
            <a:ext cx="2590800" cy="1089529"/>
          </a:xfrm>
          <a:prstGeom prst="rect">
            <a:avLst/>
          </a:prstGeom>
          <a:noFill/>
        </p:spPr>
        <p:txBody>
          <a:bodyPr wrap="square" rtlCol="0">
            <a:spAutoFit/>
          </a:bodyPr>
          <a:lstStyle/>
          <a:p>
            <a:pPr>
              <a:lnSpc>
                <a:spcPct val="90000"/>
              </a:lnSpc>
              <a:defRPr/>
            </a:pPr>
            <a:r>
              <a:rPr lang="en-GB" sz="2400" kern="0" dirty="0"/>
              <a:t>More frequent and larger natural disasters </a:t>
            </a:r>
          </a:p>
        </p:txBody>
      </p:sp>
      <p:sp>
        <p:nvSpPr>
          <p:cNvPr id="6" name="TextBox 5"/>
          <p:cNvSpPr txBox="1"/>
          <p:nvPr/>
        </p:nvSpPr>
        <p:spPr>
          <a:xfrm>
            <a:off x="6326162" y="1600200"/>
            <a:ext cx="2817837" cy="1477328"/>
          </a:xfrm>
          <a:prstGeom prst="rect">
            <a:avLst/>
          </a:prstGeom>
          <a:noFill/>
        </p:spPr>
        <p:txBody>
          <a:bodyPr wrap="square" rtlCol="0">
            <a:spAutoFit/>
          </a:bodyPr>
          <a:lstStyle/>
          <a:p>
            <a:r>
              <a:rPr lang="en-GB" sz="2400" kern="0" dirty="0"/>
              <a:t>More and different international responders</a:t>
            </a:r>
          </a:p>
          <a:p>
            <a:endParaRPr lang="en-GB" dirty="0"/>
          </a:p>
        </p:txBody>
      </p:sp>
      <p:sp>
        <p:nvSpPr>
          <p:cNvPr id="7" name="TextBox 6"/>
          <p:cNvSpPr txBox="1"/>
          <p:nvPr/>
        </p:nvSpPr>
        <p:spPr>
          <a:xfrm>
            <a:off x="1346579" y="4962984"/>
            <a:ext cx="7010400" cy="1107996"/>
          </a:xfrm>
          <a:prstGeom prst="rect">
            <a:avLst/>
          </a:prstGeom>
          <a:noFill/>
        </p:spPr>
        <p:txBody>
          <a:bodyPr wrap="square" rtlCol="0">
            <a:spAutoFit/>
          </a:bodyPr>
          <a:lstStyle/>
          <a:p>
            <a:pPr algn="ctr"/>
            <a:r>
              <a:rPr lang="en-GB" sz="2400" b="1" kern="0" dirty="0"/>
              <a:t>Absence of </a:t>
            </a:r>
            <a:r>
              <a:rPr lang="en-GB" sz="2400" b="1" kern="0" dirty="0" smtClean="0"/>
              <a:t>laws and procedures </a:t>
            </a:r>
            <a:r>
              <a:rPr lang="en-GB" sz="2400" b="1" kern="0" dirty="0"/>
              <a:t>to regulate </a:t>
            </a:r>
            <a:r>
              <a:rPr lang="en-GB" sz="2400" b="1" kern="0" dirty="0" smtClean="0"/>
              <a:t>an </a:t>
            </a:r>
            <a:r>
              <a:rPr lang="en-GB" sz="2400" b="1" kern="0" dirty="0"/>
              <a:t>increasingly complex context </a:t>
            </a:r>
          </a:p>
          <a:p>
            <a:endParaRPr lang="en-GB" dirty="0"/>
          </a:p>
        </p:txBody>
      </p:sp>
      <p:sp>
        <p:nvSpPr>
          <p:cNvPr id="10" name="Curved Right Arrow 9"/>
          <p:cNvSpPr/>
          <p:nvPr/>
        </p:nvSpPr>
        <p:spPr>
          <a:xfrm>
            <a:off x="1346579" y="3077528"/>
            <a:ext cx="1143000" cy="11964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Curved Left Arrow 10"/>
          <p:cNvSpPr/>
          <p:nvPr/>
        </p:nvSpPr>
        <p:spPr>
          <a:xfrm>
            <a:off x="6639636" y="2971801"/>
            <a:ext cx="1095444" cy="13021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7329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lstStyle/>
          <a:p>
            <a:pPr eaLnBrk="1" hangingPunct="1">
              <a:defRPr/>
            </a:pPr>
            <a:r>
              <a:rPr lang="en-GB" dirty="0" smtClean="0"/>
              <a:t>Research shows that a lack of legal preparedness hampers international relief</a:t>
            </a:r>
            <a:endParaRPr lang="en-GB" dirty="0" smtClean="0">
              <a:latin typeface="+mj-lt"/>
              <a:cs typeface="Arial" charset="0"/>
            </a:endParaRPr>
          </a:p>
        </p:txBody>
      </p:sp>
      <p:sp>
        <p:nvSpPr>
          <p:cNvPr id="2" name="Text Placeholder 3"/>
          <p:cNvSpPr>
            <a:spLocks noGrp="1"/>
          </p:cNvSpPr>
          <p:nvPr>
            <p:ph type="body" sz="quarter" idx="11"/>
          </p:nvPr>
        </p:nvSpPr>
        <p:spPr>
          <a:xfrm>
            <a:off x="2819400" y="1752600"/>
            <a:ext cx="5943600" cy="3962400"/>
          </a:xfrm>
        </p:spPr>
        <p:txBody>
          <a:bodyPr/>
          <a:lstStyle/>
          <a:p>
            <a:pPr eaLnBrk="1" hangingPunct="1">
              <a:lnSpc>
                <a:spcPct val="90000"/>
              </a:lnSpc>
            </a:pPr>
            <a:r>
              <a:rPr lang="en-US" b="1" dirty="0" smtClean="0">
                <a:latin typeface="Arial" charset="0"/>
                <a:cs typeface="Arial" charset="0"/>
              </a:rPr>
              <a:t>Barriers</a:t>
            </a:r>
          </a:p>
          <a:p>
            <a:pPr lvl="1" eaLnBrk="1" hangingPunct="1">
              <a:lnSpc>
                <a:spcPct val="90000"/>
              </a:lnSpc>
            </a:pPr>
            <a:r>
              <a:rPr lang="en-US" dirty="0" smtClean="0">
                <a:latin typeface="Arial" charset="0"/>
                <a:cs typeface="Arial" charset="0"/>
              </a:rPr>
              <a:t>Initiation, visas, customs, radio use, taxes, professional qualifications, registration, transport, liability</a:t>
            </a:r>
          </a:p>
          <a:p>
            <a:pPr lvl="1" eaLnBrk="1" hangingPunct="1">
              <a:lnSpc>
                <a:spcPct val="90000"/>
              </a:lnSpc>
            </a:pPr>
            <a:endParaRPr lang="en-US" dirty="0" smtClean="0">
              <a:latin typeface="Arial" charset="0"/>
              <a:cs typeface="Arial" charset="0"/>
            </a:endParaRPr>
          </a:p>
          <a:p>
            <a:pPr eaLnBrk="1" hangingPunct="1">
              <a:lnSpc>
                <a:spcPct val="90000"/>
              </a:lnSpc>
            </a:pPr>
            <a:r>
              <a:rPr lang="en-US" b="1" dirty="0" smtClean="0">
                <a:latin typeface="Arial" charset="0"/>
                <a:cs typeface="Arial" charset="0"/>
              </a:rPr>
              <a:t>Oversight gaps</a:t>
            </a:r>
          </a:p>
          <a:p>
            <a:pPr lvl="1" eaLnBrk="1" hangingPunct="1">
              <a:lnSpc>
                <a:spcPct val="90000"/>
              </a:lnSpc>
            </a:pPr>
            <a:r>
              <a:rPr lang="en-US" dirty="0" smtClean="0">
                <a:latin typeface="Arial" charset="0"/>
                <a:cs typeface="Arial" charset="0"/>
              </a:rPr>
              <a:t>Inappropriate items, ignoring standards, poor coordination, corruption</a:t>
            </a:r>
          </a:p>
          <a:p>
            <a:pPr lvl="1" eaLnBrk="1" hangingPunct="1">
              <a:lnSpc>
                <a:spcPct val="90000"/>
              </a:lnSpc>
            </a:pPr>
            <a:endParaRPr lang="en-US" dirty="0" smtClean="0">
              <a:latin typeface="Arial" charset="0"/>
              <a:cs typeface="Arial" charset="0"/>
            </a:endParaRPr>
          </a:p>
          <a:p>
            <a:pPr eaLnBrk="1" hangingPunct="1">
              <a:lnSpc>
                <a:spcPct val="90000"/>
              </a:lnSpc>
            </a:pPr>
            <a:r>
              <a:rPr lang="en-US" b="1" dirty="0" smtClean="0">
                <a:latin typeface="Arial" charset="0"/>
                <a:cs typeface="Arial" charset="0"/>
              </a:rPr>
              <a:t>Bottom line</a:t>
            </a:r>
          </a:p>
          <a:p>
            <a:pPr lvl="1" eaLnBrk="1" hangingPunct="1">
              <a:lnSpc>
                <a:spcPct val="90000"/>
              </a:lnSpc>
            </a:pPr>
            <a:r>
              <a:rPr lang="en-US" dirty="0" smtClean="0">
                <a:latin typeface="Arial" charset="0"/>
                <a:cs typeface="Arial" charset="0"/>
              </a:rPr>
              <a:t>Aid is slower, more expensive, less effective, sometimes counter-productive </a:t>
            </a:r>
          </a:p>
          <a:p>
            <a:pPr eaLnBrk="1" hangingPunct="1">
              <a:lnSpc>
                <a:spcPct val="90000"/>
              </a:lnSpc>
            </a:pPr>
            <a:endParaRPr lang="en-US" dirty="0" smtClean="0">
              <a:latin typeface="Arial" charset="0"/>
              <a:cs typeface="Arial" charset="0"/>
            </a:endParaRPr>
          </a:p>
        </p:txBody>
      </p:sp>
      <p:pic>
        <p:nvPicPr>
          <p:cNvPr id="12294" name="Picture 17" descr="p12534"/>
          <p:cNvPicPr>
            <a:picLocks noChangeAspect="1" noChangeArrowheads="1"/>
          </p:cNvPicPr>
          <p:nvPr/>
        </p:nvPicPr>
        <p:blipFill>
          <a:blip r:embed="rId3" cstate="print"/>
          <a:srcRect/>
          <a:stretch>
            <a:fillRect/>
          </a:stretch>
        </p:blipFill>
        <p:spPr bwMode="auto">
          <a:xfrm>
            <a:off x="457200" y="1828800"/>
            <a:ext cx="1905000" cy="1554163"/>
          </a:xfrm>
          <a:prstGeom prst="rect">
            <a:avLst/>
          </a:prstGeom>
          <a:noFill/>
          <a:ln w="9525">
            <a:noFill/>
            <a:miter lim="800000"/>
            <a:headEnd/>
            <a:tailEnd/>
          </a:ln>
        </p:spPr>
      </p:pic>
      <p:pic>
        <p:nvPicPr>
          <p:cNvPr id="7" name="Picture 5" descr="https://encrypted-tbn1.gstatic.com/images?q=tbn:ANd9GcS7E6IMW0sLwx3mOC5SfCDMoaj6Sm3Nil59Fzr7FGcSC9f-sOYc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12" y="3962400"/>
            <a:ext cx="1883688"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821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6"/>
          <p:cNvPicPr>
            <a:picLocks noChangeAspect="1" noChangeArrowheads="1"/>
          </p:cNvPicPr>
          <p:nvPr/>
        </p:nvPicPr>
        <p:blipFill>
          <a:blip r:embed="rId3" cstate="print"/>
          <a:srcRect r="12500" b="18073"/>
          <a:stretch>
            <a:fillRect/>
          </a:stretch>
        </p:blipFill>
        <p:spPr bwMode="auto">
          <a:xfrm>
            <a:off x="1066800" y="1752600"/>
            <a:ext cx="2133600" cy="1828800"/>
          </a:xfrm>
          <a:prstGeom prst="rect">
            <a:avLst/>
          </a:prstGeom>
          <a:noFill/>
          <a:ln w="9525">
            <a:noFill/>
            <a:miter lim="800000"/>
            <a:headEnd/>
            <a:tailEnd/>
          </a:ln>
        </p:spPr>
      </p:pic>
      <p:sp>
        <p:nvSpPr>
          <p:cNvPr id="8" name="Title 2"/>
          <p:cNvSpPr>
            <a:spLocks noGrp="1"/>
          </p:cNvSpPr>
          <p:nvPr>
            <p:ph type="title"/>
          </p:nvPr>
        </p:nvSpPr>
        <p:spPr/>
        <p:txBody>
          <a:bodyPr/>
          <a:lstStyle/>
          <a:p>
            <a:pPr eaLnBrk="1" hangingPunct="1">
              <a:defRPr/>
            </a:pPr>
            <a:r>
              <a:rPr lang="en-GB" dirty="0" smtClean="0"/>
              <a:t>A few anecdotes… </a:t>
            </a:r>
            <a:endParaRPr lang="en-GB" dirty="0" smtClean="0">
              <a:latin typeface="+mj-lt"/>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367" y="3902528"/>
            <a:ext cx="2211804" cy="1841500"/>
          </a:xfrm>
          <a:prstGeom prst="rect">
            <a:avLst/>
          </a:prstGeom>
        </p:spPr>
      </p:pic>
      <p:pic>
        <p:nvPicPr>
          <p:cNvPr id="7" name="Picture 6" descr="GAO Picture of Foreign MREs sent for Katrina"/>
          <p:cNvPicPr>
            <a:picLocks noChangeAspect="1" noChangeArrowheads="1"/>
          </p:cNvPicPr>
          <p:nvPr/>
        </p:nvPicPr>
        <p:blipFill>
          <a:blip r:embed="rId5" cstate="print"/>
          <a:srcRect r="14384"/>
          <a:stretch>
            <a:fillRect/>
          </a:stretch>
        </p:blipFill>
        <p:spPr bwMode="auto">
          <a:xfrm>
            <a:off x="6217462" y="1752600"/>
            <a:ext cx="2133600" cy="1828800"/>
          </a:xfrm>
          <a:prstGeom prst="rect">
            <a:avLst/>
          </a:prstGeom>
          <a:noFill/>
          <a:ln w="9525">
            <a:noFill/>
            <a:miter lim="800000"/>
            <a:headEnd/>
            <a:tailEnd/>
          </a:ln>
        </p:spPr>
      </p:pic>
      <p:pic>
        <p:nvPicPr>
          <p:cNvPr id="9" name="Picture 2" descr="https://res.cloudinary.com/devex/image/fetch/c_scale,w_616/https:/lh3.googleusercontent.com/ROQLaHCY_poaARj-KqGIg7Z7Npg442lWbfOKvDw6t22f1EL16T0RQJVVTFb8vKo9T4YWC1phjRgFZBzW35acwJz8wrtgYj3WTGNV_qQNmeGyilKH3eQ1vUxsR_YWU9td3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743200"/>
            <a:ext cx="2173703" cy="1852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7462" y="3935185"/>
            <a:ext cx="2478793" cy="164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904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louds_by_sa_ki.png"/>
          <p:cNvPicPr>
            <a:picLocks noChangeAspect="1"/>
          </p:cNvPicPr>
          <p:nvPr/>
        </p:nvPicPr>
        <p:blipFill>
          <a:blip r:embed="rId3" cstate="print"/>
          <a:stretch>
            <a:fillRect/>
          </a:stretch>
        </p:blipFill>
        <p:spPr>
          <a:xfrm>
            <a:off x="-762000" y="0"/>
            <a:ext cx="10667998" cy="6857999"/>
          </a:xfrm>
          <a:prstGeom prst="rect">
            <a:avLst/>
          </a:prstGeom>
        </p:spPr>
      </p:pic>
      <p:pic>
        <p:nvPicPr>
          <p:cNvPr id="24578" name="Picture 16" descr="growth"/>
          <p:cNvPicPr>
            <a:picLocks noChangeAspect="1" noChangeArrowheads="1"/>
          </p:cNvPicPr>
          <p:nvPr/>
        </p:nvPicPr>
        <p:blipFill>
          <a:blip r:embed="rId4" cstate="print"/>
          <a:srcRect/>
          <a:stretch>
            <a:fillRect/>
          </a:stretch>
        </p:blipFill>
        <p:spPr bwMode="auto">
          <a:xfrm>
            <a:off x="5651500" y="762001"/>
            <a:ext cx="735013" cy="1219200"/>
          </a:xfrm>
          <a:prstGeom prst="rect">
            <a:avLst/>
          </a:prstGeom>
          <a:noFill/>
          <a:ln w="9525">
            <a:noFill/>
            <a:miter lim="800000"/>
            <a:headEnd/>
            <a:tailEnd/>
          </a:ln>
        </p:spPr>
      </p:pic>
      <p:sp>
        <p:nvSpPr>
          <p:cNvPr id="24579" name="Text Box 2"/>
          <p:cNvSpPr txBox="1">
            <a:spLocks noChangeArrowheads="1"/>
          </p:cNvSpPr>
          <p:nvPr/>
        </p:nvSpPr>
        <p:spPr bwMode="auto">
          <a:xfrm>
            <a:off x="3733800" y="5257800"/>
            <a:ext cx="1584325" cy="641350"/>
          </a:xfrm>
          <a:prstGeom prst="rect">
            <a:avLst/>
          </a:prstGeom>
          <a:noFill/>
          <a:ln w="9525">
            <a:noFill/>
            <a:miter lim="800000"/>
            <a:headEnd/>
            <a:tailEnd/>
          </a:ln>
        </p:spPr>
        <p:txBody>
          <a:bodyPr>
            <a:spAutoFit/>
          </a:bodyPr>
          <a:lstStyle/>
          <a:p>
            <a:pPr>
              <a:spcBef>
                <a:spcPct val="50000"/>
              </a:spcBef>
            </a:pPr>
            <a:r>
              <a:rPr lang="fr-CH" b="1" dirty="0" err="1"/>
              <a:t>Regional</a:t>
            </a:r>
            <a:r>
              <a:rPr lang="fr-CH" b="1" dirty="0"/>
              <a:t> Law</a:t>
            </a:r>
            <a:endParaRPr lang="en-US" b="1" dirty="0"/>
          </a:p>
        </p:txBody>
      </p:sp>
      <p:sp>
        <p:nvSpPr>
          <p:cNvPr id="24580" name="Text Box 3"/>
          <p:cNvSpPr txBox="1">
            <a:spLocks noChangeArrowheads="1"/>
          </p:cNvSpPr>
          <p:nvPr/>
        </p:nvSpPr>
        <p:spPr bwMode="auto">
          <a:xfrm>
            <a:off x="1676400" y="2057400"/>
            <a:ext cx="2233613" cy="641350"/>
          </a:xfrm>
          <a:prstGeom prst="rect">
            <a:avLst/>
          </a:prstGeom>
          <a:noFill/>
          <a:ln w="9525">
            <a:noFill/>
            <a:miter lim="800000"/>
            <a:headEnd/>
            <a:tailEnd/>
          </a:ln>
        </p:spPr>
        <p:txBody>
          <a:bodyPr>
            <a:spAutoFit/>
          </a:bodyPr>
          <a:lstStyle/>
          <a:p>
            <a:pPr>
              <a:spcBef>
                <a:spcPct val="50000"/>
              </a:spcBef>
            </a:pPr>
            <a:r>
              <a:rPr lang="fr-CH" b="1" dirty="0"/>
              <a:t>Global &amp; </a:t>
            </a:r>
            <a:r>
              <a:rPr lang="fr-CH" b="1" dirty="0" err="1"/>
              <a:t>Regional</a:t>
            </a:r>
            <a:r>
              <a:rPr lang="fr-CH" b="1" dirty="0"/>
              <a:t> Institutions</a:t>
            </a:r>
            <a:endParaRPr lang="en-US" b="1" dirty="0"/>
          </a:p>
        </p:txBody>
      </p:sp>
      <p:sp>
        <p:nvSpPr>
          <p:cNvPr id="24581" name="Text Box 4"/>
          <p:cNvSpPr txBox="1">
            <a:spLocks noChangeArrowheads="1"/>
          </p:cNvSpPr>
          <p:nvPr/>
        </p:nvSpPr>
        <p:spPr bwMode="auto">
          <a:xfrm>
            <a:off x="838200" y="5181600"/>
            <a:ext cx="1295400" cy="641350"/>
          </a:xfrm>
          <a:prstGeom prst="rect">
            <a:avLst/>
          </a:prstGeom>
          <a:noFill/>
          <a:ln w="9525">
            <a:noFill/>
            <a:miter lim="800000"/>
            <a:headEnd/>
            <a:tailEnd/>
          </a:ln>
        </p:spPr>
        <p:txBody>
          <a:bodyPr>
            <a:spAutoFit/>
          </a:bodyPr>
          <a:lstStyle/>
          <a:p>
            <a:pPr>
              <a:spcBef>
                <a:spcPct val="50000"/>
              </a:spcBef>
            </a:pPr>
            <a:r>
              <a:rPr lang="fr-CH" b="1" dirty="0" err="1"/>
              <a:t>Sectoral</a:t>
            </a:r>
            <a:r>
              <a:rPr lang="fr-CH" b="1" dirty="0"/>
              <a:t> Law</a:t>
            </a:r>
            <a:endParaRPr lang="en-US" b="1" dirty="0"/>
          </a:p>
        </p:txBody>
      </p:sp>
      <p:sp>
        <p:nvSpPr>
          <p:cNvPr id="24582" name="Text Box 5"/>
          <p:cNvSpPr txBox="1">
            <a:spLocks noChangeArrowheads="1"/>
          </p:cNvSpPr>
          <p:nvPr/>
        </p:nvSpPr>
        <p:spPr bwMode="auto">
          <a:xfrm>
            <a:off x="6324600" y="5181600"/>
            <a:ext cx="1728788" cy="641350"/>
          </a:xfrm>
          <a:prstGeom prst="rect">
            <a:avLst/>
          </a:prstGeom>
          <a:noFill/>
          <a:ln w="9525">
            <a:noFill/>
            <a:miter lim="800000"/>
            <a:headEnd/>
            <a:tailEnd/>
          </a:ln>
        </p:spPr>
        <p:txBody>
          <a:bodyPr>
            <a:spAutoFit/>
          </a:bodyPr>
          <a:lstStyle/>
          <a:p>
            <a:pPr>
              <a:spcBef>
                <a:spcPct val="50000"/>
              </a:spcBef>
            </a:pPr>
            <a:r>
              <a:rPr lang="fr-CH" b="1"/>
              <a:t>Bilateral Agreements</a:t>
            </a:r>
            <a:endParaRPr lang="en-US" b="1"/>
          </a:p>
        </p:txBody>
      </p:sp>
      <p:pic>
        <p:nvPicPr>
          <p:cNvPr id="24583" name="Picture 6" descr="feather"/>
          <p:cNvPicPr>
            <a:picLocks noGrp="1" noChangeAspect="1" noChangeArrowheads="1"/>
          </p:cNvPicPr>
          <p:nvPr>
            <p:ph sz="quarter" idx="1"/>
          </p:nvPr>
        </p:nvPicPr>
        <p:blipFill>
          <a:blip r:embed="rId5" cstate="print"/>
          <a:srcRect/>
          <a:stretch>
            <a:fillRect/>
          </a:stretch>
        </p:blipFill>
        <p:spPr>
          <a:xfrm>
            <a:off x="7380288" y="2133600"/>
            <a:ext cx="947737" cy="1257300"/>
          </a:xfrm>
          <a:noFill/>
        </p:spPr>
      </p:pic>
      <p:pic>
        <p:nvPicPr>
          <p:cNvPr id="24584" name="Picture 7" descr="earth"/>
          <p:cNvPicPr>
            <a:picLocks noGrp="1" noChangeAspect="1" noChangeArrowheads="1"/>
          </p:cNvPicPr>
          <p:nvPr>
            <p:ph sz="quarter" idx="2"/>
          </p:nvPr>
        </p:nvPicPr>
        <p:blipFill>
          <a:blip r:embed="rId6" cstate="print"/>
          <a:srcRect/>
          <a:stretch>
            <a:fillRect/>
          </a:stretch>
        </p:blipFill>
        <p:spPr>
          <a:xfrm>
            <a:off x="2209800" y="990600"/>
            <a:ext cx="1008063" cy="1003300"/>
          </a:xfrm>
          <a:noFill/>
        </p:spPr>
      </p:pic>
      <p:pic>
        <p:nvPicPr>
          <p:cNvPr id="24585" name="Picture 8" descr="sector"/>
          <p:cNvPicPr>
            <a:picLocks noGrp="1" noChangeAspect="1" noChangeArrowheads="1"/>
          </p:cNvPicPr>
          <p:nvPr>
            <p:ph sz="quarter" idx="3"/>
          </p:nvPr>
        </p:nvPicPr>
        <p:blipFill>
          <a:blip r:embed="rId7" cstate="print"/>
          <a:srcRect/>
          <a:stretch>
            <a:fillRect/>
          </a:stretch>
        </p:blipFill>
        <p:spPr>
          <a:xfrm>
            <a:off x="2209800" y="4343400"/>
            <a:ext cx="769938" cy="1001713"/>
          </a:xfrm>
          <a:noFill/>
        </p:spPr>
      </p:pic>
      <p:pic>
        <p:nvPicPr>
          <p:cNvPr id="24586" name="Picture 10" descr="handshake"/>
          <p:cNvPicPr>
            <a:picLocks noGrp="1" noChangeAspect="1" noChangeArrowheads="1"/>
          </p:cNvPicPr>
          <p:nvPr>
            <p:ph sz="quarter" idx="4"/>
          </p:nvPr>
        </p:nvPicPr>
        <p:blipFill>
          <a:blip r:embed="rId8" cstate="print"/>
          <a:srcRect/>
          <a:stretch>
            <a:fillRect/>
          </a:stretch>
        </p:blipFill>
        <p:spPr>
          <a:xfrm>
            <a:off x="6172200" y="4191000"/>
            <a:ext cx="1346200" cy="889000"/>
          </a:xfrm>
          <a:noFill/>
        </p:spPr>
      </p:pic>
      <p:sp>
        <p:nvSpPr>
          <p:cNvPr id="24587" name="Text Box 9"/>
          <p:cNvSpPr txBox="1">
            <a:spLocks noChangeArrowheads="1"/>
          </p:cNvSpPr>
          <p:nvPr/>
        </p:nvSpPr>
        <p:spPr bwMode="auto">
          <a:xfrm>
            <a:off x="7451725" y="3357563"/>
            <a:ext cx="865188" cy="641350"/>
          </a:xfrm>
          <a:prstGeom prst="rect">
            <a:avLst/>
          </a:prstGeom>
          <a:noFill/>
          <a:ln w="9525">
            <a:noFill/>
            <a:miter lim="800000"/>
            <a:headEnd/>
            <a:tailEnd/>
          </a:ln>
        </p:spPr>
        <p:txBody>
          <a:bodyPr>
            <a:spAutoFit/>
          </a:bodyPr>
          <a:lstStyle/>
          <a:p>
            <a:pPr>
              <a:spcBef>
                <a:spcPct val="50000"/>
              </a:spcBef>
            </a:pPr>
            <a:r>
              <a:rPr lang="fr-CH" b="1"/>
              <a:t>Soft Law</a:t>
            </a:r>
            <a:endParaRPr lang="en-US" b="1"/>
          </a:p>
        </p:txBody>
      </p:sp>
      <p:pic>
        <p:nvPicPr>
          <p:cNvPr id="24588" name="Picture 11" descr="world"/>
          <p:cNvPicPr>
            <a:picLocks noChangeAspect="1" noChangeArrowheads="1"/>
          </p:cNvPicPr>
          <p:nvPr/>
        </p:nvPicPr>
        <p:blipFill>
          <a:blip r:embed="rId9" cstate="print"/>
          <a:srcRect/>
          <a:stretch>
            <a:fillRect/>
          </a:stretch>
        </p:blipFill>
        <p:spPr bwMode="auto">
          <a:xfrm>
            <a:off x="3505200" y="4495800"/>
            <a:ext cx="1512888" cy="709613"/>
          </a:xfrm>
          <a:prstGeom prst="rect">
            <a:avLst/>
          </a:prstGeom>
          <a:noFill/>
          <a:ln w="9525">
            <a:noFill/>
            <a:miter lim="800000"/>
            <a:headEnd/>
            <a:tailEnd/>
          </a:ln>
        </p:spPr>
      </p:pic>
      <p:sp>
        <p:nvSpPr>
          <p:cNvPr id="24589" name="Text Box 12"/>
          <p:cNvSpPr txBox="1">
            <a:spLocks noChangeArrowheads="1"/>
          </p:cNvSpPr>
          <p:nvPr/>
        </p:nvSpPr>
        <p:spPr bwMode="auto">
          <a:xfrm>
            <a:off x="2667000" y="2514600"/>
            <a:ext cx="3492500" cy="1569660"/>
          </a:xfrm>
          <a:prstGeom prst="rect">
            <a:avLst/>
          </a:prstGeom>
          <a:noFill/>
          <a:ln w="9525">
            <a:noFill/>
            <a:miter lim="800000"/>
            <a:headEnd/>
            <a:tailEnd/>
          </a:ln>
        </p:spPr>
        <p:txBody>
          <a:bodyPr>
            <a:spAutoFit/>
          </a:bodyPr>
          <a:lstStyle/>
          <a:p>
            <a:pPr algn="ctr">
              <a:spcBef>
                <a:spcPct val="50000"/>
              </a:spcBef>
            </a:pPr>
            <a:r>
              <a:rPr lang="fr-CH" sz="3200" b="1" dirty="0"/>
              <a:t>No </a:t>
            </a:r>
            <a:r>
              <a:rPr lang="fr-CH" sz="3200" b="1" dirty="0" err="1" smtClean="0"/>
              <a:t>Comprehensive</a:t>
            </a:r>
            <a:r>
              <a:rPr lang="fr-CH" sz="3200" b="1" dirty="0" smtClean="0"/>
              <a:t> </a:t>
            </a:r>
            <a:r>
              <a:rPr lang="fr-CH" sz="3200" b="1" dirty="0" err="1"/>
              <a:t>Legal</a:t>
            </a:r>
            <a:r>
              <a:rPr lang="fr-CH" sz="3200" b="1" dirty="0"/>
              <a:t> </a:t>
            </a:r>
            <a:r>
              <a:rPr lang="fr-CH" sz="3200" b="1" dirty="0" err="1"/>
              <a:t>Regime</a:t>
            </a:r>
            <a:endParaRPr lang="en-US" sz="3200" b="1" dirty="0"/>
          </a:p>
        </p:txBody>
      </p:sp>
      <p:sp>
        <p:nvSpPr>
          <p:cNvPr id="24590" name="Text Box 13"/>
          <p:cNvSpPr txBox="1">
            <a:spLocks noChangeArrowheads="1"/>
          </p:cNvSpPr>
          <p:nvPr/>
        </p:nvSpPr>
        <p:spPr bwMode="auto">
          <a:xfrm>
            <a:off x="539750" y="3789363"/>
            <a:ext cx="1771650" cy="646112"/>
          </a:xfrm>
          <a:prstGeom prst="rect">
            <a:avLst/>
          </a:prstGeom>
          <a:noFill/>
          <a:ln w="9525">
            <a:noFill/>
            <a:miter lim="800000"/>
            <a:headEnd/>
            <a:tailEnd/>
          </a:ln>
        </p:spPr>
        <p:txBody>
          <a:bodyPr>
            <a:spAutoFit/>
          </a:bodyPr>
          <a:lstStyle/>
          <a:p>
            <a:pPr>
              <a:spcBef>
                <a:spcPct val="50000"/>
              </a:spcBef>
            </a:pPr>
            <a:r>
              <a:rPr lang="fr-CH" b="1"/>
              <a:t>IHL, HRL and Refugee Law</a:t>
            </a:r>
            <a:endParaRPr lang="en-US" b="1"/>
          </a:p>
        </p:txBody>
      </p:sp>
      <p:sp>
        <p:nvSpPr>
          <p:cNvPr id="24591" name="Text Box 14"/>
          <p:cNvSpPr txBox="1">
            <a:spLocks noChangeArrowheads="1"/>
          </p:cNvSpPr>
          <p:nvPr/>
        </p:nvSpPr>
        <p:spPr bwMode="auto">
          <a:xfrm>
            <a:off x="900113" y="2852738"/>
            <a:ext cx="1295400" cy="1098550"/>
          </a:xfrm>
          <a:prstGeom prst="rect">
            <a:avLst/>
          </a:prstGeom>
          <a:noFill/>
          <a:ln w="9525">
            <a:noFill/>
            <a:miter lim="800000"/>
            <a:headEnd/>
            <a:tailEnd/>
          </a:ln>
        </p:spPr>
        <p:txBody>
          <a:bodyPr>
            <a:spAutoFit/>
          </a:bodyPr>
          <a:lstStyle/>
          <a:p>
            <a:pPr>
              <a:spcBef>
                <a:spcPct val="50000"/>
              </a:spcBef>
            </a:pPr>
            <a:r>
              <a:rPr lang="fr-CH" sz="6600" b="1">
                <a:solidFill>
                  <a:srgbClr val="FF0000"/>
                </a:solidFill>
                <a:latin typeface="Vivaldi" pitchFamily="66" charset="0"/>
              </a:rPr>
              <a:t>3</a:t>
            </a:r>
            <a:endParaRPr lang="en-US" sz="6600" b="1">
              <a:solidFill>
                <a:srgbClr val="FF0000"/>
              </a:solidFill>
              <a:latin typeface="Vivaldi" pitchFamily="66" charset="0"/>
            </a:endParaRPr>
          </a:p>
        </p:txBody>
      </p:sp>
      <p:sp>
        <p:nvSpPr>
          <p:cNvPr id="24592" name="Text Box 15"/>
          <p:cNvSpPr txBox="1">
            <a:spLocks noChangeArrowheads="1"/>
          </p:cNvSpPr>
          <p:nvPr/>
        </p:nvSpPr>
        <p:spPr bwMode="auto">
          <a:xfrm>
            <a:off x="5435600" y="1989138"/>
            <a:ext cx="1511300" cy="641350"/>
          </a:xfrm>
          <a:prstGeom prst="rect">
            <a:avLst/>
          </a:prstGeom>
          <a:noFill/>
          <a:ln w="9525">
            <a:noFill/>
            <a:miter lim="800000"/>
            <a:headEnd/>
            <a:tailEnd/>
          </a:ln>
        </p:spPr>
        <p:txBody>
          <a:bodyPr>
            <a:spAutoFit/>
          </a:bodyPr>
          <a:lstStyle/>
          <a:p>
            <a:pPr>
              <a:spcBef>
                <a:spcPct val="50000"/>
              </a:spcBef>
            </a:pPr>
            <a:r>
              <a:rPr lang="fr-CH" b="1"/>
              <a:t>RC /RC (Soft) Law</a:t>
            </a:r>
            <a:endParaRPr lang="en-US" b="1"/>
          </a:p>
        </p:txBody>
      </p:sp>
    </p:spTree>
    <p:extLst>
      <p:ext uri="{BB962C8B-B14F-4D97-AF65-F5344CB8AC3E}">
        <p14:creationId xmlns:p14="http://schemas.microsoft.com/office/powerpoint/2010/main" val="61042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IFRC tools: IDRL Guidelines &amp; Model Act</a:t>
            </a:r>
            <a:endParaRPr lang="en-GB" dirty="0">
              <a:latin typeface="+mj-lt"/>
            </a:endParaRPr>
          </a:p>
        </p:txBody>
      </p:sp>
      <p:sp>
        <p:nvSpPr>
          <p:cNvPr id="3" name="Content Placeholder 2"/>
          <p:cNvSpPr>
            <a:spLocks noGrp="1"/>
          </p:cNvSpPr>
          <p:nvPr>
            <p:ph idx="1"/>
          </p:nvPr>
        </p:nvSpPr>
        <p:spPr>
          <a:xfrm>
            <a:off x="3810000" y="1681956"/>
            <a:ext cx="5334000" cy="2971800"/>
          </a:xfrm>
        </p:spPr>
        <p:txBody>
          <a:bodyPr/>
          <a:lstStyle/>
          <a:p>
            <a:pPr marL="355600" indent="-177800">
              <a:lnSpc>
                <a:spcPct val="90000"/>
              </a:lnSpc>
              <a:spcBef>
                <a:spcPts val="600"/>
              </a:spcBef>
              <a:spcAft>
                <a:spcPts val="600"/>
              </a:spcAft>
              <a:defRPr/>
            </a:pPr>
            <a:r>
              <a:rPr lang="en-US" sz="2400" kern="0" dirty="0" smtClean="0"/>
              <a:t>Draw </a:t>
            </a:r>
            <a:r>
              <a:rPr lang="en-US" sz="2400" kern="0" dirty="0"/>
              <a:t>upon existing international </a:t>
            </a:r>
            <a:r>
              <a:rPr lang="en-US" sz="2400" kern="0" dirty="0" smtClean="0"/>
              <a:t>norms and best practice</a:t>
            </a:r>
          </a:p>
          <a:p>
            <a:pPr marL="355600" indent="-177800">
              <a:lnSpc>
                <a:spcPct val="90000"/>
              </a:lnSpc>
              <a:spcBef>
                <a:spcPts val="600"/>
              </a:spcBef>
              <a:spcAft>
                <a:spcPts val="600"/>
              </a:spcAft>
              <a:defRPr/>
            </a:pPr>
            <a:r>
              <a:rPr lang="en-US" sz="2400" kern="0" dirty="0" smtClean="0"/>
              <a:t>Recommendations to governments on how to prepare domestic laws and procedures for international assistance</a:t>
            </a:r>
          </a:p>
          <a:p>
            <a:pPr marL="355600" indent="-177800">
              <a:lnSpc>
                <a:spcPct val="90000"/>
              </a:lnSpc>
              <a:spcBef>
                <a:spcPts val="600"/>
              </a:spcBef>
              <a:spcAft>
                <a:spcPts val="600"/>
              </a:spcAft>
              <a:defRPr/>
            </a:pPr>
            <a:r>
              <a:rPr lang="en-US" altLang="en-US" sz="2400" dirty="0"/>
              <a:t>Requests for ‘legislative language’ to implement the </a:t>
            </a:r>
            <a:r>
              <a:rPr lang="en-US" altLang="en-US" sz="2400" dirty="0" smtClean="0"/>
              <a:t>Guidelines = Model Act</a:t>
            </a:r>
          </a:p>
          <a:p>
            <a:pPr marL="355600" indent="-177800">
              <a:lnSpc>
                <a:spcPct val="90000"/>
              </a:lnSpc>
              <a:spcBef>
                <a:spcPts val="600"/>
              </a:spcBef>
              <a:spcAft>
                <a:spcPts val="600"/>
              </a:spcAft>
              <a:defRPr/>
            </a:pPr>
            <a:r>
              <a:rPr lang="en-US" altLang="en-US" sz="2400" dirty="0" smtClean="0"/>
              <a:t>Translated into different languages</a:t>
            </a:r>
            <a:endParaRPr lang="en-US" altLang="en-US" sz="2400" dirty="0"/>
          </a:p>
          <a:p>
            <a:pPr marL="355600" indent="-177800">
              <a:lnSpc>
                <a:spcPct val="90000"/>
              </a:lnSpc>
              <a:spcBef>
                <a:spcPts val="600"/>
              </a:spcBef>
              <a:spcAft>
                <a:spcPts val="600"/>
              </a:spcAft>
              <a:defRPr/>
            </a:pPr>
            <a:endParaRPr lang="en-US" kern="0" dirty="0" smtClean="0"/>
          </a:p>
          <a:p>
            <a:pPr marL="355600" indent="-177800">
              <a:lnSpc>
                <a:spcPct val="90000"/>
              </a:lnSpc>
              <a:spcBef>
                <a:spcPts val="600"/>
              </a:spcBef>
              <a:spcAft>
                <a:spcPts val="600"/>
              </a:spcAft>
              <a:defRPr/>
            </a:pPr>
            <a:endParaRPr lang="en-US" kern="0" dirty="0" smtClean="0"/>
          </a:p>
        </p:txBody>
      </p:sp>
      <p:pic>
        <p:nvPicPr>
          <p:cNvPr id="1026" name="Picture 2"/>
          <p:cNvPicPr>
            <a:picLocks noChangeAspect="1" noChangeArrowheads="1"/>
          </p:cNvPicPr>
          <p:nvPr/>
        </p:nvPicPr>
        <p:blipFill>
          <a:blip r:embed="rId3"/>
          <a:srcRect/>
          <a:stretch>
            <a:fillRect/>
          </a:stretch>
        </p:blipFill>
        <p:spPr bwMode="auto">
          <a:xfrm>
            <a:off x="228600" y="1828800"/>
            <a:ext cx="1906588" cy="267811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5" name="Picture 4" descr="T:\Disaster Law\IDRL Files - FINAL\Presentations\Model Act pic.JPG"/>
          <p:cNvPicPr>
            <a:picLocks noChangeAspect="1" noChangeArrowheads="1"/>
          </p:cNvPicPr>
          <p:nvPr/>
        </p:nvPicPr>
        <p:blipFill>
          <a:blip r:embed="rId4"/>
          <a:srcRect/>
          <a:stretch>
            <a:fillRect/>
          </a:stretch>
        </p:blipFill>
        <p:spPr bwMode="auto">
          <a:xfrm>
            <a:off x="2135188" y="3048000"/>
            <a:ext cx="1835150" cy="2590800"/>
          </a:xfrm>
          <a:prstGeom prst="rect">
            <a:avLst/>
          </a:prstGeom>
          <a:noFill/>
          <a:ln>
            <a:solidFill>
              <a:schemeClr val="accent1"/>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1351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The core ideas of the IDRL Guidelines </a:t>
            </a:r>
            <a:endParaRPr lang="en-GB" dirty="0" smtClean="0"/>
          </a:p>
        </p:txBody>
      </p:sp>
      <p:sp>
        <p:nvSpPr>
          <p:cNvPr id="19459" name="Content Placeholder 2"/>
          <p:cNvSpPr>
            <a:spLocks noGrp="1"/>
          </p:cNvSpPr>
          <p:nvPr>
            <p:ph idx="1"/>
          </p:nvPr>
        </p:nvSpPr>
        <p:spPr>
          <a:xfrm>
            <a:off x="2743200" y="1360369"/>
            <a:ext cx="6248400" cy="4191000"/>
          </a:xfrm>
        </p:spPr>
        <p:txBody>
          <a:bodyPr/>
          <a:lstStyle/>
          <a:p>
            <a:pPr marL="514350" indent="-514350">
              <a:lnSpc>
                <a:spcPct val="200000"/>
              </a:lnSpc>
              <a:spcAft>
                <a:spcPts val="1200"/>
              </a:spcAft>
              <a:buFont typeface="+mj-lt"/>
              <a:buAutoNum type="romanLcPeriod"/>
            </a:pPr>
            <a:r>
              <a:rPr lang="en-US" dirty="0" smtClean="0"/>
              <a:t>Domestic actors have the </a:t>
            </a:r>
            <a:r>
              <a:rPr lang="en-US" b="1" dirty="0" smtClean="0"/>
              <a:t>primary role</a:t>
            </a:r>
          </a:p>
          <a:p>
            <a:pPr marL="514350" indent="-514350">
              <a:spcAft>
                <a:spcPts val="1200"/>
              </a:spcAft>
              <a:buFont typeface="+mj-lt"/>
              <a:buAutoNum type="romanLcPeriod"/>
            </a:pPr>
            <a:r>
              <a:rPr lang="en-US" dirty="0" smtClean="0"/>
              <a:t>International relief providers have </a:t>
            </a:r>
            <a:r>
              <a:rPr lang="en-US" b="1" dirty="0" smtClean="0"/>
              <a:t>responsibilities</a:t>
            </a:r>
          </a:p>
          <a:p>
            <a:pPr marL="514350" indent="-514350">
              <a:spcAft>
                <a:spcPts val="1200"/>
              </a:spcAft>
              <a:buFont typeface="+mj-lt"/>
              <a:buAutoNum type="romanLcPeriod"/>
            </a:pPr>
            <a:r>
              <a:rPr lang="en-US" dirty="0" smtClean="0"/>
              <a:t>International actors need certain</a:t>
            </a:r>
            <a:r>
              <a:rPr lang="en-US" b="1" dirty="0" smtClean="0"/>
              <a:t> legal facilities </a:t>
            </a:r>
            <a:r>
              <a:rPr lang="en-US" dirty="0" smtClean="0"/>
              <a:t>(e.g. expedited visa and customs processing, exemptions from taxes duties and fees, priority customs clearance) </a:t>
            </a:r>
          </a:p>
          <a:p>
            <a:pPr marL="514350" indent="-514350">
              <a:spcAft>
                <a:spcPts val="1200"/>
              </a:spcAft>
              <a:buFont typeface="+mj-lt"/>
              <a:buAutoNum type="romanLcPeriod"/>
            </a:pPr>
            <a:r>
              <a:rPr lang="en-US" dirty="0" smtClean="0"/>
              <a:t>Some legal facilities should be conditional upon </a:t>
            </a:r>
            <a:r>
              <a:rPr lang="en-US" b="1" dirty="0" smtClean="0"/>
              <a:t>compliance with humanitarian principles </a:t>
            </a:r>
            <a:r>
              <a:rPr lang="en-US" dirty="0" smtClean="0"/>
              <a:t>and national law    </a:t>
            </a:r>
            <a:endParaRPr lang="en-GB" dirty="0" smtClean="0"/>
          </a:p>
        </p:txBody>
      </p:sp>
      <p:pic>
        <p:nvPicPr>
          <p:cNvPr id="19460" name="Picture 5" descr="Aerial view of the city of Gonaives, Haiti. Hanna, the 8th named storm of the Atlantic hurricane season, affected Haiti on 2 September."/>
          <p:cNvPicPr>
            <a:picLocks noChangeAspect="1" noChangeArrowheads="1"/>
          </p:cNvPicPr>
          <p:nvPr/>
        </p:nvPicPr>
        <p:blipFill>
          <a:blip r:embed="rId3" cstate="print"/>
          <a:srcRect/>
          <a:stretch>
            <a:fillRect/>
          </a:stretch>
        </p:blipFill>
        <p:spPr bwMode="auto">
          <a:xfrm>
            <a:off x="304800" y="1981200"/>
            <a:ext cx="2209800" cy="3533775"/>
          </a:xfrm>
          <a:prstGeom prst="rect">
            <a:avLst/>
          </a:prstGeom>
          <a:noFill/>
          <a:ln w="9525">
            <a:noFill/>
            <a:miter lim="800000"/>
            <a:headEnd/>
            <a:tailEnd/>
          </a:ln>
        </p:spPr>
      </p:pic>
    </p:spTree>
    <p:extLst>
      <p:ext uri="{BB962C8B-B14F-4D97-AF65-F5344CB8AC3E}">
        <p14:creationId xmlns:p14="http://schemas.microsoft.com/office/powerpoint/2010/main" val="29806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to date: implementing the IDRL Guidelines at the national level</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1828800"/>
            <a:ext cx="6340479" cy="3709987"/>
          </a:xfrm>
          <a:prstGeom prst="rect">
            <a:avLst/>
          </a:prstGeom>
          <a:ln/>
        </p:spPr>
        <p:style>
          <a:lnRef idx="2">
            <a:schemeClr val="accent5">
              <a:shade val="50000"/>
            </a:schemeClr>
          </a:lnRef>
          <a:fillRef idx="1">
            <a:schemeClr val="accent5"/>
          </a:fillRef>
          <a:effectRef idx="0">
            <a:schemeClr val="accent5"/>
          </a:effectRef>
          <a:fontRef idx="minor">
            <a:schemeClr val="lt1"/>
          </a:fontRef>
        </p:style>
      </p:pic>
      <p:sp>
        <p:nvSpPr>
          <p:cNvPr id="3" name="TextBox 2"/>
          <p:cNvSpPr txBox="1"/>
          <p:nvPr/>
        </p:nvSpPr>
        <p:spPr>
          <a:xfrm>
            <a:off x="6934200" y="1905000"/>
            <a:ext cx="1905000" cy="3693319"/>
          </a:xfrm>
          <a:prstGeom prst="rect">
            <a:avLst/>
          </a:prstGeom>
          <a:noFill/>
        </p:spPr>
        <p:txBody>
          <a:bodyPr wrap="square" rtlCol="0">
            <a:spAutoFit/>
          </a:bodyPr>
          <a:lstStyle/>
          <a:p>
            <a:r>
              <a:rPr lang="en-GB" u="sng" dirty="0" smtClean="0"/>
              <a:t>Key:</a:t>
            </a:r>
          </a:p>
          <a:p>
            <a:endParaRPr lang="en-GB" dirty="0"/>
          </a:p>
          <a:p>
            <a:r>
              <a:rPr lang="en-GB" dirty="0" smtClean="0"/>
              <a:t>Blue: # of disaster law projects (50+)</a:t>
            </a:r>
          </a:p>
          <a:p>
            <a:endParaRPr lang="en-GB" dirty="0"/>
          </a:p>
          <a:p>
            <a:r>
              <a:rPr lang="en-GB" dirty="0" smtClean="0"/>
              <a:t>Green: # of new laws/regulations adopted (+18)</a:t>
            </a:r>
          </a:p>
          <a:p>
            <a:endParaRPr lang="en-GB" dirty="0"/>
          </a:p>
          <a:p>
            <a:r>
              <a:rPr lang="en-GB" dirty="0" smtClean="0"/>
              <a:t>Yellow: # of new laws/regulations pending (+17)</a:t>
            </a:r>
            <a:endParaRPr lang="en-GB" dirty="0"/>
          </a:p>
        </p:txBody>
      </p:sp>
    </p:spTree>
    <p:extLst>
      <p:ext uri="{BB962C8B-B14F-4D97-AF65-F5344CB8AC3E}">
        <p14:creationId xmlns:p14="http://schemas.microsoft.com/office/powerpoint/2010/main" val="2587849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GB" altLang="en-US" sz="2800" b="1" dirty="0" smtClean="0">
                <a:latin typeface="Arial" charset="0"/>
                <a:cs typeface="Arial" charset="0"/>
              </a:rPr>
              <a:t>IDRL in action: The experience of the Philippines </a:t>
            </a:r>
          </a:p>
        </p:txBody>
      </p:sp>
      <p:pic>
        <p:nvPicPr>
          <p:cNvPr id="18435" name="Picture 2" descr="D:\C\Legal Deployment Haiyan\Photos\IMG_049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7456" y="1932692"/>
            <a:ext cx="2483296" cy="1862472"/>
          </a:xfrm>
        </p:spPr>
      </p:pic>
      <p:pic>
        <p:nvPicPr>
          <p:cNvPr id="18436" name="Picture 3"/>
          <p:cNvPicPr>
            <a:picLocks noChangeAspect="1"/>
          </p:cNvPicPr>
          <p:nvPr/>
        </p:nvPicPr>
        <p:blipFill>
          <a:blip r:embed="rId4" cstate="print">
            <a:extLst>
              <a:ext uri="{28A0092B-C50C-407E-A947-70E740481C1C}">
                <a14:useLocalDpi xmlns:a14="http://schemas.microsoft.com/office/drawing/2010/main" val="0"/>
              </a:ext>
            </a:extLst>
          </a:blip>
          <a:srcRect l="8360" t="10635" r="13560" b="16045"/>
          <a:stretch>
            <a:fillRect/>
          </a:stretch>
        </p:blipFill>
        <p:spPr bwMode="auto">
          <a:xfrm>
            <a:off x="304800" y="3962400"/>
            <a:ext cx="2407096" cy="16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2711896" y="1524000"/>
            <a:ext cx="6410333"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buFont typeface="Arial" charset="0"/>
              <a:buChar char="•"/>
            </a:pPr>
            <a:r>
              <a:rPr lang="en-GB" altLang="en-US" dirty="0" smtClean="0"/>
              <a:t>Republic </a:t>
            </a:r>
            <a:r>
              <a:rPr lang="en-GB" altLang="en-US" dirty="0"/>
              <a:t>Act 10121 on National Disaster Risk Reduction and </a:t>
            </a:r>
            <a:r>
              <a:rPr lang="en-GB" altLang="en-US" dirty="0" smtClean="0"/>
              <a:t>Management </a:t>
            </a:r>
            <a:r>
              <a:rPr lang="en-GB" altLang="en-US" dirty="0"/>
              <a:t>(section 16 and 18) and IRR (rule 14) refers to </a:t>
            </a:r>
            <a:r>
              <a:rPr lang="en-GB" altLang="en-US" dirty="0" smtClean="0"/>
              <a:t>international </a:t>
            </a:r>
            <a:r>
              <a:rPr lang="en-GB" altLang="en-US" dirty="0"/>
              <a:t>assistance and </a:t>
            </a:r>
            <a:r>
              <a:rPr lang="en-GB" altLang="en-US" dirty="0" smtClean="0"/>
              <a:t>IDRL</a:t>
            </a:r>
            <a:endParaRPr lang="en-GB" altLang="en-US" dirty="0"/>
          </a:p>
          <a:p>
            <a:pPr eaLnBrk="1" hangingPunct="1">
              <a:spcAft>
                <a:spcPts val="1200"/>
              </a:spcAft>
              <a:buFont typeface="Arial" charset="0"/>
              <a:buChar char="•"/>
            </a:pPr>
            <a:r>
              <a:rPr lang="en-GB" altLang="en-US" dirty="0"/>
              <a:t>‘Welcomed’ international support soon after Typhoon Haiyan / Yolanda</a:t>
            </a:r>
          </a:p>
          <a:p>
            <a:pPr eaLnBrk="1" hangingPunct="1">
              <a:spcAft>
                <a:spcPts val="1200"/>
              </a:spcAft>
              <a:buFont typeface="Arial" charset="0"/>
              <a:buChar char="•"/>
            </a:pPr>
            <a:r>
              <a:rPr lang="en-GB" altLang="en-US" dirty="0"/>
              <a:t>Established a “One-Stop-Shop” to expedite clearance of relief goods and equipment through </a:t>
            </a:r>
            <a:r>
              <a:rPr lang="en-GB" altLang="en-US" dirty="0" smtClean="0"/>
              <a:t>customs;  Established </a:t>
            </a:r>
            <a:r>
              <a:rPr lang="en-GB" altLang="en-US" dirty="0"/>
              <a:t>new immigration procedures and a Task </a:t>
            </a:r>
            <a:r>
              <a:rPr lang="en-GB" altLang="en-US" dirty="0" smtClean="0"/>
              <a:t>Force</a:t>
            </a:r>
          </a:p>
          <a:p>
            <a:pPr eaLnBrk="1" hangingPunct="1">
              <a:spcAft>
                <a:spcPts val="1200"/>
              </a:spcAft>
              <a:buFont typeface="Arial" charset="0"/>
              <a:buChar char="•"/>
            </a:pPr>
            <a:r>
              <a:rPr lang="en-GB" altLang="en-US" dirty="0" smtClean="0"/>
              <a:t>RA10121 However</a:t>
            </a:r>
            <a:r>
              <a:rPr lang="en-GB" altLang="en-US" dirty="0"/>
              <a:t>, </a:t>
            </a:r>
            <a:r>
              <a:rPr lang="en-GB" altLang="en-US" dirty="0" smtClean="0"/>
              <a:t>not detailed enough: many </a:t>
            </a:r>
            <a:r>
              <a:rPr lang="en-GB" altLang="en-US" dirty="0"/>
              <a:t>different orders and guidelines =</a:t>
            </a:r>
            <a:r>
              <a:rPr lang="en-GB" altLang="en-US" dirty="0" smtClean="0"/>
              <a:t> </a:t>
            </a:r>
            <a:r>
              <a:rPr lang="en-GB" altLang="en-US" dirty="0"/>
              <a:t>ad hoc response</a:t>
            </a:r>
          </a:p>
          <a:p>
            <a:pPr eaLnBrk="1" hangingPunct="1">
              <a:spcAft>
                <a:spcPts val="1200"/>
              </a:spcAft>
              <a:buFont typeface="Arial" charset="0"/>
              <a:buChar char="•"/>
            </a:pPr>
            <a:r>
              <a:rPr lang="en-GB" altLang="en-US" b="1" dirty="0" smtClean="0"/>
              <a:t>The Philippines has been reviewing its disaster management law, implementing rules and regulations AND developing a new guideline</a:t>
            </a:r>
            <a:endParaRPr lang="en-GB" altLang="en-US" b="1" dirty="0"/>
          </a:p>
        </p:txBody>
      </p:sp>
    </p:spTree>
    <p:extLst>
      <p:ext uri="{BB962C8B-B14F-4D97-AF65-F5344CB8AC3E}">
        <p14:creationId xmlns:p14="http://schemas.microsoft.com/office/powerpoint/2010/main" val="224786139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session: Part 1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5133633"/>
              </p:ext>
            </p:extLst>
          </p:nvPr>
        </p:nvGraphicFramePr>
        <p:xfrm>
          <a:off x="228600" y="16002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63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Commitments</a:t>
            </a:r>
            <a:endParaRPr lang="en-GB" dirty="0"/>
          </a:p>
        </p:txBody>
      </p:sp>
      <p:sp>
        <p:nvSpPr>
          <p:cNvPr id="4" name="Content Placeholder 3"/>
          <p:cNvSpPr>
            <a:spLocks noGrp="1"/>
          </p:cNvSpPr>
          <p:nvPr>
            <p:ph sz="half" idx="2"/>
          </p:nvPr>
        </p:nvSpPr>
        <p:spPr>
          <a:xfrm>
            <a:off x="3657600" y="1600200"/>
            <a:ext cx="5486400" cy="4343400"/>
          </a:xfrm>
        </p:spPr>
        <p:txBody>
          <a:bodyPr/>
          <a:lstStyle/>
          <a:p>
            <a:pPr>
              <a:spcAft>
                <a:spcPts val="600"/>
              </a:spcAft>
            </a:pPr>
            <a:r>
              <a:rPr lang="en-US" altLang="en-US" sz="1800" dirty="0"/>
              <a:t>States adopted a resolution at the 31</a:t>
            </a:r>
            <a:r>
              <a:rPr lang="en-US" altLang="en-US" sz="1800" baseline="30000" dirty="0"/>
              <a:t>st</a:t>
            </a:r>
            <a:r>
              <a:rPr lang="en-US" altLang="en-US" sz="1800" dirty="0"/>
              <a:t> International </a:t>
            </a:r>
            <a:r>
              <a:rPr lang="en-US" altLang="en-US" sz="1800" dirty="0" smtClean="0"/>
              <a:t>RCRC Conference </a:t>
            </a:r>
            <a:r>
              <a:rPr lang="en-US" altLang="en-US" sz="1800" dirty="0"/>
              <a:t>in 2011 </a:t>
            </a:r>
            <a:r>
              <a:rPr lang="en-US" altLang="en-US" sz="1800" dirty="0" smtClean="0"/>
              <a:t>which:</a:t>
            </a:r>
          </a:p>
          <a:p>
            <a:pPr lvl="1">
              <a:spcAft>
                <a:spcPts val="600"/>
              </a:spcAft>
            </a:pPr>
            <a:r>
              <a:rPr lang="en-US" altLang="en-US" sz="1600" dirty="0" smtClean="0"/>
              <a:t>Reiterated </a:t>
            </a:r>
            <a:r>
              <a:rPr lang="en-US" altLang="en-US" sz="1600" dirty="0"/>
              <a:t>the urgency </a:t>
            </a:r>
            <a:r>
              <a:rPr lang="en-US" altLang="en-US" sz="1600" dirty="0" smtClean="0"/>
              <a:t>to </a:t>
            </a:r>
            <a:r>
              <a:rPr lang="en-US" altLang="en-US" sz="1600" dirty="0"/>
              <a:t>be prepared to facilitate </a:t>
            </a:r>
            <a:r>
              <a:rPr lang="en-US" altLang="en-US" sz="1600" dirty="0" smtClean="0"/>
              <a:t>international </a:t>
            </a:r>
            <a:r>
              <a:rPr lang="en-US" altLang="en-US" sz="1600" dirty="0"/>
              <a:t>assistance</a:t>
            </a:r>
          </a:p>
          <a:p>
            <a:pPr lvl="1">
              <a:spcAft>
                <a:spcPts val="600"/>
              </a:spcAft>
            </a:pPr>
            <a:r>
              <a:rPr lang="en-US" altLang="en-US" sz="1600" dirty="0"/>
              <a:t>Renewed its call on states to use the IDRL Guidelines to examine and strengthen their laws</a:t>
            </a:r>
          </a:p>
          <a:p>
            <a:pPr lvl="1">
              <a:spcAft>
                <a:spcPts val="600"/>
              </a:spcAft>
            </a:pPr>
            <a:r>
              <a:rPr lang="en-US" altLang="en-US" sz="1600" dirty="0"/>
              <a:t>Called on regional and international organizations to use the IDRL Guidelines as </a:t>
            </a:r>
            <a:r>
              <a:rPr lang="en-US" altLang="en-US" sz="1600" dirty="0" smtClean="0"/>
              <a:t>well.</a:t>
            </a:r>
            <a:endParaRPr lang="en-US" altLang="en-US" sz="1600" dirty="0"/>
          </a:p>
          <a:p>
            <a:pPr marL="273050" lvl="1" indent="0">
              <a:spcAft>
                <a:spcPts val="600"/>
              </a:spcAft>
              <a:buNone/>
            </a:pPr>
            <a:endParaRPr lang="en-US" altLang="en-US" sz="1600" dirty="0"/>
          </a:p>
          <a:p>
            <a:pPr lvl="1">
              <a:spcAft>
                <a:spcPts val="600"/>
              </a:spcAft>
            </a:pPr>
            <a:r>
              <a:rPr lang="en-US" altLang="en-US" sz="1800" dirty="0" smtClean="0"/>
              <a:t>A </a:t>
            </a:r>
            <a:r>
              <a:rPr lang="en-US" altLang="en-US" sz="1800" dirty="0"/>
              <a:t>new resolution was adopted </a:t>
            </a:r>
            <a:r>
              <a:rPr lang="en-US" altLang="en-US" sz="1800" dirty="0" smtClean="0"/>
              <a:t>at the 32</a:t>
            </a:r>
            <a:r>
              <a:rPr lang="en-US" altLang="en-US" sz="1800" baseline="30000" dirty="0" smtClean="0"/>
              <a:t>nd</a:t>
            </a:r>
            <a:r>
              <a:rPr lang="en-US" altLang="en-US" sz="1800" dirty="0" smtClean="0"/>
              <a:t> international  </a:t>
            </a:r>
            <a:r>
              <a:rPr lang="en-US" altLang="en-US" sz="1800" dirty="0"/>
              <a:t>conference in 2015 which </a:t>
            </a:r>
            <a:r>
              <a:rPr lang="en-US" altLang="en-US" sz="1800" dirty="0" smtClean="0"/>
              <a:t>states the need for </a:t>
            </a:r>
            <a:r>
              <a:rPr lang="en-US" altLang="en-US" sz="1800" dirty="0"/>
              <a:t>states </a:t>
            </a:r>
            <a:r>
              <a:rPr lang="en-US" altLang="en-US" sz="1800" dirty="0" smtClean="0"/>
              <a:t>to ‘accelerate progress’ in developing </a:t>
            </a:r>
            <a:r>
              <a:rPr lang="en-US" altLang="en-US" sz="1800" dirty="0"/>
              <a:t>procedures in line with the IDRL Guidelines and Model Act. </a:t>
            </a:r>
          </a:p>
          <a:p>
            <a:pPr marL="273050" lvl="1" indent="0">
              <a:spcAft>
                <a:spcPts val="600"/>
              </a:spcAft>
              <a:buNone/>
            </a:pPr>
            <a:endParaRPr lang="en-US" altLang="en-US" dirty="0"/>
          </a:p>
          <a:p>
            <a:endParaRPr lang="en-GB" dirty="0"/>
          </a:p>
        </p:txBody>
      </p:sp>
      <p:pic>
        <p:nvPicPr>
          <p:cNvPr id="5" name="Content Placeholder 4" descr="p-CHE0245.jpg"/>
          <p:cNvPicPr>
            <a:picLocks noGrp="1" noChangeAspect="1"/>
          </p:cNvPicPr>
          <p:nvPr>
            <p:ph sz="half" idx="1"/>
          </p:nvPr>
        </p:nvPicPr>
        <p:blipFill>
          <a:blip r:embed="rId3" cstate="print"/>
          <a:srcRect/>
          <a:stretch>
            <a:fillRect/>
          </a:stretch>
        </p:blipFill>
        <p:spPr>
          <a:xfrm>
            <a:off x="76200" y="1828800"/>
            <a:ext cx="3503815" cy="3811385"/>
          </a:xfrm>
          <a:prstGeom prst="rect">
            <a:avLst/>
          </a:prstGeom>
        </p:spPr>
      </p:pic>
    </p:spTree>
    <p:extLst>
      <p:ext uri="{BB962C8B-B14F-4D97-AF65-F5344CB8AC3E}">
        <p14:creationId xmlns:p14="http://schemas.microsoft.com/office/powerpoint/2010/main" val="334488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Commitments </a:t>
            </a:r>
            <a:endParaRPr lang="en-GB" dirty="0"/>
          </a:p>
        </p:txBody>
      </p:sp>
      <p:sp>
        <p:nvSpPr>
          <p:cNvPr id="3" name="Content Placeholder 2"/>
          <p:cNvSpPr>
            <a:spLocks noGrp="1"/>
          </p:cNvSpPr>
          <p:nvPr>
            <p:ph idx="1"/>
          </p:nvPr>
        </p:nvSpPr>
        <p:spPr>
          <a:xfrm>
            <a:off x="3308259" y="1676400"/>
            <a:ext cx="5943600" cy="4191000"/>
          </a:xfrm>
        </p:spPr>
        <p:txBody>
          <a:bodyPr/>
          <a:lstStyle/>
          <a:p>
            <a:pPr marL="273050" lvl="1" indent="-273050"/>
            <a:r>
              <a:rPr lang="en-GB" b="1" dirty="0" smtClean="0"/>
              <a:t>AADMER Agreement: </a:t>
            </a:r>
            <a:r>
              <a:rPr lang="en-GB" dirty="0" smtClean="0"/>
              <a:t>a </a:t>
            </a:r>
            <a:r>
              <a:rPr lang="en-US" kern="0" dirty="0" smtClean="0"/>
              <a:t>binding </a:t>
            </a:r>
            <a:r>
              <a:rPr lang="en-US" kern="0" dirty="0"/>
              <a:t>agreement that </a:t>
            </a:r>
            <a:r>
              <a:rPr lang="en-US" kern="0" dirty="0" smtClean="0"/>
              <a:t>provides a </a:t>
            </a:r>
            <a:r>
              <a:rPr lang="en-US" kern="0" dirty="0"/>
              <a:t>regional cooperation mechanism for disaster </a:t>
            </a:r>
            <a:r>
              <a:rPr lang="en-US" kern="0" dirty="0" smtClean="0"/>
              <a:t>response</a:t>
            </a:r>
          </a:p>
          <a:p>
            <a:pPr marL="273050" lvl="1" indent="-273050"/>
            <a:r>
              <a:rPr lang="en-US" kern="0" dirty="0" smtClean="0"/>
              <a:t>Governments </a:t>
            </a:r>
            <a:r>
              <a:rPr lang="en-US" kern="0" dirty="0"/>
              <a:t>in SEA must </a:t>
            </a:r>
            <a:r>
              <a:rPr lang="en-MY" dirty="0"/>
              <a:t>take legislative measures to implement the AADMER e.g.:</a:t>
            </a:r>
          </a:p>
          <a:p>
            <a:pPr marL="449263" lvl="4" indent="-273050"/>
            <a:r>
              <a:rPr lang="en-MY" sz="1800" i="1" dirty="0"/>
              <a:t>To provide assisting states with exemptions from taxation, duties and other charges of a similar nature, and facilitate entry and stay  of personnel and equipment (art 14</a:t>
            </a:r>
            <a:r>
              <a:rPr lang="en-MY" sz="1800" i="1" dirty="0" smtClean="0"/>
              <a:t>)</a:t>
            </a:r>
            <a:endParaRPr lang="en-US" kern="0" dirty="0" smtClean="0"/>
          </a:p>
          <a:p>
            <a:pPr marL="273050" lvl="1" indent="-273050"/>
            <a:r>
              <a:rPr lang="en-US" kern="0" dirty="0" smtClean="0"/>
              <a:t>Previous AADMER work </a:t>
            </a:r>
            <a:r>
              <a:rPr lang="en-US" kern="0" dirty="0" err="1" smtClean="0"/>
              <a:t>programme</a:t>
            </a:r>
            <a:r>
              <a:rPr lang="en-US" kern="0" dirty="0" smtClean="0"/>
              <a:t> 2010 – 2015 references the IDRL Guidelines as a key tool for developing national legal frameworks for international assistance</a:t>
            </a:r>
          </a:p>
          <a:p>
            <a:pPr marL="0" indent="0">
              <a:buNone/>
            </a:pPr>
            <a:endParaRPr lang="en-GB" dirty="0"/>
          </a:p>
        </p:txBody>
      </p:sp>
      <p:pic>
        <p:nvPicPr>
          <p:cNvPr id="1026" name="Picture 2" descr="http://www.aadmerpartnership.org/wp-content/uploads/2012/09/aad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10" y="1999436"/>
            <a:ext cx="1787310" cy="2543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EAN Agreement on Disaster Management and Emergency Response (AADMER) Work Programme 2010-2015 (4th Repr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747" y="3897086"/>
            <a:ext cx="2195512" cy="146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39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Why is IDRL important? </a:t>
            </a:r>
            <a:endParaRPr lang="en-GB" altLang="en-US" dirty="0" smtClean="0"/>
          </a:p>
        </p:txBody>
      </p:sp>
      <p:sp>
        <p:nvSpPr>
          <p:cNvPr id="15363" name="Content Placeholder 2"/>
          <p:cNvSpPr>
            <a:spLocks noGrp="1"/>
          </p:cNvSpPr>
          <p:nvPr>
            <p:ph idx="1"/>
          </p:nvPr>
        </p:nvSpPr>
        <p:spPr>
          <a:xfrm>
            <a:off x="4114800" y="1600200"/>
            <a:ext cx="4572000" cy="4191000"/>
          </a:xfrm>
        </p:spPr>
        <p:txBody>
          <a:bodyPr/>
          <a:lstStyle/>
          <a:p>
            <a:r>
              <a:rPr lang="en-US" altLang="en-US" b="1" u="sng" dirty="0" smtClean="0"/>
              <a:t>1. For governments</a:t>
            </a:r>
            <a:r>
              <a:rPr lang="en-US" altLang="en-US" u="sng" dirty="0" smtClean="0"/>
              <a:t>:</a:t>
            </a:r>
          </a:p>
          <a:p>
            <a:pPr lvl="1"/>
            <a:r>
              <a:rPr lang="en-US" altLang="en-US" dirty="0" smtClean="0"/>
              <a:t>Sets out procedures, roles and responsibilities</a:t>
            </a:r>
          </a:p>
          <a:p>
            <a:pPr lvl="1"/>
            <a:r>
              <a:rPr lang="en-US" altLang="en-US" dirty="0" smtClean="0"/>
              <a:t>Controls the type of incoming assistance</a:t>
            </a:r>
          </a:p>
          <a:p>
            <a:pPr lvl="1"/>
            <a:r>
              <a:rPr lang="en-US" altLang="en-US" dirty="0" smtClean="0"/>
              <a:t>Regulates the actions of international actors </a:t>
            </a:r>
          </a:p>
          <a:p>
            <a:r>
              <a:rPr lang="en-US" altLang="en-US" b="1" u="sng" dirty="0" smtClean="0"/>
              <a:t>2. For International assisting actors:</a:t>
            </a:r>
          </a:p>
          <a:p>
            <a:pPr lvl="1"/>
            <a:r>
              <a:rPr lang="en-US" altLang="en-US" dirty="0" smtClean="0"/>
              <a:t>Facilitates response operations </a:t>
            </a:r>
          </a:p>
          <a:p>
            <a:pPr lvl="1"/>
            <a:r>
              <a:rPr lang="en-US" altLang="en-US" dirty="0" smtClean="0"/>
              <a:t>Provides ‘legal facilities’ to operate in country</a:t>
            </a:r>
            <a:endParaRPr lang="en-GB" altLang="en-US" dirty="0" smtClean="0"/>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075" y="2057400"/>
            <a:ext cx="25146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043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Challenges </a:t>
            </a:r>
            <a:endParaRPr lang="en-GB" altLang="en-US" smtClean="0"/>
          </a:p>
        </p:txBody>
      </p:sp>
      <p:pic>
        <p:nvPicPr>
          <p:cNvPr id="27651" name="Picture 7" descr="http://matparkmuscle.com/wp-content/uploads/2011/03/challenges_a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10583931"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5105400" y="1386333"/>
            <a:ext cx="3886200" cy="2652267"/>
          </a:xfrm>
        </p:spPr>
        <p:style>
          <a:lnRef idx="2">
            <a:schemeClr val="accent1"/>
          </a:lnRef>
          <a:fillRef idx="1">
            <a:schemeClr val="lt1"/>
          </a:fillRef>
          <a:effectRef idx="0">
            <a:schemeClr val="accent1"/>
          </a:effectRef>
          <a:fontRef idx="minor">
            <a:schemeClr val="dk1"/>
          </a:fontRef>
        </p:style>
        <p:txBody>
          <a:bodyPr/>
          <a:lstStyle/>
          <a:p>
            <a:pPr>
              <a:lnSpc>
                <a:spcPct val="150000"/>
              </a:lnSpc>
              <a:defRPr/>
            </a:pPr>
            <a:r>
              <a:rPr lang="en-US" sz="2000" dirty="0" smtClean="0"/>
              <a:t>Law development is a long-term process: changes do not happen overnight! </a:t>
            </a:r>
          </a:p>
          <a:p>
            <a:pPr>
              <a:lnSpc>
                <a:spcPct val="150000"/>
              </a:lnSpc>
              <a:defRPr/>
            </a:pPr>
            <a:r>
              <a:rPr lang="en-US" sz="2000" b="1" dirty="0" smtClean="0"/>
              <a:t>Dissemination</a:t>
            </a:r>
          </a:p>
          <a:p>
            <a:pPr>
              <a:lnSpc>
                <a:spcPct val="150000"/>
              </a:lnSpc>
              <a:defRPr/>
            </a:pPr>
            <a:r>
              <a:rPr lang="en-US" sz="2000" b="1" dirty="0" smtClean="0"/>
              <a:t>Implementation</a:t>
            </a:r>
          </a:p>
        </p:txBody>
      </p:sp>
    </p:spTree>
    <p:extLst>
      <p:ext uri="{BB962C8B-B14F-4D97-AF65-F5344CB8AC3E}">
        <p14:creationId xmlns:p14="http://schemas.microsoft.com/office/powerpoint/2010/main" val="2886520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descr="D:\Lucia Cipullo files\Lucia.cipullo\Lucia My Documents\Kuala Lumpur\Haiyan\FB\IMG_1258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064"/>
            <a:ext cx="9372600" cy="70307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52400" y="228600"/>
            <a:ext cx="3810000" cy="95410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smtClean="0"/>
              <a:t>Legal preparedness is important….</a:t>
            </a:r>
          </a:p>
        </p:txBody>
      </p:sp>
      <p:sp>
        <p:nvSpPr>
          <p:cNvPr id="6" name="TextBox 5"/>
          <p:cNvSpPr txBox="1">
            <a:spLocks noChangeArrowheads="1"/>
          </p:cNvSpPr>
          <p:nvPr/>
        </p:nvSpPr>
        <p:spPr bwMode="auto">
          <a:xfrm>
            <a:off x="5181600" y="5747657"/>
            <a:ext cx="3810000" cy="95410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smtClean="0"/>
              <a:t>…to provide the right aid, at the right time!</a:t>
            </a:r>
            <a:endParaRPr lang="en-GB" altLang="en-US" sz="2800" dirty="0"/>
          </a:p>
        </p:txBody>
      </p:sp>
    </p:spTree>
    <p:extLst>
      <p:ext uri="{BB962C8B-B14F-4D97-AF65-F5344CB8AC3E}">
        <p14:creationId xmlns:p14="http://schemas.microsoft.com/office/powerpoint/2010/main" val="4263844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Questions? Comments? </a:t>
            </a:r>
            <a:endParaRPr lang="en-GB" dirty="0"/>
          </a:p>
        </p:txBody>
      </p:sp>
      <p:sp>
        <p:nvSpPr>
          <p:cNvPr id="4" name="Text Placeholder 3"/>
          <p:cNvSpPr>
            <a:spLocks noGrp="1"/>
          </p:cNvSpPr>
          <p:nvPr>
            <p:ph type="body" sz="quarter" idx="11"/>
          </p:nvPr>
        </p:nvSpPr>
        <p:spPr>
          <a:xfrm>
            <a:off x="3352800" y="1695451"/>
            <a:ext cx="5534246" cy="3733800"/>
          </a:xfrm>
        </p:spPr>
        <p:txBody>
          <a:bodyPr/>
          <a:lstStyle/>
          <a:p>
            <a:r>
              <a:rPr lang="en-GB" dirty="0" smtClean="0"/>
              <a:t>Which IDRL issues have you come across in your experience?</a:t>
            </a:r>
          </a:p>
          <a:p>
            <a:endParaRPr lang="en-GB" dirty="0"/>
          </a:p>
          <a:p>
            <a:r>
              <a:rPr lang="en-GB" dirty="0" smtClean="0"/>
              <a:t>Which challenges might be most relevant in your country context? </a:t>
            </a:r>
          </a:p>
          <a:p>
            <a:endParaRPr lang="en-GB" dirty="0"/>
          </a:p>
          <a:p>
            <a:r>
              <a:rPr lang="en-GB" dirty="0" smtClean="0"/>
              <a:t>What procedures do you know of that are already in place in your country? e.g. DM law? customs laws? Immigration laws?</a:t>
            </a:r>
          </a:p>
          <a:p>
            <a:pPr marL="0" indent="0">
              <a:buNone/>
            </a:pPr>
            <a:endParaRPr lang="en-GB" dirty="0"/>
          </a:p>
          <a:p>
            <a:endParaRPr lang="en-GB" dirty="0"/>
          </a:p>
          <a:p>
            <a:endParaRPr lang="en-GB" dirty="0" smtClean="0"/>
          </a:p>
          <a:p>
            <a:endParaRPr lang="en-GB" dirty="0" smtClean="0"/>
          </a:p>
          <a:p>
            <a:endParaRPr lang="en-GB" dirty="0"/>
          </a:p>
        </p:txBody>
      </p:sp>
      <p:pic>
        <p:nvPicPr>
          <p:cNvPr id="1026" name="Picture 2" descr="http://www.careerhubblog.com/.a/6a00d834516a5769e20168e7e2eb2a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22875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96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0"/>
            <a:ext cx="9220200" cy="1676400"/>
          </a:xfrm>
          <a:solidFill>
            <a:srgbClr val="CF1C21"/>
          </a:solidFill>
        </p:spPr>
        <p:txBody>
          <a:bodyPr/>
          <a:lstStyle/>
          <a:p>
            <a:pPr algn="ctr"/>
            <a:r>
              <a:rPr lang="en-GB" altLang="en-US" sz="4800" smtClean="0">
                <a:solidFill>
                  <a:schemeClr val="bg1"/>
                </a:solidFill>
                <a:latin typeface="Arial" charset="0"/>
                <a:cs typeface="Arial" charset="0"/>
              </a:rPr>
              <a:t>What is disaster law? </a:t>
            </a:r>
          </a:p>
        </p:txBody>
      </p:sp>
      <p:sp>
        <p:nvSpPr>
          <p:cNvPr id="13315" name="Content Placeholder 2"/>
          <p:cNvSpPr>
            <a:spLocks noGrp="1"/>
          </p:cNvSpPr>
          <p:nvPr>
            <p:ph idx="1"/>
          </p:nvPr>
        </p:nvSpPr>
        <p:spPr>
          <a:xfrm>
            <a:off x="2133600" y="1752600"/>
            <a:ext cx="5680075" cy="4191000"/>
          </a:xfrm>
        </p:spPr>
        <p:txBody>
          <a:bodyPr/>
          <a:lstStyle/>
          <a:p>
            <a:pPr marL="0" indent="0">
              <a:buFont typeface="Wingdings" pitchFamily="2" charset="2"/>
              <a:buNone/>
              <a:defRPr/>
            </a:pPr>
            <a:endParaRPr lang="en-GB" altLang="en-US" dirty="0" smtClean="0"/>
          </a:p>
          <a:p>
            <a:pPr>
              <a:defRPr/>
            </a:pPr>
            <a:r>
              <a:rPr lang="en-GB" altLang="en-US" dirty="0" smtClean="0"/>
              <a:t>Key</a:t>
            </a:r>
          </a:p>
        </p:txBody>
      </p:sp>
      <p:pic>
        <p:nvPicPr>
          <p:cNvPr id="11268" name="Picture 6" descr="http://cdn3.dogomedia.com/pictures/9613/content/questionsfry-panique-questions.jpg?1327098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133600"/>
            <a:ext cx="49403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D:\Lucia Cipullo files\Lucia.cipullo\Lucia My Documents\Bangkok\My pics BKK\Confused Stud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1965325"/>
            <a:ext cx="419258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p:cNvSpPr txBox="1">
            <a:spLocks noChangeArrowheads="1"/>
          </p:cNvSpPr>
          <p:nvPr/>
        </p:nvSpPr>
        <p:spPr bwMode="auto">
          <a:xfrm>
            <a:off x="11113" y="76200"/>
            <a:ext cx="913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en-GB" altLang="en-US" sz="1800"/>
          </a:p>
        </p:txBody>
      </p:sp>
      <p:sp>
        <p:nvSpPr>
          <p:cNvPr id="3" name="TextBox 2"/>
          <p:cNvSpPr txBox="1"/>
          <p:nvPr/>
        </p:nvSpPr>
        <p:spPr>
          <a:xfrm>
            <a:off x="5410200" y="5421313"/>
            <a:ext cx="979488" cy="254000"/>
          </a:xfrm>
          <a:prstGeom prst="rect">
            <a:avLst/>
          </a:prstGeom>
          <a:solidFill>
            <a:schemeClr val="bg1"/>
          </a:solidFill>
        </p:spPr>
        <p:txBody>
          <a:bodyPr>
            <a:spAutoFit/>
          </a:bodyPr>
          <a:lstStyle/>
          <a:p>
            <a:pPr>
              <a:defRPr/>
            </a:pPr>
            <a:r>
              <a:rPr lang="en-GB" sz="1050" b="1" dirty="0">
                <a:latin typeface="Arial" pitchFamily="34" charset="0"/>
                <a:cs typeface="Arial" pitchFamily="34" charset="0"/>
              </a:rPr>
              <a:t>Disaster law</a:t>
            </a:r>
          </a:p>
        </p:txBody>
      </p:sp>
    </p:spTree>
    <p:extLst>
      <p:ext uri="{BB962C8B-B14F-4D97-AF65-F5344CB8AC3E}">
        <p14:creationId xmlns:p14="http://schemas.microsoft.com/office/powerpoint/2010/main" val="387980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28800" y="381000"/>
            <a:ext cx="6858000" cy="1143000"/>
          </a:xfrm>
        </p:spPr>
        <p:txBody>
          <a:bodyPr/>
          <a:lstStyle/>
          <a:p>
            <a:r>
              <a:rPr lang="en-GB" altLang="en-US" dirty="0" smtClean="0">
                <a:latin typeface="Arial" charset="0"/>
                <a:cs typeface="Arial" charset="0"/>
              </a:rPr>
              <a:t>Disaster Law is… </a:t>
            </a:r>
          </a:p>
        </p:txBody>
      </p:sp>
      <p:sp>
        <p:nvSpPr>
          <p:cNvPr id="13315" name="Content Placeholder 2"/>
          <p:cNvSpPr>
            <a:spLocks noGrp="1"/>
          </p:cNvSpPr>
          <p:nvPr>
            <p:ph idx="1"/>
          </p:nvPr>
        </p:nvSpPr>
        <p:spPr>
          <a:xfrm>
            <a:off x="3276600" y="1046163"/>
            <a:ext cx="5638800" cy="3276600"/>
          </a:xfrm>
        </p:spPr>
        <p:txBody>
          <a:bodyPr/>
          <a:lstStyle/>
          <a:p>
            <a:pPr algn="ctr">
              <a:defRPr/>
            </a:pPr>
            <a:endParaRPr lang="en-GB" altLang="en-US" dirty="0" smtClean="0"/>
          </a:p>
          <a:p>
            <a:pPr algn="ctr">
              <a:defRPr/>
            </a:pPr>
            <a:endParaRPr lang="en-GB" altLang="en-US" dirty="0"/>
          </a:p>
          <a:p>
            <a:pPr algn="ctr">
              <a:defRPr/>
            </a:pPr>
            <a:endParaRPr lang="en-GB" altLang="en-US" dirty="0" smtClean="0"/>
          </a:p>
          <a:p>
            <a:pPr marL="0" indent="0">
              <a:buFont typeface="Wingdings" pitchFamily="2" charset="2"/>
              <a:buNone/>
              <a:defRPr/>
            </a:pPr>
            <a:r>
              <a:rPr lang="en-GB" altLang="en-US" sz="2800" dirty="0" smtClean="0"/>
              <a:t>The </a:t>
            </a:r>
            <a:r>
              <a:rPr lang="en-GB" altLang="en-US" sz="2800" b="1" dirty="0" smtClean="0"/>
              <a:t>laws and regulations </a:t>
            </a:r>
            <a:r>
              <a:rPr lang="en-GB" altLang="en-US" sz="2800" dirty="0" smtClean="0"/>
              <a:t>which:</a:t>
            </a:r>
          </a:p>
          <a:p>
            <a:pPr>
              <a:buFont typeface="Wingdings" pitchFamily="2" charset="2"/>
              <a:buChar char="ü"/>
              <a:defRPr/>
            </a:pPr>
            <a:r>
              <a:rPr lang="en-GB" altLang="en-US" sz="2800" dirty="0" smtClean="0"/>
              <a:t>address the </a:t>
            </a:r>
            <a:r>
              <a:rPr lang="en-GB" altLang="en-US" sz="2800" b="1" dirty="0" smtClean="0"/>
              <a:t>roles </a:t>
            </a:r>
            <a:r>
              <a:rPr lang="en-GB" altLang="en-US" sz="2800" dirty="0" smtClean="0"/>
              <a:t>and </a:t>
            </a:r>
            <a:r>
              <a:rPr lang="en-GB" altLang="en-US" sz="2800" b="1" dirty="0" smtClean="0"/>
              <a:t>responsibilities </a:t>
            </a:r>
            <a:r>
              <a:rPr lang="en-GB" altLang="en-US" sz="2800" dirty="0" smtClean="0"/>
              <a:t>to </a:t>
            </a:r>
            <a:r>
              <a:rPr lang="en-GB" altLang="en-US" sz="2800" b="1" dirty="0" smtClean="0"/>
              <a:t>manage </a:t>
            </a:r>
            <a:r>
              <a:rPr lang="en-GB" altLang="en-US" sz="2800" dirty="0" smtClean="0"/>
              <a:t>and </a:t>
            </a:r>
            <a:r>
              <a:rPr lang="en-GB" altLang="en-US" sz="2800" b="1" dirty="0" smtClean="0"/>
              <a:t>respond</a:t>
            </a:r>
            <a:r>
              <a:rPr lang="en-GB" altLang="en-US" sz="2800" dirty="0" smtClean="0"/>
              <a:t> to disasters</a:t>
            </a:r>
          </a:p>
          <a:p>
            <a:pPr>
              <a:buFont typeface="Wingdings" pitchFamily="2" charset="2"/>
              <a:buChar char="ü"/>
              <a:defRPr/>
            </a:pPr>
            <a:r>
              <a:rPr lang="en-GB" altLang="en-US" sz="2800" b="1" dirty="0" smtClean="0"/>
              <a:t>minimise</a:t>
            </a:r>
            <a:r>
              <a:rPr lang="en-GB" altLang="en-US" sz="2800" dirty="0" smtClean="0"/>
              <a:t> </a:t>
            </a:r>
            <a:r>
              <a:rPr lang="en-GB" altLang="en-US" sz="2800" b="1" dirty="0" smtClean="0"/>
              <a:t>impact</a:t>
            </a:r>
            <a:r>
              <a:rPr lang="en-GB" altLang="en-US" sz="2800" dirty="0" smtClean="0"/>
              <a:t> of disasters </a:t>
            </a:r>
          </a:p>
          <a:p>
            <a:pPr>
              <a:buFont typeface="Wingdings" pitchFamily="2" charset="2"/>
              <a:buChar char="ü"/>
              <a:defRPr/>
            </a:pPr>
            <a:r>
              <a:rPr lang="en-GB" altLang="en-US" sz="2800" b="1" dirty="0" smtClean="0"/>
              <a:t>reduce disaster risks </a:t>
            </a:r>
          </a:p>
          <a:p>
            <a:pPr marL="0" indent="0">
              <a:buFont typeface="Wingdings" pitchFamily="2" charset="2"/>
              <a:buNone/>
              <a:defRPr/>
            </a:pPr>
            <a:endParaRPr lang="en-GB" altLang="en-US" b="1" dirty="0" smtClean="0"/>
          </a:p>
          <a:p>
            <a:pPr>
              <a:defRPr/>
            </a:pPr>
            <a:endParaRPr lang="en-GB" altLang="en-US" dirty="0"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63713"/>
            <a:ext cx="24590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16350"/>
            <a:ext cx="25146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643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latin typeface="Arial" charset="0"/>
                <a:cs typeface="Arial" charset="0"/>
              </a:rPr>
              <a:t>Disaster Law themes</a:t>
            </a:r>
            <a:endParaRPr lang="en-GB" altLang="en-US" smtClean="0">
              <a:latin typeface="Arial" charset="0"/>
              <a:cs typeface="Arial" charset="0"/>
            </a:endParaRPr>
          </a:p>
        </p:txBody>
      </p:sp>
      <p:graphicFrame>
        <p:nvGraphicFramePr>
          <p:cNvPr id="5" name="Content Placeholder 3"/>
          <p:cNvGraphicFramePr>
            <a:graphicFrameLocks noGrp="1"/>
          </p:cNvGraphicFramePr>
          <p:nvPr>
            <p:ph type="pic" sz="quarter" idx="10"/>
            <p:extLst>
              <p:ext uri="{D42A27DB-BD31-4B8C-83A1-F6EECF244321}">
                <p14:modId xmlns:p14="http://schemas.microsoft.com/office/powerpoint/2010/main" val="2497008374"/>
              </p:ext>
            </p:extLst>
          </p:nvPr>
        </p:nvGraphicFramePr>
        <p:xfrm>
          <a:off x="381000" y="1752600"/>
          <a:ext cx="8305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93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smtClean="0">
                <a:latin typeface="Arial" charset="0"/>
                <a:cs typeface="Arial" charset="0"/>
              </a:rPr>
              <a:t>Theme 1: International Disaster Response Law (IDRL) </a:t>
            </a:r>
          </a:p>
        </p:txBody>
      </p:sp>
      <p:pic>
        <p:nvPicPr>
          <p:cNvPr id="1026" name="Picture 2" descr="E:\Disaster Law\Working folder\Indonesia\Report Layout\p-IDN1624 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1104900" y="4648200"/>
            <a:ext cx="7048500" cy="1905000"/>
          </a:xfrm>
        </p:spPr>
        <p:style>
          <a:lnRef idx="3">
            <a:schemeClr val="lt1"/>
          </a:lnRef>
          <a:fillRef idx="1">
            <a:schemeClr val="dk1"/>
          </a:fillRef>
          <a:effectRef idx="1">
            <a:schemeClr val="dk1"/>
          </a:effectRef>
          <a:fontRef idx="minor">
            <a:schemeClr val="lt1"/>
          </a:fontRef>
        </p:style>
        <p:txBody>
          <a:bodyPr/>
          <a:lstStyle/>
          <a:p>
            <a:pPr marL="0" indent="0" algn="ctr">
              <a:buNone/>
            </a:pPr>
            <a:r>
              <a:rPr lang="en-GB" altLang="en-US" sz="2800" b="1" dirty="0" smtClean="0">
                <a:latin typeface="Arial" charset="0"/>
                <a:cs typeface="Arial" charset="0"/>
              </a:rPr>
              <a:t>Theme 1: International Disaster Response Law (IDRL): the laws and regulations to handle incoming international assistance</a:t>
            </a:r>
          </a:p>
        </p:txBody>
      </p:sp>
    </p:spTree>
    <p:extLst>
      <p:ext uri="{BB962C8B-B14F-4D97-AF65-F5344CB8AC3E}">
        <p14:creationId xmlns:p14="http://schemas.microsoft.com/office/powerpoint/2010/main" val="155253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True or False?</a:t>
            </a:r>
          </a:p>
        </p:txBody>
      </p:sp>
      <p:sp>
        <p:nvSpPr>
          <p:cNvPr id="40963" name="Rectangle 3"/>
          <p:cNvSpPr>
            <a:spLocks noGrp="1" noChangeArrowheads="1"/>
          </p:cNvSpPr>
          <p:nvPr>
            <p:ph idx="1"/>
          </p:nvPr>
        </p:nvSpPr>
        <p:spPr>
          <a:xfrm>
            <a:off x="457200" y="1844675"/>
            <a:ext cx="8075613" cy="4264025"/>
          </a:xfrm>
        </p:spPr>
        <p:txBody>
          <a:bodyPr/>
          <a:lstStyle/>
          <a:p>
            <a:endParaRPr lang="en-GB" altLang="en-US" dirty="0" smtClean="0"/>
          </a:p>
          <a:p>
            <a:r>
              <a:rPr lang="en-GB" altLang="en-US" dirty="0" smtClean="0"/>
              <a:t>Disasters = chaos, confusion, there are no rules, law doesn’t apply.</a:t>
            </a:r>
          </a:p>
          <a:p>
            <a:pPr>
              <a:buFont typeface="Wingdings" pitchFamily="2" charset="2"/>
              <a:buNone/>
            </a:pPr>
            <a:endParaRPr lang="en-GB" altLang="en-US" dirty="0" smtClean="0"/>
          </a:p>
          <a:p>
            <a:r>
              <a:rPr lang="en-GB" altLang="en-US" dirty="0" smtClean="0"/>
              <a:t>Answer: False</a:t>
            </a:r>
          </a:p>
        </p:txBody>
      </p:sp>
    </p:spTree>
    <p:extLst>
      <p:ext uri="{BB962C8B-B14F-4D97-AF65-F5344CB8AC3E}">
        <p14:creationId xmlns:p14="http://schemas.microsoft.com/office/powerpoint/2010/main" val="11046120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animEffect transition="in" filter="box(in)">
                                      <p:cBhvr>
                                        <p:cTn id="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dirty="0" smtClean="0"/>
              <a:t>True or False?</a:t>
            </a:r>
          </a:p>
        </p:txBody>
      </p:sp>
      <p:sp>
        <p:nvSpPr>
          <p:cNvPr id="40963" name="Rectangle 3"/>
          <p:cNvSpPr>
            <a:spLocks noGrp="1" noChangeArrowheads="1"/>
          </p:cNvSpPr>
          <p:nvPr>
            <p:ph idx="1"/>
          </p:nvPr>
        </p:nvSpPr>
        <p:spPr>
          <a:xfrm>
            <a:off x="457200" y="1844675"/>
            <a:ext cx="8075613" cy="4264025"/>
          </a:xfrm>
        </p:spPr>
        <p:txBody>
          <a:bodyPr/>
          <a:lstStyle/>
          <a:p>
            <a:endParaRPr lang="en-GB" altLang="en-US" dirty="0" smtClean="0"/>
          </a:p>
          <a:p>
            <a:r>
              <a:rPr lang="en-GB" altLang="en-US" dirty="0" smtClean="0"/>
              <a:t>IDRL is international humanitarian law</a:t>
            </a:r>
          </a:p>
          <a:p>
            <a:pPr>
              <a:buFont typeface="Wingdings" pitchFamily="2" charset="2"/>
              <a:buNone/>
            </a:pPr>
            <a:endParaRPr lang="en-GB" altLang="en-US" dirty="0" smtClean="0"/>
          </a:p>
          <a:p>
            <a:r>
              <a:rPr lang="en-GB" altLang="en-US" dirty="0" smtClean="0"/>
              <a:t>Answer: False</a:t>
            </a:r>
          </a:p>
        </p:txBody>
      </p:sp>
    </p:spTree>
    <p:extLst>
      <p:ext uri="{BB962C8B-B14F-4D97-AF65-F5344CB8AC3E}">
        <p14:creationId xmlns:p14="http://schemas.microsoft.com/office/powerpoint/2010/main" val="30267473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animEffect transition="in" filter="box(in)">
                                      <p:cBhvr>
                                        <p:cTn id="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dirty="0" smtClean="0"/>
              <a:t>True or False?</a:t>
            </a:r>
          </a:p>
        </p:txBody>
      </p:sp>
      <p:sp>
        <p:nvSpPr>
          <p:cNvPr id="43011" name="Rectangle 3"/>
          <p:cNvSpPr>
            <a:spLocks noGrp="1" noChangeArrowheads="1"/>
          </p:cNvSpPr>
          <p:nvPr>
            <p:ph idx="1"/>
          </p:nvPr>
        </p:nvSpPr>
        <p:spPr>
          <a:xfrm>
            <a:off x="468313" y="2060575"/>
            <a:ext cx="8075612" cy="4264025"/>
          </a:xfrm>
        </p:spPr>
        <p:txBody>
          <a:bodyPr/>
          <a:lstStyle/>
          <a:p>
            <a:r>
              <a:rPr lang="en-GB" altLang="en-US" dirty="0" smtClean="0"/>
              <a:t>International humanitarian workers should abide by all national laws when working in disaster affected countries.</a:t>
            </a:r>
          </a:p>
          <a:p>
            <a:endParaRPr lang="en-GB" altLang="en-US" dirty="0" smtClean="0"/>
          </a:p>
          <a:p>
            <a:pPr>
              <a:buFont typeface="Wingdings" pitchFamily="2" charset="2"/>
              <a:buNone/>
            </a:pPr>
            <a:endParaRPr lang="en-GB" altLang="en-US" dirty="0" smtClean="0"/>
          </a:p>
          <a:p>
            <a:r>
              <a:rPr lang="en-GB" altLang="en-US" dirty="0" smtClean="0"/>
              <a:t>Answer: True</a:t>
            </a:r>
          </a:p>
        </p:txBody>
      </p:sp>
    </p:spTree>
    <p:extLst>
      <p:ext uri="{BB962C8B-B14F-4D97-AF65-F5344CB8AC3E}">
        <p14:creationId xmlns:p14="http://schemas.microsoft.com/office/powerpoint/2010/main" val="3768476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animEffect transition="in" filter="diamond(in)">
                                      <p:cBhvr>
                                        <p:cTn id="7"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15008</TotalTime>
  <Words>3999</Words>
  <Application>Microsoft Office PowerPoint</Application>
  <PresentationFormat>On-screen Show (4:3)</PresentationFormat>
  <Paragraphs>268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Disaster Law: An Asia Pacific Perspective</vt:lpstr>
      <vt:lpstr>Overview of the session: Part 1  </vt:lpstr>
      <vt:lpstr>What is disaster law? </vt:lpstr>
      <vt:lpstr>Disaster Law is… </vt:lpstr>
      <vt:lpstr>Disaster Law themes</vt:lpstr>
      <vt:lpstr>Theme 1: International Disaster Response Law (IDRL) </vt:lpstr>
      <vt:lpstr>True or False?</vt:lpstr>
      <vt:lpstr>True or False?</vt:lpstr>
      <vt:lpstr>True or False?</vt:lpstr>
      <vt:lpstr>True or False?</vt:lpstr>
      <vt:lpstr>True or False?</vt:lpstr>
      <vt:lpstr>Why legal preparedness for international disaster response?</vt:lpstr>
      <vt:lpstr>Research shows that a lack of legal preparedness hampers international relief</vt:lpstr>
      <vt:lpstr>A few anecdotes… </vt:lpstr>
      <vt:lpstr>PowerPoint Presentation</vt:lpstr>
      <vt:lpstr>IFRC tools: IDRL Guidelines &amp; Model Act</vt:lpstr>
      <vt:lpstr>The core ideas of the IDRL Guidelines </vt:lpstr>
      <vt:lpstr>Progress to date: implementing the IDRL Guidelines at the national level</vt:lpstr>
      <vt:lpstr>IDRL in action: The experience of the Philippines </vt:lpstr>
      <vt:lpstr>International Commitments</vt:lpstr>
      <vt:lpstr>Regional Commitments </vt:lpstr>
      <vt:lpstr>Why is IDRL important? </vt:lpstr>
      <vt:lpstr>Challenges </vt:lpstr>
      <vt:lpstr>PowerPoint Presentation</vt:lpstr>
      <vt:lpstr>Questions? Comments?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Angeline Tandiono</cp:lastModifiedBy>
  <cp:revision>281</cp:revision>
  <cp:lastPrinted>2014-05-07T09:51:23Z</cp:lastPrinted>
  <dcterms:created xsi:type="dcterms:W3CDTF">2011-03-07T16:15:55Z</dcterms:created>
  <dcterms:modified xsi:type="dcterms:W3CDTF">2016-05-26T03:20:06Z</dcterms:modified>
</cp:coreProperties>
</file>