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20" r:id="rId2"/>
    <p:sldId id="364" r:id="rId3"/>
    <p:sldId id="400" r:id="rId4"/>
    <p:sldId id="342" r:id="rId5"/>
    <p:sldId id="399" r:id="rId6"/>
    <p:sldId id="322" r:id="rId7"/>
    <p:sldId id="337" r:id="rId8"/>
    <p:sldId id="323" r:id="rId9"/>
    <p:sldId id="383" r:id="rId10"/>
    <p:sldId id="402" r:id="rId11"/>
    <p:sldId id="358" r:id="rId12"/>
    <p:sldId id="359" r:id="rId13"/>
    <p:sldId id="360" r:id="rId14"/>
    <p:sldId id="403" r:id="rId15"/>
    <p:sldId id="365" r:id="rId16"/>
    <p:sldId id="366" r:id="rId17"/>
    <p:sldId id="291" r:id="rId18"/>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1818"/>
    <a:srgbClr val="958982"/>
    <a:srgbClr val="B4ACA6"/>
    <a:srgbClr val="CF1C21"/>
    <a:srgbClr val="8B4907"/>
    <a:srgbClr val="5C4F46"/>
    <a:srgbClr val="66584E"/>
    <a:srgbClr val="E8C7B0"/>
    <a:srgbClr val="F4D1B9"/>
    <a:srgbClr val="B9B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67" autoAdjust="0"/>
    <p:restoredTop sz="98705" autoAdjust="0"/>
  </p:normalViewPr>
  <p:slideViewPr>
    <p:cSldViewPr>
      <p:cViewPr>
        <p:scale>
          <a:sx n="104" d="100"/>
          <a:sy n="104" d="100"/>
        </p:scale>
        <p:origin x="-1032" y="-24"/>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D17A2E-01AE-8744-8BF2-0E8BF9AF35EB}" type="datetimeFigureOut">
              <a:rPr lang="fr-FR" smtClean="0"/>
              <a:t>24/05/2016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Tree>
    <p:extLst>
      <p:ext uri="{BB962C8B-B14F-4D97-AF65-F5344CB8AC3E}">
        <p14:creationId xmlns:p14="http://schemas.microsoft.com/office/powerpoint/2010/main" val="2148939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D44785-7634-42C5-9CA1-B0EC44F1A965}" type="datetimeFigureOut">
              <a:rPr lang="en-GB" smtClean="0"/>
              <a:t>24/05/2016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5FB7D4-C6ED-40A0-8053-EE55F8F098F4}" type="slidenum">
              <a:rPr lang="en-GB" smtClean="0"/>
              <a:t>‹#›</a:t>
            </a:fld>
            <a:endParaRPr lang="en-GB"/>
          </a:p>
        </p:txBody>
      </p:sp>
    </p:spTree>
    <p:extLst>
      <p:ext uri="{BB962C8B-B14F-4D97-AF65-F5344CB8AC3E}">
        <p14:creationId xmlns:p14="http://schemas.microsoft.com/office/powerpoint/2010/main" val="3395200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2B06A97-EFF6-4B8D-9BC9-A061E02BEF47}" type="slidenum">
              <a:rPr lang="en-GB" smtClean="0"/>
              <a:pPr/>
              <a:t>1</a:t>
            </a:fld>
            <a:endParaRPr lang="en-GB"/>
          </a:p>
        </p:txBody>
      </p:sp>
    </p:spTree>
    <p:extLst>
      <p:ext uri="{BB962C8B-B14F-4D97-AF65-F5344CB8AC3E}">
        <p14:creationId xmlns:p14="http://schemas.microsoft.com/office/powerpoint/2010/main" val="1024159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143000" y="685800"/>
            <a:ext cx="4572000" cy="3429000"/>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100" smtClean="0">
              <a:latin typeface="Calibri" pitchFamily="34" charset="0"/>
              <a:ea typeface="ＭＳ Ｐゴシック" pitchFamily="34" charset="-128"/>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15988"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15988"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15988"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15988"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1598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1598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1598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1598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099351BB-E60D-4C66-8534-737E745EECAD}" type="slidenum">
              <a:rPr lang="en-GB" altLang="en-US" smtClean="0"/>
              <a:pPr eaLnBrk="1" hangingPunct="1">
                <a:spcBef>
                  <a:spcPct val="0"/>
                </a:spcBef>
              </a:pPr>
              <a:t>13</a:t>
            </a:fld>
            <a:endParaRPr lang="en-GB" altLang="en-US" smtClean="0"/>
          </a:p>
        </p:txBody>
      </p:sp>
    </p:spTree>
    <p:extLst>
      <p:ext uri="{BB962C8B-B14F-4D97-AF65-F5344CB8AC3E}">
        <p14:creationId xmlns:p14="http://schemas.microsoft.com/office/powerpoint/2010/main" val="1893535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2B06A97-EFF6-4B8D-9BC9-A061E02BEF47}" type="slidenum">
              <a:rPr lang="en-GB" smtClean="0"/>
              <a:pPr/>
              <a:t>3</a:t>
            </a:fld>
            <a:endParaRPr lang="en-GB"/>
          </a:p>
        </p:txBody>
      </p:sp>
    </p:spTree>
    <p:extLst>
      <p:ext uri="{BB962C8B-B14F-4D97-AF65-F5344CB8AC3E}">
        <p14:creationId xmlns:p14="http://schemas.microsoft.com/office/powerpoint/2010/main" val="1915746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5FB7D4-C6ED-40A0-8053-EE55F8F098F4}" type="slidenum">
              <a:rPr lang="en-GB" smtClean="0"/>
              <a:t>5</a:t>
            </a:fld>
            <a:endParaRPr lang="en-GB"/>
          </a:p>
        </p:txBody>
      </p:sp>
    </p:spTree>
    <p:extLst>
      <p:ext uri="{BB962C8B-B14F-4D97-AF65-F5344CB8AC3E}">
        <p14:creationId xmlns:p14="http://schemas.microsoft.com/office/powerpoint/2010/main" val="2692861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r>
              <a:rPr lang="fr-CH" b="1" smtClean="0">
                <a:latin typeface="Arial" pitchFamily="34" charset="0"/>
                <a:ea typeface="ＭＳ Ｐゴシック"/>
                <a:cs typeface="ＭＳ Ｐゴシック"/>
              </a:rPr>
              <a:t>4. About our vision</a:t>
            </a:r>
          </a:p>
          <a:p>
            <a:endParaRPr lang="en-GB" smtClean="0">
              <a:latin typeface="Arial" pitchFamily="34" charset="0"/>
              <a:ea typeface="ＭＳ Ｐゴシック"/>
              <a:cs typeface="ＭＳ Ｐゴシック"/>
            </a:endParaRPr>
          </a:p>
          <a:p>
            <a:pPr>
              <a:buFontTx/>
              <a:buChar char="•"/>
            </a:pPr>
            <a:r>
              <a:rPr lang="en-GB" smtClean="0">
                <a:latin typeface="Arial" pitchFamily="34" charset="0"/>
                <a:ea typeface="ＭＳ Ｐゴシック"/>
                <a:cs typeface="ＭＳ Ｐゴシック"/>
              </a:rPr>
              <a:t> We think that the IFRC, as a whole, should set our common vision – this is taken straight from the Constitution adopted in 2007, while each National Society or RCRC centre should set its specific mission within its own context and selected priorities. </a:t>
            </a:r>
          </a:p>
        </p:txBody>
      </p:sp>
      <p:sp>
        <p:nvSpPr>
          <p:cNvPr id="4" name="Slide Number Placeholder 3"/>
          <p:cNvSpPr>
            <a:spLocks noGrp="1"/>
          </p:cNvSpPr>
          <p:nvPr>
            <p:ph type="sldNum" sz="quarter" idx="5"/>
          </p:nvPr>
        </p:nvSpPr>
        <p:spPr/>
        <p:txBody>
          <a:bodyPr/>
          <a:lstStyle/>
          <a:p>
            <a:pPr>
              <a:defRPr/>
            </a:pPr>
            <a:fld id="{B40E4CC2-DBA6-4962-99FA-CDBD7EE30CE9}" type="slidenum">
              <a:rPr lang="en-GB" smtClean="0"/>
              <a:pPr>
                <a:defRPr/>
              </a:pPr>
              <a:t>6</a:t>
            </a:fld>
            <a:endParaRPr lang="en-GB" dirty="0"/>
          </a:p>
        </p:txBody>
      </p:sp>
    </p:spTree>
    <p:extLst>
      <p:ext uri="{BB962C8B-B14F-4D97-AF65-F5344CB8AC3E}">
        <p14:creationId xmlns:p14="http://schemas.microsoft.com/office/powerpoint/2010/main" val="3128807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r>
              <a:rPr lang="fr-CH" b="1" smtClean="0">
                <a:latin typeface="Arial" pitchFamily="34" charset="0"/>
                <a:ea typeface="ＭＳ Ｐゴシック"/>
                <a:cs typeface="ＭＳ Ｐゴシック"/>
              </a:rPr>
              <a:t>4. About our vision</a:t>
            </a:r>
          </a:p>
          <a:p>
            <a:endParaRPr lang="en-GB" smtClean="0">
              <a:latin typeface="Arial" pitchFamily="34" charset="0"/>
              <a:ea typeface="ＭＳ Ｐゴシック"/>
              <a:cs typeface="ＭＳ Ｐゴシック"/>
            </a:endParaRPr>
          </a:p>
          <a:p>
            <a:pPr>
              <a:buFontTx/>
              <a:buChar char="•"/>
            </a:pPr>
            <a:r>
              <a:rPr lang="en-GB" smtClean="0">
                <a:latin typeface="Arial" pitchFamily="34" charset="0"/>
                <a:ea typeface="ＭＳ Ｐゴシック"/>
                <a:cs typeface="ＭＳ Ｐゴシック"/>
              </a:rPr>
              <a:t> We think that the IFRC, as a whole, should set our common vision – this is taken straight from the Constitution adopted in 2007, while each National Society or RCRC centre should set its specific mission within its own context and selected priorities. </a:t>
            </a:r>
          </a:p>
        </p:txBody>
      </p:sp>
      <p:sp>
        <p:nvSpPr>
          <p:cNvPr id="4" name="Slide Number Placeholder 3"/>
          <p:cNvSpPr>
            <a:spLocks noGrp="1"/>
          </p:cNvSpPr>
          <p:nvPr>
            <p:ph type="sldNum" sz="quarter" idx="5"/>
          </p:nvPr>
        </p:nvSpPr>
        <p:spPr/>
        <p:txBody>
          <a:bodyPr/>
          <a:lstStyle/>
          <a:p>
            <a:pPr>
              <a:defRPr/>
            </a:pPr>
            <a:fld id="{B40E4CC2-DBA6-4962-99FA-CDBD7EE30CE9}" type="slidenum">
              <a:rPr lang="en-GB" smtClean="0"/>
              <a:pPr>
                <a:defRPr/>
              </a:pPr>
              <a:t>7</a:t>
            </a:fld>
            <a:endParaRPr lang="en-GB" dirty="0"/>
          </a:p>
        </p:txBody>
      </p:sp>
    </p:spTree>
    <p:extLst>
      <p:ext uri="{BB962C8B-B14F-4D97-AF65-F5344CB8AC3E}">
        <p14:creationId xmlns:p14="http://schemas.microsoft.com/office/powerpoint/2010/main" val="3377543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0C0C94-1B17-4D38-A689-21D559C8B3BD}"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4121651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438" eaLnBrk="0" hangingPunct="0">
              <a:defRPr sz="1600">
                <a:solidFill>
                  <a:schemeClr val="tx1"/>
                </a:solidFill>
                <a:latin typeface="Arial Unicode MS" pitchFamily="34" charset="-128"/>
              </a:defRPr>
            </a:lvl1pPr>
            <a:lvl2pPr marL="495771" indent="-190681" defTabSz="900438" eaLnBrk="0" hangingPunct="0">
              <a:defRPr sz="1600">
                <a:solidFill>
                  <a:schemeClr val="tx1"/>
                </a:solidFill>
                <a:latin typeface="Arial Unicode MS" pitchFamily="34" charset="-128"/>
              </a:defRPr>
            </a:lvl2pPr>
            <a:lvl3pPr marL="762724" indent="-152545" defTabSz="900438" eaLnBrk="0" hangingPunct="0">
              <a:defRPr sz="1600">
                <a:solidFill>
                  <a:schemeClr val="tx1"/>
                </a:solidFill>
                <a:latin typeface="Arial Unicode MS" pitchFamily="34" charset="-128"/>
              </a:defRPr>
            </a:lvl3pPr>
            <a:lvl4pPr marL="1067813" indent="-152545" defTabSz="900438" eaLnBrk="0" hangingPunct="0">
              <a:defRPr sz="1600">
                <a:solidFill>
                  <a:schemeClr val="tx1"/>
                </a:solidFill>
                <a:latin typeface="Arial Unicode MS" pitchFamily="34" charset="-128"/>
              </a:defRPr>
            </a:lvl4pPr>
            <a:lvl5pPr marL="1372903" indent="-152545" defTabSz="900438" eaLnBrk="0" hangingPunct="0">
              <a:defRPr sz="1600">
                <a:solidFill>
                  <a:schemeClr val="tx1"/>
                </a:solidFill>
                <a:latin typeface="Arial Unicode MS" pitchFamily="34" charset="-128"/>
              </a:defRPr>
            </a:lvl5pPr>
            <a:lvl6pPr marL="1677993" indent="-152545" defTabSz="900438" eaLnBrk="0" fontAlgn="base" hangingPunct="0">
              <a:spcBef>
                <a:spcPct val="20000"/>
              </a:spcBef>
              <a:spcAft>
                <a:spcPct val="0"/>
              </a:spcAft>
              <a:buClr>
                <a:srgbClr val="E00034"/>
              </a:buClr>
              <a:buFont typeface="Wingdings" pitchFamily="2" charset="2"/>
              <a:buChar char="§"/>
              <a:defRPr sz="1600">
                <a:solidFill>
                  <a:schemeClr val="tx1"/>
                </a:solidFill>
                <a:latin typeface="Arial Unicode MS" pitchFamily="34" charset="-128"/>
              </a:defRPr>
            </a:lvl6pPr>
            <a:lvl7pPr marL="1983082" indent="-152545" defTabSz="900438" eaLnBrk="0" fontAlgn="base" hangingPunct="0">
              <a:spcBef>
                <a:spcPct val="20000"/>
              </a:spcBef>
              <a:spcAft>
                <a:spcPct val="0"/>
              </a:spcAft>
              <a:buClr>
                <a:srgbClr val="E00034"/>
              </a:buClr>
              <a:buFont typeface="Wingdings" pitchFamily="2" charset="2"/>
              <a:buChar char="§"/>
              <a:defRPr sz="1600">
                <a:solidFill>
                  <a:schemeClr val="tx1"/>
                </a:solidFill>
                <a:latin typeface="Arial Unicode MS" pitchFamily="34" charset="-128"/>
              </a:defRPr>
            </a:lvl7pPr>
            <a:lvl8pPr marL="2288172" indent="-152545" defTabSz="900438" eaLnBrk="0" fontAlgn="base" hangingPunct="0">
              <a:spcBef>
                <a:spcPct val="20000"/>
              </a:spcBef>
              <a:spcAft>
                <a:spcPct val="0"/>
              </a:spcAft>
              <a:buClr>
                <a:srgbClr val="E00034"/>
              </a:buClr>
              <a:buFont typeface="Wingdings" pitchFamily="2" charset="2"/>
              <a:buChar char="§"/>
              <a:defRPr sz="1600">
                <a:solidFill>
                  <a:schemeClr val="tx1"/>
                </a:solidFill>
                <a:latin typeface="Arial Unicode MS" pitchFamily="34" charset="-128"/>
              </a:defRPr>
            </a:lvl8pPr>
            <a:lvl9pPr marL="2593261" indent="-152545" defTabSz="900438" eaLnBrk="0" fontAlgn="base" hangingPunct="0">
              <a:spcBef>
                <a:spcPct val="20000"/>
              </a:spcBef>
              <a:spcAft>
                <a:spcPct val="0"/>
              </a:spcAft>
              <a:buClr>
                <a:srgbClr val="E00034"/>
              </a:buClr>
              <a:buFont typeface="Wingdings" pitchFamily="2" charset="2"/>
              <a:buChar char="§"/>
              <a:defRPr sz="1600">
                <a:solidFill>
                  <a:schemeClr val="tx1"/>
                </a:solidFill>
                <a:latin typeface="Arial Unicode MS" pitchFamily="34" charset="-128"/>
              </a:defRPr>
            </a:lvl9pPr>
          </a:lstStyle>
          <a:p>
            <a:pPr eaLnBrk="1" hangingPunct="1"/>
            <a:fld id="{308E2636-6DD5-4A70-AD3D-5159E5B0651C}" type="slidenum">
              <a:rPr lang="en-GB" altLang="en-US" sz="1200">
                <a:latin typeface="Times New Roman" pitchFamily="18" charset="0"/>
              </a:rPr>
              <a:pPr eaLnBrk="1" hangingPunct="1"/>
              <a:t>9</a:t>
            </a:fld>
            <a:endParaRPr lang="en-GB" altLang="en-US" sz="1200">
              <a:latin typeface="Times New Roman" pitchFamily="18" charset="0"/>
            </a:endParaRPr>
          </a:p>
        </p:txBody>
      </p:sp>
      <p:sp>
        <p:nvSpPr>
          <p:cNvPr id="31747" name="Rectangle 2"/>
          <p:cNvSpPr>
            <a:spLocks noGrp="1" noRot="1" noChangeAspect="1" noChangeArrowheads="1" noTextEdit="1"/>
          </p:cNvSpPr>
          <p:nvPr>
            <p:ph type="sldImg"/>
          </p:nvPr>
        </p:nvSpPr>
        <p:spPr>
          <a:xfrm>
            <a:off x="1143000" y="685800"/>
            <a:ext cx="4572000" cy="3429000"/>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solidFill>
                  <a:srgbClr val="333333"/>
                </a:solidFill>
                <a:cs typeface="Times New Roman" pitchFamily="18" charset="0"/>
              </a:rPr>
              <a:t>The promotion of humanitarian values is an intrinsic part of all Red Cross and Red Crescent activities. National Societies conduct campaigns and speak on behalf of vulnerable people in their own countries. They also promote awareness of international humanitarian law and advocate internationally through the Federation and with the International Committee of the Red Cross.</a:t>
            </a:r>
            <a:endParaRPr lang="en-AU" altLang="en-US" smtClean="0">
              <a:cs typeface="Times New Roman" pitchFamily="18" charset="0"/>
            </a:endParaRPr>
          </a:p>
          <a:p>
            <a:pPr eaLnBrk="1" hangingPunct="1"/>
            <a:r>
              <a:rPr lang="en-GB" altLang="en-US" smtClean="0">
                <a:solidFill>
                  <a:srgbClr val="333333"/>
                </a:solidFill>
                <a:cs typeface="Times New Roman" pitchFamily="18" charset="0"/>
              </a:rPr>
              <a:t> </a:t>
            </a:r>
            <a:endParaRPr lang="en-AU" altLang="en-US" smtClean="0">
              <a:cs typeface="Times New Roman" pitchFamily="18" charset="0"/>
            </a:endParaRPr>
          </a:p>
          <a:p>
            <a:pPr eaLnBrk="1" hangingPunct="1"/>
            <a:r>
              <a:rPr lang="en-GB" altLang="en-US" smtClean="0">
                <a:solidFill>
                  <a:srgbClr val="333333"/>
                </a:solidFill>
                <a:cs typeface="Times New Roman" pitchFamily="18" charset="0"/>
              </a:rPr>
              <a:t>National Societies build and mobilize their network of volunteers through a nationwide branch structure, which can reach communities at greatest risk. Their programmes and services address both immediate and long-term needs of the beneficiaries and include: </a:t>
            </a:r>
            <a:endParaRPr lang="en-AU" altLang="en-US" smtClean="0">
              <a:cs typeface="Times New Roman" pitchFamily="18" charset="0"/>
            </a:endParaRPr>
          </a:p>
          <a:p>
            <a:pPr eaLnBrk="1" hangingPunct="1"/>
            <a:r>
              <a:rPr lang="en-GB" altLang="en-US" smtClean="0">
                <a:solidFill>
                  <a:srgbClr val="333333"/>
                </a:solidFill>
                <a:cs typeface="Times New Roman" pitchFamily="18" charset="0"/>
              </a:rPr>
              <a:t>• emergency shelter, food and medicine </a:t>
            </a:r>
            <a:endParaRPr lang="en-AU" altLang="en-US" smtClean="0">
              <a:cs typeface="Times New Roman" pitchFamily="18" charset="0"/>
            </a:endParaRPr>
          </a:p>
          <a:p>
            <a:pPr eaLnBrk="1" hangingPunct="1"/>
            <a:r>
              <a:rPr lang="en-GB" altLang="en-US" smtClean="0">
                <a:solidFill>
                  <a:srgbClr val="333333"/>
                </a:solidFill>
                <a:cs typeface="Times New Roman" pitchFamily="18" charset="0"/>
              </a:rPr>
              <a:t>• water and sanitation </a:t>
            </a:r>
            <a:endParaRPr lang="en-AU" altLang="en-US" smtClean="0">
              <a:cs typeface="Times New Roman" pitchFamily="18" charset="0"/>
            </a:endParaRPr>
          </a:p>
          <a:p>
            <a:pPr eaLnBrk="1" hangingPunct="1"/>
            <a:r>
              <a:rPr lang="en-GB" altLang="en-US" smtClean="0">
                <a:solidFill>
                  <a:srgbClr val="333333"/>
                </a:solidFill>
                <a:cs typeface="Times New Roman" pitchFamily="18" charset="0"/>
              </a:rPr>
              <a:t>• restoring family contact for disaster victims </a:t>
            </a:r>
            <a:endParaRPr lang="en-AU" altLang="en-US" smtClean="0">
              <a:cs typeface="Times New Roman" pitchFamily="18" charset="0"/>
            </a:endParaRPr>
          </a:p>
          <a:p>
            <a:pPr eaLnBrk="1" hangingPunct="1"/>
            <a:r>
              <a:rPr lang="en-GB" altLang="en-US" smtClean="0">
                <a:solidFill>
                  <a:srgbClr val="333333"/>
                </a:solidFill>
                <a:cs typeface="Times New Roman" pitchFamily="18" charset="0"/>
              </a:rPr>
              <a:t>• disaster preparedness </a:t>
            </a:r>
            <a:endParaRPr lang="en-AU" altLang="en-US" smtClean="0">
              <a:cs typeface="Times New Roman" pitchFamily="18" charset="0"/>
            </a:endParaRPr>
          </a:p>
          <a:p>
            <a:pPr eaLnBrk="1" hangingPunct="1"/>
            <a:r>
              <a:rPr lang="en-GB" altLang="en-US" smtClean="0">
                <a:solidFill>
                  <a:srgbClr val="333333"/>
                </a:solidFill>
                <a:cs typeface="Times New Roman" pitchFamily="18" charset="0"/>
              </a:rPr>
              <a:t>• community-based health and care </a:t>
            </a:r>
            <a:endParaRPr lang="en-AU" altLang="en-US" smtClean="0">
              <a:cs typeface="Times New Roman" pitchFamily="18" charset="0"/>
            </a:endParaRPr>
          </a:p>
          <a:p>
            <a:pPr eaLnBrk="1" hangingPunct="1"/>
            <a:r>
              <a:rPr lang="en-GB" altLang="en-US" smtClean="0">
                <a:solidFill>
                  <a:srgbClr val="333333"/>
                </a:solidFill>
                <a:cs typeface="Times New Roman" pitchFamily="18" charset="0"/>
              </a:rPr>
              <a:t>• first aid training and activities </a:t>
            </a:r>
            <a:endParaRPr lang="en-AU" altLang="en-US" smtClean="0">
              <a:cs typeface="Times New Roman" pitchFamily="18" charset="0"/>
            </a:endParaRPr>
          </a:p>
          <a:p>
            <a:pPr eaLnBrk="1" hangingPunct="1"/>
            <a:r>
              <a:rPr lang="en-GB" altLang="en-US" smtClean="0">
                <a:solidFill>
                  <a:srgbClr val="333333"/>
                </a:solidFill>
                <a:cs typeface="Times New Roman" pitchFamily="18" charset="0"/>
              </a:rPr>
              <a:t>• control and prevention of diseases </a:t>
            </a:r>
            <a:endParaRPr lang="en-AU" altLang="en-US" smtClean="0">
              <a:cs typeface="Times New Roman" pitchFamily="18" charset="0"/>
            </a:endParaRPr>
          </a:p>
          <a:p>
            <a:pPr eaLnBrk="1" hangingPunct="1"/>
            <a:r>
              <a:rPr lang="en-GB" altLang="en-US" smtClean="0">
                <a:solidFill>
                  <a:srgbClr val="333333"/>
                </a:solidFill>
                <a:cs typeface="Times New Roman" pitchFamily="18" charset="0"/>
              </a:rPr>
              <a:t>• HIV/AIDS prevention and awareness</a:t>
            </a:r>
            <a:endParaRPr lang="en-AU" altLang="en-US" smtClean="0">
              <a:cs typeface="Times New Roman" pitchFamily="18" charset="0"/>
            </a:endParaRPr>
          </a:p>
          <a:p>
            <a:pPr eaLnBrk="1" hangingPunct="1"/>
            <a:r>
              <a:rPr lang="en-GB" altLang="en-US" smtClean="0">
                <a:solidFill>
                  <a:srgbClr val="333333"/>
                </a:solidFill>
                <a:cs typeface="Times New Roman" pitchFamily="18" charset="0"/>
              </a:rPr>
              <a:t>• blood donor recruitment, collection and supply </a:t>
            </a:r>
            <a:endParaRPr lang="en-AU" altLang="en-US" smtClean="0">
              <a:cs typeface="Times New Roman" pitchFamily="18" charset="0"/>
            </a:endParaRPr>
          </a:p>
          <a:p>
            <a:pPr eaLnBrk="1" hangingPunct="1"/>
            <a:r>
              <a:rPr lang="en-GB" altLang="en-US" smtClean="0">
                <a:solidFill>
                  <a:srgbClr val="333333"/>
                </a:solidFill>
                <a:cs typeface="Times New Roman" pitchFamily="18" charset="0"/>
              </a:rPr>
              <a:t>• youth and volunteer activities </a:t>
            </a:r>
            <a:endParaRPr lang="en-AU" altLang="en-US" smtClean="0">
              <a:cs typeface="Times New Roman" pitchFamily="18" charset="0"/>
            </a:endParaRPr>
          </a:p>
          <a:p>
            <a:pPr eaLnBrk="1" hangingPunct="1"/>
            <a:endParaRPr lang="en-GB" altLang="en-US" smtClean="0"/>
          </a:p>
        </p:txBody>
      </p:sp>
    </p:spTree>
    <p:extLst>
      <p:ext uri="{BB962C8B-B14F-4D97-AF65-F5344CB8AC3E}">
        <p14:creationId xmlns:p14="http://schemas.microsoft.com/office/powerpoint/2010/main" val="3101247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43000" y="685800"/>
            <a:ext cx="4572000" cy="3429000"/>
          </a:xfrm>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100" smtClean="0">
              <a:latin typeface="Calibri" pitchFamily="34" charset="0"/>
              <a:ea typeface="ＭＳ Ｐゴシック" pitchFamily="34" charset="-128"/>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15988"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15988"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15988"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15988"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1598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1598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1598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1598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89CA9EBB-FF3E-488C-82EA-1D00B2876023}" type="slidenum">
              <a:rPr lang="en-GB" altLang="en-US" smtClean="0"/>
              <a:pPr eaLnBrk="1" hangingPunct="1">
                <a:spcBef>
                  <a:spcPct val="0"/>
                </a:spcBef>
              </a:pPr>
              <a:t>11</a:t>
            </a:fld>
            <a:endParaRPr lang="en-GB" altLang="en-US" smtClean="0"/>
          </a:p>
        </p:txBody>
      </p:sp>
    </p:spTree>
    <p:extLst>
      <p:ext uri="{BB962C8B-B14F-4D97-AF65-F5344CB8AC3E}">
        <p14:creationId xmlns:p14="http://schemas.microsoft.com/office/powerpoint/2010/main" val="1180166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143000" y="685800"/>
            <a:ext cx="4572000" cy="3429000"/>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100" smtClean="0">
              <a:latin typeface="Calibri" pitchFamily="34" charset="0"/>
              <a:ea typeface="ＭＳ Ｐゴシック" pitchFamily="34" charset="-128"/>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15988"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15988"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15988"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15988"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1598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1598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1598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1598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0DA4777D-536E-498E-B700-AA794F450CCD}" type="slidenum">
              <a:rPr lang="en-GB" altLang="en-US" smtClean="0"/>
              <a:pPr eaLnBrk="1" hangingPunct="1">
                <a:spcBef>
                  <a:spcPct val="0"/>
                </a:spcBef>
              </a:pPr>
              <a:t>12</a:t>
            </a:fld>
            <a:endParaRPr lang="en-GB" altLang="en-US" smtClean="0"/>
          </a:p>
        </p:txBody>
      </p:sp>
    </p:spTree>
    <p:extLst>
      <p:ext uri="{BB962C8B-B14F-4D97-AF65-F5344CB8AC3E}">
        <p14:creationId xmlns:p14="http://schemas.microsoft.com/office/powerpoint/2010/main" val="8019139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124744"/>
            <a:ext cx="8839200" cy="5616624"/>
          </a:xfrm>
          <a:prstGeom prst="rect">
            <a:avLst/>
          </a:prstGeom>
          <a:solidFill>
            <a:srgbClr val="9589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90600" y="2819400"/>
            <a:ext cx="7239000" cy="647591"/>
          </a:xfrm>
          <a:prstGeom prst="rect">
            <a:avLst/>
          </a:prstGeo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2135088"/>
          </a:xfrm>
          <a:prstGeom prst="rect">
            <a:avLst/>
          </a:prstGeo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9" name="Rectangle 8"/>
          <p:cNvSpPr/>
          <p:nvPr userDrawn="1"/>
        </p:nvSpPr>
        <p:spPr>
          <a:xfrm>
            <a:off x="152400" y="188640"/>
            <a:ext cx="8812088"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Image 9" descr="IFRC-Logo-RGB-Tagline-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6126" t="1905" b="-2"/>
          <a:stretch/>
        </p:blipFill>
        <p:spPr>
          <a:xfrm>
            <a:off x="222334" y="0"/>
            <a:ext cx="3845610" cy="107041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3431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51145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04048" y="260648"/>
            <a:ext cx="3737926" cy="553245"/>
          </a:xfrm>
          <a:prstGeom prst="rect">
            <a:avLst/>
          </a:prstGeom>
        </p:spPr>
      </p:pic>
      <p:sp>
        <p:nvSpPr>
          <p:cNvPr id="16"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8" name="Text Placeholder 2"/>
          <p:cNvSpPr>
            <a:spLocks noGrp="1"/>
          </p:cNvSpPr>
          <p:nvPr>
            <p:ph type="body"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21" name="TextBox 18"/>
          <p:cNvSpPr txBox="1"/>
          <p:nvPr/>
        </p:nvSpPr>
        <p:spPr bwMode="auto">
          <a:xfrm>
            <a:off x="395536" y="404664"/>
            <a:ext cx="3456384" cy="369332"/>
          </a:xfrm>
          <a:prstGeom prst="rect">
            <a:avLst/>
          </a:prstGeom>
          <a:noFill/>
        </p:spPr>
        <p:txBody>
          <a:bodyPr wrap="square" lIns="0" tIns="0" rIns="0" bIns="0">
            <a:spAutoFit/>
          </a:bodyPr>
          <a:lstStyle/>
          <a:p>
            <a:pPr algn="l" fontAlgn="auto">
              <a:spcBef>
                <a:spcPts val="0"/>
              </a:spcBef>
              <a:spcAft>
                <a:spcPts val="0"/>
              </a:spcAft>
              <a:defRPr/>
            </a:pPr>
            <a:r>
              <a:rPr lang="en-GB" sz="1400" b="0" dirty="0" smtClean="0">
                <a:solidFill>
                  <a:schemeClr val="tx1"/>
                </a:solidFill>
                <a:latin typeface="+mj-lt"/>
                <a:cs typeface="Arial" pitchFamily="34" charset="0"/>
              </a:rPr>
              <a:t>Presentation to ACE</a:t>
            </a:r>
            <a:r>
              <a:rPr lang="en-GB" sz="1400" b="0" baseline="0" dirty="0" smtClean="0">
                <a:solidFill>
                  <a:schemeClr val="tx1"/>
                </a:solidFill>
                <a:latin typeface="+mj-lt"/>
                <a:cs typeface="Arial" pitchFamily="34" charset="0"/>
              </a:rPr>
              <a:t> training third batch </a:t>
            </a:r>
            <a:endParaRPr lang="en-GB" sz="1400" b="0" dirty="0" smtClean="0">
              <a:solidFill>
                <a:schemeClr val="tx1"/>
              </a:solidFill>
              <a:latin typeface="+mj-lt"/>
              <a:cs typeface="Arial" pitchFamily="34" charset="0"/>
            </a:endParaRPr>
          </a:p>
          <a:p>
            <a:pPr algn="l" fontAlgn="auto">
              <a:spcBef>
                <a:spcPts val="0"/>
              </a:spcBef>
              <a:spcAft>
                <a:spcPts val="0"/>
              </a:spcAft>
              <a:defRPr/>
            </a:pPr>
            <a:r>
              <a:rPr lang="en-GB" sz="1000" b="0" dirty="0" smtClean="0">
                <a:solidFill>
                  <a:schemeClr val="tx1"/>
                </a:solidFill>
                <a:latin typeface="+mj-lt"/>
                <a:cs typeface="Arial" pitchFamily="34" charset="0"/>
              </a:rPr>
              <a:t>Semarang, 24 May</a:t>
            </a:r>
            <a:r>
              <a:rPr lang="en-GB" sz="1000" b="0" baseline="0" dirty="0" smtClean="0">
                <a:solidFill>
                  <a:schemeClr val="tx1"/>
                </a:solidFill>
                <a:latin typeface="+mj-lt"/>
                <a:cs typeface="Arial" pitchFamily="34" charset="0"/>
              </a:rPr>
              <a:t> 2016</a:t>
            </a:r>
            <a:endParaRPr lang="en-GB" sz="1000" b="0" dirty="0" smtClean="0">
              <a:solidFill>
                <a:schemeClr val="tx1"/>
              </a:solidFill>
              <a:latin typeface="+mj-lt"/>
              <a:cs typeface="Arial" pitchFamily="34" charset="0"/>
            </a:endParaRPr>
          </a:p>
        </p:txBody>
      </p:sp>
      <p:cxnSp>
        <p:nvCxnSpPr>
          <p:cNvPr id="3" name="Connecteur droit 2"/>
          <p:cNvCxnSpPr/>
          <p:nvPr userDrawn="1"/>
        </p:nvCxnSpPr>
        <p:spPr>
          <a:xfrm>
            <a:off x="395536" y="332656"/>
            <a:ext cx="3456384"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32" r:id="rId5"/>
    <p:sldLayoutId id="2147483733" r:id="rId6"/>
  </p:sldLayoutIdLst>
  <p:txStyles>
    <p:titleStyle>
      <a:lvl1pPr algn="l" rtl="0" eaLnBrk="1" fontAlgn="base" hangingPunct="1">
        <a:spcBef>
          <a:spcPct val="0"/>
        </a:spcBef>
        <a:spcAft>
          <a:spcPct val="0"/>
        </a:spcAft>
        <a:defRPr sz="2600" b="1" i="1" kern="1200">
          <a:solidFill>
            <a:schemeClr val="tx1"/>
          </a:solidFill>
          <a:latin typeface="+mj-lt"/>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mj-lt"/>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mj-lt"/>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mj-lt"/>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mj-lt"/>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mailto:giorgio.ferrario@ifrc.org" TargetMode="External"/><Relationship Id="rId3" Type="http://schemas.microsoft.com/office/2007/relationships/hdphoto" Target="../media/hdphoto1.wdp"/><Relationship Id="rId7" Type="http://schemas.openxmlformats.org/officeDocument/2006/relationships/hyperlink" Target="http://www.standcom.ch/"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hyperlink" Target="http://www.pmi.or.id/" TargetMode="External"/><Relationship Id="rId5" Type="http://schemas.openxmlformats.org/officeDocument/2006/relationships/hyperlink" Target="http://www.icrc.org/" TargetMode="External"/><Relationship Id="rId4" Type="http://schemas.openxmlformats.org/officeDocument/2006/relationships/hyperlink" Target="http://www.ifrc.org/"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mailto:giorgio.ferrario@ifrc.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Profle_We%20are%20the%20Federation_INDOsub.mp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FED-eng"/>
          <p:cNvPicPr/>
          <p:nvPr/>
        </p:nvPicPr>
        <p:blipFill>
          <a:blip r:embed="rId3"/>
          <a:srcRect/>
          <a:stretch>
            <a:fillRect/>
          </a:stretch>
        </p:blipFill>
        <p:spPr bwMode="auto">
          <a:xfrm>
            <a:off x="827584" y="4221088"/>
            <a:ext cx="7380312" cy="720080"/>
          </a:xfrm>
          <a:prstGeom prst="rect">
            <a:avLst/>
          </a:prstGeom>
          <a:noFill/>
        </p:spPr>
      </p:pic>
      <p:sp>
        <p:nvSpPr>
          <p:cNvPr id="4" name="Title 1"/>
          <p:cNvSpPr txBox="1">
            <a:spLocks/>
          </p:cNvSpPr>
          <p:nvPr/>
        </p:nvSpPr>
        <p:spPr>
          <a:xfrm>
            <a:off x="372108" y="2060848"/>
            <a:ext cx="8291264" cy="1153716"/>
          </a:xfrm>
          <a:prstGeom prst="rect">
            <a:avLst/>
          </a:prstGeom>
        </p:spPr>
        <p:txBody>
          <a:bodyPr/>
          <a:lstStyle>
            <a:lvl1pPr algn="l" rtl="0" eaLnBrk="1" fontAlgn="base" hangingPunct="1">
              <a:spcBef>
                <a:spcPct val="0"/>
              </a:spcBef>
              <a:spcAft>
                <a:spcPct val="0"/>
              </a:spcAft>
              <a:defRPr sz="2600" b="1" i="1" kern="1200">
                <a:solidFill>
                  <a:schemeClr val="tx1"/>
                </a:solidFill>
                <a:latin typeface="+mj-lt"/>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a:lstStyle>
          <a:p>
            <a:pPr algn="ctr"/>
            <a:r>
              <a:rPr lang="en-GB" sz="4000" dirty="0" smtClean="0">
                <a:solidFill>
                  <a:srgbClr val="FF0000"/>
                </a:solidFill>
                <a:effectLst>
                  <a:outerShdw blurRad="38100" dist="38100" dir="2700000" algn="tl">
                    <a:srgbClr val="000000">
                      <a:alpha val="43137"/>
                    </a:srgbClr>
                  </a:outerShdw>
                </a:effectLst>
                <a:cs typeface="Arial" charset="0"/>
              </a:rPr>
              <a:t>The IFRC </a:t>
            </a:r>
          </a:p>
        </p:txBody>
      </p:sp>
    </p:spTree>
    <p:extLst>
      <p:ext uri="{BB962C8B-B14F-4D97-AF65-F5344CB8AC3E}">
        <p14:creationId xmlns:p14="http://schemas.microsoft.com/office/powerpoint/2010/main" val="1160702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 calcmode="lin" valueType="num">
                                      <p:cBhvr>
                                        <p:cTn id="9" dur="3000" fill="hold"/>
                                        <p:tgtEl>
                                          <p:spTgt spid="3"/>
                                        </p:tgtEl>
                                        <p:attrNameLst>
                                          <p:attrName>style.rotation</p:attrName>
                                        </p:attrNameLst>
                                      </p:cBhvr>
                                      <p:tavLst>
                                        <p:tav tm="0">
                                          <p:val>
                                            <p:fltVal val="90"/>
                                          </p:val>
                                        </p:tav>
                                        <p:tav tm="100000">
                                          <p:val>
                                            <p:fltVal val="0"/>
                                          </p:val>
                                        </p:tav>
                                      </p:tavLst>
                                    </p:anim>
                                    <p:animEffect transition="in" filter="fade">
                                      <p:cBhvr>
                                        <p:cTn id="10"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468560" y="979488"/>
            <a:ext cx="9458573" cy="654050"/>
          </a:xfrm>
        </p:spPr>
        <p:txBody>
          <a:bodyPr/>
          <a:lstStyle/>
          <a:p>
            <a:pPr algn="ctr" eaLnBrk="1" hangingPunct="1"/>
            <a:r>
              <a:rPr lang="en-US" altLang="en-US" sz="2700" dirty="0" smtClean="0"/>
              <a:t> </a:t>
            </a:r>
            <a:r>
              <a:rPr lang="en-US" altLang="en-US" sz="4000" dirty="0" smtClean="0">
                <a:solidFill>
                  <a:srgbClr val="FF0000"/>
                </a:solidFill>
              </a:rPr>
              <a:t>A NS structure</a:t>
            </a:r>
          </a:p>
        </p:txBody>
      </p:sp>
      <p:pic>
        <p:nvPicPr>
          <p:cNvPr id="3075"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28600" y="1600200"/>
            <a:ext cx="8534400" cy="4694238"/>
          </a:xfrm>
        </p:spPr>
      </p:pic>
    </p:spTree>
    <p:extLst>
      <p:ext uri="{BB962C8B-B14F-4D97-AF65-F5344CB8AC3E}">
        <p14:creationId xmlns:p14="http://schemas.microsoft.com/office/powerpoint/2010/main" val="380848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250" fill="hold"/>
                                        <p:tgtEl>
                                          <p:spTgt spid="3074"/>
                                        </p:tgtEl>
                                        <p:attrNameLst>
                                          <p:attrName>ppt_x</p:attrName>
                                        </p:attrNameLst>
                                      </p:cBhvr>
                                      <p:tavLst>
                                        <p:tav tm="0">
                                          <p:val>
                                            <p:strVal val="#ppt_x"/>
                                          </p:val>
                                        </p:tav>
                                        <p:tav tm="100000">
                                          <p:val>
                                            <p:strVal val="#ppt_x"/>
                                          </p:val>
                                        </p:tav>
                                      </p:tavLst>
                                    </p:anim>
                                    <p:anim calcmode="lin" valueType="num">
                                      <p:cBhvr additive="base">
                                        <p:cTn id="8" dur="125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1250" fill="hold"/>
                                        <p:tgtEl>
                                          <p:spTgt spid="3075"/>
                                        </p:tgtEl>
                                        <p:attrNameLst>
                                          <p:attrName>ppt_x</p:attrName>
                                        </p:attrNameLst>
                                      </p:cBhvr>
                                      <p:tavLst>
                                        <p:tav tm="0">
                                          <p:val>
                                            <p:strVal val="#ppt_x"/>
                                          </p:val>
                                        </p:tav>
                                        <p:tav tm="100000">
                                          <p:val>
                                            <p:strVal val="#ppt_x"/>
                                          </p:val>
                                        </p:tav>
                                      </p:tavLst>
                                    </p:anim>
                                    <p:anim calcmode="lin" valueType="num">
                                      <p:cBhvr additive="base">
                                        <p:cTn id="14" dur="125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idx="4294967295"/>
          </p:nvPr>
        </p:nvSpPr>
        <p:spPr>
          <a:xfrm>
            <a:off x="251520" y="1196752"/>
            <a:ext cx="8712968" cy="541338"/>
          </a:xfrm>
        </p:spPr>
        <p:txBody>
          <a:bodyPr/>
          <a:lstStyle/>
          <a:p>
            <a:pPr eaLnBrk="1" hangingPunct="1"/>
            <a:r>
              <a:rPr lang="en-GB" altLang="en-US" sz="4000" dirty="0" smtClean="0">
                <a:solidFill>
                  <a:srgbClr val="FF0000"/>
                </a:solidFill>
                <a:effectLst>
                  <a:outerShdw blurRad="38100" dist="38100" dir="2700000" algn="tl">
                    <a:srgbClr val="000000">
                      <a:alpha val="43137"/>
                    </a:srgbClr>
                  </a:outerShdw>
                </a:effectLst>
                <a:ea typeface="ＭＳ Ｐゴシック" pitchFamily="34" charset="-128"/>
              </a:rPr>
              <a:t>National Societies provide services like:</a:t>
            </a:r>
          </a:p>
        </p:txBody>
      </p:sp>
      <p:sp>
        <p:nvSpPr>
          <p:cNvPr id="15363" name="Rectangle 2"/>
          <p:cNvSpPr>
            <a:spLocks noGrp="1" noChangeArrowheads="1"/>
          </p:cNvSpPr>
          <p:nvPr>
            <p:ph idx="4294967295"/>
          </p:nvPr>
        </p:nvSpPr>
        <p:spPr>
          <a:xfrm>
            <a:off x="395536" y="2640764"/>
            <a:ext cx="3456843" cy="3168650"/>
          </a:xfrm>
        </p:spPr>
        <p:txBody>
          <a:bodyPr/>
          <a:lstStyle/>
          <a:p>
            <a:pPr marL="363538" indent="-363538" eaLnBrk="1" hangingPunct="1">
              <a:buFont typeface="Arial" pitchFamily="34" charset="0"/>
              <a:buNone/>
            </a:pPr>
            <a:r>
              <a:rPr lang="en-GB" altLang="en-US" sz="2400" b="1" dirty="0" smtClean="0"/>
              <a:t>Disaster response and recovery – </a:t>
            </a:r>
          </a:p>
          <a:p>
            <a:pPr marL="363538" indent="-363538" eaLnBrk="1" hangingPunct="1">
              <a:buFont typeface="Arial" pitchFamily="34" charset="0"/>
              <a:buNone/>
            </a:pPr>
            <a:r>
              <a:rPr lang="en-GB" altLang="en-US" sz="2400" b="1" dirty="0" smtClean="0"/>
              <a:t>to save lives and protect </a:t>
            </a:r>
          </a:p>
          <a:p>
            <a:pPr marL="363538" indent="-363538" eaLnBrk="1" hangingPunct="1">
              <a:buFont typeface="Arial" pitchFamily="34" charset="0"/>
              <a:buNone/>
            </a:pPr>
            <a:r>
              <a:rPr lang="en-GB" altLang="en-US" sz="2400" b="1" dirty="0" smtClean="0"/>
              <a:t>livelihoods</a:t>
            </a:r>
            <a:endParaRPr lang="en-GB" altLang="en-US" sz="2400" dirty="0" smtClean="0"/>
          </a:p>
          <a:p>
            <a:pPr marL="363538" indent="-363538" eaLnBrk="1" hangingPunct="1"/>
            <a:r>
              <a:rPr lang="en-GB" altLang="en-US" sz="2000" dirty="0" smtClean="0"/>
              <a:t>Emergency shelter</a:t>
            </a:r>
          </a:p>
          <a:p>
            <a:pPr marL="363538" indent="-363538" eaLnBrk="1" hangingPunct="1"/>
            <a:r>
              <a:rPr lang="en-GB" altLang="en-US" sz="2000" dirty="0" smtClean="0"/>
              <a:t>Food, relief supplies and clean water</a:t>
            </a:r>
          </a:p>
          <a:p>
            <a:pPr marL="363538" indent="-363538" eaLnBrk="1" hangingPunct="1"/>
            <a:r>
              <a:rPr lang="en-GB" altLang="en-US" sz="2000" dirty="0" smtClean="0"/>
              <a:t>Restoring family links </a:t>
            </a:r>
          </a:p>
          <a:p>
            <a:pPr marL="363538" indent="-363538" eaLnBrk="1" hangingPunct="1">
              <a:buFont typeface="Wingdings" pitchFamily="2" charset="2"/>
              <a:buNone/>
            </a:pPr>
            <a:r>
              <a:rPr lang="en-GB" altLang="en-US" sz="2400" i="1" dirty="0" smtClean="0">
                <a:solidFill>
                  <a:srgbClr val="000000"/>
                </a:solidFill>
                <a:ea typeface="ＭＳ Ｐゴシック" pitchFamily="34" charset="-128"/>
              </a:rPr>
              <a:t>	</a:t>
            </a:r>
            <a:endParaRPr lang="en-GB" altLang="en-US" sz="2400" dirty="0" smtClean="0"/>
          </a:p>
          <a:p>
            <a:pPr lvl="2" eaLnBrk="1" hangingPunct="1"/>
            <a:endParaRPr lang="en-GB" altLang="en-US" sz="1600" dirty="0" smtClean="0"/>
          </a:p>
        </p:txBody>
      </p:sp>
      <p:pic>
        <p:nvPicPr>
          <p:cNvPr id="1536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5566" y="2924944"/>
            <a:ext cx="4318434" cy="287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7553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 calcmode="lin" valueType="num">
                                      <p:cBhvr additive="base">
                                        <p:cTn id="7" dur="500" fill="hold"/>
                                        <p:tgtEl>
                                          <p:spTgt spid="15365"/>
                                        </p:tgtEl>
                                        <p:attrNameLst>
                                          <p:attrName>ppt_x</p:attrName>
                                        </p:attrNameLst>
                                      </p:cBhvr>
                                      <p:tavLst>
                                        <p:tav tm="0">
                                          <p:val>
                                            <p:strVal val="#ppt_x"/>
                                          </p:val>
                                        </p:tav>
                                        <p:tav tm="100000">
                                          <p:val>
                                            <p:strVal val="#ppt_x"/>
                                          </p:val>
                                        </p:tav>
                                      </p:tavLst>
                                    </p:anim>
                                    <p:anim calcmode="lin" valueType="num">
                                      <p:cBhvr additive="base">
                                        <p:cTn id="8" dur="500" fill="hold"/>
                                        <p:tgtEl>
                                          <p:spTgt spid="1536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3">
                                            <p:txEl>
                                              <p:pRg st="0" end="0"/>
                                            </p:txEl>
                                          </p:spTgt>
                                        </p:tgtEl>
                                        <p:attrNameLst>
                                          <p:attrName>style.visibility</p:attrName>
                                        </p:attrNameLst>
                                      </p:cBhvr>
                                      <p:to>
                                        <p:strVal val="visible"/>
                                      </p:to>
                                    </p:set>
                                    <p:anim calcmode="lin" valueType="num">
                                      <p:cBhvr additive="base">
                                        <p:cTn id="13"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5363">
                                            <p:txEl>
                                              <p:pRg st="1" end="1"/>
                                            </p:txEl>
                                          </p:spTgt>
                                        </p:tgtEl>
                                        <p:attrNameLst>
                                          <p:attrName>style.visibility</p:attrName>
                                        </p:attrNameLst>
                                      </p:cBhvr>
                                      <p:to>
                                        <p:strVal val="visible"/>
                                      </p:to>
                                    </p:set>
                                    <p:anim calcmode="lin" valueType="num">
                                      <p:cBhvr additive="base">
                                        <p:cTn id="17"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36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363">
                                            <p:txEl>
                                              <p:pRg st="2" end="2"/>
                                            </p:txEl>
                                          </p:spTgt>
                                        </p:tgtEl>
                                        <p:attrNameLst>
                                          <p:attrName>style.visibility</p:attrName>
                                        </p:attrNameLst>
                                      </p:cBhvr>
                                      <p:to>
                                        <p:strVal val="visible"/>
                                      </p:to>
                                    </p:set>
                                    <p:anim calcmode="lin" valueType="num">
                                      <p:cBhvr additive="base">
                                        <p:cTn id="21"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363">
                                            <p:txEl>
                                              <p:pRg st="3" end="3"/>
                                            </p:txEl>
                                          </p:spTgt>
                                        </p:tgtEl>
                                        <p:attrNameLst>
                                          <p:attrName>style.visibility</p:attrName>
                                        </p:attrNameLst>
                                      </p:cBhvr>
                                      <p:to>
                                        <p:strVal val="visible"/>
                                      </p:to>
                                    </p:set>
                                    <p:anim calcmode="lin" valueType="num">
                                      <p:cBhvr additive="base">
                                        <p:cTn id="27"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5363">
                                            <p:txEl>
                                              <p:pRg st="4" end="4"/>
                                            </p:txEl>
                                          </p:spTgt>
                                        </p:tgtEl>
                                        <p:attrNameLst>
                                          <p:attrName>style.visibility</p:attrName>
                                        </p:attrNameLst>
                                      </p:cBhvr>
                                      <p:to>
                                        <p:strVal val="visible"/>
                                      </p:to>
                                    </p:set>
                                    <p:anim calcmode="lin" valueType="num">
                                      <p:cBhvr additive="base">
                                        <p:cTn id="33"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5363">
                                            <p:txEl>
                                              <p:pRg st="5" end="5"/>
                                            </p:txEl>
                                          </p:spTgt>
                                        </p:tgtEl>
                                        <p:attrNameLst>
                                          <p:attrName>style.visibility</p:attrName>
                                        </p:attrNameLst>
                                      </p:cBhvr>
                                      <p:to>
                                        <p:strVal val="visible"/>
                                      </p:to>
                                    </p:set>
                                    <p:anim calcmode="lin" valueType="num">
                                      <p:cBhvr additive="base">
                                        <p:cTn id="39"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53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idx="4294967295"/>
          </p:nvPr>
        </p:nvSpPr>
        <p:spPr>
          <a:xfrm>
            <a:off x="539552" y="2132856"/>
            <a:ext cx="3744416" cy="3240088"/>
          </a:xfrm>
        </p:spPr>
        <p:txBody>
          <a:bodyPr/>
          <a:lstStyle/>
          <a:p>
            <a:pPr marL="363538" indent="-363538" eaLnBrk="1" hangingPunct="1">
              <a:buFont typeface="Wingdings" pitchFamily="2" charset="2"/>
              <a:buNone/>
            </a:pPr>
            <a:r>
              <a:rPr lang="en-GB" altLang="en-US" sz="2400" b="1" dirty="0" smtClean="0"/>
              <a:t>Enabling healthy and </a:t>
            </a:r>
          </a:p>
          <a:p>
            <a:pPr marL="363538" indent="-363538" eaLnBrk="1" hangingPunct="1">
              <a:buFont typeface="Wingdings" pitchFamily="2" charset="2"/>
              <a:buNone/>
            </a:pPr>
            <a:r>
              <a:rPr lang="en-GB" altLang="en-US" sz="2400" b="1" dirty="0" smtClean="0"/>
              <a:t>safe living</a:t>
            </a:r>
          </a:p>
          <a:p>
            <a:pPr marL="363538" indent="-363538" eaLnBrk="1" hangingPunct="1"/>
            <a:r>
              <a:rPr lang="en-GB" altLang="en-US" sz="2000" dirty="0" smtClean="0"/>
              <a:t>Disaster risk reduction and resilience building</a:t>
            </a:r>
          </a:p>
          <a:p>
            <a:pPr marL="363538" indent="-363538" eaLnBrk="1" hangingPunct="1"/>
            <a:r>
              <a:rPr lang="en-GB" altLang="en-US" sz="2000" dirty="0" smtClean="0"/>
              <a:t>Community-based health </a:t>
            </a:r>
          </a:p>
          <a:p>
            <a:pPr marL="363538" indent="-363538" eaLnBrk="1" hangingPunct="1">
              <a:buFont typeface="Wingdings" pitchFamily="2" charset="2"/>
              <a:buNone/>
            </a:pPr>
            <a:r>
              <a:rPr lang="en-GB" altLang="en-US" sz="2000" dirty="0" smtClean="0"/>
              <a:t>	and care</a:t>
            </a:r>
          </a:p>
          <a:p>
            <a:pPr marL="363538" indent="-363538" eaLnBrk="1" hangingPunct="1"/>
            <a:r>
              <a:rPr lang="en-GB" altLang="en-US" sz="2000" dirty="0" smtClean="0"/>
              <a:t>First aid training</a:t>
            </a:r>
          </a:p>
          <a:p>
            <a:pPr marL="363538" indent="-363538" eaLnBrk="1" hangingPunct="1"/>
            <a:r>
              <a:rPr lang="en-GB" altLang="en-US" sz="2000" dirty="0" smtClean="0"/>
              <a:t>Water, sanitation and hygiene </a:t>
            </a:r>
          </a:p>
          <a:p>
            <a:pPr marL="363538" indent="-363538" eaLnBrk="1" hangingPunct="1">
              <a:buFont typeface="Wingdings" pitchFamily="2" charset="2"/>
              <a:buNone/>
            </a:pPr>
            <a:r>
              <a:rPr lang="en-GB" altLang="en-US" sz="2000" dirty="0" smtClean="0"/>
              <a:t>       promotion</a:t>
            </a:r>
          </a:p>
          <a:p>
            <a:pPr marL="363538" indent="-363538" eaLnBrk="1" hangingPunct="1"/>
            <a:r>
              <a:rPr lang="en-GB" altLang="en-US" sz="2000" dirty="0" smtClean="0"/>
              <a:t>Climate change adaptation</a:t>
            </a:r>
            <a:endParaRPr lang="en-GB" altLang="en-US" sz="2000" i="1" dirty="0" smtClean="0">
              <a:ea typeface="ＭＳ Ｐゴシック" pitchFamily="34" charset="-128"/>
            </a:endParaRPr>
          </a:p>
        </p:txBody>
      </p:sp>
      <p:pic>
        <p:nvPicPr>
          <p:cNvPr id="1638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690358"/>
            <a:ext cx="4211961" cy="304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p:cNvSpPr>
            <a:spLocks noGrp="1"/>
          </p:cNvSpPr>
          <p:nvPr>
            <p:ph type="title" idx="4294967295"/>
          </p:nvPr>
        </p:nvSpPr>
        <p:spPr>
          <a:xfrm>
            <a:off x="395536" y="908720"/>
            <a:ext cx="8568952" cy="1143000"/>
          </a:xfrm>
        </p:spPr>
        <p:txBody>
          <a:bodyPr/>
          <a:lstStyle/>
          <a:p>
            <a:pPr eaLnBrk="1" hangingPunct="1"/>
            <a:r>
              <a:rPr lang="en-GB" altLang="en-US" sz="4000" dirty="0" smtClean="0">
                <a:solidFill>
                  <a:srgbClr val="FF0000"/>
                </a:solidFill>
                <a:effectLst>
                  <a:outerShdw blurRad="38100" dist="38100" dir="2700000" algn="tl">
                    <a:srgbClr val="000000">
                      <a:alpha val="43137"/>
                    </a:srgbClr>
                  </a:outerShdw>
                </a:effectLst>
                <a:ea typeface="ＭＳ Ｐゴシック" pitchFamily="34" charset="-128"/>
              </a:rPr>
              <a:t>National Societies provide services like:</a:t>
            </a:r>
          </a:p>
        </p:txBody>
      </p:sp>
    </p:spTree>
    <p:extLst>
      <p:ext uri="{BB962C8B-B14F-4D97-AF65-F5344CB8AC3E}">
        <p14:creationId xmlns:p14="http://schemas.microsoft.com/office/powerpoint/2010/main" val="11746806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anim calcmode="lin" valueType="num">
                                      <p:cBhvr additive="base">
                                        <p:cTn id="7" dur="500" fill="hold"/>
                                        <p:tgtEl>
                                          <p:spTgt spid="16389"/>
                                        </p:tgtEl>
                                        <p:attrNameLst>
                                          <p:attrName>ppt_x</p:attrName>
                                        </p:attrNameLst>
                                      </p:cBhvr>
                                      <p:tavLst>
                                        <p:tav tm="0">
                                          <p:val>
                                            <p:strVal val="#ppt_x"/>
                                          </p:val>
                                        </p:tav>
                                        <p:tav tm="100000">
                                          <p:val>
                                            <p:strVal val="#ppt_x"/>
                                          </p:val>
                                        </p:tav>
                                      </p:tavLst>
                                    </p:anim>
                                    <p:anim calcmode="lin" valueType="num">
                                      <p:cBhvr additive="base">
                                        <p:cTn id="8" dur="500" fill="hold"/>
                                        <p:tgtEl>
                                          <p:spTgt spid="1638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0" end="0"/>
                                            </p:txEl>
                                          </p:spTgt>
                                        </p:tgtEl>
                                        <p:attrNameLst>
                                          <p:attrName>style.visibility</p:attrName>
                                        </p:attrNameLst>
                                      </p:cBhvr>
                                      <p:to>
                                        <p:strVal val="visible"/>
                                      </p:to>
                                    </p:set>
                                    <p:anim calcmode="lin" valueType="num">
                                      <p:cBhvr additive="base">
                                        <p:cTn id="13"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6387">
                                            <p:txEl>
                                              <p:pRg st="1" end="1"/>
                                            </p:txEl>
                                          </p:spTgt>
                                        </p:tgtEl>
                                        <p:attrNameLst>
                                          <p:attrName>style.visibility</p:attrName>
                                        </p:attrNameLst>
                                      </p:cBhvr>
                                      <p:to>
                                        <p:strVal val="visible"/>
                                      </p:to>
                                    </p:set>
                                    <p:anim calcmode="lin" valueType="num">
                                      <p:cBhvr additive="base">
                                        <p:cTn id="17"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387">
                                            <p:txEl>
                                              <p:pRg st="2" end="2"/>
                                            </p:txEl>
                                          </p:spTgt>
                                        </p:tgtEl>
                                        <p:attrNameLst>
                                          <p:attrName>style.visibility</p:attrName>
                                        </p:attrNameLst>
                                      </p:cBhvr>
                                      <p:to>
                                        <p:strVal val="visible"/>
                                      </p:to>
                                    </p:set>
                                    <p:anim calcmode="lin" valueType="num">
                                      <p:cBhvr additive="base">
                                        <p:cTn id="23"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6387">
                                            <p:txEl>
                                              <p:pRg st="3" end="3"/>
                                            </p:txEl>
                                          </p:spTgt>
                                        </p:tgtEl>
                                        <p:attrNameLst>
                                          <p:attrName>style.visibility</p:attrName>
                                        </p:attrNameLst>
                                      </p:cBhvr>
                                      <p:to>
                                        <p:strVal val="visible"/>
                                      </p:to>
                                    </p:set>
                                    <p:anim calcmode="lin" valueType="num">
                                      <p:cBhvr additive="base">
                                        <p:cTn id="29"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6387">
                                            <p:txEl>
                                              <p:pRg st="4" end="4"/>
                                            </p:txEl>
                                          </p:spTgt>
                                        </p:tgtEl>
                                        <p:attrNameLst>
                                          <p:attrName>style.visibility</p:attrName>
                                        </p:attrNameLst>
                                      </p:cBhvr>
                                      <p:to>
                                        <p:strVal val="visible"/>
                                      </p:to>
                                    </p:set>
                                    <p:anim calcmode="lin" valueType="num">
                                      <p:cBhvr additive="base">
                                        <p:cTn id="35"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6387">
                                            <p:txEl>
                                              <p:pRg st="5" end="5"/>
                                            </p:txEl>
                                          </p:spTgt>
                                        </p:tgtEl>
                                        <p:attrNameLst>
                                          <p:attrName>style.visibility</p:attrName>
                                        </p:attrNameLst>
                                      </p:cBhvr>
                                      <p:to>
                                        <p:strVal val="visible"/>
                                      </p:to>
                                    </p:set>
                                    <p:anim calcmode="lin" valueType="num">
                                      <p:cBhvr additive="base">
                                        <p:cTn id="41"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6387">
                                            <p:txEl>
                                              <p:pRg st="6" end="6"/>
                                            </p:txEl>
                                          </p:spTgt>
                                        </p:tgtEl>
                                        <p:attrNameLst>
                                          <p:attrName>style.visibility</p:attrName>
                                        </p:attrNameLst>
                                      </p:cBhvr>
                                      <p:to>
                                        <p:strVal val="visible"/>
                                      </p:to>
                                    </p:set>
                                    <p:anim calcmode="lin" valueType="num">
                                      <p:cBhvr additive="base">
                                        <p:cTn id="47"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6387">
                                            <p:txEl>
                                              <p:pRg st="7" end="7"/>
                                            </p:txEl>
                                          </p:spTgt>
                                        </p:tgtEl>
                                        <p:attrNameLst>
                                          <p:attrName>style.visibility</p:attrName>
                                        </p:attrNameLst>
                                      </p:cBhvr>
                                      <p:to>
                                        <p:strVal val="visible"/>
                                      </p:to>
                                    </p:set>
                                    <p:anim calcmode="lin" valueType="num">
                                      <p:cBhvr additive="base">
                                        <p:cTn id="53" dur="500" fill="hold"/>
                                        <p:tgtEl>
                                          <p:spTgt spid="16387">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638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6387">
                                            <p:txEl>
                                              <p:pRg st="8" end="8"/>
                                            </p:txEl>
                                          </p:spTgt>
                                        </p:tgtEl>
                                        <p:attrNameLst>
                                          <p:attrName>style.visibility</p:attrName>
                                        </p:attrNameLst>
                                      </p:cBhvr>
                                      <p:to>
                                        <p:strVal val="visible"/>
                                      </p:to>
                                    </p:set>
                                    <p:anim calcmode="lin" valueType="num">
                                      <p:cBhvr additive="base">
                                        <p:cTn id="59" dur="500" fill="hold"/>
                                        <p:tgtEl>
                                          <p:spTgt spid="16387">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638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idx="4294967295"/>
          </p:nvPr>
        </p:nvSpPr>
        <p:spPr>
          <a:xfrm>
            <a:off x="249227" y="2492896"/>
            <a:ext cx="4356484" cy="4268787"/>
          </a:xfrm>
        </p:spPr>
        <p:txBody>
          <a:bodyPr/>
          <a:lstStyle/>
          <a:p>
            <a:pPr marL="363538" indent="-363538" eaLnBrk="1" hangingPunct="1">
              <a:spcBef>
                <a:spcPct val="50000"/>
              </a:spcBef>
              <a:defRPr/>
            </a:pPr>
            <a:endParaRPr lang="en-GB" sz="300" dirty="0" smtClean="0"/>
          </a:p>
          <a:p>
            <a:pPr marL="363538" indent="-363538" eaLnBrk="1" hangingPunct="1">
              <a:defRPr/>
            </a:pPr>
            <a:endParaRPr lang="en-GB" sz="300" dirty="0" smtClean="0"/>
          </a:p>
          <a:p>
            <a:pPr marL="363538" indent="-363538" eaLnBrk="1" hangingPunct="1">
              <a:buFont typeface="Arial" pitchFamily="34" charset="0"/>
              <a:buNone/>
              <a:defRPr/>
            </a:pPr>
            <a:r>
              <a:rPr lang="en-GB" sz="2400" b="1" dirty="0" smtClean="0"/>
              <a:t>Promoting social inclusion </a:t>
            </a:r>
          </a:p>
          <a:p>
            <a:pPr marL="363538" indent="-363538" eaLnBrk="1" hangingPunct="1">
              <a:buFont typeface="Arial" pitchFamily="34" charset="0"/>
              <a:buNone/>
              <a:defRPr/>
            </a:pPr>
            <a:r>
              <a:rPr lang="en-GB" sz="2400" b="1" dirty="0" smtClean="0"/>
              <a:t>and peace</a:t>
            </a:r>
          </a:p>
          <a:p>
            <a:pPr marL="363538" indent="-363538" eaLnBrk="1" hangingPunct="1">
              <a:defRPr/>
            </a:pPr>
            <a:r>
              <a:rPr lang="en-GB" sz="2000" dirty="0" smtClean="0"/>
              <a:t>Promotion of the practical application of the Fundamental Principles</a:t>
            </a:r>
          </a:p>
          <a:p>
            <a:pPr marL="363538" indent="-363538" eaLnBrk="1" hangingPunct="1">
              <a:defRPr/>
            </a:pPr>
            <a:r>
              <a:rPr lang="en-GB" sz="2000" dirty="0" smtClean="0"/>
              <a:t>Integration of disadvantaged people into their communities</a:t>
            </a:r>
          </a:p>
          <a:p>
            <a:pPr marL="363538" indent="-363538" eaLnBrk="1" hangingPunct="1">
              <a:defRPr/>
            </a:pPr>
            <a:r>
              <a:rPr lang="en-GB" sz="2000" dirty="0" smtClean="0"/>
              <a:t>Migrant and refugee services</a:t>
            </a:r>
          </a:p>
          <a:p>
            <a:pPr marL="630238" lvl="2" indent="-268288" eaLnBrk="1" hangingPunct="1">
              <a:defRPr/>
            </a:pPr>
            <a:endParaRPr lang="en-GB" sz="1600" dirty="0" smtClean="0"/>
          </a:p>
          <a:p>
            <a:pPr lvl="2" eaLnBrk="1" hangingPunct="1">
              <a:defRPr/>
            </a:pPr>
            <a:endParaRPr lang="en-GB" sz="1600" dirty="0" smtClean="0"/>
          </a:p>
        </p:txBody>
      </p:sp>
      <p:pic>
        <p:nvPicPr>
          <p:cNvPr id="174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6038" y="2738524"/>
            <a:ext cx="3946028" cy="285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p:cNvSpPr txBox="1">
            <a:spLocks/>
          </p:cNvSpPr>
          <p:nvPr/>
        </p:nvSpPr>
        <p:spPr bwMode="auto">
          <a:xfrm>
            <a:off x="251520" y="1196752"/>
            <a:ext cx="8712968" cy="5413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600" b="1" i="1" kern="1200">
                <a:solidFill>
                  <a:schemeClr val="tx1"/>
                </a:solidFill>
                <a:latin typeface="+mj-lt"/>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a:lstStyle>
          <a:p>
            <a:r>
              <a:rPr lang="en-GB" altLang="en-US" sz="4000" smtClean="0">
                <a:solidFill>
                  <a:srgbClr val="FF0000"/>
                </a:solidFill>
                <a:effectLst>
                  <a:outerShdw blurRad="38100" dist="38100" dir="2700000" algn="tl">
                    <a:srgbClr val="000000">
                      <a:alpha val="43137"/>
                    </a:srgbClr>
                  </a:outerShdw>
                </a:effectLst>
                <a:ea typeface="ＭＳ Ｐゴシック" pitchFamily="34" charset="-128"/>
              </a:rPr>
              <a:t>National Societies provide services like:</a:t>
            </a:r>
            <a:endParaRPr lang="en-GB" altLang="en-US" sz="4000" dirty="0" smtClean="0">
              <a:solidFill>
                <a:srgbClr val="FF0000"/>
              </a:solidFill>
              <a:effectLst>
                <a:outerShdw blurRad="38100" dist="38100" dir="2700000" algn="tl">
                  <a:srgbClr val="000000">
                    <a:alpha val="43137"/>
                  </a:srgbClr>
                </a:outerShdw>
              </a:effectLst>
              <a:ea typeface="ＭＳ Ｐゴシック" pitchFamily="34" charset="-128"/>
            </a:endParaRPr>
          </a:p>
        </p:txBody>
      </p:sp>
    </p:spTree>
    <p:extLst>
      <p:ext uri="{BB962C8B-B14F-4D97-AF65-F5344CB8AC3E}">
        <p14:creationId xmlns:p14="http://schemas.microsoft.com/office/powerpoint/2010/main" val="20500484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additive="base">
                                        <p:cTn id="7" dur="500" fill="hold"/>
                                        <p:tgtEl>
                                          <p:spTgt spid="17413"/>
                                        </p:tgtEl>
                                        <p:attrNameLst>
                                          <p:attrName>ppt_x</p:attrName>
                                        </p:attrNameLst>
                                      </p:cBhvr>
                                      <p:tavLst>
                                        <p:tav tm="0">
                                          <p:val>
                                            <p:strVal val="#ppt_x"/>
                                          </p:val>
                                        </p:tav>
                                        <p:tav tm="100000">
                                          <p:val>
                                            <p:strVal val="#ppt_x"/>
                                          </p:val>
                                        </p:tav>
                                      </p:tavLst>
                                    </p:anim>
                                    <p:anim calcmode="lin" valueType="num">
                                      <p:cBhvr additive="base">
                                        <p:cTn id="8" dur="500" fill="hold"/>
                                        <p:tgtEl>
                                          <p:spTgt spid="174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 calcmode="lin" valueType="num">
                                      <p:cBhvr additive="base">
                                        <p:cTn id="13"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 calcmode="lin" valueType="num">
                                      <p:cBhvr additive="base">
                                        <p:cTn id="17"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anim calcmode="lin" valueType="num">
                                      <p:cBhvr additive="base">
                                        <p:cTn id="23"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219">
                                            <p:txEl>
                                              <p:pRg st="5" end="5"/>
                                            </p:txEl>
                                          </p:spTgt>
                                        </p:tgtEl>
                                        <p:attrNameLst>
                                          <p:attrName>style.visibility</p:attrName>
                                        </p:attrNameLst>
                                      </p:cBhvr>
                                      <p:to>
                                        <p:strVal val="visible"/>
                                      </p:to>
                                    </p:set>
                                    <p:anim calcmode="lin" valueType="num">
                                      <p:cBhvr additive="base">
                                        <p:cTn id="29"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219">
                                            <p:txEl>
                                              <p:pRg st="6" end="6"/>
                                            </p:txEl>
                                          </p:spTgt>
                                        </p:tgtEl>
                                        <p:attrNameLst>
                                          <p:attrName>style.visibility</p:attrName>
                                        </p:attrNameLst>
                                      </p:cBhvr>
                                      <p:to>
                                        <p:strVal val="visible"/>
                                      </p:to>
                                    </p:set>
                                    <p:anim calcmode="lin" valueType="num">
                                      <p:cBhvr additive="base">
                                        <p:cTn id="35"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908720"/>
            <a:ext cx="6912768" cy="6192688"/>
          </a:xfrm>
          <a:prstGeom prst="rect">
            <a:avLst/>
          </a:prstGeom>
        </p:spPr>
      </p:pic>
    </p:spTree>
    <p:extLst>
      <p:ext uri="{BB962C8B-B14F-4D97-AF65-F5344CB8AC3E}">
        <p14:creationId xmlns:p14="http://schemas.microsoft.com/office/powerpoint/2010/main" val="152125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395536" y="2780928"/>
            <a:ext cx="8291264" cy="1153716"/>
          </a:xfrm>
        </p:spPr>
        <p:txBody>
          <a:bodyPr/>
          <a:lstStyle/>
          <a:p>
            <a:pPr algn="ctr"/>
            <a:r>
              <a:rPr lang="en-GB" sz="3200" dirty="0" smtClean="0">
                <a:cs typeface="Arial" charset="0"/>
              </a:rPr>
              <a:t>Video</a:t>
            </a:r>
            <a:br>
              <a:rPr lang="en-GB" sz="3200" dirty="0" smtClean="0">
                <a:cs typeface="Arial" charset="0"/>
              </a:rPr>
            </a:br>
            <a:r>
              <a:rPr lang="en-GB" sz="3200" dirty="0" smtClean="0">
                <a:cs typeface="Arial" charset="0"/>
              </a:rPr>
              <a:t>where the streets have no name </a:t>
            </a:r>
          </a:p>
        </p:txBody>
      </p:sp>
    </p:spTree>
    <p:extLst>
      <p:ext uri="{BB962C8B-B14F-4D97-AF65-F5344CB8AC3E}">
        <p14:creationId xmlns:p14="http://schemas.microsoft.com/office/powerpoint/2010/main" val="15242183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91100-cover-MM8847"/>
          <p:cNvPicPr>
            <a:picLocks noChangeAspect="1" noChangeArrowheads="1"/>
          </p:cNvPicPr>
          <p:nvPr/>
        </p:nvPicPr>
        <p:blipFill>
          <a:blip r:embed="rId2">
            <a:extLst>
              <a:ext uri="{BEBA8EAE-BF5A-486C-A8C5-ECC9F3942E4B}">
                <a14:imgProps xmlns:a14="http://schemas.microsoft.com/office/drawing/2010/main">
                  <a14:imgLayer r:embed="rId3">
                    <a14:imgEffect>
                      <a14:saturation sat="60000"/>
                    </a14:imgEffect>
                  </a14:imgLayer>
                </a14:imgProps>
              </a:ext>
              <a:ext uri="{28A0092B-C50C-407E-A947-70E740481C1C}">
                <a14:useLocalDpi xmlns:a14="http://schemas.microsoft.com/office/drawing/2010/main" val="0"/>
              </a:ext>
            </a:extLst>
          </a:blip>
          <a:srcRect/>
          <a:stretch>
            <a:fillRect/>
          </a:stretch>
        </p:blipFill>
        <p:spPr bwMode="auto">
          <a:xfrm>
            <a:off x="0" y="980728"/>
            <a:ext cx="9144000" cy="587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Title 1"/>
          <p:cNvSpPr>
            <a:spLocks noGrp="1"/>
          </p:cNvSpPr>
          <p:nvPr>
            <p:ph type="title" idx="4294967295"/>
          </p:nvPr>
        </p:nvSpPr>
        <p:spPr>
          <a:xfrm>
            <a:off x="395536" y="2276872"/>
            <a:ext cx="8291264" cy="4176464"/>
          </a:xfrm>
        </p:spPr>
        <p:txBody>
          <a:bodyPr/>
          <a:lstStyle/>
          <a:p>
            <a:pPr>
              <a:spcBef>
                <a:spcPts val="1200"/>
              </a:spcBef>
              <a:spcAft>
                <a:spcPts val="1800"/>
              </a:spcAft>
            </a:pPr>
            <a:r>
              <a:rPr lang="en-GB" sz="3600" i="0" dirty="0" smtClean="0">
                <a:solidFill>
                  <a:srgbClr val="FF0000"/>
                </a:solidFill>
                <a:cs typeface="Arial" charset="0"/>
                <a:hlinkClick r:id="rId4"/>
              </a:rPr>
              <a:t>www.ifrc.org</a:t>
            </a:r>
            <a:r>
              <a:rPr lang="en-GB" sz="3600" i="0" dirty="0" smtClean="0">
                <a:solidFill>
                  <a:srgbClr val="FF0000"/>
                </a:solidFill>
                <a:cs typeface="Arial" charset="0"/>
              </a:rPr>
              <a:t/>
            </a:r>
            <a:br>
              <a:rPr lang="en-GB" sz="3600" i="0" dirty="0" smtClean="0">
                <a:solidFill>
                  <a:srgbClr val="FF0000"/>
                </a:solidFill>
                <a:cs typeface="Arial" charset="0"/>
              </a:rPr>
            </a:br>
            <a:r>
              <a:rPr lang="en-GB" sz="1200" i="0" dirty="0" smtClean="0">
                <a:solidFill>
                  <a:srgbClr val="FF0000"/>
                </a:solidFill>
                <a:cs typeface="Arial" charset="0"/>
              </a:rPr>
              <a:t> </a:t>
            </a:r>
            <a:r>
              <a:rPr lang="en-GB" sz="3600" i="0" dirty="0" smtClean="0">
                <a:solidFill>
                  <a:srgbClr val="FF0000"/>
                </a:solidFill>
                <a:cs typeface="Arial" charset="0"/>
              </a:rPr>
              <a:t/>
            </a:r>
            <a:br>
              <a:rPr lang="en-GB" sz="3600" i="0" dirty="0" smtClean="0">
                <a:solidFill>
                  <a:srgbClr val="FF0000"/>
                </a:solidFill>
                <a:cs typeface="Arial" charset="0"/>
              </a:rPr>
            </a:br>
            <a:r>
              <a:rPr lang="en-GB" sz="3600" i="0" dirty="0" smtClean="0">
                <a:solidFill>
                  <a:srgbClr val="FF0000"/>
                </a:solidFill>
                <a:cs typeface="Arial" charset="0"/>
                <a:hlinkClick r:id="rId5"/>
              </a:rPr>
              <a:t>www.icrc.org</a:t>
            </a:r>
            <a:r>
              <a:rPr lang="en-GB" sz="3600" i="0" dirty="0" smtClean="0">
                <a:solidFill>
                  <a:srgbClr val="FF0000"/>
                </a:solidFill>
                <a:cs typeface="Arial" charset="0"/>
              </a:rPr>
              <a:t> </a:t>
            </a:r>
            <a:br>
              <a:rPr lang="en-GB" sz="3600" i="0" dirty="0" smtClean="0">
                <a:solidFill>
                  <a:srgbClr val="FF0000"/>
                </a:solidFill>
                <a:cs typeface="Arial" charset="0"/>
              </a:rPr>
            </a:br>
            <a:r>
              <a:rPr lang="en-GB" sz="1200" i="0" dirty="0" smtClean="0">
                <a:solidFill>
                  <a:srgbClr val="FF0000"/>
                </a:solidFill>
                <a:cs typeface="Arial" charset="0"/>
              </a:rPr>
              <a:t>  </a:t>
            </a:r>
            <a:r>
              <a:rPr lang="en-GB" sz="3600" i="0" dirty="0" smtClean="0">
                <a:solidFill>
                  <a:srgbClr val="FF0000"/>
                </a:solidFill>
                <a:cs typeface="Arial" charset="0"/>
              </a:rPr>
              <a:t/>
            </a:r>
            <a:br>
              <a:rPr lang="en-GB" sz="3600" i="0" dirty="0" smtClean="0">
                <a:solidFill>
                  <a:srgbClr val="FF0000"/>
                </a:solidFill>
                <a:cs typeface="Arial" charset="0"/>
              </a:rPr>
            </a:br>
            <a:r>
              <a:rPr lang="en-GB" sz="3600" i="0" dirty="0" smtClean="0">
                <a:solidFill>
                  <a:srgbClr val="FF0000"/>
                </a:solidFill>
                <a:cs typeface="Arial" charset="0"/>
                <a:hlinkClick r:id="rId6"/>
              </a:rPr>
              <a:t>www.pmi.or.id</a:t>
            </a:r>
            <a:r>
              <a:rPr lang="en-GB" sz="3600" i="0" dirty="0" smtClean="0">
                <a:solidFill>
                  <a:srgbClr val="FF0000"/>
                </a:solidFill>
                <a:cs typeface="Arial" charset="0"/>
              </a:rPr>
              <a:t> </a:t>
            </a:r>
            <a:br>
              <a:rPr lang="en-GB" sz="3600" i="0" dirty="0" smtClean="0">
                <a:solidFill>
                  <a:srgbClr val="FF0000"/>
                </a:solidFill>
                <a:cs typeface="Arial" charset="0"/>
              </a:rPr>
            </a:br>
            <a:r>
              <a:rPr lang="en-GB" sz="1200" i="0" dirty="0" smtClean="0">
                <a:solidFill>
                  <a:srgbClr val="FF0000"/>
                </a:solidFill>
                <a:cs typeface="Arial" charset="0"/>
              </a:rPr>
              <a:t>  </a:t>
            </a:r>
            <a:r>
              <a:rPr lang="en-GB" sz="3600" i="0" dirty="0" smtClean="0">
                <a:solidFill>
                  <a:srgbClr val="FF0000"/>
                </a:solidFill>
                <a:cs typeface="Arial" charset="0"/>
              </a:rPr>
              <a:t/>
            </a:r>
            <a:br>
              <a:rPr lang="en-GB" sz="3600" i="0" dirty="0" smtClean="0">
                <a:solidFill>
                  <a:srgbClr val="FF0000"/>
                </a:solidFill>
                <a:cs typeface="Arial" charset="0"/>
              </a:rPr>
            </a:br>
            <a:r>
              <a:rPr lang="en-GB" sz="3600" i="0" dirty="0" smtClean="0">
                <a:solidFill>
                  <a:srgbClr val="FF0000"/>
                </a:solidFill>
                <a:cs typeface="Arial" charset="0"/>
                <a:hlinkClick r:id="rId7"/>
              </a:rPr>
              <a:t>www.standcom.ch</a:t>
            </a:r>
            <a:r>
              <a:rPr lang="en-GB" sz="3600" i="0" dirty="0" smtClean="0">
                <a:solidFill>
                  <a:srgbClr val="FF0000"/>
                </a:solidFill>
                <a:cs typeface="Arial" charset="0"/>
              </a:rPr>
              <a:t> </a:t>
            </a:r>
            <a:br>
              <a:rPr lang="en-GB" sz="3600" i="0" dirty="0" smtClean="0">
                <a:solidFill>
                  <a:srgbClr val="FF0000"/>
                </a:solidFill>
                <a:cs typeface="Arial" charset="0"/>
              </a:rPr>
            </a:br>
            <a:r>
              <a:rPr lang="en-GB" sz="1200" i="0" dirty="0" smtClean="0">
                <a:solidFill>
                  <a:srgbClr val="FF0000"/>
                </a:solidFill>
                <a:cs typeface="Arial" charset="0"/>
              </a:rPr>
              <a:t>  </a:t>
            </a:r>
            <a:r>
              <a:rPr lang="en-GB" sz="3600" i="0" dirty="0" smtClean="0">
                <a:solidFill>
                  <a:srgbClr val="FF0000"/>
                </a:solidFill>
                <a:cs typeface="Arial" charset="0"/>
              </a:rPr>
              <a:t/>
            </a:r>
            <a:br>
              <a:rPr lang="en-GB" sz="3600" i="0" dirty="0" smtClean="0">
                <a:solidFill>
                  <a:srgbClr val="FF0000"/>
                </a:solidFill>
                <a:cs typeface="Arial" charset="0"/>
              </a:rPr>
            </a:br>
            <a:r>
              <a:rPr lang="en-GB" sz="3600" i="0" dirty="0" smtClean="0">
                <a:solidFill>
                  <a:srgbClr val="FF0000"/>
                </a:solidFill>
                <a:cs typeface="Arial" charset="0"/>
                <a:hlinkClick r:id="rId8"/>
              </a:rPr>
              <a:t>giorgio.ferrario@ifrc.org</a:t>
            </a:r>
            <a:r>
              <a:rPr lang="en-GB" sz="3600" i="0" dirty="0" smtClean="0">
                <a:solidFill>
                  <a:srgbClr val="FF0000"/>
                </a:solidFill>
                <a:cs typeface="Arial" charset="0"/>
              </a:rPr>
              <a:t> </a:t>
            </a:r>
            <a:br>
              <a:rPr lang="en-GB" sz="3600" i="0" dirty="0" smtClean="0">
                <a:solidFill>
                  <a:srgbClr val="FF0000"/>
                </a:solidFill>
                <a:cs typeface="Arial" charset="0"/>
              </a:rPr>
            </a:br>
            <a:endParaRPr lang="en-GB" sz="3600" i="0" dirty="0" smtClean="0">
              <a:solidFill>
                <a:srgbClr val="FF0000"/>
              </a:solidFill>
              <a:cs typeface="Arial" charset="0"/>
            </a:endParaRPr>
          </a:p>
        </p:txBody>
      </p:sp>
      <p:sp>
        <p:nvSpPr>
          <p:cNvPr id="3" name="Title 1"/>
          <p:cNvSpPr txBox="1">
            <a:spLocks/>
          </p:cNvSpPr>
          <p:nvPr/>
        </p:nvSpPr>
        <p:spPr>
          <a:xfrm>
            <a:off x="878284" y="1133872"/>
            <a:ext cx="7021288" cy="1143000"/>
          </a:xfrm>
          <a:prstGeom prst="rect">
            <a:avLst/>
          </a:prstGeom>
        </p:spPr>
        <p:txBody>
          <a:bodyPr/>
          <a:lstStyle>
            <a:lvl1pPr algn="l" rtl="0" eaLnBrk="1" fontAlgn="base" hangingPunct="1">
              <a:spcBef>
                <a:spcPct val="0"/>
              </a:spcBef>
              <a:spcAft>
                <a:spcPct val="0"/>
              </a:spcAft>
              <a:defRPr sz="2600" b="1" i="1" kern="1200">
                <a:solidFill>
                  <a:schemeClr val="tx1"/>
                </a:solidFill>
                <a:latin typeface="+mj-lt"/>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a:lstStyle>
          <a:p>
            <a:pPr algn="ctr"/>
            <a:r>
              <a:rPr lang="en-GB" sz="4000" dirty="0" smtClean="0">
                <a:solidFill>
                  <a:srgbClr val="FF0000"/>
                </a:solidFill>
                <a:effectLst>
                  <a:outerShdw blurRad="38100" dist="38100" dir="2700000" algn="tl">
                    <a:srgbClr val="000000">
                      <a:alpha val="43137"/>
                    </a:srgbClr>
                  </a:outerShdw>
                </a:effectLst>
              </a:rPr>
              <a:t>If you want to know more: </a:t>
            </a:r>
            <a:endParaRPr lang="en-US" sz="4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731228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2278" y="116632"/>
            <a:ext cx="8928992" cy="6624736"/>
          </a:xfrm>
          <a:prstGeom prst="rect">
            <a:avLst/>
          </a:prstGeom>
          <a:solidFill>
            <a:srgbClr val="B4A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noFill/>
            </a:endParaRPr>
          </a:p>
        </p:txBody>
      </p:sp>
      <p:sp>
        <p:nvSpPr>
          <p:cNvPr id="5"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p>
        </p:txBody>
      </p:sp>
      <p:sp>
        <p:nvSpPr>
          <p:cNvPr id="6" name="Rectangle 5"/>
          <p:cNvSpPr>
            <a:spLocks noChangeArrowheads="1"/>
          </p:cNvSpPr>
          <p:nvPr/>
        </p:nvSpPr>
        <p:spPr bwMode="auto">
          <a:xfrm>
            <a:off x="1106488" y="1093788"/>
            <a:ext cx="20955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p>
        </p:txBody>
      </p:sp>
      <p:sp>
        <p:nvSpPr>
          <p:cNvPr id="8" name="Rectangle 7"/>
          <p:cNvSpPr>
            <a:spLocks noChangeArrowheads="1"/>
          </p:cNvSpPr>
          <p:nvPr/>
        </p:nvSpPr>
        <p:spPr bwMode="auto">
          <a:xfrm>
            <a:off x="849313" y="1052513"/>
            <a:ext cx="7467600" cy="4060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r>
              <a:rPr lang="en-US" sz="3600" b="1" dirty="0">
                <a:solidFill>
                  <a:schemeClr val="bg1"/>
                </a:solidFill>
                <a:latin typeface="+mj-lt"/>
              </a:rPr>
              <a:t>Thank you</a:t>
            </a:r>
            <a:r>
              <a:rPr lang="en-US" sz="3600" dirty="0">
                <a:solidFill>
                  <a:schemeClr val="bg1"/>
                </a:solidFill>
                <a:latin typeface="+mj-lt"/>
              </a:rPr>
              <a:t> </a:t>
            </a:r>
            <a:endParaRPr lang="en-US" sz="3600" dirty="0" smtClean="0">
              <a:solidFill>
                <a:schemeClr val="bg1"/>
              </a:solidFill>
              <a:latin typeface="+mj-lt"/>
            </a:endParaRPr>
          </a:p>
          <a:p>
            <a:endParaRPr lang="fr-FR" sz="1200" dirty="0" smtClean="0">
              <a:solidFill>
                <a:srgbClr val="FFFFFF"/>
              </a:solidFill>
              <a:latin typeface="+mj-lt"/>
            </a:endParaRPr>
          </a:p>
          <a:p>
            <a:endParaRPr lang="fr-FR" sz="1400" dirty="0" smtClean="0">
              <a:solidFill>
                <a:srgbClr val="FFFFFF"/>
              </a:solidFill>
              <a:latin typeface="+mj-lt"/>
            </a:endParaRPr>
          </a:p>
          <a:p>
            <a:r>
              <a:rPr lang="fr-FR" sz="1400" dirty="0" smtClean="0">
                <a:solidFill>
                  <a:srgbClr val="FFFFFF"/>
                </a:solidFill>
                <a:latin typeface="+mj-lt"/>
              </a:rPr>
              <a:t>© </a:t>
            </a:r>
            <a:r>
              <a:rPr lang="fr-FR" sz="1400" dirty="0">
                <a:solidFill>
                  <a:srgbClr val="FFFFFF"/>
                </a:solidFill>
                <a:latin typeface="+mj-lt"/>
              </a:rPr>
              <a:t>International </a:t>
            </a:r>
            <a:r>
              <a:rPr lang="fr-FR" sz="1400" dirty="0" err="1">
                <a:solidFill>
                  <a:srgbClr val="FFFFFF"/>
                </a:solidFill>
                <a:latin typeface="+mj-lt"/>
              </a:rPr>
              <a:t>Federation</a:t>
            </a:r>
            <a:r>
              <a:rPr lang="fr-FR" sz="1400" dirty="0">
                <a:solidFill>
                  <a:srgbClr val="FFFFFF"/>
                </a:solidFill>
                <a:latin typeface="+mj-lt"/>
              </a:rPr>
              <a:t> of </a:t>
            </a:r>
            <a:r>
              <a:rPr lang="fr-FR" sz="1400" dirty="0" err="1">
                <a:solidFill>
                  <a:srgbClr val="FFFFFF"/>
                </a:solidFill>
                <a:latin typeface="+mj-lt"/>
              </a:rPr>
              <a:t>Red</a:t>
            </a:r>
            <a:r>
              <a:rPr lang="fr-FR" sz="1400" dirty="0">
                <a:solidFill>
                  <a:srgbClr val="FFFFFF"/>
                </a:solidFill>
                <a:latin typeface="+mj-lt"/>
              </a:rPr>
              <a:t> </a:t>
            </a:r>
            <a:r>
              <a:rPr lang="fr-FR" sz="1400" dirty="0" smtClean="0">
                <a:solidFill>
                  <a:srgbClr val="FFFFFF"/>
                </a:solidFill>
                <a:latin typeface="+mj-lt"/>
              </a:rPr>
              <a:t>Cross and </a:t>
            </a:r>
            <a:r>
              <a:rPr lang="fr-FR" sz="1400" dirty="0" err="1">
                <a:solidFill>
                  <a:srgbClr val="FFFFFF"/>
                </a:solidFill>
                <a:latin typeface="+mj-lt"/>
              </a:rPr>
              <a:t>Red</a:t>
            </a:r>
            <a:r>
              <a:rPr lang="fr-FR" sz="1400" dirty="0">
                <a:solidFill>
                  <a:srgbClr val="FFFFFF"/>
                </a:solidFill>
                <a:latin typeface="+mj-lt"/>
              </a:rPr>
              <a:t> Crescent </a:t>
            </a:r>
            <a:r>
              <a:rPr lang="fr-FR" sz="1400" dirty="0" err="1">
                <a:solidFill>
                  <a:srgbClr val="FFFFFF"/>
                </a:solidFill>
                <a:latin typeface="+mj-lt"/>
              </a:rPr>
              <a:t>Societies</a:t>
            </a:r>
            <a:r>
              <a:rPr lang="fr-FR" sz="1400" dirty="0">
                <a:solidFill>
                  <a:srgbClr val="FFFFFF"/>
                </a:solidFill>
                <a:latin typeface="+mj-lt"/>
              </a:rPr>
              <a:t>, Geneva, </a:t>
            </a:r>
            <a:r>
              <a:rPr lang="fr-FR" sz="1400" dirty="0" smtClean="0">
                <a:solidFill>
                  <a:srgbClr val="FFFFFF"/>
                </a:solidFill>
                <a:latin typeface="+mj-lt"/>
              </a:rPr>
              <a:t>2016. </a:t>
            </a:r>
          </a:p>
          <a:p>
            <a:endParaRPr lang="fr-FR" sz="1400" dirty="0" smtClean="0">
              <a:solidFill>
                <a:srgbClr val="FFFFFF"/>
              </a:solidFill>
              <a:latin typeface="+mj-lt"/>
            </a:endParaRPr>
          </a:p>
          <a:p>
            <a:r>
              <a:rPr lang="fr-FR" sz="1400" dirty="0" err="1" smtClean="0">
                <a:solidFill>
                  <a:srgbClr val="FFFFFF"/>
                </a:solidFill>
                <a:latin typeface="+mj-lt"/>
              </a:rPr>
              <a:t>Any</a:t>
            </a:r>
            <a:r>
              <a:rPr lang="fr-FR" sz="1400" dirty="0" smtClean="0">
                <a:solidFill>
                  <a:srgbClr val="FFFFFF"/>
                </a:solidFill>
                <a:latin typeface="+mj-lt"/>
              </a:rPr>
              <a:t> </a:t>
            </a:r>
            <a:r>
              <a:rPr lang="fr-FR" sz="1400" dirty="0">
                <a:solidFill>
                  <a:srgbClr val="FFFFFF"/>
                </a:solidFill>
                <a:latin typeface="+mj-lt"/>
              </a:rPr>
              <a:t>part of </a:t>
            </a:r>
            <a:r>
              <a:rPr lang="fr-FR" sz="1400" dirty="0" err="1">
                <a:solidFill>
                  <a:srgbClr val="FFFFFF"/>
                </a:solidFill>
                <a:latin typeface="+mj-lt"/>
              </a:rPr>
              <a:t>this</a:t>
            </a:r>
            <a:r>
              <a:rPr lang="fr-FR" sz="1400" dirty="0">
                <a:solidFill>
                  <a:srgbClr val="FFFFFF"/>
                </a:solidFill>
                <a:latin typeface="+mj-lt"/>
              </a:rPr>
              <a:t> </a:t>
            </a:r>
            <a:r>
              <a:rPr lang="fr-FR" sz="1400" dirty="0" err="1" smtClean="0">
                <a:solidFill>
                  <a:srgbClr val="FFFFFF"/>
                </a:solidFill>
                <a:latin typeface="+mj-lt"/>
              </a:rPr>
              <a:t>presentation</a:t>
            </a:r>
            <a:r>
              <a:rPr lang="fr-FR" sz="1400" dirty="0" smtClean="0">
                <a:solidFill>
                  <a:srgbClr val="FFFFFF"/>
                </a:solidFill>
                <a:latin typeface="+mj-lt"/>
              </a:rPr>
              <a:t> </a:t>
            </a:r>
            <a:r>
              <a:rPr lang="fr-FR" sz="1400" dirty="0" err="1" smtClean="0">
                <a:solidFill>
                  <a:srgbClr val="FFFFFF"/>
                </a:solidFill>
                <a:latin typeface="+mj-lt"/>
              </a:rPr>
              <a:t>may</a:t>
            </a:r>
            <a:r>
              <a:rPr lang="fr-FR" sz="1400" dirty="0" smtClean="0">
                <a:solidFill>
                  <a:srgbClr val="FFFFFF"/>
                </a:solidFill>
                <a:latin typeface="+mj-lt"/>
              </a:rPr>
              <a:t> </a:t>
            </a:r>
            <a:r>
              <a:rPr lang="fr-FR" sz="1400" dirty="0" err="1">
                <a:solidFill>
                  <a:srgbClr val="FFFFFF"/>
                </a:solidFill>
                <a:latin typeface="+mj-lt"/>
              </a:rPr>
              <a:t>be</a:t>
            </a:r>
            <a:r>
              <a:rPr lang="fr-FR" sz="1400" dirty="0">
                <a:solidFill>
                  <a:srgbClr val="FFFFFF"/>
                </a:solidFill>
                <a:latin typeface="+mj-lt"/>
              </a:rPr>
              <a:t> </a:t>
            </a:r>
            <a:r>
              <a:rPr lang="fr-FR" sz="1400" dirty="0" err="1">
                <a:solidFill>
                  <a:srgbClr val="FFFFFF"/>
                </a:solidFill>
                <a:latin typeface="+mj-lt"/>
              </a:rPr>
              <a:t>cited</a:t>
            </a:r>
            <a:r>
              <a:rPr lang="fr-FR" sz="1400" dirty="0">
                <a:solidFill>
                  <a:srgbClr val="FFFFFF"/>
                </a:solidFill>
                <a:latin typeface="+mj-lt"/>
              </a:rPr>
              <a:t>, </a:t>
            </a:r>
            <a:r>
              <a:rPr lang="fr-FR" sz="1400" dirty="0" err="1">
                <a:solidFill>
                  <a:srgbClr val="FFFFFF"/>
                </a:solidFill>
                <a:latin typeface="+mj-lt"/>
              </a:rPr>
              <a:t>copied</a:t>
            </a:r>
            <a:r>
              <a:rPr lang="fr-FR" sz="1400" dirty="0" smtClean="0">
                <a:solidFill>
                  <a:srgbClr val="FFFFFF"/>
                </a:solidFill>
                <a:latin typeface="+mj-lt"/>
              </a:rPr>
              <a:t>, </a:t>
            </a:r>
            <a:r>
              <a:rPr lang="fr-FR" sz="1400" dirty="0" err="1" smtClean="0">
                <a:solidFill>
                  <a:srgbClr val="FFFFFF"/>
                </a:solidFill>
                <a:latin typeface="+mj-lt"/>
              </a:rPr>
              <a:t>translated</a:t>
            </a:r>
            <a:r>
              <a:rPr lang="fr-FR" sz="1400" dirty="0" smtClean="0">
                <a:solidFill>
                  <a:srgbClr val="FFFFFF"/>
                </a:solidFill>
                <a:latin typeface="+mj-lt"/>
              </a:rPr>
              <a:t> </a:t>
            </a:r>
            <a:r>
              <a:rPr lang="fr-FR" sz="1400" dirty="0" err="1">
                <a:solidFill>
                  <a:srgbClr val="FFFFFF"/>
                </a:solidFill>
                <a:latin typeface="+mj-lt"/>
              </a:rPr>
              <a:t>into</a:t>
            </a:r>
            <a:r>
              <a:rPr lang="fr-FR" sz="1400" dirty="0">
                <a:solidFill>
                  <a:srgbClr val="FFFFFF"/>
                </a:solidFill>
                <a:latin typeface="+mj-lt"/>
              </a:rPr>
              <a:t> </a:t>
            </a:r>
            <a:r>
              <a:rPr lang="fr-FR" sz="1400" dirty="0" err="1">
                <a:solidFill>
                  <a:srgbClr val="FFFFFF"/>
                </a:solidFill>
                <a:latin typeface="+mj-lt"/>
              </a:rPr>
              <a:t>other</a:t>
            </a:r>
            <a:r>
              <a:rPr lang="fr-FR" sz="1400" dirty="0">
                <a:solidFill>
                  <a:srgbClr val="FFFFFF"/>
                </a:solidFill>
                <a:latin typeface="+mj-lt"/>
              </a:rPr>
              <a:t> </a:t>
            </a:r>
            <a:r>
              <a:rPr lang="fr-FR" sz="1400" dirty="0" err="1">
                <a:solidFill>
                  <a:srgbClr val="FFFFFF"/>
                </a:solidFill>
                <a:latin typeface="+mj-lt"/>
              </a:rPr>
              <a:t>languages</a:t>
            </a:r>
            <a:r>
              <a:rPr lang="fr-FR" sz="1400" dirty="0">
                <a:solidFill>
                  <a:srgbClr val="FFFFFF"/>
                </a:solidFill>
                <a:latin typeface="+mj-lt"/>
              </a:rPr>
              <a:t> or </a:t>
            </a:r>
            <a:r>
              <a:rPr lang="fr-FR" sz="1400" dirty="0" err="1">
                <a:solidFill>
                  <a:srgbClr val="FFFFFF"/>
                </a:solidFill>
                <a:latin typeface="+mj-lt"/>
              </a:rPr>
              <a:t>adapted</a:t>
            </a:r>
            <a:r>
              <a:rPr lang="fr-FR" sz="1400" dirty="0">
                <a:solidFill>
                  <a:srgbClr val="FFFFFF"/>
                </a:solidFill>
                <a:latin typeface="+mj-lt"/>
              </a:rPr>
              <a:t> to </a:t>
            </a:r>
            <a:r>
              <a:rPr lang="fr-FR" sz="1400" dirty="0" err="1" smtClean="0">
                <a:solidFill>
                  <a:srgbClr val="FFFFFF"/>
                </a:solidFill>
                <a:latin typeface="+mj-lt"/>
              </a:rPr>
              <a:t>meet</a:t>
            </a:r>
            <a:r>
              <a:rPr lang="fr-FR" sz="1400" dirty="0">
                <a:solidFill>
                  <a:srgbClr val="FFFFFF"/>
                </a:solidFill>
                <a:latin typeface="+mj-lt"/>
              </a:rPr>
              <a:t> </a:t>
            </a:r>
            <a:r>
              <a:rPr lang="fr-FR" sz="1400" dirty="0" smtClean="0">
                <a:solidFill>
                  <a:srgbClr val="FFFFFF"/>
                </a:solidFill>
                <a:latin typeface="+mj-lt"/>
              </a:rPr>
              <a:t>local </a:t>
            </a:r>
            <a:r>
              <a:rPr lang="fr-FR" sz="1400" dirty="0" err="1">
                <a:solidFill>
                  <a:srgbClr val="FFFFFF"/>
                </a:solidFill>
                <a:latin typeface="+mj-lt"/>
              </a:rPr>
              <a:t>needs</a:t>
            </a:r>
            <a:r>
              <a:rPr lang="fr-FR" sz="1400" dirty="0">
                <a:solidFill>
                  <a:srgbClr val="FFFFFF"/>
                </a:solidFill>
                <a:latin typeface="+mj-lt"/>
              </a:rPr>
              <a:t> </a:t>
            </a:r>
            <a:r>
              <a:rPr lang="fr-FR" sz="1400" dirty="0" err="1">
                <a:solidFill>
                  <a:srgbClr val="FFFFFF"/>
                </a:solidFill>
                <a:latin typeface="+mj-lt"/>
              </a:rPr>
              <a:t>without</a:t>
            </a:r>
            <a:r>
              <a:rPr lang="fr-FR" sz="1400" dirty="0">
                <a:solidFill>
                  <a:srgbClr val="FFFFFF"/>
                </a:solidFill>
                <a:latin typeface="+mj-lt"/>
              </a:rPr>
              <a:t> </a:t>
            </a:r>
            <a:r>
              <a:rPr lang="fr-FR" sz="1400" dirty="0" err="1">
                <a:solidFill>
                  <a:srgbClr val="FFFFFF"/>
                </a:solidFill>
                <a:latin typeface="+mj-lt"/>
              </a:rPr>
              <a:t>prior</a:t>
            </a:r>
            <a:r>
              <a:rPr lang="fr-FR" sz="1400" dirty="0">
                <a:solidFill>
                  <a:srgbClr val="FFFFFF"/>
                </a:solidFill>
                <a:latin typeface="+mj-lt"/>
              </a:rPr>
              <a:t> permission </a:t>
            </a:r>
            <a:r>
              <a:rPr lang="fr-FR" sz="1400" dirty="0" err="1">
                <a:solidFill>
                  <a:srgbClr val="FFFFFF"/>
                </a:solidFill>
                <a:latin typeface="+mj-lt"/>
              </a:rPr>
              <a:t>from</a:t>
            </a:r>
            <a:r>
              <a:rPr lang="fr-FR" sz="1400" dirty="0">
                <a:solidFill>
                  <a:srgbClr val="FFFFFF"/>
                </a:solidFill>
                <a:latin typeface="+mj-lt"/>
              </a:rPr>
              <a:t> </a:t>
            </a:r>
            <a:r>
              <a:rPr lang="fr-FR" sz="1400" dirty="0" smtClean="0">
                <a:solidFill>
                  <a:srgbClr val="FFFFFF"/>
                </a:solidFill>
                <a:latin typeface="+mj-lt"/>
              </a:rPr>
              <a:t>the International </a:t>
            </a:r>
            <a:r>
              <a:rPr lang="fr-FR" sz="1400" dirty="0" err="1">
                <a:solidFill>
                  <a:srgbClr val="FFFFFF"/>
                </a:solidFill>
                <a:latin typeface="+mj-lt"/>
              </a:rPr>
              <a:t>Federation</a:t>
            </a:r>
            <a:r>
              <a:rPr lang="fr-FR" sz="1400" dirty="0">
                <a:solidFill>
                  <a:srgbClr val="FFFFFF"/>
                </a:solidFill>
                <a:latin typeface="+mj-lt"/>
              </a:rPr>
              <a:t> of </a:t>
            </a:r>
            <a:r>
              <a:rPr lang="fr-FR" sz="1400" dirty="0" err="1">
                <a:solidFill>
                  <a:srgbClr val="FFFFFF"/>
                </a:solidFill>
                <a:latin typeface="+mj-lt"/>
              </a:rPr>
              <a:t>Red</a:t>
            </a:r>
            <a:r>
              <a:rPr lang="fr-FR" sz="1400" dirty="0">
                <a:solidFill>
                  <a:srgbClr val="FFFFFF"/>
                </a:solidFill>
                <a:latin typeface="+mj-lt"/>
              </a:rPr>
              <a:t> Cross and </a:t>
            </a:r>
            <a:r>
              <a:rPr lang="fr-FR" sz="1400" dirty="0" err="1">
                <a:solidFill>
                  <a:srgbClr val="FFFFFF"/>
                </a:solidFill>
                <a:latin typeface="+mj-lt"/>
              </a:rPr>
              <a:t>Red</a:t>
            </a:r>
            <a:r>
              <a:rPr lang="fr-FR" sz="1400" dirty="0">
                <a:solidFill>
                  <a:srgbClr val="FFFFFF"/>
                </a:solidFill>
                <a:latin typeface="+mj-lt"/>
              </a:rPr>
              <a:t> </a:t>
            </a:r>
            <a:r>
              <a:rPr lang="fr-FR" sz="1400" dirty="0" smtClean="0">
                <a:solidFill>
                  <a:srgbClr val="FFFFFF"/>
                </a:solidFill>
                <a:latin typeface="+mj-lt"/>
              </a:rPr>
              <a:t>Crescent </a:t>
            </a:r>
            <a:r>
              <a:rPr lang="fr-FR" sz="1400" dirty="0" err="1" smtClean="0">
                <a:solidFill>
                  <a:srgbClr val="FFFFFF"/>
                </a:solidFill>
                <a:latin typeface="+mj-lt"/>
              </a:rPr>
              <a:t>Societies</a:t>
            </a:r>
            <a:r>
              <a:rPr lang="fr-FR" sz="1400" dirty="0">
                <a:solidFill>
                  <a:srgbClr val="FFFFFF"/>
                </a:solidFill>
                <a:latin typeface="+mj-lt"/>
              </a:rPr>
              <a:t>, </a:t>
            </a:r>
            <a:r>
              <a:rPr lang="fr-FR" sz="1400" dirty="0" err="1">
                <a:solidFill>
                  <a:srgbClr val="FFFFFF"/>
                </a:solidFill>
                <a:latin typeface="+mj-lt"/>
              </a:rPr>
              <a:t>provided</a:t>
            </a:r>
            <a:r>
              <a:rPr lang="fr-FR" sz="1400" dirty="0">
                <a:solidFill>
                  <a:srgbClr val="FFFFFF"/>
                </a:solidFill>
                <a:latin typeface="+mj-lt"/>
              </a:rPr>
              <a:t> </a:t>
            </a:r>
            <a:r>
              <a:rPr lang="fr-FR" sz="1400" dirty="0" err="1">
                <a:solidFill>
                  <a:srgbClr val="FFFFFF"/>
                </a:solidFill>
                <a:latin typeface="+mj-lt"/>
              </a:rPr>
              <a:t>that</a:t>
            </a:r>
            <a:r>
              <a:rPr lang="fr-FR" sz="1400" dirty="0">
                <a:solidFill>
                  <a:srgbClr val="FFFFFF"/>
                </a:solidFill>
                <a:latin typeface="+mj-lt"/>
              </a:rPr>
              <a:t> the source </a:t>
            </a:r>
            <a:r>
              <a:rPr lang="fr-FR" sz="1400" dirty="0" err="1">
                <a:solidFill>
                  <a:srgbClr val="FFFFFF"/>
                </a:solidFill>
                <a:latin typeface="+mj-lt"/>
              </a:rPr>
              <a:t>is</a:t>
            </a:r>
            <a:r>
              <a:rPr lang="fr-FR" sz="1400" dirty="0">
                <a:solidFill>
                  <a:srgbClr val="FFFFFF"/>
                </a:solidFill>
                <a:latin typeface="+mj-lt"/>
              </a:rPr>
              <a:t> </a:t>
            </a:r>
            <a:r>
              <a:rPr lang="fr-FR" sz="1400" dirty="0" err="1">
                <a:solidFill>
                  <a:srgbClr val="FFFFFF"/>
                </a:solidFill>
                <a:latin typeface="+mj-lt"/>
              </a:rPr>
              <a:t>clearly</a:t>
            </a:r>
            <a:r>
              <a:rPr lang="fr-FR" sz="1400" dirty="0">
                <a:solidFill>
                  <a:srgbClr val="FFFFFF"/>
                </a:solidFill>
                <a:latin typeface="+mj-lt"/>
              </a:rPr>
              <a:t> </a:t>
            </a:r>
            <a:r>
              <a:rPr lang="fr-FR" sz="1400" dirty="0" err="1" smtClean="0">
                <a:solidFill>
                  <a:srgbClr val="FFFFFF"/>
                </a:solidFill>
                <a:latin typeface="+mj-lt"/>
              </a:rPr>
              <a:t>stated</a:t>
            </a:r>
            <a:r>
              <a:rPr lang="fr-FR" sz="1400" dirty="0" smtClean="0">
                <a:solidFill>
                  <a:srgbClr val="FFFFFF"/>
                </a:solidFill>
                <a:latin typeface="+mj-lt"/>
              </a:rPr>
              <a:t>. </a:t>
            </a:r>
            <a:r>
              <a:rPr lang="fr-FR" sz="1400" dirty="0" err="1" smtClean="0">
                <a:solidFill>
                  <a:srgbClr val="FFFFFF"/>
                </a:solidFill>
                <a:latin typeface="+mj-lt"/>
              </a:rPr>
              <a:t>Requests</a:t>
            </a:r>
            <a:r>
              <a:rPr lang="fr-FR" sz="1400" dirty="0" smtClean="0">
                <a:solidFill>
                  <a:srgbClr val="FFFFFF"/>
                </a:solidFill>
                <a:latin typeface="+mj-lt"/>
              </a:rPr>
              <a:t> </a:t>
            </a:r>
            <a:r>
              <a:rPr lang="fr-FR" sz="1400" dirty="0">
                <a:solidFill>
                  <a:srgbClr val="FFFFFF"/>
                </a:solidFill>
                <a:latin typeface="+mj-lt"/>
              </a:rPr>
              <a:t>for commercial reproduction </a:t>
            </a:r>
            <a:r>
              <a:rPr lang="fr-FR" sz="1400" dirty="0" err="1">
                <a:solidFill>
                  <a:srgbClr val="FFFFFF"/>
                </a:solidFill>
                <a:latin typeface="+mj-lt"/>
              </a:rPr>
              <a:t>should</a:t>
            </a:r>
            <a:r>
              <a:rPr lang="fr-FR" sz="1400" dirty="0">
                <a:solidFill>
                  <a:srgbClr val="FFFFFF"/>
                </a:solidFill>
                <a:latin typeface="+mj-lt"/>
              </a:rPr>
              <a:t> </a:t>
            </a:r>
            <a:r>
              <a:rPr lang="fr-FR" sz="1400" dirty="0" err="1" smtClean="0">
                <a:solidFill>
                  <a:srgbClr val="FFFFFF"/>
                </a:solidFill>
                <a:latin typeface="+mj-lt"/>
              </a:rPr>
              <a:t>be</a:t>
            </a:r>
            <a:r>
              <a:rPr lang="fr-FR" sz="1400" dirty="0">
                <a:solidFill>
                  <a:srgbClr val="FFFFFF"/>
                </a:solidFill>
                <a:latin typeface="+mj-lt"/>
              </a:rPr>
              <a:t> </a:t>
            </a:r>
            <a:r>
              <a:rPr lang="fr-FR" sz="1400" dirty="0" err="1" smtClean="0">
                <a:solidFill>
                  <a:srgbClr val="FFFFFF"/>
                </a:solidFill>
                <a:latin typeface="+mj-lt"/>
              </a:rPr>
              <a:t>directed</a:t>
            </a:r>
            <a:r>
              <a:rPr lang="fr-FR" sz="1400" dirty="0" smtClean="0">
                <a:solidFill>
                  <a:srgbClr val="FFFFFF"/>
                </a:solidFill>
                <a:latin typeface="+mj-lt"/>
              </a:rPr>
              <a:t> </a:t>
            </a:r>
            <a:r>
              <a:rPr lang="fr-FR" sz="1400" dirty="0">
                <a:solidFill>
                  <a:srgbClr val="FFFFFF"/>
                </a:solidFill>
                <a:latin typeface="+mj-lt"/>
              </a:rPr>
              <a:t>to the IFRC </a:t>
            </a:r>
            <a:r>
              <a:rPr lang="fr-FR" sz="1400" dirty="0" err="1">
                <a:solidFill>
                  <a:srgbClr val="FFFFFF"/>
                </a:solidFill>
                <a:latin typeface="+mj-lt"/>
              </a:rPr>
              <a:t>Secretariat</a:t>
            </a:r>
            <a:r>
              <a:rPr lang="fr-FR" sz="1400" dirty="0">
                <a:solidFill>
                  <a:srgbClr val="FFFFFF"/>
                </a:solidFill>
                <a:latin typeface="+mj-lt"/>
              </a:rPr>
              <a:t> </a:t>
            </a:r>
            <a:r>
              <a:rPr lang="fr-FR" sz="1400" dirty="0" err="1">
                <a:solidFill>
                  <a:srgbClr val="FFFFFF"/>
                </a:solidFill>
                <a:latin typeface="+mj-lt"/>
              </a:rPr>
              <a:t>at</a:t>
            </a:r>
            <a:r>
              <a:rPr lang="fr-FR" sz="1400" dirty="0">
                <a:solidFill>
                  <a:srgbClr val="FFFFFF"/>
                </a:solidFill>
                <a:latin typeface="+mj-lt"/>
              </a:rPr>
              <a:t> </a:t>
            </a:r>
            <a:r>
              <a:rPr lang="fr-FR" sz="1400" dirty="0" err="1">
                <a:solidFill>
                  <a:srgbClr val="FFFFFF"/>
                </a:solidFill>
                <a:latin typeface="+mj-lt"/>
              </a:rPr>
              <a:t>secretariat@ifrc.org</a:t>
            </a:r>
            <a:endParaRPr lang="fr-FR" sz="1400" dirty="0">
              <a:solidFill>
                <a:srgbClr val="FFFFFF"/>
              </a:solidFill>
              <a:latin typeface="+mj-lt"/>
            </a:endParaRPr>
          </a:p>
          <a:p>
            <a:endParaRPr lang="fr-FR" sz="1400" dirty="0" smtClean="0">
              <a:solidFill>
                <a:srgbClr val="FFFFFF"/>
              </a:solidFill>
              <a:latin typeface="+mj-lt"/>
            </a:endParaRPr>
          </a:p>
          <a:p>
            <a:r>
              <a:rPr lang="fr-FR" sz="1400" dirty="0" smtClean="0">
                <a:solidFill>
                  <a:srgbClr val="FFFFFF"/>
                </a:solidFill>
                <a:latin typeface="+mj-lt"/>
              </a:rPr>
              <a:t>All </a:t>
            </a:r>
            <a:r>
              <a:rPr lang="fr-FR" sz="1400" dirty="0">
                <a:solidFill>
                  <a:srgbClr val="FFFFFF"/>
                </a:solidFill>
                <a:latin typeface="+mj-lt"/>
              </a:rPr>
              <a:t>photos </a:t>
            </a:r>
            <a:r>
              <a:rPr lang="fr-FR" sz="1400" dirty="0" err="1">
                <a:solidFill>
                  <a:srgbClr val="FFFFFF"/>
                </a:solidFill>
                <a:latin typeface="+mj-lt"/>
              </a:rPr>
              <a:t>used</a:t>
            </a:r>
            <a:r>
              <a:rPr lang="fr-FR" sz="1400" dirty="0">
                <a:solidFill>
                  <a:srgbClr val="FFFFFF"/>
                </a:solidFill>
                <a:latin typeface="+mj-lt"/>
              </a:rPr>
              <a:t> in </a:t>
            </a:r>
            <a:r>
              <a:rPr lang="fr-FR" sz="1400" dirty="0" err="1">
                <a:solidFill>
                  <a:srgbClr val="FFFFFF"/>
                </a:solidFill>
                <a:latin typeface="+mj-lt"/>
              </a:rPr>
              <a:t>this</a:t>
            </a:r>
            <a:r>
              <a:rPr lang="fr-FR" sz="1400" dirty="0">
                <a:solidFill>
                  <a:srgbClr val="FFFFFF"/>
                </a:solidFill>
                <a:latin typeface="+mj-lt"/>
              </a:rPr>
              <a:t> </a:t>
            </a:r>
            <a:r>
              <a:rPr lang="fr-FR" sz="1400" dirty="0" err="1" smtClean="0">
                <a:solidFill>
                  <a:srgbClr val="FFFFFF"/>
                </a:solidFill>
                <a:latin typeface="+mj-lt"/>
              </a:rPr>
              <a:t>presentation</a:t>
            </a:r>
            <a:r>
              <a:rPr lang="fr-FR" sz="1400" dirty="0" smtClean="0">
                <a:solidFill>
                  <a:srgbClr val="FFFFFF"/>
                </a:solidFill>
                <a:latin typeface="+mj-lt"/>
              </a:rPr>
              <a:t> are </a:t>
            </a:r>
            <a:r>
              <a:rPr lang="fr-FR" sz="1400" dirty="0">
                <a:solidFill>
                  <a:srgbClr val="FFFFFF"/>
                </a:solidFill>
                <a:latin typeface="+mj-lt"/>
              </a:rPr>
              <a:t>copyright of </a:t>
            </a:r>
            <a:r>
              <a:rPr lang="fr-FR" sz="1400" dirty="0" smtClean="0">
                <a:solidFill>
                  <a:srgbClr val="FFFFFF"/>
                </a:solidFill>
                <a:latin typeface="+mj-lt"/>
              </a:rPr>
              <a:t>the IFRC </a:t>
            </a:r>
            <a:r>
              <a:rPr lang="fr-FR" sz="1400" dirty="0" err="1">
                <a:solidFill>
                  <a:srgbClr val="FFFFFF"/>
                </a:solidFill>
                <a:latin typeface="+mj-lt"/>
              </a:rPr>
              <a:t>unless</a:t>
            </a:r>
            <a:r>
              <a:rPr lang="fr-FR" sz="1400" dirty="0">
                <a:solidFill>
                  <a:srgbClr val="FFFFFF"/>
                </a:solidFill>
                <a:latin typeface="+mj-lt"/>
              </a:rPr>
              <a:t> </a:t>
            </a:r>
            <a:r>
              <a:rPr lang="fr-FR" sz="1400" dirty="0" err="1">
                <a:solidFill>
                  <a:srgbClr val="FFFFFF"/>
                </a:solidFill>
                <a:latin typeface="+mj-lt"/>
              </a:rPr>
              <a:t>otherwise</a:t>
            </a:r>
            <a:r>
              <a:rPr lang="fr-FR" sz="1400" dirty="0">
                <a:solidFill>
                  <a:srgbClr val="FFFFFF"/>
                </a:solidFill>
                <a:latin typeface="+mj-lt"/>
              </a:rPr>
              <a:t> </a:t>
            </a:r>
            <a:r>
              <a:rPr lang="fr-FR" sz="1400" dirty="0" err="1">
                <a:solidFill>
                  <a:srgbClr val="FFFFFF"/>
                </a:solidFill>
                <a:latin typeface="+mj-lt"/>
              </a:rPr>
              <a:t>indicated</a:t>
            </a:r>
            <a:r>
              <a:rPr lang="fr-FR" sz="1400" dirty="0">
                <a:solidFill>
                  <a:srgbClr val="FFFFFF"/>
                </a:solidFill>
                <a:latin typeface="+mj-lt"/>
              </a:rPr>
              <a:t>.</a:t>
            </a:r>
            <a:endParaRPr lang="en-US" sz="1400" baseline="0" dirty="0">
              <a:solidFill>
                <a:srgbClr val="FFFFFF"/>
              </a:solidFill>
              <a:latin typeface="+mj-lt"/>
            </a:endParaRPr>
          </a:p>
          <a:p>
            <a:pPr algn="l" defTabSz="762000" eaLnBrk="1" hangingPunct="1"/>
            <a:endParaRPr lang="en-US" sz="1400" baseline="0" dirty="0">
              <a:solidFill>
                <a:srgbClr val="FFFFFF"/>
              </a:solidFill>
              <a:latin typeface="+mj-lt"/>
            </a:endParaRPr>
          </a:p>
          <a:p>
            <a:pPr algn="l" defTabSz="762000" eaLnBrk="1" hangingPunct="1"/>
            <a:r>
              <a:rPr lang="en-US" sz="1400" baseline="0" dirty="0">
                <a:solidFill>
                  <a:srgbClr val="FFFFFF"/>
                </a:solidFill>
                <a:latin typeface="+mj-lt"/>
              </a:rPr>
              <a:t>This </a:t>
            </a:r>
            <a:r>
              <a:rPr lang="en-US" sz="1400" baseline="0" dirty="0" smtClean="0">
                <a:solidFill>
                  <a:srgbClr val="FFFFFF"/>
                </a:solidFill>
                <a:latin typeface="+mj-lt"/>
              </a:rPr>
              <a:t>presentation was written and developed </a:t>
            </a:r>
            <a:r>
              <a:rPr lang="en-US" sz="1400" baseline="0" dirty="0">
                <a:solidFill>
                  <a:srgbClr val="FFFFFF"/>
                </a:solidFill>
                <a:latin typeface="+mj-lt"/>
              </a:rPr>
              <a:t>by </a:t>
            </a:r>
            <a:r>
              <a:rPr lang="en-US" sz="1400" i="1" dirty="0" smtClean="0">
                <a:solidFill>
                  <a:srgbClr val="CF1C21"/>
                </a:solidFill>
                <a:latin typeface="+mj-lt"/>
              </a:rPr>
              <a:t>Giorgio Ferrario </a:t>
            </a:r>
            <a:r>
              <a:rPr lang="en-US" sz="1400" baseline="0" dirty="0" smtClean="0">
                <a:solidFill>
                  <a:srgbClr val="FFFFFF"/>
                </a:solidFill>
                <a:latin typeface="+mj-lt"/>
              </a:rPr>
              <a:t>and </a:t>
            </a:r>
            <a:r>
              <a:rPr lang="en-US" sz="1400" baseline="0" dirty="0">
                <a:solidFill>
                  <a:srgbClr val="FFFFFF"/>
                </a:solidFill>
                <a:latin typeface="+mj-lt"/>
              </a:rPr>
              <a:t>produced in </a:t>
            </a:r>
            <a:r>
              <a:rPr lang="en-US" sz="1400" i="1" baseline="0" dirty="0" smtClean="0">
                <a:solidFill>
                  <a:srgbClr val="CF1C21"/>
                </a:solidFill>
                <a:latin typeface="+mj-lt"/>
              </a:rPr>
              <a:t>May 2016</a:t>
            </a:r>
            <a:endParaRPr lang="en-US" sz="1400" baseline="0" dirty="0">
              <a:solidFill>
                <a:srgbClr val="FFFFFF"/>
              </a:solidFill>
              <a:latin typeface="+mj-lt"/>
            </a:endParaRPr>
          </a:p>
          <a:p>
            <a:pPr algn="l" defTabSz="762000" eaLnBrk="1" hangingPunct="1"/>
            <a:endParaRPr lang="en-US" sz="1400" baseline="0" dirty="0">
              <a:solidFill>
                <a:srgbClr val="FFFFFF"/>
              </a:solidFill>
              <a:latin typeface="+mj-lt"/>
            </a:endParaRPr>
          </a:p>
          <a:p>
            <a:pPr algn="l" defTabSz="762000" eaLnBrk="1" hangingPunct="1"/>
            <a:r>
              <a:rPr lang="en-US" sz="1400" dirty="0" smtClean="0">
                <a:solidFill>
                  <a:srgbClr val="FFFFFF"/>
                </a:solidFill>
                <a:latin typeface="+mj-lt"/>
              </a:rPr>
              <a:t>Relevant resources are available on </a:t>
            </a:r>
            <a:r>
              <a:rPr lang="en-US" sz="1400" dirty="0" err="1" smtClean="0">
                <a:solidFill>
                  <a:srgbClr val="FFFFFF"/>
                </a:solidFill>
                <a:latin typeface="+mj-lt"/>
              </a:rPr>
              <a:t>FedNet</a:t>
            </a:r>
            <a:r>
              <a:rPr lang="en-US" sz="1400" dirty="0" smtClean="0">
                <a:solidFill>
                  <a:srgbClr val="FFFFFF"/>
                </a:solidFill>
                <a:latin typeface="+mj-lt"/>
              </a:rPr>
              <a:t> at </a:t>
            </a:r>
            <a:r>
              <a:rPr lang="en-US" sz="1400" b="1" baseline="0" dirty="0" smtClean="0">
                <a:solidFill>
                  <a:srgbClr val="FFFFFF"/>
                </a:solidFill>
                <a:latin typeface="+mj-lt"/>
              </a:rPr>
              <a:t>fednet.ifrc.org</a:t>
            </a:r>
          </a:p>
          <a:p>
            <a:pPr algn="l" defTabSz="762000" eaLnBrk="1" hangingPunct="1"/>
            <a:endParaRPr lang="en-US" sz="1400" b="1" dirty="0">
              <a:solidFill>
                <a:srgbClr val="FFFFFF"/>
              </a:solidFill>
              <a:latin typeface="+mj-lt"/>
            </a:endParaRPr>
          </a:p>
          <a:p>
            <a:pPr algn="l" defTabSz="762000" eaLnBrk="1" hangingPunct="1"/>
            <a:r>
              <a:rPr lang="en-US" sz="1400" i="1" baseline="0" dirty="0" smtClean="0">
                <a:solidFill>
                  <a:srgbClr val="FFFFFF"/>
                </a:solidFill>
                <a:latin typeface="+mj-lt"/>
              </a:rPr>
              <a:t>For further information,  please contact </a:t>
            </a:r>
            <a:r>
              <a:rPr lang="en-US" sz="1400" i="1" baseline="0" dirty="0" smtClean="0">
                <a:solidFill>
                  <a:srgbClr val="FFFFFF"/>
                </a:solidFill>
                <a:latin typeface="+mj-lt"/>
                <a:hlinkClick r:id="rId2"/>
              </a:rPr>
              <a:t>giorgio.ferrario@ifrc.org</a:t>
            </a:r>
            <a:r>
              <a:rPr lang="en-US" sz="1400" i="1" dirty="0" smtClean="0">
                <a:solidFill>
                  <a:srgbClr val="FFFFFF"/>
                </a:solidFill>
                <a:latin typeface="+mj-lt"/>
              </a:rPr>
              <a:t> </a:t>
            </a:r>
            <a:endParaRPr lang="en-US" sz="1400" i="1" baseline="0" dirty="0">
              <a:solidFill>
                <a:srgbClr val="FFFFFF"/>
              </a:solidFill>
              <a:latin typeface="+mj-lt"/>
            </a:endParaRPr>
          </a:p>
        </p:txBody>
      </p:sp>
    </p:spTree>
    <p:extLst>
      <p:ext uri="{BB962C8B-B14F-4D97-AF65-F5344CB8AC3E}">
        <p14:creationId xmlns:p14="http://schemas.microsoft.com/office/powerpoint/2010/main" val="3986696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395536" y="2780928"/>
            <a:ext cx="8291264" cy="1153716"/>
          </a:xfrm>
        </p:spPr>
        <p:txBody>
          <a:bodyPr/>
          <a:lstStyle/>
          <a:p>
            <a:pPr algn="ctr"/>
            <a:r>
              <a:rPr lang="en-GB" sz="3200" dirty="0" smtClean="0">
                <a:cs typeface="Arial" charset="0"/>
              </a:rPr>
              <a:t>Video</a:t>
            </a:r>
            <a:br>
              <a:rPr lang="en-GB" sz="3200" dirty="0" smtClean="0">
                <a:cs typeface="Arial" charset="0"/>
              </a:rPr>
            </a:br>
            <a:r>
              <a:rPr lang="en-GB" sz="3200" dirty="0" smtClean="0">
                <a:cs typeface="Arial" charset="0"/>
                <a:hlinkClick r:id="rId2" action="ppaction://hlinkfile"/>
              </a:rPr>
              <a:t>We are the Federation.mp4</a:t>
            </a:r>
            <a:endParaRPr lang="en-GB" sz="3200" dirty="0" smtClean="0">
              <a:cs typeface="Arial" charset="0"/>
            </a:endParaRPr>
          </a:p>
        </p:txBody>
      </p:sp>
    </p:spTree>
    <p:extLst>
      <p:ext uri="{BB962C8B-B14F-4D97-AF65-F5344CB8AC3E}">
        <p14:creationId xmlns:p14="http://schemas.microsoft.com/office/powerpoint/2010/main" val="15970020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9559" y="928973"/>
            <a:ext cx="8291264" cy="1153716"/>
          </a:xfrm>
          <a:prstGeom prst="rect">
            <a:avLst/>
          </a:prstGeom>
        </p:spPr>
        <p:txBody>
          <a:bodyPr/>
          <a:lstStyle>
            <a:lvl1pPr algn="l" rtl="0" eaLnBrk="1" fontAlgn="base" hangingPunct="1">
              <a:spcBef>
                <a:spcPct val="0"/>
              </a:spcBef>
              <a:spcAft>
                <a:spcPct val="0"/>
              </a:spcAft>
              <a:defRPr sz="2600" b="1" i="1" kern="1200">
                <a:solidFill>
                  <a:schemeClr val="tx1"/>
                </a:solidFill>
                <a:latin typeface="+mj-lt"/>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a:lstStyle>
          <a:p>
            <a:pPr algn="ctr"/>
            <a:r>
              <a:rPr lang="en-GB" sz="4000" dirty="0" smtClean="0">
                <a:solidFill>
                  <a:srgbClr val="FF0000"/>
                </a:solidFill>
                <a:effectLst>
                  <a:outerShdw blurRad="38100" dist="38100" dir="2700000" algn="tl">
                    <a:srgbClr val="000000">
                      <a:alpha val="43137"/>
                    </a:srgbClr>
                  </a:outerShdw>
                </a:effectLst>
                <a:cs typeface="Arial" charset="0"/>
              </a:rPr>
              <a:t>A membership organisation </a:t>
            </a:r>
          </a:p>
        </p:txBody>
      </p:sp>
      <p:pic>
        <p:nvPicPr>
          <p:cNvPr id="23" name="Picture 1030" descr="AR2003-P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321354"/>
            <a:ext cx="3491880" cy="453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a:spLocks noGrp="1" noChangeArrowheads="1"/>
          </p:cNvSpPr>
          <p:nvPr/>
        </p:nvSpPr>
        <p:spPr bwMode="auto">
          <a:xfrm>
            <a:off x="382375" y="1844824"/>
            <a:ext cx="504653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3538" indent="-363538" eaLnBrk="1" hangingPunct="1">
              <a:spcBef>
                <a:spcPct val="50000"/>
              </a:spcBef>
            </a:pPr>
            <a:r>
              <a:rPr lang="en-GB" altLang="en-US" sz="2400" dirty="0" smtClean="0">
                <a:latin typeface="+mj-lt"/>
                <a:ea typeface="ＭＳ Ｐゴシック" pitchFamily="34" charset="-128"/>
              </a:rPr>
              <a:t>190 Red Cross or Red Crescent National Societies </a:t>
            </a:r>
          </a:p>
          <a:p>
            <a:pPr marL="363538" indent="-363538" eaLnBrk="1" hangingPunct="1">
              <a:spcBef>
                <a:spcPct val="50000"/>
              </a:spcBef>
            </a:pPr>
            <a:r>
              <a:rPr lang="en-GB" altLang="en-US" sz="2400" dirty="0" smtClean="0">
                <a:latin typeface="+mj-lt"/>
                <a:ea typeface="ＭＳ Ｐゴシック" pitchFamily="34" charset="-128"/>
              </a:rPr>
              <a:t>A secretariat that provides support to and linkages between our 189 member National Societies</a:t>
            </a:r>
          </a:p>
          <a:p>
            <a:pPr marL="363538" indent="-363538" eaLnBrk="1" hangingPunct="1">
              <a:spcBef>
                <a:spcPct val="50000"/>
              </a:spcBef>
            </a:pPr>
            <a:r>
              <a:rPr lang="en-GB" altLang="en-US" sz="2400" dirty="0">
                <a:latin typeface="+mj-lt"/>
                <a:ea typeface="ＭＳ Ｐゴシック" pitchFamily="34" charset="-128"/>
              </a:rPr>
              <a:t>I</a:t>
            </a:r>
            <a:r>
              <a:rPr lang="en-GB" altLang="en-US" sz="2400" dirty="0" smtClean="0">
                <a:latin typeface="+mj-lt"/>
                <a:ea typeface="ＭＳ Ｐゴシック" pitchFamily="34" charset="-128"/>
              </a:rPr>
              <a:t>nternational coordination services in response to large-scale disasters and health emergencies</a:t>
            </a:r>
          </a:p>
          <a:p>
            <a:pPr marL="363538" indent="-363538" eaLnBrk="1" hangingPunct="1">
              <a:spcBef>
                <a:spcPct val="50000"/>
              </a:spcBef>
            </a:pPr>
            <a:r>
              <a:rPr lang="en-GB" altLang="en-US" sz="2400" dirty="0" smtClean="0">
                <a:latin typeface="+mj-lt"/>
                <a:ea typeface="ＭＳ Ｐゴシック" pitchFamily="34" charset="-128"/>
              </a:rPr>
              <a:t>International representation, resource mobilization and humanitarian diplomacy </a:t>
            </a:r>
          </a:p>
        </p:txBody>
      </p:sp>
    </p:spTree>
    <p:extLst>
      <p:ext uri="{BB962C8B-B14F-4D97-AF65-F5344CB8AC3E}">
        <p14:creationId xmlns:p14="http://schemas.microsoft.com/office/powerpoint/2010/main" val="37146858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 calcmode="lin" valueType="num">
                                      <p:cBhvr additive="base">
                                        <p:cTn id="1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
                                            <p:txEl>
                                              <p:pRg st="2" end="2"/>
                                            </p:txEl>
                                          </p:spTgt>
                                        </p:tgtEl>
                                        <p:attrNameLst>
                                          <p:attrName>style.visibility</p:attrName>
                                        </p:attrNameLst>
                                      </p:cBhvr>
                                      <p:to>
                                        <p:strVal val="visible"/>
                                      </p:to>
                                    </p:set>
                                    <p:anim calcmode="lin" valueType="num">
                                      <p:cBhvr additive="base">
                                        <p:cTn id="25"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
                                            <p:txEl>
                                              <p:pRg st="3" end="3"/>
                                            </p:txEl>
                                          </p:spTgt>
                                        </p:tgtEl>
                                        <p:attrNameLst>
                                          <p:attrName>style.visibility</p:attrName>
                                        </p:attrNameLst>
                                      </p:cBhvr>
                                      <p:to>
                                        <p:strVal val="visible"/>
                                      </p:to>
                                    </p:set>
                                    <p:anim calcmode="lin" valueType="num">
                                      <p:cBhvr additive="base">
                                        <p:cTn id="31" dur="500" fill="hold"/>
                                        <p:tgtEl>
                                          <p:spTgt spid="2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395536" y="908720"/>
            <a:ext cx="8280920" cy="1143000"/>
          </a:xfrm>
        </p:spPr>
        <p:txBody>
          <a:bodyPr/>
          <a:lstStyle/>
          <a:p>
            <a:r>
              <a:rPr lang="en-GB" altLang="en-US" smtClean="0"/>
              <a:t>The International Federation of Red Cross and Red Crescent Societies (IFRC)</a:t>
            </a:r>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697" y="115889"/>
            <a:ext cx="8906608" cy="662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7566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395536" y="908720"/>
            <a:ext cx="8280920" cy="1143000"/>
          </a:xfrm>
        </p:spPr>
        <p:txBody>
          <a:bodyPr/>
          <a:lstStyle/>
          <a:p>
            <a:pPr algn="ctr" eaLnBrk="1" hangingPunct="1">
              <a:defRPr/>
            </a:pPr>
            <a:endParaRPr lang="en-GB" dirty="0" smtClean="0">
              <a:solidFill>
                <a:srgbClr val="FF0000"/>
              </a:solidFill>
              <a:effectLst>
                <a:outerShdw blurRad="38100" dist="38100" dir="2700000" algn="tl">
                  <a:srgbClr val="000000">
                    <a:alpha val="43137"/>
                  </a:srgbClr>
                </a:outerShdw>
              </a:effectLst>
              <a:latin typeface="Cambria" pitchFamily="18" charset="0"/>
            </a:endParaRPr>
          </a:p>
        </p:txBody>
      </p:sp>
      <p:sp>
        <p:nvSpPr>
          <p:cNvPr id="2" name="Rectangle 1"/>
          <p:cNvSpPr/>
          <p:nvPr/>
        </p:nvSpPr>
        <p:spPr>
          <a:xfrm>
            <a:off x="0" y="1046412"/>
            <a:ext cx="9180512" cy="6152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36" name="Rounded Rectangle 35"/>
          <p:cNvSpPr/>
          <p:nvPr/>
        </p:nvSpPr>
        <p:spPr>
          <a:xfrm>
            <a:off x="763960" y="5165576"/>
            <a:ext cx="609600" cy="432048"/>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ounded Rectangle 36"/>
          <p:cNvSpPr/>
          <p:nvPr/>
        </p:nvSpPr>
        <p:spPr>
          <a:xfrm>
            <a:off x="916360" y="5317976"/>
            <a:ext cx="609600" cy="432048"/>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ounded Rectangle 37"/>
          <p:cNvSpPr/>
          <p:nvPr/>
        </p:nvSpPr>
        <p:spPr>
          <a:xfrm>
            <a:off x="1068760" y="5470376"/>
            <a:ext cx="609600" cy="432048"/>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ounded Rectangle 38"/>
          <p:cNvSpPr/>
          <p:nvPr/>
        </p:nvSpPr>
        <p:spPr>
          <a:xfrm>
            <a:off x="1221160" y="5622776"/>
            <a:ext cx="609600" cy="432048"/>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ounded Rectangle 39"/>
          <p:cNvSpPr/>
          <p:nvPr/>
        </p:nvSpPr>
        <p:spPr>
          <a:xfrm>
            <a:off x="1373560" y="5775176"/>
            <a:ext cx="609600" cy="432048"/>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ounded Rectangle 40"/>
          <p:cNvSpPr/>
          <p:nvPr/>
        </p:nvSpPr>
        <p:spPr>
          <a:xfrm>
            <a:off x="1525960" y="5927576"/>
            <a:ext cx="609600" cy="432048"/>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ounded Rectangle 41"/>
          <p:cNvSpPr/>
          <p:nvPr/>
        </p:nvSpPr>
        <p:spPr>
          <a:xfrm>
            <a:off x="1678360" y="6079976"/>
            <a:ext cx="609600" cy="432048"/>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chemeClr val="tx1"/>
              </a:solidFill>
            </a:endParaRPr>
          </a:p>
          <a:p>
            <a:pPr algn="ctr"/>
            <a:r>
              <a:rPr lang="en-GB" sz="2600" dirty="0" smtClean="0">
                <a:solidFill>
                  <a:schemeClr val="tx1"/>
                </a:solidFill>
                <a:effectLst>
                  <a:outerShdw blurRad="38100" dist="38100" dir="2700000" algn="tl">
                    <a:srgbClr val="000000">
                      <a:alpha val="43137"/>
                    </a:srgbClr>
                  </a:outerShdw>
                </a:effectLst>
              </a:rPr>
              <a:t>NS</a:t>
            </a:r>
            <a:r>
              <a:rPr lang="en-GB" dirty="0" smtClean="0"/>
              <a:t>S</a:t>
            </a:r>
            <a:endParaRPr lang="en-GB" dirty="0"/>
          </a:p>
        </p:txBody>
      </p:sp>
      <p:cxnSp>
        <p:nvCxnSpPr>
          <p:cNvPr id="5" name="Straight Connector 4"/>
          <p:cNvCxnSpPr/>
          <p:nvPr/>
        </p:nvCxnSpPr>
        <p:spPr>
          <a:xfrm>
            <a:off x="4553744" y="836712"/>
            <a:ext cx="9128" cy="1224136"/>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a:off x="4553744" y="2708920"/>
            <a:ext cx="4564" cy="3185690"/>
          </a:xfrm>
          <a:prstGeom prst="line">
            <a:avLst/>
          </a:prstGeom>
        </p:spPr>
        <p:style>
          <a:lnRef idx="1">
            <a:schemeClr val="dk1"/>
          </a:lnRef>
          <a:fillRef idx="0">
            <a:schemeClr val="dk1"/>
          </a:fillRef>
          <a:effectRef idx="0">
            <a:schemeClr val="dk1"/>
          </a:effectRef>
          <a:fontRef idx="minor">
            <a:schemeClr val="tx1"/>
          </a:fontRef>
        </p:style>
      </p:cxnSp>
      <p:sp>
        <p:nvSpPr>
          <p:cNvPr id="14339" name="TextBox 14338"/>
          <p:cNvSpPr txBox="1"/>
          <p:nvPr/>
        </p:nvSpPr>
        <p:spPr>
          <a:xfrm>
            <a:off x="395536" y="1196752"/>
            <a:ext cx="3620144" cy="830997"/>
          </a:xfrm>
          <a:prstGeom prst="rect">
            <a:avLst/>
          </a:prstGeom>
          <a:noFill/>
        </p:spPr>
        <p:txBody>
          <a:bodyPr wrap="square" rtlCol="0">
            <a:spAutoFit/>
          </a:bodyPr>
          <a:lstStyle/>
          <a:p>
            <a:pPr algn="ctr"/>
            <a:r>
              <a:rPr lang="en-GB" sz="2400" b="1" dirty="0" smtClean="0">
                <a:solidFill>
                  <a:srgbClr val="FF0000"/>
                </a:solidFill>
                <a:effectLst>
                  <a:outerShdw blurRad="38100" dist="38100" dir="2700000" algn="tl">
                    <a:srgbClr val="000000">
                      <a:alpha val="43137"/>
                    </a:srgbClr>
                  </a:outerShdw>
                </a:effectLst>
              </a:rPr>
              <a:t>IFRC Governance </a:t>
            </a:r>
          </a:p>
          <a:p>
            <a:pPr algn="ctr"/>
            <a:r>
              <a:rPr lang="en-GB" sz="1200" i="1" dirty="0" smtClean="0">
                <a:solidFill>
                  <a:srgbClr val="FF0000"/>
                </a:solidFill>
                <a:effectLst>
                  <a:outerShdw blurRad="38100" dist="38100" dir="2700000" algn="tl">
                    <a:srgbClr val="000000">
                      <a:alpha val="43137"/>
                    </a:srgbClr>
                  </a:outerShdw>
                </a:effectLst>
              </a:rPr>
              <a:t>Sets direction, decides</a:t>
            </a:r>
            <a:r>
              <a:rPr lang="en-GB" sz="1200" i="1" dirty="0" smtClean="0">
                <a:solidFill>
                  <a:srgbClr val="FF0000"/>
                </a:solidFill>
              </a:rPr>
              <a:t> strategy and policy,                     supervises management  </a:t>
            </a:r>
            <a:endParaRPr lang="en-GB" sz="1200" i="1" dirty="0">
              <a:solidFill>
                <a:srgbClr val="FF0000"/>
              </a:solidFill>
            </a:endParaRPr>
          </a:p>
        </p:txBody>
      </p:sp>
      <p:sp>
        <p:nvSpPr>
          <p:cNvPr id="49" name="TextBox 48"/>
          <p:cNvSpPr txBox="1"/>
          <p:nvPr/>
        </p:nvSpPr>
        <p:spPr>
          <a:xfrm>
            <a:off x="5059288" y="1196752"/>
            <a:ext cx="3329136" cy="1015663"/>
          </a:xfrm>
          <a:prstGeom prst="rect">
            <a:avLst/>
          </a:prstGeom>
          <a:noFill/>
        </p:spPr>
        <p:txBody>
          <a:bodyPr wrap="square" rtlCol="0">
            <a:spAutoFit/>
          </a:bodyPr>
          <a:lstStyle/>
          <a:p>
            <a:pPr algn="ctr"/>
            <a:r>
              <a:rPr lang="en-GB" sz="2400" b="1" dirty="0" smtClean="0">
                <a:solidFill>
                  <a:srgbClr val="FF0000"/>
                </a:solidFill>
                <a:effectLst>
                  <a:outerShdw blurRad="38100" dist="38100" dir="2700000" algn="tl">
                    <a:srgbClr val="000000">
                      <a:alpha val="43137"/>
                    </a:srgbClr>
                  </a:outerShdw>
                </a:effectLst>
              </a:rPr>
              <a:t>IFRC Management </a:t>
            </a:r>
          </a:p>
          <a:p>
            <a:pPr algn="ctr"/>
            <a:r>
              <a:rPr lang="en-GB" sz="1200" i="1" dirty="0" smtClean="0">
                <a:solidFill>
                  <a:srgbClr val="FF0000"/>
                </a:solidFill>
              </a:rPr>
              <a:t>Translates strategy and policy into cost-effective </a:t>
            </a:r>
            <a:r>
              <a:rPr lang="en-GB" sz="1200" i="1" dirty="0" smtClean="0">
                <a:solidFill>
                  <a:srgbClr val="FF0000"/>
                </a:solidFill>
                <a:effectLst>
                  <a:outerShdw blurRad="38100" dist="38100" dir="2700000" algn="tl">
                    <a:srgbClr val="000000">
                      <a:alpha val="43137"/>
                    </a:srgbClr>
                  </a:outerShdw>
                </a:effectLst>
              </a:rPr>
              <a:t>results</a:t>
            </a:r>
            <a:r>
              <a:rPr lang="en-GB" sz="1200" i="1" dirty="0" smtClean="0">
                <a:solidFill>
                  <a:srgbClr val="FF0000"/>
                </a:solidFill>
              </a:rPr>
              <a:t>, decides use of resources,   reports to governance  </a:t>
            </a:r>
            <a:endParaRPr lang="en-GB" sz="1200" i="1" dirty="0">
              <a:solidFill>
                <a:srgbClr val="FF0000"/>
              </a:solidFill>
            </a:endParaRPr>
          </a:p>
        </p:txBody>
      </p:sp>
      <p:sp>
        <p:nvSpPr>
          <p:cNvPr id="50" name="Rectangle 49"/>
          <p:cNvSpPr/>
          <p:nvPr/>
        </p:nvSpPr>
        <p:spPr>
          <a:xfrm>
            <a:off x="5508104" y="2204864"/>
            <a:ext cx="2376264" cy="432048"/>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effectLst>
                  <a:outerShdw blurRad="38100" dist="38100" dir="2700000" algn="tl">
                    <a:srgbClr val="000000">
                      <a:alpha val="43137"/>
                    </a:srgbClr>
                  </a:outerShdw>
                </a:effectLst>
              </a:rPr>
              <a:t>Secretary General </a:t>
            </a:r>
            <a:endParaRPr lang="en-GB" b="1" dirty="0">
              <a:solidFill>
                <a:schemeClr val="tx1"/>
              </a:solidFill>
              <a:effectLst>
                <a:outerShdw blurRad="38100" dist="38100" dir="2700000" algn="tl">
                  <a:srgbClr val="000000">
                    <a:alpha val="43137"/>
                  </a:srgbClr>
                </a:outerShdw>
              </a:effectLst>
            </a:endParaRPr>
          </a:p>
        </p:txBody>
      </p:sp>
      <p:sp>
        <p:nvSpPr>
          <p:cNvPr id="51" name="Rounded Rectangle 50"/>
          <p:cNvSpPr/>
          <p:nvPr/>
        </p:nvSpPr>
        <p:spPr>
          <a:xfrm>
            <a:off x="3674368" y="5190728"/>
            <a:ext cx="609600" cy="432048"/>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ounded Rectangle 51"/>
          <p:cNvSpPr/>
          <p:nvPr/>
        </p:nvSpPr>
        <p:spPr>
          <a:xfrm>
            <a:off x="3547120" y="5343128"/>
            <a:ext cx="609600" cy="432048"/>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ounded Rectangle 52"/>
          <p:cNvSpPr/>
          <p:nvPr/>
        </p:nvSpPr>
        <p:spPr>
          <a:xfrm>
            <a:off x="3406080" y="5470376"/>
            <a:ext cx="609600" cy="432048"/>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ounded Rectangle 53"/>
          <p:cNvSpPr/>
          <p:nvPr/>
        </p:nvSpPr>
        <p:spPr>
          <a:xfrm>
            <a:off x="3210161" y="5661248"/>
            <a:ext cx="609600" cy="432048"/>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ounded Rectangle 54"/>
          <p:cNvSpPr/>
          <p:nvPr/>
        </p:nvSpPr>
        <p:spPr>
          <a:xfrm>
            <a:off x="3046256" y="5800328"/>
            <a:ext cx="609600" cy="432048"/>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ounded Rectangle 55"/>
          <p:cNvSpPr/>
          <p:nvPr/>
        </p:nvSpPr>
        <p:spPr>
          <a:xfrm>
            <a:off x="2905361" y="5918638"/>
            <a:ext cx="609600" cy="432048"/>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ounded Rectangle 56"/>
          <p:cNvSpPr/>
          <p:nvPr/>
        </p:nvSpPr>
        <p:spPr>
          <a:xfrm>
            <a:off x="2741456" y="6054824"/>
            <a:ext cx="609600" cy="432048"/>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chemeClr val="tx1"/>
              </a:solidFill>
            </a:endParaRPr>
          </a:p>
          <a:p>
            <a:pPr algn="ctr"/>
            <a:r>
              <a:rPr lang="en-GB" sz="2600" dirty="0" smtClean="0">
                <a:solidFill>
                  <a:schemeClr val="tx1"/>
                </a:solidFill>
                <a:effectLst>
                  <a:outerShdw blurRad="38100" dist="38100" dir="2700000" algn="tl">
                    <a:srgbClr val="000000">
                      <a:alpha val="43137"/>
                    </a:srgbClr>
                  </a:outerShdw>
                </a:effectLst>
              </a:rPr>
              <a:t>NS</a:t>
            </a:r>
            <a:r>
              <a:rPr lang="en-GB" dirty="0" smtClean="0"/>
              <a:t>S</a:t>
            </a:r>
            <a:endParaRPr lang="en-GB" dirty="0"/>
          </a:p>
        </p:txBody>
      </p:sp>
      <p:sp>
        <p:nvSpPr>
          <p:cNvPr id="14340" name="Rectangle 14339"/>
          <p:cNvSpPr/>
          <p:nvPr/>
        </p:nvSpPr>
        <p:spPr>
          <a:xfrm>
            <a:off x="539552" y="4013799"/>
            <a:ext cx="3476128" cy="495321"/>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effectLst>
                  <a:outerShdw blurRad="38100" dist="38100" dir="2700000" algn="tl">
                    <a:srgbClr val="000000">
                      <a:alpha val="43137"/>
                    </a:srgbClr>
                  </a:outerShdw>
                </a:effectLst>
              </a:rPr>
              <a:t>General Assembly of the IFRC </a:t>
            </a:r>
            <a:endParaRPr lang="en-GB" b="1" dirty="0">
              <a:solidFill>
                <a:srgbClr val="FF0000"/>
              </a:solidFill>
              <a:effectLst>
                <a:outerShdw blurRad="38100" dist="38100" dir="2700000" algn="tl">
                  <a:srgbClr val="000000">
                    <a:alpha val="43137"/>
                  </a:srgbClr>
                </a:outerShdw>
              </a:effectLst>
            </a:endParaRPr>
          </a:p>
        </p:txBody>
      </p:sp>
      <p:sp>
        <p:nvSpPr>
          <p:cNvPr id="14341" name="TextBox 14340"/>
          <p:cNvSpPr txBox="1"/>
          <p:nvPr/>
        </p:nvSpPr>
        <p:spPr>
          <a:xfrm>
            <a:off x="179512" y="5902424"/>
            <a:ext cx="736848" cy="646331"/>
          </a:xfrm>
          <a:prstGeom prst="rect">
            <a:avLst/>
          </a:prstGeom>
          <a:noFill/>
        </p:spPr>
        <p:txBody>
          <a:bodyPr wrap="square" rtlCol="0">
            <a:spAutoFit/>
          </a:bodyPr>
          <a:lstStyle/>
          <a:p>
            <a:r>
              <a:rPr lang="en-GB" i="1" dirty="0" smtClean="0">
                <a:solidFill>
                  <a:srgbClr val="FF0000"/>
                </a:solidFill>
              </a:rPr>
              <a:t>190 NSs</a:t>
            </a:r>
            <a:endParaRPr lang="en-GB" i="1" dirty="0">
              <a:solidFill>
                <a:srgbClr val="FF0000"/>
              </a:solidFill>
            </a:endParaRPr>
          </a:p>
        </p:txBody>
      </p:sp>
      <p:sp>
        <p:nvSpPr>
          <p:cNvPr id="14342" name="Rectangle 14341"/>
          <p:cNvSpPr/>
          <p:nvPr/>
        </p:nvSpPr>
        <p:spPr>
          <a:xfrm>
            <a:off x="539552" y="2060848"/>
            <a:ext cx="3439616" cy="36004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effectLst>
                  <a:outerShdw blurRad="38100" dist="38100" dir="2700000" algn="tl">
                    <a:srgbClr val="000000">
                      <a:alpha val="43137"/>
                    </a:srgbClr>
                  </a:outerShdw>
                </a:effectLst>
              </a:rPr>
              <a:t>President </a:t>
            </a:r>
            <a:endParaRPr lang="en-GB" b="1" dirty="0">
              <a:solidFill>
                <a:schemeClr val="tx1"/>
              </a:solidFill>
              <a:effectLst>
                <a:outerShdw blurRad="38100" dist="38100" dir="2700000" algn="tl">
                  <a:srgbClr val="000000">
                    <a:alpha val="43137"/>
                  </a:srgbClr>
                </a:outerShdw>
              </a:effectLst>
            </a:endParaRPr>
          </a:p>
        </p:txBody>
      </p:sp>
      <p:sp>
        <p:nvSpPr>
          <p:cNvPr id="61" name="Rectangle 60"/>
          <p:cNvSpPr/>
          <p:nvPr/>
        </p:nvSpPr>
        <p:spPr>
          <a:xfrm>
            <a:off x="539552" y="2420888"/>
            <a:ext cx="3439616" cy="576064"/>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effectLst>
                  <a:outerShdw blurRad="38100" dist="38100" dir="2700000" algn="tl">
                    <a:srgbClr val="000000">
                      <a:alpha val="43137"/>
                    </a:srgbClr>
                  </a:outerShdw>
                </a:effectLst>
              </a:rPr>
              <a:t>Governing Board (20 members, 4 Vice Presidents,1 ex-officio) </a:t>
            </a:r>
            <a:endParaRPr lang="en-GB" b="1" dirty="0">
              <a:solidFill>
                <a:schemeClr val="tx1"/>
              </a:solidFill>
              <a:effectLst>
                <a:outerShdw blurRad="38100" dist="38100" dir="2700000" algn="tl">
                  <a:srgbClr val="000000">
                    <a:alpha val="43137"/>
                  </a:srgbClr>
                </a:outerShdw>
              </a:effectLst>
            </a:endParaRPr>
          </a:p>
        </p:txBody>
      </p:sp>
      <p:cxnSp>
        <p:nvCxnSpPr>
          <p:cNvPr id="14344" name="Straight Arrow Connector 14343"/>
          <p:cNvCxnSpPr/>
          <p:nvPr/>
        </p:nvCxnSpPr>
        <p:spPr>
          <a:xfrm flipV="1">
            <a:off x="1373560" y="4565914"/>
            <a:ext cx="320976" cy="5996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2184204" y="4546151"/>
            <a:ext cx="299564" cy="15309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flipV="1">
            <a:off x="2555776" y="4546151"/>
            <a:ext cx="245240" cy="150867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1504036" y="4546152"/>
            <a:ext cx="368044" cy="75433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1656436" y="4546151"/>
            <a:ext cx="326724" cy="9242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V="1">
            <a:off x="1819798" y="4546151"/>
            <a:ext cx="315762" cy="105147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1983160" y="4546151"/>
            <a:ext cx="282081" cy="12541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2076762" y="4546151"/>
            <a:ext cx="271374" cy="13484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366" name="TextBox 14365"/>
          <p:cNvSpPr txBox="1"/>
          <p:nvPr/>
        </p:nvSpPr>
        <p:spPr>
          <a:xfrm>
            <a:off x="2267744" y="6135687"/>
            <a:ext cx="390436" cy="461665"/>
          </a:xfrm>
          <a:prstGeom prst="rect">
            <a:avLst/>
          </a:prstGeom>
          <a:noFill/>
        </p:spPr>
        <p:txBody>
          <a:bodyPr wrap="square" rtlCol="0">
            <a:spAutoFit/>
          </a:bodyPr>
          <a:lstStyle/>
          <a:p>
            <a:r>
              <a:rPr lang="en-GB" sz="2400" b="1" dirty="0" smtClean="0"/>
              <a:t>…</a:t>
            </a:r>
            <a:endParaRPr lang="en-GB" sz="2400" b="1" dirty="0"/>
          </a:p>
        </p:txBody>
      </p:sp>
      <p:cxnSp>
        <p:nvCxnSpPr>
          <p:cNvPr id="60" name="Straight Arrow Connector 59"/>
          <p:cNvCxnSpPr/>
          <p:nvPr/>
        </p:nvCxnSpPr>
        <p:spPr>
          <a:xfrm>
            <a:off x="4156720" y="2348880"/>
            <a:ext cx="122413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4139952" y="2492896"/>
            <a:ext cx="1224136" cy="0"/>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Down Arrow 62"/>
          <p:cNvSpPr/>
          <p:nvPr/>
        </p:nvSpPr>
        <p:spPr>
          <a:xfrm rot="10800000">
            <a:off x="2162350" y="3140967"/>
            <a:ext cx="371572" cy="750889"/>
          </a:xfrm>
          <a:prstGeom prst="downArrow">
            <a:avLst/>
          </a:prstGeom>
          <a:solidFill>
            <a:schemeClr val="accent3">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9" name="Straight Connector 108"/>
          <p:cNvCxnSpPr/>
          <p:nvPr/>
        </p:nvCxnSpPr>
        <p:spPr>
          <a:xfrm>
            <a:off x="4572000" y="6636804"/>
            <a:ext cx="0" cy="392596"/>
          </a:xfrm>
          <a:prstGeom prst="line">
            <a:avLst/>
          </a:prstGeom>
        </p:spPr>
        <p:style>
          <a:lnRef idx="1">
            <a:schemeClr val="dk1"/>
          </a:lnRef>
          <a:fillRef idx="0">
            <a:schemeClr val="dk1"/>
          </a:fillRef>
          <a:effectRef idx="0">
            <a:schemeClr val="dk1"/>
          </a:effectRef>
          <a:fontRef idx="minor">
            <a:schemeClr val="tx1"/>
          </a:fontRef>
        </p:style>
      </p:cxnSp>
      <p:cxnSp>
        <p:nvCxnSpPr>
          <p:cNvPr id="112" name="Straight Arrow Connector 111"/>
          <p:cNvCxnSpPr/>
          <p:nvPr/>
        </p:nvCxnSpPr>
        <p:spPr>
          <a:xfrm flipH="1" flipV="1">
            <a:off x="2678396" y="4509120"/>
            <a:ext cx="245240" cy="142631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flipV="1">
            <a:off x="2801016" y="4522666"/>
            <a:ext cx="245240" cy="12619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H="1" flipV="1">
            <a:off x="3225257" y="4588791"/>
            <a:ext cx="354344" cy="7543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H="1" flipV="1">
            <a:off x="2923636" y="4565914"/>
            <a:ext cx="301621" cy="10568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H="1" flipV="1">
            <a:off x="3074446" y="4565914"/>
            <a:ext cx="357757" cy="90721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H="1" flipV="1">
            <a:off x="3351056" y="4588791"/>
            <a:ext cx="323312" cy="6019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704620" y="2636912"/>
            <a:ext cx="0" cy="5040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5292080" y="3140965"/>
            <a:ext cx="3384376"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8676456" y="3140967"/>
            <a:ext cx="0" cy="5040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7596336" y="3140967"/>
            <a:ext cx="0" cy="5040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7956376" y="3140966"/>
            <a:ext cx="0" cy="5040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8316416" y="3140965"/>
            <a:ext cx="0" cy="5040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a:off x="7380312" y="3663189"/>
            <a:ext cx="1440160" cy="59827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Geneva Team </a:t>
            </a:r>
            <a:endParaRPr lang="en-GB" dirty="0">
              <a:solidFill>
                <a:schemeClr val="tx1"/>
              </a:solidFill>
            </a:endParaRPr>
          </a:p>
        </p:txBody>
      </p:sp>
      <p:sp>
        <p:nvSpPr>
          <p:cNvPr id="96" name="Rectangle 95"/>
          <p:cNvSpPr/>
          <p:nvPr/>
        </p:nvSpPr>
        <p:spPr>
          <a:xfrm>
            <a:off x="5148064" y="3768440"/>
            <a:ext cx="304800" cy="146076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dirty="0" smtClean="0">
                <a:solidFill>
                  <a:schemeClr val="tx1"/>
                </a:solidFill>
              </a:rPr>
              <a:t>Africa</a:t>
            </a:r>
            <a:endParaRPr lang="en-GB" dirty="0">
              <a:solidFill>
                <a:schemeClr val="tx1"/>
              </a:solidFill>
            </a:endParaRPr>
          </a:p>
        </p:txBody>
      </p:sp>
      <p:cxnSp>
        <p:nvCxnSpPr>
          <p:cNvPr id="100" name="Straight Connector 99"/>
          <p:cNvCxnSpPr>
            <a:endCxn id="96" idx="0"/>
          </p:cNvCxnSpPr>
          <p:nvPr/>
        </p:nvCxnSpPr>
        <p:spPr>
          <a:xfrm>
            <a:off x="5292080" y="3159133"/>
            <a:ext cx="8384" cy="6093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endCxn id="161" idx="0"/>
          </p:cNvCxnSpPr>
          <p:nvPr/>
        </p:nvCxnSpPr>
        <p:spPr>
          <a:xfrm>
            <a:off x="5724128" y="3140968"/>
            <a:ext cx="8384" cy="627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a:endCxn id="162" idx="0"/>
          </p:cNvCxnSpPr>
          <p:nvPr/>
        </p:nvCxnSpPr>
        <p:spPr>
          <a:xfrm>
            <a:off x="6156176" y="3140968"/>
            <a:ext cx="8384" cy="627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endCxn id="163" idx="0"/>
          </p:cNvCxnSpPr>
          <p:nvPr/>
        </p:nvCxnSpPr>
        <p:spPr>
          <a:xfrm>
            <a:off x="6588224" y="3140965"/>
            <a:ext cx="0" cy="624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a:endCxn id="160" idx="0"/>
          </p:cNvCxnSpPr>
          <p:nvPr/>
        </p:nvCxnSpPr>
        <p:spPr>
          <a:xfrm>
            <a:off x="7014097" y="3140968"/>
            <a:ext cx="0" cy="6115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Rectangle 159"/>
          <p:cNvSpPr/>
          <p:nvPr/>
        </p:nvSpPr>
        <p:spPr>
          <a:xfrm>
            <a:off x="6861697" y="3752517"/>
            <a:ext cx="304800" cy="146076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dirty="0" smtClean="0">
                <a:solidFill>
                  <a:schemeClr val="tx1"/>
                </a:solidFill>
              </a:rPr>
              <a:t>Americas</a:t>
            </a:r>
            <a:endParaRPr lang="en-GB" dirty="0">
              <a:solidFill>
                <a:schemeClr val="tx1"/>
              </a:solidFill>
            </a:endParaRPr>
          </a:p>
        </p:txBody>
      </p:sp>
      <p:sp>
        <p:nvSpPr>
          <p:cNvPr id="161" name="Rectangle 160"/>
          <p:cNvSpPr/>
          <p:nvPr/>
        </p:nvSpPr>
        <p:spPr>
          <a:xfrm>
            <a:off x="5580112" y="3768440"/>
            <a:ext cx="304800" cy="146076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dirty="0" smtClean="0">
                <a:solidFill>
                  <a:schemeClr val="tx1"/>
                </a:solidFill>
              </a:rPr>
              <a:t>Asia Pacific</a:t>
            </a:r>
            <a:endParaRPr lang="en-GB" dirty="0">
              <a:solidFill>
                <a:schemeClr val="tx1"/>
              </a:solidFill>
            </a:endParaRPr>
          </a:p>
        </p:txBody>
      </p:sp>
      <p:sp>
        <p:nvSpPr>
          <p:cNvPr id="162" name="Rectangle 161"/>
          <p:cNvSpPr/>
          <p:nvPr/>
        </p:nvSpPr>
        <p:spPr>
          <a:xfrm>
            <a:off x="6012160" y="3768440"/>
            <a:ext cx="304800" cy="146076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dirty="0" smtClean="0">
                <a:solidFill>
                  <a:schemeClr val="tx1"/>
                </a:solidFill>
              </a:rPr>
              <a:t>MENA</a:t>
            </a:r>
            <a:endParaRPr lang="en-GB" dirty="0">
              <a:solidFill>
                <a:schemeClr val="tx1"/>
              </a:solidFill>
            </a:endParaRPr>
          </a:p>
        </p:txBody>
      </p:sp>
      <p:sp>
        <p:nvSpPr>
          <p:cNvPr id="163" name="Rectangle 162"/>
          <p:cNvSpPr/>
          <p:nvPr/>
        </p:nvSpPr>
        <p:spPr>
          <a:xfrm>
            <a:off x="6435824" y="3765025"/>
            <a:ext cx="304800" cy="146076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dirty="0" smtClean="0">
                <a:solidFill>
                  <a:schemeClr val="tx1"/>
                </a:solidFill>
              </a:rPr>
              <a:t>Europe</a:t>
            </a:r>
            <a:endParaRPr lang="en-GB" dirty="0">
              <a:solidFill>
                <a:schemeClr val="tx1"/>
              </a:solidFill>
            </a:endParaRPr>
          </a:p>
        </p:txBody>
      </p:sp>
      <p:cxnSp>
        <p:nvCxnSpPr>
          <p:cNvPr id="172" name="Straight Connector 171"/>
          <p:cNvCxnSpPr>
            <a:stCxn id="161" idx="2"/>
          </p:cNvCxnSpPr>
          <p:nvPr/>
        </p:nvCxnSpPr>
        <p:spPr>
          <a:xfrm flipH="1">
            <a:off x="5724128" y="5229200"/>
            <a:ext cx="8384" cy="8808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5724128" y="5686400"/>
            <a:ext cx="0" cy="2892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Rectangle 175"/>
          <p:cNvSpPr/>
          <p:nvPr/>
        </p:nvSpPr>
        <p:spPr>
          <a:xfrm>
            <a:off x="5148063" y="5870101"/>
            <a:ext cx="1713633" cy="511227"/>
          </a:xfrm>
          <a:prstGeom prst="rect">
            <a:avLst/>
          </a:prstGeom>
          <a:solidFill>
            <a:schemeClr val="accent1">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Country Cluster Support Team  </a:t>
            </a:r>
            <a:endParaRPr lang="en-GB" sz="1400" dirty="0">
              <a:solidFill>
                <a:schemeClr val="tx1"/>
              </a:solidFill>
            </a:endParaRPr>
          </a:p>
        </p:txBody>
      </p:sp>
      <p:cxnSp>
        <p:nvCxnSpPr>
          <p:cNvPr id="177" name="Straight Arrow Connector 176"/>
          <p:cNvCxnSpPr/>
          <p:nvPr/>
        </p:nvCxnSpPr>
        <p:spPr>
          <a:xfrm>
            <a:off x="3851920" y="6093296"/>
            <a:ext cx="122413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a:off x="3835152" y="6237312"/>
            <a:ext cx="1224136" cy="0"/>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1286817" y="3347700"/>
            <a:ext cx="908919" cy="369332"/>
          </a:xfrm>
          <a:prstGeom prst="rect">
            <a:avLst/>
          </a:prstGeom>
          <a:noFill/>
        </p:spPr>
        <p:txBody>
          <a:bodyPr wrap="square" rtlCol="0">
            <a:spAutoFit/>
          </a:bodyPr>
          <a:lstStyle/>
          <a:p>
            <a:r>
              <a:rPr lang="en-GB" i="1" dirty="0" smtClean="0">
                <a:solidFill>
                  <a:srgbClr val="FF0000"/>
                </a:solidFill>
              </a:rPr>
              <a:t>Elect </a:t>
            </a:r>
            <a:endParaRPr lang="en-GB" i="1" dirty="0">
              <a:solidFill>
                <a:srgbClr val="FF0000"/>
              </a:solidFill>
            </a:endParaRPr>
          </a:p>
        </p:txBody>
      </p:sp>
      <p:sp>
        <p:nvSpPr>
          <p:cNvPr id="180" name="TextBox 179"/>
          <p:cNvSpPr txBox="1"/>
          <p:nvPr/>
        </p:nvSpPr>
        <p:spPr>
          <a:xfrm>
            <a:off x="2726977" y="3212976"/>
            <a:ext cx="1124943" cy="646331"/>
          </a:xfrm>
          <a:prstGeom prst="rect">
            <a:avLst/>
          </a:prstGeom>
          <a:noFill/>
        </p:spPr>
        <p:txBody>
          <a:bodyPr wrap="square" rtlCol="0">
            <a:spAutoFit/>
          </a:bodyPr>
          <a:lstStyle/>
          <a:p>
            <a:r>
              <a:rPr lang="en-GB" i="1" dirty="0" smtClean="0">
                <a:solidFill>
                  <a:srgbClr val="FF0000"/>
                </a:solidFill>
              </a:rPr>
              <a:t>Decide, approve  </a:t>
            </a:r>
            <a:endParaRPr lang="en-GB" i="1" dirty="0">
              <a:solidFill>
                <a:srgbClr val="FF0000"/>
              </a:solidFill>
            </a:endParaRPr>
          </a:p>
        </p:txBody>
      </p:sp>
      <p:sp>
        <p:nvSpPr>
          <p:cNvPr id="181" name="TextBox 180"/>
          <p:cNvSpPr txBox="1"/>
          <p:nvPr/>
        </p:nvSpPr>
        <p:spPr>
          <a:xfrm>
            <a:off x="6944107" y="6077137"/>
            <a:ext cx="2168551" cy="307777"/>
          </a:xfrm>
          <a:prstGeom prst="rect">
            <a:avLst/>
          </a:prstGeom>
          <a:noFill/>
        </p:spPr>
        <p:txBody>
          <a:bodyPr wrap="square" rtlCol="0">
            <a:spAutoFit/>
          </a:bodyPr>
          <a:lstStyle/>
          <a:p>
            <a:r>
              <a:rPr lang="en-GB" sz="1400" i="1" dirty="0" smtClean="0">
                <a:solidFill>
                  <a:schemeClr val="accent5">
                    <a:lumMod val="75000"/>
                  </a:schemeClr>
                </a:solidFill>
              </a:rPr>
              <a:t>Supports a group of NS</a:t>
            </a:r>
            <a:endParaRPr lang="en-GB" sz="1400" i="1" dirty="0">
              <a:solidFill>
                <a:schemeClr val="accent5">
                  <a:lumMod val="75000"/>
                </a:schemeClr>
              </a:solidFill>
            </a:endParaRPr>
          </a:p>
        </p:txBody>
      </p:sp>
    </p:spTree>
    <p:extLst>
      <p:ext uri="{BB962C8B-B14F-4D97-AF65-F5344CB8AC3E}">
        <p14:creationId xmlns:p14="http://schemas.microsoft.com/office/powerpoint/2010/main" val="5765495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randombar(horizontal)">
                                      <p:cBhvr>
                                        <p:cTn id="7" dur="500"/>
                                        <p:tgtEl>
                                          <p:spTgt spid="4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randombar(horizontal)">
                                      <p:cBhvr>
                                        <p:cTn id="13" dur="500"/>
                                        <p:tgtEl>
                                          <p:spTgt spid="3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randombar(horizontal)">
                                      <p:cBhvr>
                                        <p:cTn id="16" dur="500"/>
                                        <p:tgtEl>
                                          <p:spTgt spid="3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randombar(horizontal)">
                                      <p:cBhvr>
                                        <p:cTn id="19" dur="500"/>
                                        <p:tgtEl>
                                          <p:spTgt spid="3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randombar(horizontal)">
                                      <p:cBhvr>
                                        <p:cTn id="22" dur="500"/>
                                        <p:tgtEl>
                                          <p:spTgt spid="3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randombar(horizontal)">
                                      <p:cBhvr>
                                        <p:cTn id="25" dur="500"/>
                                        <p:tgtEl>
                                          <p:spTgt spid="41"/>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4366"/>
                                        </p:tgtEl>
                                        <p:attrNameLst>
                                          <p:attrName>style.visibility</p:attrName>
                                        </p:attrNameLst>
                                      </p:cBhvr>
                                      <p:to>
                                        <p:strVal val="visible"/>
                                      </p:to>
                                    </p:set>
                                    <p:animEffect transition="in" filter="randombar(horizontal)">
                                      <p:cBhvr>
                                        <p:cTn id="28" dur="500"/>
                                        <p:tgtEl>
                                          <p:spTgt spid="14366"/>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randombar(horizontal)">
                                      <p:cBhvr>
                                        <p:cTn id="31" dur="500"/>
                                        <p:tgtEl>
                                          <p:spTgt spid="57"/>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randombar(horizontal)">
                                      <p:cBhvr>
                                        <p:cTn id="34" dur="500"/>
                                        <p:tgtEl>
                                          <p:spTgt spid="5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randombar(horizontal)">
                                      <p:cBhvr>
                                        <p:cTn id="37" dur="500"/>
                                        <p:tgtEl>
                                          <p:spTgt spid="5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randombar(horizontal)">
                                      <p:cBhvr>
                                        <p:cTn id="40" dur="500"/>
                                        <p:tgtEl>
                                          <p:spTgt spid="55"/>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randombar(horizontal)">
                                      <p:cBhvr>
                                        <p:cTn id="43" dur="500"/>
                                        <p:tgtEl>
                                          <p:spTgt spid="53"/>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randombar(horizontal)">
                                      <p:cBhvr>
                                        <p:cTn id="46" dur="500"/>
                                        <p:tgtEl>
                                          <p:spTgt spid="52"/>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randombar(horizontal)">
                                      <p:cBhvr>
                                        <p:cTn id="49" dur="500"/>
                                        <p:tgtEl>
                                          <p:spTgt spid="51"/>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14341"/>
                                        </p:tgtEl>
                                        <p:attrNameLst>
                                          <p:attrName>style.visibility</p:attrName>
                                        </p:attrNameLst>
                                      </p:cBhvr>
                                      <p:to>
                                        <p:strVal val="visible"/>
                                      </p:to>
                                    </p:set>
                                    <p:animEffect transition="in" filter="randombar(horizontal)">
                                      <p:cBhvr>
                                        <p:cTn id="52" dur="500"/>
                                        <p:tgtEl>
                                          <p:spTgt spid="14341"/>
                                        </p:tgtEl>
                                      </p:cBhvr>
                                    </p:animEffect>
                                  </p:childTnLst>
                                </p:cTn>
                              </p:par>
                              <p:par>
                                <p:cTn id="53" presetID="14" presetClass="entr" presetSubtype="10" fill="hold" nodeType="withEffect">
                                  <p:stCondLst>
                                    <p:cond delay="0"/>
                                  </p:stCondLst>
                                  <p:childTnLst>
                                    <p:set>
                                      <p:cBhvr>
                                        <p:cTn id="54" dur="1" fill="hold">
                                          <p:stCondLst>
                                            <p:cond delay="0"/>
                                          </p:stCondLst>
                                        </p:cTn>
                                        <p:tgtEl>
                                          <p:spTgt spid="14344"/>
                                        </p:tgtEl>
                                        <p:attrNameLst>
                                          <p:attrName>style.visibility</p:attrName>
                                        </p:attrNameLst>
                                      </p:cBhvr>
                                      <p:to>
                                        <p:strVal val="visible"/>
                                      </p:to>
                                    </p:set>
                                    <p:animEffect transition="in" filter="randombar(horizontal)">
                                      <p:cBhvr>
                                        <p:cTn id="55" dur="500"/>
                                        <p:tgtEl>
                                          <p:spTgt spid="14344"/>
                                        </p:tgtEl>
                                      </p:cBhvr>
                                    </p:animEffect>
                                  </p:childTnLst>
                                </p:cTn>
                              </p:par>
                              <p:par>
                                <p:cTn id="56" presetID="14" presetClass="entr" presetSubtype="10" fill="hold" nodeType="with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randombar(horizontal)">
                                      <p:cBhvr>
                                        <p:cTn id="58" dur="500"/>
                                        <p:tgtEl>
                                          <p:spTgt spid="71"/>
                                        </p:tgtEl>
                                      </p:cBhvr>
                                    </p:animEffect>
                                  </p:childTnLst>
                                </p:cTn>
                              </p:par>
                              <p:par>
                                <p:cTn id="59" presetID="14" presetClass="entr" presetSubtype="10" fill="hold"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randombar(horizontal)">
                                      <p:cBhvr>
                                        <p:cTn id="61" dur="500"/>
                                        <p:tgtEl>
                                          <p:spTgt spid="74"/>
                                        </p:tgtEl>
                                      </p:cBhvr>
                                    </p:animEffect>
                                  </p:childTnLst>
                                </p:cTn>
                              </p:par>
                              <p:par>
                                <p:cTn id="62" presetID="14" presetClass="entr" presetSubtype="10" fill="hold" nodeType="withEffect">
                                  <p:stCondLst>
                                    <p:cond delay="0"/>
                                  </p:stCondLst>
                                  <p:childTnLst>
                                    <p:set>
                                      <p:cBhvr>
                                        <p:cTn id="63" dur="1" fill="hold">
                                          <p:stCondLst>
                                            <p:cond delay="0"/>
                                          </p:stCondLst>
                                        </p:cTn>
                                        <p:tgtEl>
                                          <p:spTgt spid="81"/>
                                        </p:tgtEl>
                                        <p:attrNameLst>
                                          <p:attrName>style.visibility</p:attrName>
                                        </p:attrNameLst>
                                      </p:cBhvr>
                                      <p:to>
                                        <p:strVal val="visible"/>
                                      </p:to>
                                    </p:set>
                                    <p:animEffect transition="in" filter="randombar(horizontal)">
                                      <p:cBhvr>
                                        <p:cTn id="64" dur="500"/>
                                        <p:tgtEl>
                                          <p:spTgt spid="81"/>
                                        </p:tgtEl>
                                      </p:cBhvr>
                                    </p:animEffect>
                                  </p:childTnLst>
                                </p:cTn>
                              </p:par>
                              <p:par>
                                <p:cTn id="65" presetID="14" presetClass="entr" presetSubtype="10" fill="hold" nodeType="with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randombar(horizontal)">
                                      <p:cBhvr>
                                        <p:cTn id="67" dur="500"/>
                                        <p:tgtEl>
                                          <p:spTgt spid="89"/>
                                        </p:tgtEl>
                                      </p:cBhvr>
                                    </p:animEffect>
                                  </p:childTnLst>
                                </p:cTn>
                              </p:par>
                              <p:par>
                                <p:cTn id="68" presetID="14" presetClass="entr" presetSubtype="10" fill="hold" nodeType="withEffect">
                                  <p:stCondLst>
                                    <p:cond delay="0"/>
                                  </p:stCondLst>
                                  <p:childTnLst>
                                    <p:set>
                                      <p:cBhvr>
                                        <p:cTn id="69" dur="1" fill="hold">
                                          <p:stCondLst>
                                            <p:cond delay="0"/>
                                          </p:stCondLst>
                                        </p:cTn>
                                        <p:tgtEl>
                                          <p:spTgt spid="90"/>
                                        </p:tgtEl>
                                        <p:attrNameLst>
                                          <p:attrName>style.visibility</p:attrName>
                                        </p:attrNameLst>
                                      </p:cBhvr>
                                      <p:to>
                                        <p:strVal val="visible"/>
                                      </p:to>
                                    </p:set>
                                    <p:animEffect transition="in" filter="randombar(horizontal)">
                                      <p:cBhvr>
                                        <p:cTn id="70" dur="500"/>
                                        <p:tgtEl>
                                          <p:spTgt spid="90"/>
                                        </p:tgtEl>
                                      </p:cBhvr>
                                    </p:animEffect>
                                  </p:childTnLst>
                                </p:cTn>
                              </p:par>
                              <p:par>
                                <p:cTn id="71" presetID="14" presetClass="entr" presetSubtype="10" fill="hold" nodeType="with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randombar(horizontal)">
                                      <p:cBhvr>
                                        <p:cTn id="73" dur="500"/>
                                        <p:tgtEl>
                                          <p:spTgt spid="66"/>
                                        </p:tgtEl>
                                      </p:cBhvr>
                                    </p:animEffect>
                                  </p:childTnLst>
                                </p:cTn>
                              </p:par>
                              <p:par>
                                <p:cTn id="74" presetID="14" presetClass="entr" presetSubtype="10" fill="hold" nodeType="withEffect">
                                  <p:stCondLst>
                                    <p:cond delay="0"/>
                                  </p:stCondLst>
                                  <p:childTnLst>
                                    <p:set>
                                      <p:cBhvr>
                                        <p:cTn id="75" dur="1" fill="hold">
                                          <p:stCondLst>
                                            <p:cond delay="0"/>
                                          </p:stCondLst>
                                        </p:cTn>
                                        <p:tgtEl>
                                          <p:spTgt spid="68"/>
                                        </p:tgtEl>
                                        <p:attrNameLst>
                                          <p:attrName>style.visibility</p:attrName>
                                        </p:attrNameLst>
                                      </p:cBhvr>
                                      <p:to>
                                        <p:strVal val="visible"/>
                                      </p:to>
                                    </p:set>
                                    <p:animEffect transition="in" filter="randombar(horizontal)">
                                      <p:cBhvr>
                                        <p:cTn id="76" dur="500"/>
                                        <p:tgtEl>
                                          <p:spTgt spid="68"/>
                                        </p:tgtEl>
                                      </p:cBhvr>
                                    </p:animEffect>
                                  </p:childTnLst>
                                </p:cTn>
                              </p:par>
                              <p:par>
                                <p:cTn id="77" presetID="14" presetClass="entr" presetSubtype="10" fill="hold" nodeType="withEffect">
                                  <p:stCondLst>
                                    <p:cond delay="0"/>
                                  </p:stCondLst>
                                  <p:childTnLst>
                                    <p:set>
                                      <p:cBhvr>
                                        <p:cTn id="78" dur="1" fill="hold">
                                          <p:stCondLst>
                                            <p:cond delay="0"/>
                                          </p:stCondLst>
                                        </p:cTn>
                                        <p:tgtEl>
                                          <p:spTgt spid="112"/>
                                        </p:tgtEl>
                                        <p:attrNameLst>
                                          <p:attrName>style.visibility</p:attrName>
                                        </p:attrNameLst>
                                      </p:cBhvr>
                                      <p:to>
                                        <p:strVal val="visible"/>
                                      </p:to>
                                    </p:set>
                                    <p:animEffect transition="in" filter="randombar(horizontal)">
                                      <p:cBhvr>
                                        <p:cTn id="79" dur="500"/>
                                        <p:tgtEl>
                                          <p:spTgt spid="112"/>
                                        </p:tgtEl>
                                      </p:cBhvr>
                                    </p:animEffect>
                                  </p:childTnLst>
                                </p:cTn>
                              </p:par>
                              <p:par>
                                <p:cTn id="80" presetID="14" presetClass="entr" presetSubtype="10" fill="hold" nodeType="withEffect">
                                  <p:stCondLst>
                                    <p:cond delay="0"/>
                                  </p:stCondLst>
                                  <p:childTnLst>
                                    <p:set>
                                      <p:cBhvr>
                                        <p:cTn id="81" dur="1" fill="hold">
                                          <p:stCondLst>
                                            <p:cond delay="0"/>
                                          </p:stCondLst>
                                        </p:cTn>
                                        <p:tgtEl>
                                          <p:spTgt spid="113"/>
                                        </p:tgtEl>
                                        <p:attrNameLst>
                                          <p:attrName>style.visibility</p:attrName>
                                        </p:attrNameLst>
                                      </p:cBhvr>
                                      <p:to>
                                        <p:strVal val="visible"/>
                                      </p:to>
                                    </p:set>
                                    <p:animEffect transition="in" filter="randombar(horizontal)">
                                      <p:cBhvr>
                                        <p:cTn id="82" dur="500"/>
                                        <p:tgtEl>
                                          <p:spTgt spid="113"/>
                                        </p:tgtEl>
                                      </p:cBhvr>
                                    </p:animEffect>
                                  </p:childTnLst>
                                </p:cTn>
                              </p:par>
                              <p:par>
                                <p:cTn id="83" presetID="14" presetClass="entr" presetSubtype="10" fill="hold" nodeType="withEffect">
                                  <p:stCondLst>
                                    <p:cond delay="0"/>
                                  </p:stCondLst>
                                  <p:childTnLst>
                                    <p:set>
                                      <p:cBhvr>
                                        <p:cTn id="84" dur="1" fill="hold">
                                          <p:stCondLst>
                                            <p:cond delay="0"/>
                                          </p:stCondLst>
                                        </p:cTn>
                                        <p:tgtEl>
                                          <p:spTgt spid="115"/>
                                        </p:tgtEl>
                                        <p:attrNameLst>
                                          <p:attrName>style.visibility</p:attrName>
                                        </p:attrNameLst>
                                      </p:cBhvr>
                                      <p:to>
                                        <p:strVal val="visible"/>
                                      </p:to>
                                    </p:set>
                                    <p:animEffect transition="in" filter="randombar(horizontal)">
                                      <p:cBhvr>
                                        <p:cTn id="85" dur="500"/>
                                        <p:tgtEl>
                                          <p:spTgt spid="115"/>
                                        </p:tgtEl>
                                      </p:cBhvr>
                                    </p:animEffect>
                                  </p:childTnLst>
                                </p:cTn>
                              </p:par>
                              <p:par>
                                <p:cTn id="86" presetID="14" presetClass="entr" presetSubtype="10" fill="hold" nodeType="withEffect">
                                  <p:stCondLst>
                                    <p:cond delay="0"/>
                                  </p:stCondLst>
                                  <p:childTnLst>
                                    <p:set>
                                      <p:cBhvr>
                                        <p:cTn id="87" dur="1" fill="hold">
                                          <p:stCondLst>
                                            <p:cond delay="0"/>
                                          </p:stCondLst>
                                        </p:cTn>
                                        <p:tgtEl>
                                          <p:spTgt spid="116"/>
                                        </p:tgtEl>
                                        <p:attrNameLst>
                                          <p:attrName>style.visibility</p:attrName>
                                        </p:attrNameLst>
                                      </p:cBhvr>
                                      <p:to>
                                        <p:strVal val="visible"/>
                                      </p:to>
                                    </p:set>
                                    <p:animEffect transition="in" filter="randombar(horizontal)">
                                      <p:cBhvr>
                                        <p:cTn id="88" dur="500"/>
                                        <p:tgtEl>
                                          <p:spTgt spid="116"/>
                                        </p:tgtEl>
                                      </p:cBhvr>
                                    </p:animEffect>
                                  </p:childTnLst>
                                </p:cTn>
                              </p:par>
                              <p:par>
                                <p:cTn id="89" presetID="14" presetClass="entr" presetSubtype="10" fill="hold" nodeType="withEffect">
                                  <p:stCondLst>
                                    <p:cond delay="0"/>
                                  </p:stCondLst>
                                  <p:childTnLst>
                                    <p:set>
                                      <p:cBhvr>
                                        <p:cTn id="90" dur="1" fill="hold">
                                          <p:stCondLst>
                                            <p:cond delay="0"/>
                                          </p:stCondLst>
                                        </p:cTn>
                                        <p:tgtEl>
                                          <p:spTgt spid="114"/>
                                        </p:tgtEl>
                                        <p:attrNameLst>
                                          <p:attrName>style.visibility</p:attrName>
                                        </p:attrNameLst>
                                      </p:cBhvr>
                                      <p:to>
                                        <p:strVal val="visible"/>
                                      </p:to>
                                    </p:set>
                                    <p:animEffect transition="in" filter="randombar(horizontal)">
                                      <p:cBhvr>
                                        <p:cTn id="91" dur="500"/>
                                        <p:tgtEl>
                                          <p:spTgt spid="114"/>
                                        </p:tgtEl>
                                      </p:cBhvr>
                                    </p:animEffect>
                                  </p:childTnLst>
                                </p:cTn>
                              </p:par>
                              <p:par>
                                <p:cTn id="92" presetID="14" presetClass="entr" presetSubtype="10" fill="hold" nodeType="withEffect">
                                  <p:stCondLst>
                                    <p:cond delay="0"/>
                                  </p:stCondLst>
                                  <p:childTnLst>
                                    <p:set>
                                      <p:cBhvr>
                                        <p:cTn id="93" dur="1" fill="hold">
                                          <p:stCondLst>
                                            <p:cond delay="0"/>
                                          </p:stCondLst>
                                        </p:cTn>
                                        <p:tgtEl>
                                          <p:spTgt spid="117"/>
                                        </p:tgtEl>
                                        <p:attrNameLst>
                                          <p:attrName>style.visibility</p:attrName>
                                        </p:attrNameLst>
                                      </p:cBhvr>
                                      <p:to>
                                        <p:strVal val="visible"/>
                                      </p:to>
                                    </p:set>
                                    <p:animEffect transition="in" filter="randombar(horizontal)">
                                      <p:cBhvr>
                                        <p:cTn id="94" dur="500"/>
                                        <p:tgtEl>
                                          <p:spTgt spid="117"/>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grpId="0" nodeType="clickEffect">
                                  <p:stCondLst>
                                    <p:cond delay="0"/>
                                  </p:stCondLst>
                                  <p:childTnLst>
                                    <p:set>
                                      <p:cBhvr>
                                        <p:cTn id="98" dur="1" fill="hold">
                                          <p:stCondLst>
                                            <p:cond delay="0"/>
                                          </p:stCondLst>
                                        </p:cTn>
                                        <p:tgtEl>
                                          <p:spTgt spid="14340"/>
                                        </p:tgtEl>
                                        <p:attrNameLst>
                                          <p:attrName>style.visibility</p:attrName>
                                        </p:attrNameLst>
                                      </p:cBhvr>
                                      <p:to>
                                        <p:strVal val="visible"/>
                                      </p:to>
                                    </p:set>
                                    <p:animEffect transition="in" filter="randombar(horizontal)">
                                      <p:cBhvr>
                                        <p:cTn id="99" dur="500"/>
                                        <p:tgtEl>
                                          <p:spTgt spid="14340"/>
                                        </p:tgtEl>
                                      </p:cBhvr>
                                    </p:animEffect>
                                  </p:childTnLst>
                                </p:cTn>
                              </p:par>
                              <p:par>
                                <p:cTn id="100" presetID="14" presetClass="entr" presetSubtype="10" fill="hold" grpId="0" nodeType="withEffect">
                                  <p:stCondLst>
                                    <p:cond delay="0"/>
                                  </p:stCondLst>
                                  <p:childTnLst>
                                    <p:set>
                                      <p:cBhvr>
                                        <p:cTn id="101" dur="1" fill="hold">
                                          <p:stCondLst>
                                            <p:cond delay="0"/>
                                          </p:stCondLst>
                                        </p:cTn>
                                        <p:tgtEl>
                                          <p:spTgt spid="179"/>
                                        </p:tgtEl>
                                        <p:attrNameLst>
                                          <p:attrName>style.visibility</p:attrName>
                                        </p:attrNameLst>
                                      </p:cBhvr>
                                      <p:to>
                                        <p:strVal val="visible"/>
                                      </p:to>
                                    </p:set>
                                    <p:animEffect transition="in" filter="randombar(horizontal)">
                                      <p:cBhvr>
                                        <p:cTn id="102" dur="500"/>
                                        <p:tgtEl>
                                          <p:spTgt spid="179"/>
                                        </p:tgtEl>
                                      </p:cBhvr>
                                    </p:animEffect>
                                  </p:childTnLst>
                                </p:cTn>
                              </p:par>
                              <p:par>
                                <p:cTn id="103" presetID="14" presetClass="entr" presetSubtype="10" fill="hold" grpId="0" nodeType="withEffect">
                                  <p:stCondLst>
                                    <p:cond delay="0"/>
                                  </p:stCondLst>
                                  <p:childTnLst>
                                    <p:set>
                                      <p:cBhvr>
                                        <p:cTn id="104" dur="1" fill="hold">
                                          <p:stCondLst>
                                            <p:cond delay="0"/>
                                          </p:stCondLst>
                                        </p:cTn>
                                        <p:tgtEl>
                                          <p:spTgt spid="180"/>
                                        </p:tgtEl>
                                        <p:attrNameLst>
                                          <p:attrName>style.visibility</p:attrName>
                                        </p:attrNameLst>
                                      </p:cBhvr>
                                      <p:to>
                                        <p:strVal val="visible"/>
                                      </p:to>
                                    </p:set>
                                    <p:animEffect transition="in" filter="randombar(horizontal)">
                                      <p:cBhvr>
                                        <p:cTn id="105" dur="500"/>
                                        <p:tgtEl>
                                          <p:spTgt spid="180"/>
                                        </p:tgtEl>
                                      </p:cBhvr>
                                    </p:animEffect>
                                  </p:childTnLst>
                                </p:cTn>
                              </p:par>
                              <p:par>
                                <p:cTn id="106" presetID="14" presetClass="entr" presetSubtype="10" fill="hold" grpId="0" nodeType="withEffect">
                                  <p:stCondLst>
                                    <p:cond delay="0"/>
                                  </p:stCondLst>
                                  <p:childTnLst>
                                    <p:set>
                                      <p:cBhvr>
                                        <p:cTn id="107" dur="1" fill="hold">
                                          <p:stCondLst>
                                            <p:cond delay="0"/>
                                          </p:stCondLst>
                                        </p:cTn>
                                        <p:tgtEl>
                                          <p:spTgt spid="63"/>
                                        </p:tgtEl>
                                        <p:attrNameLst>
                                          <p:attrName>style.visibility</p:attrName>
                                        </p:attrNameLst>
                                      </p:cBhvr>
                                      <p:to>
                                        <p:strVal val="visible"/>
                                      </p:to>
                                    </p:set>
                                    <p:animEffect transition="in" filter="randombar(horizontal)">
                                      <p:cBhvr>
                                        <p:cTn id="108" dur="500"/>
                                        <p:tgtEl>
                                          <p:spTgt spid="63"/>
                                        </p:tgtEl>
                                      </p:cBhvr>
                                    </p:animEffect>
                                  </p:childTnLst>
                                </p:cTn>
                              </p:par>
                            </p:childTnLst>
                          </p:cTn>
                        </p:par>
                      </p:childTnLst>
                    </p:cTn>
                  </p:par>
                  <p:par>
                    <p:cTn id="109" fill="hold">
                      <p:stCondLst>
                        <p:cond delay="indefinite"/>
                      </p:stCondLst>
                      <p:childTnLst>
                        <p:par>
                          <p:cTn id="110" fill="hold">
                            <p:stCondLst>
                              <p:cond delay="0"/>
                            </p:stCondLst>
                            <p:childTnLst>
                              <p:par>
                                <p:cTn id="111" presetID="14" presetClass="entr" presetSubtype="10" fill="hold" grpId="0" nodeType="clickEffect">
                                  <p:stCondLst>
                                    <p:cond delay="0"/>
                                  </p:stCondLst>
                                  <p:childTnLst>
                                    <p:set>
                                      <p:cBhvr>
                                        <p:cTn id="112" dur="1" fill="hold">
                                          <p:stCondLst>
                                            <p:cond delay="0"/>
                                          </p:stCondLst>
                                        </p:cTn>
                                        <p:tgtEl>
                                          <p:spTgt spid="61"/>
                                        </p:tgtEl>
                                        <p:attrNameLst>
                                          <p:attrName>style.visibility</p:attrName>
                                        </p:attrNameLst>
                                      </p:cBhvr>
                                      <p:to>
                                        <p:strVal val="visible"/>
                                      </p:to>
                                    </p:set>
                                    <p:animEffect transition="in" filter="randombar(horizontal)">
                                      <p:cBhvr>
                                        <p:cTn id="113" dur="500"/>
                                        <p:tgtEl>
                                          <p:spTgt spid="61"/>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14342"/>
                                        </p:tgtEl>
                                        <p:attrNameLst>
                                          <p:attrName>style.visibility</p:attrName>
                                        </p:attrNameLst>
                                      </p:cBhvr>
                                      <p:to>
                                        <p:strVal val="visible"/>
                                      </p:to>
                                    </p:set>
                                    <p:animEffect transition="in" filter="randombar(horizontal)">
                                      <p:cBhvr>
                                        <p:cTn id="116" dur="500"/>
                                        <p:tgtEl>
                                          <p:spTgt spid="14342"/>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nodeType="clickEffect">
                                  <p:stCondLst>
                                    <p:cond delay="0"/>
                                  </p:stCondLst>
                                  <p:childTnLst>
                                    <p:set>
                                      <p:cBhvr>
                                        <p:cTn id="120" dur="1" fill="hold">
                                          <p:stCondLst>
                                            <p:cond delay="0"/>
                                          </p:stCondLst>
                                        </p:cTn>
                                        <p:tgtEl>
                                          <p:spTgt spid="14339">
                                            <p:txEl>
                                              <p:pRg st="1" end="1"/>
                                            </p:txEl>
                                          </p:spTgt>
                                        </p:tgtEl>
                                        <p:attrNameLst>
                                          <p:attrName>style.visibility</p:attrName>
                                        </p:attrNameLst>
                                      </p:cBhvr>
                                      <p:to>
                                        <p:strVal val="visible"/>
                                      </p:to>
                                    </p:set>
                                    <p:animEffect transition="in" filter="randombar(horizontal)">
                                      <p:cBhvr>
                                        <p:cTn id="121" dur="500"/>
                                        <p:tgtEl>
                                          <p:spTgt spid="14339">
                                            <p:txEl>
                                              <p:pRg st="1" end="1"/>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14" presetClass="entr" presetSubtype="10" fill="hold" nodeType="clickEffect">
                                  <p:stCondLst>
                                    <p:cond delay="0"/>
                                  </p:stCondLst>
                                  <p:childTnLst>
                                    <p:set>
                                      <p:cBhvr>
                                        <p:cTn id="125" dur="1" fill="hold">
                                          <p:stCondLst>
                                            <p:cond delay="0"/>
                                          </p:stCondLst>
                                        </p:cTn>
                                        <p:tgtEl>
                                          <p:spTgt spid="60"/>
                                        </p:tgtEl>
                                        <p:attrNameLst>
                                          <p:attrName>style.visibility</p:attrName>
                                        </p:attrNameLst>
                                      </p:cBhvr>
                                      <p:to>
                                        <p:strVal val="visible"/>
                                      </p:to>
                                    </p:set>
                                    <p:animEffect transition="in" filter="randombar(horizontal)">
                                      <p:cBhvr>
                                        <p:cTn id="126" dur="500"/>
                                        <p:tgtEl>
                                          <p:spTgt spid="60"/>
                                        </p:tgtEl>
                                      </p:cBhvr>
                                    </p:animEffect>
                                  </p:childTnLst>
                                </p:cTn>
                              </p:par>
                              <p:par>
                                <p:cTn id="127" presetID="14" presetClass="entr" presetSubtype="10" fill="hold" grpId="0" nodeType="withEffect">
                                  <p:stCondLst>
                                    <p:cond delay="0"/>
                                  </p:stCondLst>
                                  <p:childTnLst>
                                    <p:set>
                                      <p:cBhvr>
                                        <p:cTn id="128" dur="1" fill="hold">
                                          <p:stCondLst>
                                            <p:cond delay="0"/>
                                          </p:stCondLst>
                                        </p:cTn>
                                        <p:tgtEl>
                                          <p:spTgt spid="50"/>
                                        </p:tgtEl>
                                        <p:attrNameLst>
                                          <p:attrName>style.visibility</p:attrName>
                                        </p:attrNameLst>
                                      </p:cBhvr>
                                      <p:to>
                                        <p:strVal val="visible"/>
                                      </p:to>
                                    </p:set>
                                    <p:animEffect transition="in" filter="randombar(horizontal)">
                                      <p:cBhvr>
                                        <p:cTn id="129" dur="500"/>
                                        <p:tgtEl>
                                          <p:spTgt spid="50"/>
                                        </p:tgtEl>
                                      </p:cBhvr>
                                    </p:animEffect>
                                  </p:childTnLst>
                                </p:cTn>
                              </p:par>
                              <p:par>
                                <p:cTn id="130" presetID="14" presetClass="entr" presetSubtype="10" fill="hold" nodeType="withEffect">
                                  <p:stCondLst>
                                    <p:cond delay="0"/>
                                  </p:stCondLst>
                                  <p:childTnLst>
                                    <p:set>
                                      <p:cBhvr>
                                        <p:cTn id="131" dur="1" fill="hold">
                                          <p:stCondLst>
                                            <p:cond delay="0"/>
                                          </p:stCondLst>
                                        </p:cTn>
                                        <p:tgtEl>
                                          <p:spTgt spid="49">
                                            <p:txEl>
                                              <p:pRg st="1" end="1"/>
                                            </p:txEl>
                                          </p:spTgt>
                                        </p:tgtEl>
                                        <p:attrNameLst>
                                          <p:attrName>style.visibility</p:attrName>
                                        </p:attrNameLst>
                                      </p:cBhvr>
                                      <p:to>
                                        <p:strVal val="visible"/>
                                      </p:to>
                                    </p:set>
                                    <p:animEffect transition="in" filter="randombar(horizontal)">
                                      <p:cBhvr>
                                        <p:cTn id="132" dur="500"/>
                                        <p:tgtEl>
                                          <p:spTgt spid="49">
                                            <p:txEl>
                                              <p:pRg st="1" end="1"/>
                                            </p:txEl>
                                          </p:spTgt>
                                        </p:tgtEl>
                                      </p:cBhvr>
                                    </p:animEffect>
                                  </p:childTnLst>
                                </p:cTn>
                              </p:par>
                              <p:par>
                                <p:cTn id="133" presetID="14" presetClass="entr" presetSubtype="10" fill="hold" nodeType="withEffect">
                                  <p:stCondLst>
                                    <p:cond delay="0"/>
                                  </p:stCondLst>
                                  <p:childTnLst>
                                    <p:set>
                                      <p:cBhvr>
                                        <p:cTn id="134" dur="1" fill="hold">
                                          <p:stCondLst>
                                            <p:cond delay="0"/>
                                          </p:stCondLst>
                                        </p:cTn>
                                        <p:tgtEl>
                                          <p:spTgt spid="104"/>
                                        </p:tgtEl>
                                        <p:attrNameLst>
                                          <p:attrName>style.visibility</p:attrName>
                                        </p:attrNameLst>
                                      </p:cBhvr>
                                      <p:to>
                                        <p:strVal val="visible"/>
                                      </p:to>
                                    </p:set>
                                    <p:animEffect transition="in" filter="randombar(horizontal)">
                                      <p:cBhvr>
                                        <p:cTn id="135" dur="500"/>
                                        <p:tgtEl>
                                          <p:spTgt spid="104"/>
                                        </p:tgtEl>
                                      </p:cBhvr>
                                    </p:animEffect>
                                  </p:childTnLst>
                                </p:cTn>
                              </p:par>
                            </p:childTnLst>
                          </p:cTn>
                        </p:par>
                      </p:childTnLst>
                    </p:cTn>
                  </p:par>
                  <p:par>
                    <p:cTn id="136" fill="hold">
                      <p:stCondLst>
                        <p:cond delay="indefinite"/>
                      </p:stCondLst>
                      <p:childTnLst>
                        <p:par>
                          <p:cTn id="137" fill="hold">
                            <p:stCondLst>
                              <p:cond delay="0"/>
                            </p:stCondLst>
                            <p:childTnLst>
                              <p:par>
                                <p:cTn id="138" presetID="14" presetClass="entr" presetSubtype="10" fill="hold" nodeType="clickEffect">
                                  <p:stCondLst>
                                    <p:cond delay="0"/>
                                  </p:stCondLst>
                                  <p:childTnLst>
                                    <p:set>
                                      <p:cBhvr>
                                        <p:cTn id="139" dur="1" fill="hold">
                                          <p:stCondLst>
                                            <p:cond delay="0"/>
                                          </p:stCondLst>
                                        </p:cTn>
                                        <p:tgtEl>
                                          <p:spTgt spid="86"/>
                                        </p:tgtEl>
                                        <p:attrNameLst>
                                          <p:attrName>style.visibility</p:attrName>
                                        </p:attrNameLst>
                                      </p:cBhvr>
                                      <p:to>
                                        <p:strVal val="visible"/>
                                      </p:to>
                                    </p:set>
                                    <p:animEffect transition="in" filter="randombar(horizontal)">
                                      <p:cBhvr>
                                        <p:cTn id="140" dur="500"/>
                                        <p:tgtEl>
                                          <p:spTgt spid="86"/>
                                        </p:tgtEl>
                                      </p:cBhvr>
                                    </p:animEffect>
                                  </p:childTnLst>
                                </p:cTn>
                              </p:par>
                              <p:par>
                                <p:cTn id="141" presetID="14" presetClass="entr" presetSubtype="10" fill="hold" nodeType="withEffect">
                                  <p:stCondLst>
                                    <p:cond delay="0"/>
                                  </p:stCondLst>
                                  <p:childTnLst>
                                    <p:set>
                                      <p:cBhvr>
                                        <p:cTn id="142" dur="1" fill="hold">
                                          <p:stCondLst>
                                            <p:cond delay="0"/>
                                          </p:stCondLst>
                                        </p:cTn>
                                        <p:tgtEl>
                                          <p:spTgt spid="100"/>
                                        </p:tgtEl>
                                        <p:attrNameLst>
                                          <p:attrName>style.visibility</p:attrName>
                                        </p:attrNameLst>
                                      </p:cBhvr>
                                      <p:to>
                                        <p:strVal val="visible"/>
                                      </p:to>
                                    </p:set>
                                    <p:animEffect transition="in" filter="randombar(horizontal)">
                                      <p:cBhvr>
                                        <p:cTn id="143" dur="500"/>
                                        <p:tgtEl>
                                          <p:spTgt spid="100"/>
                                        </p:tgtEl>
                                      </p:cBhvr>
                                    </p:animEffect>
                                  </p:childTnLst>
                                </p:cTn>
                              </p:par>
                              <p:par>
                                <p:cTn id="144" presetID="14" presetClass="entr" presetSubtype="10" fill="hold" nodeType="withEffect">
                                  <p:stCondLst>
                                    <p:cond delay="0"/>
                                  </p:stCondLst>
                                  <p:childTnLst>
                                    <p:set>
                                      <p:cBhvr>
                                        <p:cTn id="145" dur="1" fill="hold">
                                          <p:stCondLst>
                                            <p:cond delay="0"/>
                                          </p:stCondLst>
                                        </p:cTn>
                                        <p:tgtEl>
                                          <p:spTgt spid="130"/>
                                        </p:tgtEl>
                                        <p:attrNameLst>
                                          <p:attrName>style.visibility</p:attrName>
                                        </p:attrNameLst>
                                      </p:cBhvr>
                                      <p:to>
                                        <p:strVal val="visible"/>
                                      </p:to>
                                    </p:set>
                                    <p:animEffect transition="in" filter="randombar(horizontal)">
                                      <p:cBhvr>
                                        <p:cTn id="146" dur="500"/>
                                        <p:tgtEl>
                                          <p:spTgt spid="130"/>
                                        </p:tgtEl>
                                      </p:cBhvr>
                                    </p:animEffect>
                                  </p:childTnLst>
                                </p:cTn>
                              </p:par>
                              <p:par>
                                <p:cTn id="147" presetID="14" presetClass="entr" presetSubtype="10" fill="hold" nodeType="withEffect">
                                  <p:stCondLst>
                                    <p:cond delay="0"/>
                                  </p:stCondLst>
                                  <p:childTnLst>
                                    <p:set>
                                      <p:cBhvr>
                                        <p:cTn id="148" dur="1" fill="hold">
                                          <p:stCondLst>
                                            <p:cond delay="0"/>
                                          </p:stCondLst>
                                        </p:cTn>
                                        <p:tgtEl>
                                          <p:spTgt spid="156"/>
                                        </p:tgtEl>
                                        <p:attrNameLst>
                                          <p:attrName>style.visibility</p:attrName>
                                        </p:attrNameLst>
                                      </p:cBhvr>
                                      <p:to>
                                        <p:strVal val="visible"/>
                                      </p:to>
                                    </p:set>
                                    <p:animEffect transition="in" filter="randombar(horizontal)">
                                      <p:cBhvr>
                                        <p:cTn id="149" dur="500"/>
                                        <p:tgtEl>
                                          <p:spTgt spid="156"/>
                                        </p:tgtEl>
                                      </p:cBhvr>
                                    </p:animEffect>
                                  </p:childTnLst>
                                </p:cTn>
                              </p:par>
                              <p:par>
                                <p:cTn id="150" presetID="14" presetClass="entr" presetSubtype="10" fill="hold" nodeType="withEffect">
                                  <p:stCondLst>
                                    <p:cond delay="0"/>
                                  </p:stCondLst>
                                  <p:childTnLst>
                                    <p:set>
                                      <p:cBhvr>
                                        <p:cTn id="151" dur="1" fill="hold">
                                          <p:stCondLst>
                                            <p:cond delay="0"/>
                                          </p:stCondLst>
                                        </p:cTn>
                                        <p:tgtEl>
                                          <p:spTgt spid="157"/>
                                        </p:tgtEl>
                                        <p:attrNameLst>
                                          <p:attrName>style.visibility</p:attrName>
                                        </p:attrNameLst>
                                      </p:cBhvr>
                                      <p:to>
                                        <p:strVal val="visible"/>
                                      </p:to>
                                    </p:set>
                                    <p:animEffect transition="in" filter="randombar(horizontal)">
                                      <p:cBhvr>
                                        <p:cTn id="152" dur="500"/>
                                        <p:tgtEl>
                                          <p:spTgt spid="157"/>
                                        </p:tgtEl>
                                      </p:cBhvr>
                                    </p:animEffect>
                                  </p:childTnLst>
                                </p:cTn>
                              </p:par>
                              <p:par>
                                <p:cTn id="153" presetID="14" presetClass="entr" presetSubtype="10" fill="hold" nodeType="withEffect">
                                  <p:stCondLst>
                                    <p:cond delay="0"/>
                                  </p:stCondLst>
                                  <p:childTnLst>
                                    <p:set>
                                      <p:cBhvr>
                                        <p:cTn id="154" dur="1" fill="hold">
                                          <p:stCondLst>
                                            <p:cond delay="0"/>
                                          </p:stCondLst>
                                        </p:cTn>
                                        <p:tgtEl>
                                          <p:spTgt spid="158"/>
                                        </p:tgtEl>
                                        <p:attrNameLst>
                                          <p:attrName>style.visibility</p:attrName>
                                        </p:attrNameLst>
                                      </p:cBhvr>
                                      <p:to>
                                        <p:strVal val="visible"/>
                                      </p:to>
                                    </p:set>
                                    <p:animEffect transition="in" filter="randombar(horizontal)">
                                      <p:cBhvr>
                                        <p:cTn id="155" dur="500"/>
                                        <p:tgtEl>
                                          <p:spTgt spid="158"/>
                                        </p:tgtEl>
                                      </p:cBhvr>
                                    </p:animEffect>
                                  </p:childTnLst>
                                </p:cTn>
                              </p:par>
                              <p:par>
                                <p:cTn id="156" presetID="14" presetClass="entr" presetSubtype="10" fill="hold" nodeType="withEffect">
                                  <p:stCondLst>
                                    <p:cond delay="0"/>
                                  </p:stCondLst>
                                  <p:childTnLst>
                                    <p:set>
                                      <p:cBhvr>
                                        <p:cTn id="157" dur="1" fill="hold">
                                          <p:stCondLst>
                                            <p:cond delay="0"/>
                                          </p:stCondLst>
                                        </p:cTn>
                                        <p:tgtEl>
                                          <p:spTgt spid="159"/>
                                        </p:tgtEl>
                                        <p:attrNameLst>
                                          <p:attrName>style.visibility</p:attrName>
                                        </p:attrNameLst>
                                      </p:cBhvr>
                                      <p:to>
                                        <p:strVal val="visible"/>
                                      </p:to>
                                    </p:set>
                                    <p:animEffect transition="in" filter="randombar(horizontal)">
                                      <p:cBhvr>
                                        <p:cTn id="158" dur="500"/>
                                        <p:tgtEl>
                                          <p:spTgt spid="159"/>
                                        </p:tgtEl>
                                      </p:cBhvr>
                                    </p:animEffect>
                                  </p:childTnLst>
                                </p:cTn>
                              </p:par>
                              <p:par>
                                <p:cTn id="159" presetID="14" presetClass="entr" presetSubtype="10" fill="hold" nodeType="withEffect">
                                  <p:stCondLst>
                                    <p:cond delay="0"/>
                                  </p:stCondLst>
                                  <p:childTnLst>
                                    <p:set>
                                      <p:cBhvr>
                                        <p:cTn id="160" dur="1" fill="hold">
                                          <p:stCondLst>
                                            <p:cond delay="0"/>
                                          </p:stCondLst>
                                        </p:cTn>
                                        <p:tgtEl>
                                          <p:spTgt spid="138"/>
                                        </p:tgtEl>
                                        <p:attrNameLst>
                                          <p:attrName>style.visibility</p:attrName>
                                        </p:attrNameLst>
                                      </p:cBhvr>
                                      <p:to>
                                        <p:strVal val="visible"/>
                                      </p:to>
                                    </p:set>
                                    <p:animEffect transition="in" filter="randombar(horizontal)">
                                      <p:cBhvr>
                                        <p:cTn id="161" dur="500"/>
                                        <p:tgtEl>
                                          <p:spTgt spid="138"/>
                                        </p:tgtEl>
                                      </p:cBhvr>
                                    </p:animEffect>
                                  </p:childTnLst>
                                </p:cTn>
                              </p:par>
                              <p:par>
                                <p:cTn id="162" presetID="14" presetClass="entr" presetSubtype="10" fill="hold" nodeType="withEffect">
                                  <p:stCondLst>
                                    <p:cond delay="0"/>
                                  </p:stCondLst>
                                  <p:childTnLst>
                                    <p:set>
                                      <p:cBhvr>
                                        <p:cTn id="163" dur="1" fill="hold">
                                          <p:stCondLst>
                                            <p:cond delay="0"/>
                                          </p:stCondLst>
                                        </p:cTn>
                                        <p:tgtEl>
                                          <p:spTgt spid="139"/>
                                        </p:tgtEl>
                                        <p:attrNameLst>
                                          <p:attrName>style.visibility</p:attrName>
                                        </p:attrNameLst>
                                      </p:cBhvr>
                                      <p:to>
                                        <p:strVal val="visible"/>
                                      </p:to>
                                    </p:set>
                                    <p:animEffect transition="in" filter="randombar(horizontal)">
                                      <p:cBhvr>
                                        <p:cTn id="164" dur="500"/>
                                        <p:tgtEl>
                                          <p:spTgt spid="139"/>
                                        </p:tgtEl>
                                      </p:cBhvr>
                                    </p:animEffect>
                                  </p:childTnLst>
                                </p:cTn>
                              </p:par>
                              <p:par>
                                <p:cTn id="165" presetID="14" presetClass="entr" presetSubtype="10" fill="hold" nodeType="withEffect">
                                  <p:stCondLst>
                                    <p:cond delay="0"/>
                                  </p:stCondLst>
                                  <p:childTnLst>
                                    <p:set>
                                      <p:cBhvr>
                                        <p:cTn id="166" dur="1" fill="hold">
                                          <p:stCondLst>
                                            <p:cond delay="0"/>
                                          </p:stCondLst>
                                        </p:cTn>
                                        <p:tgtEl>
                                          <p:spTgt spid="140"/>
                                        </p:tgtEl>
                                        <p:attrNameLst>
                                          <p:attrName>style.visibility</p:attrName>
                                        </p:attrNameLst>
                                      </p:cBhvr>
                                      <p:to>
                                        <p:strVal val="visible"/>
                                      </p:to>
                                    </p:set>
                                    <p:animEffect transition="in" filter="randombar(horizontal)">
                                      <p:cBhvr>
                                        <p:cTn id="167" dur="500"/>
                                        <p:tgtEl>
                                          <p:spTgt spid="140"/>
                                        </p:tgtEl>
                                      </p:cBhvr>
                                    </p:animEffect>
                                  </p:childTnLst>
                                </p:cTn>
                              </p:par>
                              <p:par>
                                <p:cTn id="168" presetID="14" presetClass="entr" presetSubtype="10" fill="hold" nodeType="withEffect">
                                  <p:stCondLst>
                                    <p:cond delay="0"/>
                                  </p:stCondLst>
                                  <p:childTnLst>
                                    <p:set>
                                      <p:cBhvr>
                                        <p:cTn id="169" dur="1" fill="hold">
                                          <p:stCondLst>
                                            <p:cond delay="0"/>
                                          </p:stCondLst>
                                        </p:cTn>
                                        <p:tgtEl>
                                          <p:spTgt spid="135"/>
                                        </p:tgtEl>
                                        <p:attrNameLst>
                                          <p:attrName>style.visibility</p:attrName>
                                        </p:attrNameLst>
                                      </p:cBhvr>
                                      <p:to>
                                        <p:strVal val="visible"/>
                                      </p:to>
                                    </p:set>
                                    <p:animEffect transition="in" filter="randombar(horizontal)">
                                      <p:cBhvr>
                                        <p:cTn id="170" dur="500"/>
                                        <p:tgtEl>
                                          <p:spTgt spid="135"/>
                                        </p:tgtEl>
                                      </p:cBhvr>
                                    </p:animEffect>
                                  </p:childTnLst>
                                </p:cTn>
                              </p:par>
                              <p:par>
                                <p:cTn id="171" presetID="14" presetClass="entr" presetSubtype="10" fill="hold" grpId="0" nodeType="withEffect">
                                  <p:stCondLst>
                                    <p:cond delay="0"/>
                                  </p:stCondLst>
                                  <p:childTnLst>
                                    <p:set>
                                      <p:cBhvr>
                                        <p:cTn id="172" dur="1" fill="hold">
                                          <p:stCondLst>
                                            <p:cond delay="0"/>
                                          </p:stCondLst>
                                        </p:cTn>
                                        <p:tgtEl>
                                          <p:spTgt spid="96"/>
                                        </p:tgtEl>
                                        <p:attrNameLst>
                                          <p:attrName>style.visibility</p:attrName>
                                        </p:attrNameLst>
                                      </p:cBhvr>
                                      <p:to>
                                        <p:strVal val="visible"/>
                                      </p:to>
                                    </p:set>
                                    <p:animEffect transition="in" filter="randombar(horizontal)">
                                      <p:cBhvr>
                                        <p:cTn id="173" dur="500"/>
                                        <p:tgtEl>
                                          <p:spTgt spid="96"/>
                                        </p:tgtEl>
                                      </p:cBhvr>
                                    </p:animEffect>
                                  </p:childTnLst>
                                </p:cTn>
                              </p:par>
                              <p:par>
                                <p:cTn id="174" presetID="14" presetClass="entr" presetSubtype="10" fill="hold" grpId="0" nodeType="withEffect">
                                  <p:stCondLst>
                                    <p:cond delay="0"/>
                                  </p:stCondLst>
                                  <p:childTnLst>
                                    <p:set>
                                      <p:cBhvr>
                                        <p:cTn id="175" dur="1" fill="hold">
                                          <p:stCondLst>
                                            <p:cond delay="0"/>
                                          </p:stCondLst>
                                        </p:cTn>
                                        <p:tgtEl>
                                          <p:spTgt spid="161"/>
                                        </p:tgtEl>
                                        <p:attrNameLst>
                                          <p:attrName>style.visibility</p:attrName>
                                        </p:attrNameLst>
                                      </p:cBhvr>
                                      <p:to>
                                        <p:strVal val="visible"/>
                                      </p:to>
                                    </p:set>
                                    <p:animEffect transition="in" filter="randombar(horizontal)">
                                      <p:cBhvr>
                                        <p:cTn id="176" dur="500"/>
                                        <p:tgtEl>
                                          <p:spTgt spid="161"/>
                                        </p:tgtEl>
                                      </p:cBhvr>
                                    </p:animEffect>
                                  </p:childTnLst>
                                </p:cTn>
                              </p:par>
                              <p:par>
                                <p:cTn id="177" presetID="14" presetClass="entr" presetSubtype="10" fill="hold" grpId="0" nodeType="withEffect">
                                  <p:stCondLst>
                                    <p:cond delay="0"/>
                                  </p:stCondLst>
                                  <p:childTnLst>
                                    <p:set>
                                      <p:cBhvr>
                                        <p:cTn id="178" dur="1" fill="hold">
                                          <p:stCondLst>
                                            <p:cond delay="0"/>
                                          </p:stCondLst>
                                        </p:cTn>
                                        <p:tgtEl>
                                          <p:spTgt spid="162"/>
                                        </p:tgtEl>
                                        <p:attrNameLst>
                                          <p:attrName>style.visibility</p:attrName>
                                        </p:attrNameLst>
                                      </p:cBhvr>
                                      <p:to>
                                        <p:strVal val="visible"/>
                                      </p:to>
                                    </p:set>
                                    <p:animEffect transition="in" filter="randombar(horizontal)">
                                      <p:cBhvr>
                                        <p:cTn id="179" dur="500"/>
                                        <p:tgtEl>
                                          <p:spTgt spid="162"/>
                                        </p:tgtEl>
                                      </p:cBhvr>
                                    </p:animEffect>
                                  </p:childTnLst>
                                </p:cTn>
                              </p:par>
                              <p:par>
                                <p:cTn id="180" presetID="14" presetClass="entr" presetSubtype="10" fill="hold" grpId="0" nodeType="withEffect">
                                  <p:stCondLst>
                                    <p:cond delay="0"/>
                                  </p:stCondLst>
                                  <p:childTnLst>
                                    <p:set>
                                      <p:cBhvr>
                                        <p:cTn id="181" dur="1" fill="hold">
                                          <p:stCondLst>
                                            <p:cond delay="0"/>
                                          </p:stCondLst>
                                        </p:cTn>
                                        <p:tgtEl>
                                          <p:spTgt spid="163"/>
                                        </p:tgtEl>
                                        <p:attrNameLst>
                                          <p:attrName>style.visibility</p:attrName>
                                        </p:attrNameLst>
                                      </p:cBhvr>
                                      <p:to>
                                        <p:strVal val="visible"/>
                                      </p:to>
                                    </p:set>
                                    <p:animEffect transition="in" filter="randombar(horizontal)">
                                      <p:cBhvr>
                                        <p:cTn id="182" dur="500"/>
                                        <p:tgtEl>
                                          <p:spTgt spid="163"/>
                                        </p:tgtEl>
                                      </p:cBhvr>
                                    </p:animEffect>
                                  </p:childTnLst>
                                </p:cTn>
                              </p:par>
                              <p:par>
                                <p:cTn id="183" presetID="14" presetClass="entr" presetSubtype="10" fill="hold" grpId="0" nodeType="withEffect">
                                  <p:stCondLst>
                                    <p:cond delay="0"/>
                                  </p:stCondLst>
                                  <p:childTnLst>
                                    <p:set>
                                      <p:cBhvr>
                                        <p:cTn id="184" dur="1" fill="hold">
                                          <p:stCondLst>
                                            <p:cond delay="0"/>
                                          </p:stCondLst>
                                        </p:cTn>
                                        <p:tgtEl>
                                          <p:spTgt spid="160"/>
                                        </p:tgtEl>
                                        <p:attrNameLst>
                                          <p:attrName>style.visibility</p:attrName>
                                        </p:attrNameLst>
                                      </p:cBhvr>
                                      <p:to>
                                        <p:strVal val="visible"/>
                                      </p:to>
                                    </p:set>
                                    <p:animEffect transition="in" filter="randombar(horizontal)">
                                      <p:cBhvr>
                                        <p:cTn id="185" dur="500"/>
                                        <p:tgtEl>
                                          <p:spTgt spid="160"/>
                                        </p:tgtEl>
                                      </p:cBhvr>
                                    </p:animEffect>
                                  </p:childTnLst>
                                </p:cTn>
                              </p:par>
                              <p:par>
                                <p:cTn id="186" presetID="14" presetClass="entr" presetSubtype="10" fill="hold" grpId="0" nodeType="withEffect">
                                  <p:stCondLst>
                                    <p:cond delay="0"/>
                                  </p:stCondLst>
                                  <p:childTnLst>
                                    <p:set>
                                      <p:cBhvr>
                                        <p:cTn id="187" dur="1" fill="hold">
                                          <p:stCondLst>
                                            <p:cond delay="0"/>
                                          </p:stCondLst>
                                        </p:cTn>
                                        <p:tgtEl>
                                          <p:spTgt spid="95"/>
                                        </p:tgtEl>
                                        <p:attrNameLst>
                                          <p:attrName>style.visibility</p:attrName>
                                        </p:attrNameLst>
                                      </p:cBhvr>
                                      <p:to>
                                        <p:strVal val="visible"/>
                                      </p:to>
                                    </p:set>
                                    <p:animEffect transition="in" filter="randombar(horizontal)">
                                      <p:cBhvr>
                                        <p:cTn id="188" dur="500"/>
                                        <p:tgtEl>
                                          <p:spTgt spid="95"/>
                                        </p:tgtEl>
                                      </p:cBhvr>
                                    </p:animEffect>
                                  </p:childTnLst>
                                </p:cTn>
                              </p:par>
                            </p:childTnLst>
                          </p:cTn>
                        </p:par>
                      </p:childTnLst>
                    </p:cTn>
                  </p:par>
                  <p:par>
                    <p:cTn id="189" fill="hold">
                      <p:stCondLst>
                        <p:cond delay="indefinite"/>
                      </p:stCondLst>
                      <p:childTnLst>
                        <p:par>
                          <p:cTn id="190" fill="hold">
                            <p:stCondLst>
                              <p:cond delay="0"/>
                            </p:stCondLst>
                            <p:childTnLst>
                              <p:par>
                                <p:cTn id="191" presetID="14" presetClass="entr" presetSubtype="10" fill="hold" nodeType="clickEffect">
                                  <p:stCondLst>
                                    <p:cond delay="0"/>
                                  </p:stCondLst>
                                  <p:childTnLst>
                                    <p:set>
                                      <p:cBhvr>
                                        <p:cTn id="192" dur="1" fill="hold">
                                          <p:stCondLst>
                                            <p:cond delay="0"/>
                                          </p:stCondLst>
                                        </p:cTn>
                                        <p:tgtEl>
                                          <p:spTgt spid="172"/>
                                        </p:tgtEl>
                                        <p:attrNameLst>
                                          <p:attrName>style.visibility</p:attrName>
                                        </p:attrNameLst>
                                      </p:cBhvr>
                                      <p:to>
                                        <p:strVal val="visible"/>
                                      </p:to>
                                    </p:set>
                                    <p:animEffect transition="in" filter="randombar(horizontal)">
                                      <p:cBhvr>
                                        <p:cTn id="193" dur="500"/>
                                        <p:tgtEl>
                                          <p:spTgt spid="172"/>
                                        </p:tgtEl>
                                      </p:cBhvr>
                                    </p:animEffect>
                                  </p:childTnLst>
                                </p:cTn>
                              </p:par>
                              <p:par>
                                <p:cTn id="194" presetID="14" presetClass="entr" presetSubtype="10" fill="hold" nodeType="withEffect">
                                  <p:stCondLst>
                                    <p:cond delay="0"/>
                                  </p:stCondLst>
                                  <p:childTnLst>
                                    <p:set>
                                      <p:cBhvr>
                                        <p:cTn id="195" dur="1" fill="hold">
                                          <p:stCondLst>
                                            <p:cond delay="0"/>
                                          </p:stCondLst>
                                        </p:cTn>
                                        <p:tgtEl>
                                          <p:spTgt spid="175"/>
                                        </p:tgtEl>
                                        <p:attrNameLst>
                                          <p:attrName>style.visibility</p:attrName>
                                        </p:attrNameLst>
                                      </p:cBhvr>
                                      <p:to>
                                        <p:strVal val="visible"/>
                                      </p:to>
                                    </p:set>
                                    <p:animEffect transition="in" filter="randombar(horizontal)">
                                      <p:cBhvr>
                                        <p:cTn id="196" dur="500"/>
                                        <p:tgtEl>
                                          <p:spTgt spid="175"/>
                                        </p:tgtEl>
                                      </p:cBhvr>
                                    </p:animEffect>
                                  </p:childTnLst>
                                </p:cTn>
                              </p:par>
                              <p:par>
                                <p:cTn id="197" presetID="14" presetClass="entr" presetSubtype="10" fill="hold" grpId="0" nodeType="withEffect">
                                  <p:stCondLst>
                                    <p:cond delay="0"/>
                                  </p:stCondLst>
                                  <p:childTnLst>
                                    <p:set>
                                      <p:cBhvr>
                                        <p:cTn id="198" dur="1" fill="hold">
                                          <p:stCondLst>
                                            <p:cond delay="0"/>
                                          </p:stCondLst>
                                        </p:cTn>
                                        <p:tgtEl>
                                          <p:spTgt spid="176"/>
                                        </p:tgtEl>
                                        <p:attrNameLst>
                                          <p:attrName>style.visibility</p:attrName>
                                        </p:attrNameLst>
                                      </p:cBhvr>
                                      <p:to>
                                        <p:strVal val="visible"/>
                                      </p:to>
                                    </p:set>
                                    <p:animEffect transition="in" filter="randombar(horizontal)">
                                      <p:cBhvr>
                                        <p:cTn id="199" dur="500"/>
                                        <p:tgtEl>
                                          <p:spTgt spid="176"/>
                                        </p:tgtEl>
                                      </p:cBhvr>
                                    </p:animEffect>
                                  </p:childTnLst>
                                </p:cTn>
                              </p:par>
                              <p:par>
                                <p:cTn id="200" presetID="14" presetClass="entr" presetSubtype="10" fill="hold" grpId="0" nodeType="withEffect">
                                  <p:stCondLst>
                                    <p:cond delay="0"/>
                                  </p:stCondLst>
                                  <p:childTnLst>
                                    <p:set>
                                      <p:cBhvr>
                                        <p:cTn id="201" dur="1" fill="hold">
                                          <p:stCondLst>
                                            <p:cond delay="0"/>
                                          </p:stCondLst>
                                        </p:cTn>
                                        <p:tgtEl>
                                          <p:spTgt spid="181"/>
                                        </p:tgtEl>
                                        <p:attrNameLst>
                                          <p:attrName>style.visibility</p:attrName>
                                        </p:attrNameLst>
                                      </p:cBhvr>
                                      <p:to>
                                        <p:strVal val="visible"/>
                                      </p:to>
                                    </p:set>
                                    <p:animEffect transition="in" filter="randombar(horizontal)">
                                      <p:cBhvr>
                                        <p:cTn id="202" dur="500"/>
                                        <p:tgtEl>
                                          <p:spTgt spid="181"/>
                                        </p:tgtEl>
                                      </p:cBhvr>
                                    </p:animEffect>
                                  </p:childTnLst>
                                </p:cTn>
                              </p:par>
                              <p:par>
                                <p:cTn id="203" presetID="14" presetClass="entr" presetSubtype="10" fill="hold" nodeType="withEffect">
                                  <p:stCondLst>
                                    <p:cond delay="0"/>
                                  </p:stCondLst>
                                  <p:childTnLst>
                                    <p:set>
                                      <p:cBhvr>
                                        <p:cTn id="204" dur="1" fill="hold">
                                          <p:stCondLst>
                                            <p:cond delay="0"/>
                                          </p:stCondLst>
                                        </p:cTn>
                                        <p:tgtEl>
                                          <p:spTgt spid="178"/>
                                        </p:tgtEl>
                                        <p:attrNameLst>
                                          <p:attrName>style.visibility</p:attrName>
                                        </p:attrNameLst>
                                      </p:cBhvr>
                                      <p:to>
                                        <p:strVal val="visible"/>
                                      </p:to>
                                    </p:set>
                                    <p:animEffect transition="in" filter="randombar(horizontal)">
                                      <p:cBhvr>
                                        <p:cTn id="205" dur="500"/>
                                        <p:tgtEl>
                                          <p:spTgt spid="178"/>
                                        </p:tgtEl>
                                      </p:cBhvr>
                                    </p:animEffect>
                                  </p:childTnLst>
                                </p:cTn>
                              </p:par>
                              <p:par>
                                <p:cTn id="206" presetID="14" presetClass="entr" presetSubtype="10" fill="hold" nodeType="withEffect">
                                  <p:stCondLst>
                                    <p:cond delay="0"/>
                                  </p:stCondLst>
                                  <p:childTnLst>
                                    <p:set>
                                      <p:cBhvr>
                                        <p:cTn id="207" dur="1" fill="hold">
                                          <p:stCondLst>
                                            <p:cond delay="0"/>
                                          </p:stCondLst>
                                        </p:cTn>
                                        <p:tgtEl>
                                          <p:spTgt spid="177"/>
                                        </p:tgtEl>
                                        <p:attrNameLst>
                                          <p:attrName>style.visibility</p:attrName>
                                        </p:attrNameLst>
                                      </p:cBhvr>
                                      <p:to>
                                        <p:strVal val="visible"/>
                                      </p:to>
                                    </p:set>
                                    <p:animEffect transition="in" filter="randombar(horizontal)">
                                      <p:cBhvr>
                                        <p:cTn id="208"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2" grpId="0" animBg="1"/>
      <p:bldP spid="50" grpId="0" animBg="1"/>
      <p:bldP spid="51" grpId="0" animBg="1"/>
      <p:bldP spid="52" grpId="0" animBg="1"/>
      <p:bldP spid="53" grpId="0" animBg="1"/>
      <p:bldP spid="54" grpId="0" animBg="1"/>
      <p:bldP spid="55" grpId="0" animBg="1"/>
      <p:bldP spid="56" grpId="0" animBg="1"/>
      <p:bldP spid="57" grpId="0" animBg="1"/>
      <p:bldP spid="14340" grpId="0" animBg="1"/>
      <p:bldP spid="14341" grpId="0"/>
      <p:bldP spid="14342" grpId="0" animBg="1"/>
      <p:bldP spid="61" grpId="0" animBg="1"/>
      <p:bldP spid="14366" grpId="0"/>
      <p:bldP spid="63" grpId="0" animBg="1"/>
      <p:bldP spid="95" grpId="0" animBg="1"/>
      <p:bldP spid="96" grpId="0" animBg="1"/>
      <p:bldP spid="160" grpId="0" animBg="1"/>
      <p:bldP spid="161" grpId="0" animBg="1"/>
      <p:bldP spid="162" grpId="0" animBg="1"/>
      <p:bldP spid="163" grpId="0" animBg="1"/>
      <p:bldP spid="176" grpId="0" animBg="1"/>
      <p:bldP spid="179" grpId="0"/>
      <p:bldP spid="180" grpId="0"/>
      <p:bldP spid="18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052736"/>
            <a:ext cx="7359550" cy="5212707"/>
          </a:xfrm>
          <a:prstGeom prst="rect">
            <a:avLst/>
          </a:prstGeom>
          <a:noFill/>
          <a:ln w="19050">
            <a:solidFill>
              <a:schemeClr val="tx1"/>
            </a:solidFill>
            <a:miter lim="800000"/>
            <a:headEnd/>
            <a:tailEnd/>
          </a:ln>
          <a:effectLst>
            <a:outerShdw blurRad="50800" dist="304800" dir="3000000" sx="102000" sy="102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024927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p:val>
                                            <p:fltVal val="0"/>
                                          </p:val>
                                        </p:tav>
                                        <p:tav tm="100000">
                                          <p:val>
                                            <p:strVal val="#ppt_w"/>
                                          </p:val>
                                        </p:tav>
                                      </p:tavLst>
                                    </p:anim>
                                    <p:anim calcmode="lin" valueType="num">
                                      <p:cBhvr>
                                        <p:cTn id="8" dur="5000" fill="hold"/>
                                        <p:tgtEl>
                                          <p:spTgt spid="5"/>
                                        </p:tgtEl>
                                        <p:attrNameLst>
                                          <p:attrName>ppt_h</p:attrName>
                                        </p:attrNameLst>
                                      </p:cBhvr>
                                      <p:tavLst>
                                        <p:tav tm="0">
                                          <p:val>
                                            <p:fltVal val="0"/>
                                          </p:val>
                                        </p:tav>
                                        <p:tav tm="100000">
                                          <p:val>
                                            <p:strVal val="#ppt_h"/>
                                          </p:val>
                                        </p:tav>
                                      </p:tavLst>
                                    </p:anim>
                                    <p:animEffect transition="in" filter="fade">
                                      <p:cBhvr>
                                        <p:cTn id="9"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bwMode="auto">
          <a:xfrm>
            <a:off x="4716016" y="1268760"/>
            <a:ext cx="2973387" cy="836613"/>
          </a:xfrm>
          <a:prstGeom prst="rect">
            <a:avLst/>
          </a:prstGeom>
          <a:noFill/>
          <a:ln>
            <a:miter lim="800000"/>
            <a:headEnd/>
            <a:tailEnd/>
          </a:ln>
        </p:spPr>
        <p:txBody>
          <a:bodyPr/>
          <a:lstStyle/>
          <a:p>
            <a:pPr algn="ctr"/>
            <a:r>
              <a:rPr lang="en-GB" sz="4000" dirty="0" smtClean="0">
                <a:solidFill>
                  <a:srgbClr val="FF0000"/>
                </a:solidFill>
                <a:effectLst>
                  <a:outerShdw blurRad="38100" dist="38100" dir="2700000" algn="tl">
                    <a:srgbClr val="000000">
                      <a:alpha val="43137"/>
                    </a:srgbClr>
                  </a:outerShdw>
                </a:effectLst>
              </a:rPr>
              <a:t>Vision 2020</a:t>
            </a:r>
            <a:endParaRPr lang="en-GB" sz="4000" dirty="0">
              <a:solidFill>
                <a:srgbClr val="FF0000"/>
              </a:solidFill>
              <a:effectLst>
                <a:outerShdw blurRad="38100" dist="38100" dir="2700000" algn="tl">
                  <a:srgbClr val="000000">
                    <a:alpha val="43137"/>
                  </a:srgbClr>
                </a:outerShdw>
              </a:effectLst>
            </a:endParaRPr>
          </a:p>
        </p:txBody>
      </p:sp>
      <p:sp>
        <p:nvSpPr>
          <p:cNvPr id="13315" name="TextBox 5"/>
          <p:cNvSpPr txBox="1">
            <a:spLocks noChangeArrowheads="1"/>
          </p:cNvSpPr>
          <p:nvPr/>
        </p:nvSpPr>
        <p:spPr bwMode="auto">
          <a:xfrm>
            <a:off x="3714744" y="2420888"/>
            <a:ext cx="4821238" cy="4450449"/>
          </a:xfrm>
          <a:prstGeom prst="rect">
            <a:avLst/>
          </a:prstGeom>
          <a:noFill/>
          <a:ln w="9525">
            <a:noFill/>
            <a:miter lim="800000"/>
            <a:headEnd/>
            <a:tailEnd/>
          </a:ln>
        </p:spPr>
        <p:txBody>
          <a:bodyPr>
            <a:spAutoFit/>
          </a:bodyPr>
          <a:lstStyle/>
          <a:p>
            <a:pPr algn="just">
              <a:lnSpc>
                <a:spcPct val="90000"/>
              </a:lnSpc>
            </a:pPr>
            <a:r>
              <a:rPr lang="en-GB" sz="2400" dirty="0">
                <a:latin typeface="+mn-lt"/>
                <a:cs typeface="Arial" pitchFamily="34" charset="0"/>
              </a:rPr>
              <a:t>To inspire, encourage, facilitate, and promote at all times all forms of humanitarian activities by </a:t>
            </a:r>
            <a:r>
              <a:rPr lang="en-GB" sz="2400" b="1" dirty="0">
                <a:solidFill>
                  <a:srgbClr val="FF0000"/>
                </a:solidFill>
                <a:latin typeface="+mn-lt"/>
                <a:cs typeface="Arial" pitchFamily="34" charset="0"/>
              </a:rPr>
              <a:t>National Societies</a:t>
            </a:r>
            <a:r>
              <a:rPr lang="en-GB" sz="2400" dirty="0">
                <a:solidFill>
                  <a:srgbClr val="FF0000"/>
                </a:solidFill>
                <a:latin typeface="+mn-lt"/>
                <a:cs typeface="Arial" pitchFamily="34" charset="0"/>
              </a:rPr>
              <a:t>,</a:t>
            </a:r>
            <a:r>
              <a:rPr lang="en-GB" sz="2400" dirty="0">
                <a:latin typeface="+mn-lt"/>
                <a:cs typeface="Arial" pitchFamily="34" charset="0"/>
              </a:rPr>
              <a:t> with a view to preventing and alleviating human suffering, and thereby contributing to the maintenance and promotion of human dignity and peace in the world.  </a:t>
            </a:r>
          </a:p>
          <a:p>
            <a:pPr>
              <a:lnSpc>
                <a:spcPct val="90000"/>
              </a:lnSpc>
            </a:pPr>
            <a:r>
              <a:rPr lang="en-GB" sz="2400" dirty="0">
                <a:solidFill>
                  <a:srgbClr val="000000"/>
                </a:solidFill>
                <a:latin typeface="+mn-lt"/>
              </a:rPr>
              <a:t>		</a:t>
            </a:r>
          </a:p>
          <a:p>
            <a:pPr algn="r">
              <a:lnSpc>
                <a:spcPct val="90000"/>
              </a:lnSpc>
            </a:pPr>
            <a:r>
              <a:rPr lang="en-GB" sz="2400" dirty="0">
                <a:solidFill>
                  <a:srgbClr val="000000"/>
                </a:solidFill>
                <a:latin typeface="+mn-lt"/>
              </a:rPr>
              <a:t>		(Article 4, IFRC Constitution)</a:t>
            </a:r>
          </a:p>
          <a:p>
            <a:endParaRPr lang="en-US" sz="2400" dirty="0">
              <a:latin typeface="+mn-lt"/>
            </a:endParaRPr>
          </a:p>
        </p:txBody>
      </p:sp>
      <p:pic>
        <p:nvPicPr>
          <p:cNvPr id="13316" name="Picture 1027" descr="mozaic-vision"/>
          <p:cNvPicPr>
            <a:picLocks noChangeAspect="1" noChangeArrowheads="1"/>
          </p:cNvPicPr>
          <p:nvPr/>
        </p:nvPicPr>
        <p:blipFill>
          <a:blip r:embed="rId3"/>
          <a:srcRect/>
          <a:stretch>
            <a:fillRect/>
          </a:stretch>
        </p:blipFill>
        <p:spPr bwMode="auto">
          <a:xfrm>
            <a:off x="214282" y="1052736"/>
            <a:ext cx="3111500" cy="5486400"/>
          </a:xfrm>
          <a:prstGeom prst="rect">
            <a:avLst/>
          </a:prstGeom>
          <a:noFill/>
          <a:ln w="9525">
            <a:noFill/>
            <a:miter lim="800000"/>
            <a:headEnd/>
            <a:tailEnd/>
          </a:ln>
        </p:spPr>
      </p:pic>
    </p:spTree>
    <p:extLst>
      <p:ext uri="{BB962C8B-B14F-4D97-AF65-F5344CB8AC3E}">
        <p14:creationId xmlns:p14="http://schemas.microsoft.com/office/powerpoint/2010/main" val="29618110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2000" fill="hold"/>
                                        <p:tgtEl>
                                          <p:spTgt spid="13316"/>
                                        </p:tgtEl>
                                        <p:attrNameLst>
                                          <p:attrName>ppt_w</p:attrName>
                                        </p:attrNameLst>
                                      </p:cBhvr>
                                      <p:tavLst>
                                        <p:tav tm="0">
                                          <p:val>
                                            <p:fltVal val="0"/>
                                          </p:val>
                                        </p:tav>
                                        <p:tav tm="100000">
                                          <p:val>
                                            <p:strVal val="#ppt_w"/>
                                          </p:val>
                                        </p:tav>
                                      </p:tavLst>
                                    </p:anim>
                                    <p:anim calcmode="lin" valueType="num">
                                      <p:cBhvr>
                                        <p:cTn id="8" dur="2000" fill="hold"/>
                                        <p:tgtEl>
                                          <p:spTgt spid="13316"/>
                                        </p:tgtEl>
                                        <p:attrNameLst>
                                          <p:attrName>ppt_h</p:attrName>
                                        </p:attrNameLst>
                                      </p:cBhvr>
                                      <p:tavLst>
                                        <p:tav tm="0">
                                          <p:val>
                                            <p:fltVal val="0"/>
                                          </p:val>
                                        </p:tav>
                                        <p:tav tm="100000">
                                          <p:val>
                                            <p:strVal val="#ppt_h"/>
                                          </p:val>
                                        </p:tav>
                                      </p:tavLst>
                                    </p:anim>
                                    <p:anim calcmode="lin" valueType="num">
                                      <p:cBhvr>
                                        <p:cTn id="9" dur="2000" fill="hold"/>
                                        <p:tgtEl>
                                          <p:spTgt spid="13316"/>
                                        </p:tgtEl>
                                        <p:attrNameLst>
                                          <p:attrName>style.rotation</p:attrName>
                                        </p:attrNameLst>
                                      </p:cBhvr>
                                      <p:tavLst>
                                        <p:tav tm="0">
                                          <p:val>
                                            <p:fltVal val="90"/>
                                          </p:val>
                                        </p:tav>
                                        <p:tav tm="100000">
                                          <p:val>
                                            <p:fltVal val="0"/>
                                          </p:val>
                                        </p:tav>
                                      </p:tavLst>
                                    </p:anim>
                                    <p:animEffect transition="in" filter="fade">
                                      <p:cBhvr>
                                        <p:cTn id="10" dur="2000"/>
                                        <p:tgtEl>
                                          <p:spTgt spid="133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3315"/>
                                        </p:tgtEl>
                                        <p:attrNameLst>
                                          <p:attrName>style.visibility</p:attrName>
                                        </p:attrNameLst>
                                      </p:cBhvr>
                                      <p:to>
                                        <p:strVal val="visible"/>
                                      </p:to>
                                    </p:set>
                                    <p:animEffect transition="in" filter="randombar(horizontal)">
                                      <p:cBhvr>
                                        <p:cTn id="15" dur="175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63080" y="764704"/>
            <a:ext cx="7021288" cy="1143000"/>
          </a:xfrm>
        </p:spPr>
        <p:txBody>
          <a:bodyPr/>
          <a:lstStyle/>
          <a:p>
            <a:pPr algn="ctr"/>
            <a:r>
              <a:rPr lang="en-US" sz="4000" dirty="0" smtClean="0">
                <a:solidFill>
                  <a:srgbClr val="FF0000"/>
                </a:solidFill>
                <a:effectLst>
                  <a:outerShdw blurRad="38100" dist="38100" dir="2700000" algn="tl">
                    <a:srgbClr val="000000">
                      <a:alpha val="43137"/>
                    </a:srgbClr>
                  </a:outerShdw>
                </a:effectLst>
              </a:rPr>
              <a:t>Strategy</a:t>
            </a:r>
            <a:r>
              <a:rPr lang="fr-CH" sz="4000" dirty="0" smtClean="0">
                <a:solidFill>
                  <a:srgbClr val="FF0000"/>
                </a:solidFill>
                <a:effectLst>
                  <a:outerShdw blurRad="38100" dist="38100" dir="2700000" algn="tl">
                    <a:srgbClr val="000000">
                      <a:alpha val="43137"/>
                    </a:srgbClr>
                  </a:outerShdw>
                </a:effectLst>
              </a:rPr>
              <a:t> </a:t>
            </a:r>
            <a:r>
              <a:rPr lang="fr-CH" sz="4000" dirty="0">
                <a:solidFill>
                  <a:srgbClr val="FF0000"/>
                </a:solidFill>
                <a:effectLst>
                  <a:outerShdw blurRad="38100" dist="38100" dir="2700000" algn="tl">
                    <a:srgbClr val="000000">
                      <a:alpha val="43137"/>
                    </a:srgbClr>
                  </a:outerShdw>
                </a:effectLst>
              </a:rPr>
              <a:t>2020</a:t>
            </a:r>
            <a:endParaRPr lang="en-US" sz="4000"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sz="half" idx="4294967295"/>
          </p:nvPr>
        </p:nvSpPr>
        <p:spPr>
          <a:xfrm>
            <a:off x="4643438" y="1500174"/>
            <a:ext cx="4038600" cy="4191000"/>
          </a:xfrm>
        </p:spPr>
        <p:txBody>
          <a:bodyPr/>
          <a:lstStyle/>
          <a:p>
            <a:pPr>
              <a:buNone/>
            </a:pPr>
            <a:endParaRPr lang="fr-CH" b="1" dirty="0" smtClean="0">
              <a:solidFill>
                <a:srgbClr val="FF0000"/>
              </a:solidFill>
            </a:endParaRPr>
          </a:p>
          <a:p>
            <a:pPr>
              <a:buNone/>
            </a:pPr>
            <a:endParaRPr lang="fr-CH" sz="1200" dirty="0" smtClean="0"/>
          </a:p>
        </p:txBody>
      </p:sp>
      <p:grpSp>
        <p:nvGrpSpPr>
          <p:cNvPr id="5" name="Content Placeholder 4"/>
          <p:cNvGrpSpPr>
            <a:grpSpLocks noGrp="1"/>
          </p:cNvGrpSpPr>
          <p:nvPr/>
        </p:nvGrpSpPr>
        <p:grpSpPr>
          <a:xfrm>
            <a:off x="395536" y="1844824"/>
            <a:ext cx="8208912" cy="4589963"/>
            <a:chOff x="838200" y="357166"/>
            <a:chExt cx="8305800" cy="4472249"/>
          </a:xfrm>
        </p:grpSpPr>
        <p:sp>
          <p:nvSpPr>
            <p:cNvPr id="6" name="Isosceles Triangle 5"/>
            <p:cNvSpPr/>
            <p:nvPr/>
          </p:nvSpPr>
          <p:spPr>
            <a:xfrm>
              <a:off x="1500187" y="357166"/>
              <a:ext cx="7643813" cy="914400"/>
            </a:xfrm>
            <a:prstGeom prst="triangle">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i="1" dirty="0">
                  <a:solidFill>
                    <a:srgbClr val="FF0000"/>
                  </a:solidFill>
                  <a:cs typeface="Calibri"/>
                </a:rPr>
                <a:t>Vision 2020</a:t>
              </a:r>
              <a:endParaRPr lang="en-GB" sz="2800" i="1" dirty="0">
                <a:solidFill>
                  <a:srgbClr val="FF0000"/>
                </a:solidFill>
                <a:cs typeface="Calibri"/>
              </a:endParaRPr>
            </a:p>
          </p:txBody>
        </p:sp>
        <p:sp>
          <p:nvSpPr>
            <p:cNvPr id="7" name="TextBox 7"/>
            <p:cNvSpPr txBox="1">
              <a:spLocks noChangeArrowheads="1"/>
            </p:cNvSpPr>
            <p:nvPr/>
          </p:nvSpPr>
          <p:spPr bwMode="auto">
            <a:xfrm>
              <a:off x="1857356" y="1285860"/>
              <a:ext cx="2205039" cy="2666840"/>
            </a:xfrm>
            <a:prstGeom prst="rect">
              <a:avLst/>
            </a:prstGeom>
            <a:solidFill>
              <a:schemeClr val="bg1"/>
            </a:solidFill>
            <a:ln w="63500">
              <a:solidFill>
                <a:schemeClr val="tx1"/>
              </a:solidFill>
              <a:miter lim="800000"/>
              <a:headEnd/>
              <a:tailEnd/>
            </a:ln>
          </p:spPr>
          <p:txBody>
            <a:bodyPr>
              <a:spAutoFit/>
            </a:bodyPr>
            <a:lstStyle/>
            <a:p>
              <a:pPr algn="ctr"/>
              <a:endParaRPr lang="en-GB" sz="2000" b="1" dirty="0">
                <a:solidFill>
                  <a:srgbClr val="000000"/>
                </a:solidFill>
                <a:latin typeface="Calibri" pitchFamily="34" charset="0"/>
              </a:endParaRPr>
            </a:p>
            <a:p>
              <a:pPr algn="ctr"/>
              <a:r>
                <a:rPr lang="en-GB" sz="1400" b="1" dirty="0">
                  <a:solidFill>
                    <a:srgbClr val="000000"/>
                  </a:solidFill>
                  <a:latin typeface="Calibri" pitchFamily="34" charset="0"/>
                </a:rPr>
                <a:t>Strategic Aim 1</a:t>
              </a:r>
            </a:p>
            <a:p>
              <a:pPr algn="ctr"/>
              <a:endParaRPr lang="en-GB" sz="1400" b="1" dirty="0">
                <a:solidFill>
                  <a:srgbClr val="000000"/>
                </a:solidFill>
                <a:latin typeface="Calibri" pitchFamily="34" charset="0"/>
              </a:endParaRPr>
            </a:p>
            <a:p>
              <a:pPr algn="ctr"/>
              <a:r>
                <a:rPr lang="en-GB" sz="1400" dirty="0">
                  <a:solidFill>
                    <a:srgbClr val="000000"/>
                  </a:solidFill>
                  <a:latin typeface="Calibri" pitchFamily="34" charset="0"/>
                </a:rPr>
                <a:t>Save lives, protect livelihoods, and strengthen recovery from disasters and crises</a:t>
              </a:r>
            </a:p>
            <a:p>
              <a:pPr algn="ctr"/>
              <a:endParaRPr lang="en-GB" sz="1600" b="1" dirty="0">
                <a:solidFill>
                  <a:srgbClr val="000000"/>
                </a:solidFill>
                <a:latin typeface="Calibri" pitchFamily="34" charset="0"/>
              </a:endParaRPr>
            </a:p>
            <a:p>
              <a:pPr algn="ctr"/>
              <a:endParaRPr lang="en-GB" sz="1600" b="1" dirty="0">
                <a:solidFill>
                  <a:srgbClr val="000000"/>
                </a:solidFill>
                <a:latin typeface="Calibri" pitchFamily="34" charset="0"/>
              </a:endParaRPr>
            </a:p>
          </p:txBody>
        </p:sp>
        <p:sp>
          <p:nvSpPr>
            <p:cNvPr id="8" name="TextBox 8"/>
            <p:cNvSpPr txBox="1">
              <a:spLocks noChangeArrowheads="1"/>
            </p:cNvSpPr>
            <p:nvPr/>
          </p:nvSpPr>
          <p:spPr bwMode="auto">
            <a:xfrm>
              <a:off x="4071934" y="1285860"/>
              <a:ext cx="2438399" cy="2735222"/>
            </a:xfrm>
            <a:prstGeom prst="rect">
              <a:avLst/>
            </a:prstGeom>
            <a:solidFill>
              <a:schemeClr val="bg1"/>
            </a:solidFill>
            <a:ln w="63500">
              <a:solidFill>
                <a:schemeClr val="tx1"/>
              </a:solidFill>
              <a:miter lim="800000"/>
              <a:headEnd/>
              <a:tailEnd/>
            </a:ln>
          </p:spPr>
          <p:txBody>
            <a:bodyPr>
              <a:spAutoFit/>
            </a:bodyPr>
            <a:lstStyle/>
            <a:p>
              <a:pPr algn="ctr"/>
              <a:endParaRPr lang="en-GB" sz="2400" b="1" dirty="0">
                <a:solidFill>
                  <a:srgbClr val="000000"/>
                </a:solidFill>
                <a:latin typeface="Calibri" pitchFamily="34" charset="0"/>
              </a:endParaRPr>
            </a:p>
            <a:p>
              <a:pPr algn="ctr"/>
              <a:r>
                <a:rPr lang="en-GB" sz="1400" b="1" dirty="0">
                  <a:solidFill>
                    <a:srgbClr val="000000"/>
                  </a:solidFill>
                  <a:latin typeface="Calibri" pitchFamily="34" charset="0"/>
                </a:rPr>
                <a:t>Strategic Aim 2</a:t>
              </a:r>
            </a:p>
            <a:p>
              <a:pPr algn="ctr"/>
              <a:endParaRPr lang="en-GB" sz="1400" b="1" dirty="0">
                <a:solidFill>
                  <a:srgbClr val="000000"/>
                </a:solidFill>
                <a:latin typeface="Calibri" pitchFamily="34" charset="0"/>
              </a:endParaRPr>
            </a:p>
            <a:p>
              <a:pPr algn="ctr"/>
              <a:endParaRPr lang="en-GB" sz="1400" b="1" dirty="0">
                <a:solidFill>
                  <a:srgbClr val="000000"/>
                </a:solidFill>
                <a:latin typeface="Calibri" pitchFamily="34" charset="0"/>
              </a:endParaRPr>
            </a:p>
            <a:p>
              <a:pPr algn="ctr"/>
              <a:r>
                <a:rPr lang="en-GB" sz="1400" dirty="0">
                  <a:solidFill>
                    <a:srgbClr val="000000"/>
                  </a:solidFill>
                  <a:latin typeface="Calibri" pitchFamily="34" charset="0"/>
                </a:rPr>
                <a:t>Enable healthy </a:t>
              </a:r>
              <a:br>
                <a:rPr lang="en-GB" sz="1400" dirty="0">
                  <a:solidFill>
                    <a:srgbClr val="000000"/>
                  </a:solidFill>
                  <a:latin typeface="Calibri" pitchFamily="34" charset="0"/>
                </a:rPr>
              </a:br>
              <a:r>
                <a:rPr lang="en-GB" sz="1400" dirty="0">
                  <a:solidFill>
                    <a:srgbClr val="000000"/>
                  </a:solidFill>
                  <a:latin typeface="Calibri" pitchFamily="34" charset="0"/>
                </a:rPr>
                <a:t>and safe living</a:t>
              </a:r>
            </a:p>
            <a:p>
              <a:pPr algn="ctr"/>
              <a:endParaRPr lang="fr-CH" sz="2000" b="1" dirty="0">
                <a:solidFill>
                  <a:srgbClr val="000000"/>
                </a:solidFill>
                <a:latin typeface="Calibri" pitchFamily="34" charset="0"/>
              </a:endParaRPr>
            </a:p>
            <a:p>
              <a:pPr algn="ctr"/>
              <a:endParaRPr lang="fr-CH" sz="2000" b="1" dirty="0">
                <a:solidFill>
                  <a:srgbClr val="000000"/>
                </a:solidFill>
                <a:latin typeface="Calibri" pitchFamily="34" charset="0"/>
              </a:endParaRPr>
            </a:p>
            <a:p>
              <a:pPr algn="ctr"/>
              <a:endParaRPr lang="en-GB" sz="2000" b="1" dirty="0">
                <a:solidFill>
                  <a:srgbClr val="000000"/>
                </a:solidFill>
                <a:latin typeface="Calibri" pitchFamily="34" charset="0"/>
              </a:endParaRPr>
            </a:p>
          </p:txBody>
        </p:sp>
        <p:sp>
          <p:nvSpPr>
            <p:cNvPr id="9" name="TextBox 9"/>
            <p:cNvSpPr txBox="1">
              <a:spLocks noChangeArrowheads="1"/>
            </p:cNvSpPr>
            <p:nvPr/>
          </p:nvSpPr>
          <p:spPr bwMode="auto">
            <a:xfrm>
              <a:off x="6500826" y="1285859"/>
              <a:ext cx="2133599" cy="2376223"/>
            </a:xfrm>
            <a:prstGeom prst="rect">
              <a:avLst/>
            </a:prstGeom>
            <a:solidFill>
              <a:schemeClr val="bg1"/>
            </a:solidFill>
            <a:ln w="63500">
              <a:solidFill>
                <a:schemeClr val="tx1"/>
              </a:solidFill>
              <a:miter lim="800000"/>
              <a:headEnd/>
              <a:tailEnd/>
            </a:ln>
          </p:spPr>
          <p:txBody>
            <a:bodyPr wrap="square">
              <a:spAutoFit/>
            </a:bodyPr>
            <a:lstStyle/>
            <a:p>
              <a:pPr algn="ctr"/>
              <a:endParaRPr lang="en-GB" sz="2400" b="1" dirty="0">
                <a:solidFill>
                  <a:srgbClr val="000000"/>
                </a:solidFill>
                <a:latin typeface="Calibri" pitchFamily="34" charset="0"/>
              </a:endParaRPr>
            </a:p>
            <a:p>
              <a:pPr algn="ctr"/>
              <a:r>
                <a:rPr lang="en-GB" sz="1400" b="1" dirty="0">
                  <a:solidFill>
                    <a:srgbClr val="000000"/>
                  </a:solidFill>
                  <a:latin typeface="Calibri" pitchFamily="34" charset="0"/>
                </a:rPr>
                <a:t>Strategic Aim 3</a:t>
              </a:r>
            </a:p>
            <a:p>
              <a:pPr algn="ctr"/>
              <a:endParaRPr lang="en-GB" sz="1400" b="1" dirty="0">
                <a:solidFill>
                  <a:srgbClr val="000000"/>
                </a:solidFill>
                <a:latin typeface="Calibri" pitchFamily="34" charset="0"/>
              </a:endParaRPr>
            </a:p>
            <a:p>
              <a:pPr algn="ctr"/>
              <a:r>
                <a:rPr lang="en-GB" sz="1400" dirty="0">
                  <a:solidFill>
                    <a:srgbClr val="000000"/>
                  </a:solidFill>
                  <a:latin typeface="Calibri" pitchFamily="34" charset="0"/>
                </a:rPr>
                <a:t>Promote social inclusion and a culture of non-violence and peace</a:t>
              </a:r>
            </a:p>
            <a:p>
              <a:pPr algn="ctr"/>
              <a:endParaRPr lang="en-GB" sz="1100" b="1" dirty="0">
                <a:solidFill>
                  <a:srgbClr val="000000"/>
                </a:solidFill>
                <a:latin typeface="Calibri" pitchFamily="34" charset="0"/>
              </a:endParaRPr>
            </a:p>
            <a:p>
              <a:pPr algn="ctr"/>
              <a:endParaRPr lang="en-GB" sz="1400" b="1" dirty="0">
                <a:solidFill>
                  <a:srgbClr val="000000"/>
                </a:solidFill>
                <a:latin typeface="Calibri" pitchFamily="34" charset="0"/>
              </a:endParaRPr>
            </a:p>
          </p:txBody>
        </p:sp>
        <p:sp>
          <p:nvSpPr>
            <p:cNvPr id="10" name="Rectangle 15"/>
            <p:cNvSpPr>
              <a:spLocks noChangeArrowheads="1"/>
            </p:cNvSpPr>
            <p:nvPr/>
          </p:nvSpPr>
          <p:spPr bwMode="auto">
            <a:xfrm>
              <a:off x="1366056" y="3531527"/>
              <a:ext cx="3657600" cy="721845"/>
            </a:xfrm>
            <a:prstGeom prst="rect">
              <a:avLst/>
            </a:prstGeom>
            <a:solidFill>
              <a:schemeClr val="bg1"/>
            </a:solidFill>
            <a:ln w="66675">
              <a:solidFill>
                <a:srgbClr val="FF0000"/>
              </a:solidFill>
              <a:round/>
              <a:headEnd/>
              <a:tailEnd/>
            </a:ln>
          </p:spPr>
          <p:txBody>
            <a:bodyPr lIns="90000" tIns="46800" rIns="90000" bIns="46800">
              <a:spAutoFit/>
            </a:bodyPr>
            <a:lstStyle/>
            <a:p>
              <a:pPr algn="ctr"/>
              <a:r>
                <a:rPr lang="en-GB" sz="1400" b="1" dirty="0">
                  <a:solidFill>
                    <a:prstClr val="black"/>
                  </a:solidFill>
                  <a:latin typeface="Calibri" pitchFamily="34" charset="0"/>
                </a:rPr>
                <a:t>Enabling Action 2      </a:t>
              </a:r>
            </a:p>
            <a:p>
              <a:pPr algn="ctr"/>
              <a:r>
                <a:rPr lang="en-GB" sz="1400" dirty="0">
                  <a:solidFill>
                    <a:prstClr val="black"/>
                  </a:solidFill>
                  <a:latin typeface="Calibri" pitchFamily="34" charset="0"/>
                </a:rPr>
                <a:t>Pursue humanitarian diplomacy to prevent and reduce </a:t>
              </a:r>
              <a:r>
                <a:rPr lang="en-GB" sz="1400" dirty="0" smtClean="0">
                  <a:solidFill>
                    <a:prstClr val="black"/>
                  </a:solidFill>
                  <a:latin typeface="Calibri" pitchFamily="34" charset="0"/>
                </a:rPr>
                <a:t>vulnerability in a globalised world </a:t>
              </a:r>
              <a:endParaRPr lang="en-GB" sz="1400" dirty="0">
                <a:solidFill>
                  <a:prstClr val="black"/>
                </a:solidFill>
                <a:latin typeface="Calibri" pitchFamily="34" charset="0"/>
              </a:endParaRPr>
            </a:p>
          </p:txBody>
        </p:sp>
        <p:sp>
          <p:nvSpPr>
            <p:cNvPr id="11" name="Rectangle 16"/>
            <p:cNvSpPr>
              <a:spLocks noChangeArrowheads="1"/>
            </p:cNvSpPr>
            <p:nvPr/>
          </p:nvSpPr>
          <p:spPr bwMode="auto">
            <a:xfrm>
              <a:off x="5061460" y="3531527"/>
              <a:ext cx="3733800" cy="822989"/>
            </a:xfrm>
            <a:prstGeom prst="rect">
              <a:avLst/>
            </a:prstGeom>
            <a:solidFill>
              <a:schemeClr val="bg1"/>
            </a:solidFill>
            <a:ln w="63500">
              <a:solidFill>
                <a:srgbClr val="FF0000"/>
              </a:solidFill>
              <a:round/>
              <a:headEnd/>
              <a:tailEnd/>
            </a:ln>
          </p:spPr>
          <p:txBody>
            <a:bodyPr lIns="90000" tIns="46800" rIns="90000" bIns="46800">
              <a:spAutoFit/>
            </a:bodyPr>
            <a:lstStyle/>
            <a:p>
              <a:pPr algn="ctr"/>
              <a:r>
                <a:rPr lang="en-GB" sz="1400" b="1" dirty="0">
                  <a:solidFill>
                    <a:prstClr val="black"/>
                  </a:solidFill>
                  <a:latin typeface="Calibri" pitchFamily="34" charset="0"/>
                </a:rPr>
                <a:t>Enabling Action 3     </a:t>
              </a:r>
            </a:p>
            <a:p>
              <a:pPr algn="ctr"/>
              <a:r>
                <a:rPr lang="en-GB" sz="1400" dirty="0">
                  <a:solidFill>
                    <a:prstClr val="black"/>
                  </a:solidFill>
                  <a:latin typeface="Calibri" pitchFamily="34" charset="0"/>
                </a:rPr>
                <a:t>Function effectively as the IFRC</a:t>
              </a:r>
            </a:p>
            <a:p>
              <a:pPr algn="ctr"/>
              <a:endParaRPr lang="en-GB" sz="1400" dirty="0">
                <a:solidFill>
                  <a:prstClr val="black"/>
                </a:solidFill>
                <a:latin typeface="Calibri" pitchFamily="34" charset="0"/>
              </a:endParaRPr>
            </a:p>
          </p:txBody>
        </p:sp>
        <p:sp>
          <p:nvSpPr>
            <p:cNvPr id="12" name="Rectangle 18"/>
            <p:cNvSpPr>
              <a:spLocks noChangeArrowheads="1"/>
            </p:cNvSpPr>
            <p:nvPr/>
          </p:nvSpPr>
          <p:spPr bwMode="auto">
            <a:xfrm>
              <a:off x="838200" y="4245758"/>
              <a:ext cx="8305800" cy="583657"/>
            </a:xfrm>
            <a:prstGeom prst="rect">
              <a:avLst/>
            </a:prstGeom>
            <a:solidFill>
              <a:schemeClr val="bg1"/>
            </a:solidFill>
            <a:ln w="63500">
              <a:solidFill>
                <a:srgbClr val="FF0000"/>
              </a:solidFill>
              <a:round/>
              <a:headEnd/>
              <a:tailEnd/>
            </a:ln>
          </p:spPr>
          <p:txBody>
            <a:bodyPr lIns="90000" tIns="46800" rIns="90000" bIns="46800">
              <a:spAutoFit/>
            </a:bodyPr>
            <a:lstStyle/>
            <a:p>
              <a:pPr algn="ctr"/>
              <a:r>
                <a:rPr lang="en-GB" sz="1400" b="1" dirty="0">
                  <a:solidFill>
                    <a:prstClr val="black"/>
                  </a:solidFill>
                  <a:latin typeface="Calibri" pitchFamily="34" charset="0"/>
                </a:rPr>
                <a:t>Enabling Action 1 </a:t>
              </a:r>
              <a:endParaRPr lang="en-US" sz="1400" dirty="0">
                <a:solidFill>
                  <a:prstClr val="black"/>
                </a:solidFill>
              </a:endParaRPr>
            </a:p>
            <a:p>
              <a:pPr algn="ctr"/>
              <a:r>
                <a:rPr lang="en-GB" sz="1400" b="1" dirty="0">
                  <a:solidFill>
                    <a:srgbClr val="FF0000"/>
                  </a:solidFill>
                  <a:latin typeface="Calibri" pitchFamily="34" charset="0"/>
                </a:rPr>
                <a:t>Build strong National Red Cross and Red Crescent Societies</a:t>
              </a:r>
            </a:p>
          </p:txBody>
        </p:sp>
      </p:grpSp>
    </p:spTree>
    <p:extLst>
      <p:ext uri="{BB962C8B-B14F-4D97-AF65-F5344CB8AC3E}">
        <p14:creationId xmlns:p14="http://schemas.microsoft.com/office/powerpoint/2010/main" val="37433042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500" fill="hold"/>
                                        <p:tgtEl>
                                          <p:spTgt spid="5"/>
                                        </p:tgtEl>
                                        <p:attrNameLst>
                                          <p:attrName>ppt_w</p:attrName>
                                        </p:attrNameLst>
                                      </p:cBhvr>
                                      <p:tavLst>
                                        <p:tav tm="0">
                                          <p:val>
                                            <p:fltVal val="0"/>
                                          </p:val>
                                        </p:tav>
                                        <p:tav tm="100000">
                                          <p:val>
                                            <p:strVal val="#ppt_w"/>
                                          </p:val>
                                        </p:tav>
                                      </p:tavLst>
                                    </p:anim>
                                    <p:anim calcmode="lin" valueType="num">
                                      <p:cBhvr>
                                        <p:cTn id="8" dur="3500" fill="hold"/>
                                        <p:tgtEl>
                                          <p:spTgt spid="5"/>
                                        </p:tgtEl>
                                        <p:attrNameLst>
                                          <p:attrName>ppt_h</p:attrName>
                                        </p:attrNameLst>
                                      </p:cBhvr>
                                      <p:tavLst>
                                        <p:tav tm="0">
                                          <p:val>
                                            <p:fltVal val="0"/>
                                          </p:val>
                                        </p:tav>
                                        <p:tav tm="100000">
                                          <p:val>
                                            <p:strVal val="#ppt_h"/>
                                          </p:val>
                                        </p:tav>
                                      </p:tavLst>
                                    </p:anim>
                                    <p:animEffect transition="in" filter="fade">
                                      <p:cBhvr>
                                        <p:cTn id="9" dur="3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Grp="1" noChangeArrowheads="1"/>
          </p:cNvSpPr>
          <p:nvPr>
            <p:ph type="body" idx="4294967295"/>
          </p:nvPr>
        </p:nvSpPr>
        <p:spPr>
          <a:xfrm>
            <a:off x="4494335" y="2190750"/>
            <a:ext cx="4434254" cy="4572000"/>
          </a:xfrm>
        </p:spPr>
        <p:txBody>
          <a:bodyPr/>
          <a:lstStyle/>
          <a:p>
            <a:pPr marL="168275" indent="-168275" eaLnBrk="1" hangingPunct="1"/>
            <a:r>
              <a:rPr lang="en-GB" altLang="en-US" sz="2400" dirty="0" smtClean="0">
                <a:solidFill>
                  <a:srgbClr val="333333"/>
                </a:solidFill>
                <a:ea typeface="Arial Unicode MS" pitchFamily="34" charset="-128"/>
                <a:cs typeface="Arial Unicode MS" pitchFamily="34" charset="-128"/>
              </a:rPr>
              <a:t>National Societies act as </a:t>
            </a:r>
            <a:r>
              <a:rPr lang="en-GB" altLang="en-US" sz="2400" b="1" dirty="0" smtClean="0">
                <a:solidFill>
                  <a:srgbClr val="FF0000"/>
                </a:solidFill>
                <a:effectLst>
                  <a:outerShdw blurRad="38100" dist="38100" dir="2700000" algn="tl">
                    <a:srgbClr val="000000">
                      <a:alpha val="43137"/>
                    </a:srgbClr>
                  </a:outerShdw>
                </a:effectLst>
                <a:ea typeface="Arial Unicode MS" pitchFamily="34" charset="-128"/>
                <a:cs typeface="Arial Unicode MS" pitchFamily="34" charset="-128"/>
              </a:rPr>
              <a:t>auxiliaries to the public authorities </a:t>
            </a:r>
            <a:r>
              <a:rPr lang="en-GB" altLang="en-US" sz="2400" dirty="0" smtClean="0">
                <a:solidFill>
                  <a:srgbClr val="333333"/>
                </a:solidFill>
                <a:ea typeface="Arial Unicode MS" pitchFamily="34" charset="-128"/>
                <a:cs typeface="Arial Unicode MS" pitchFamily="34" charset="-128"/>
              </a:rPr>
              <a:t>of their own countries in the humanitarian field. </a:t>
            </a:r>
          </a:p>
          <a:p>
            <a:pPr marL="168275" indent="-168275" eaLnBrk="1" hangingPunct="1"/>
            <a:endParaRPr lang="en-GB" altLang="en-US" sz="2400" dirty="0" smtClean="0">
              <a:solidFill>
                <a:srgbClr val="333333"/>
              </a:solidFill>
              <a:ea typeface="Arial Unicode MS" pitchFamily="34" charset="-128"/>
              <a:cs typeface="Arial Unicode MS" pitchFamily="34" charset="-128"/>
            </a:endParaRPr>
          </a:p>
          <a:p>
            <a:pPr marL="168275" indent="-168275" eaLnBrk="1" hangingPunct="1"/>
            <a:r>
              <a:rPr lang="en-GB" altLang="en-US" sz="2400" dirty="0" smtClean="0">
                <a:solidFill>
                  <a:srgbClr val="333333"/>
                </a:solidFill>
                <a:ea typeface="Arial Unicode MS" pitchFamily="34" charset="-128"/>
                <a:cs typeface="Arial Unicode MS" pitchFamily="34" charset="-128"/>
              </a:rPr>
              <a:t>They provide a range of services including disaster relief, health and social programmes, and assistance to people affected </a:t>
            </a:r>
            <a:br>
              <a:rPr lang="en-GB" altLang="en-US" sz="2400" dirty="0" smtClean="0">
                <a:solidFill>
                  <a:srgbClr val="333333"/>
                </a:solidFill>
                <a:ea typeface="Arial Unicode MS" pitchFamily="34" charset="-128"/>
                <a:cs typeface="Arial Unicode MS" pitchFamily="34" charset="-128"/>
              </a:rPr>
            </a:br>
            <a:r>
              <a:rPr lang="en-GB" altLang="en-US" sz="2400" dirty="0" smtClean="0">
                <a:solidFill>
                  <a:srgbClr val="333333"/>
                </a:solidFill>
                <a:ea typeface="Arial Unicode MS" pitchFamily="34" charset="-128"/>
                <a:cs typeface="Arial Unicode MS" pitchFamily="34" charset="-128"/>
              </a:rPr>
              <a:t>by war. </a:t>
            </a:r>
          </a:p>
          <a:p>
            <a:pPr marL="168275" indent="-168275" eaLnBrk="1" hangingPunct="1">
              <a:spcBef>
                <a:spcPct val="35000"/>
              </a:spcBef>
              <a:buClr>
                <a:srgbClr val="E00034"/>
              </a:buClr>
              <a:buFont typeface="Wingdings" pitchFamily="2" charset="2"/>
              <a:buNone/>
            </a:pPr>
            <a:endParaRPr lang="en-GB" altLang="en-US" sz="2400" dirty="0" smtClean="0">
              <a:ea typeface="Arial Unicode MS" pitchFamily="34" charset="-128"/>
              <a:cs typeface="Arial Unicode MS" pitchFamily="34" charset="-128"/>
            </a:endParaRPr>
          </a:p>
        </p:txBody>
      </p:sp>
      <p:sp>
        <p:nvSpPr>
          <p:cNvPr id="9221" name="Rectangle 2"/>
          <p:cNvSpPr>
            <a:spLocks noGrp="1" noChangeArrowheads="1"/>
          </p:cNvSpPr>
          <p:nvPr>
            <p:ph type="title" idx="4294967295"/>
          </p:nvPr>
        </p:nvSpPr>
        <p:spPr>
          <a:xfrm>
            <a:off x="4644008" y="1484784"/>
            <a:ext cx="4232031" cy="654050"/>
          </a:xfrm>
        </p:spPr>
        <p:txBody>
          <a:bodyPr/>
          <a:lstStyle/>
          <a:p>
            <a:pPr eaLnBrk="1" hangingPunct="1"/>
            <a:r>
              <a:rPr lang="fr-CH" altLang="en-US" sz="4000" dirty="0" smtClean="0">
                <a:solidFill>
                  <a:srgbClr val="FF0000"/>
                </a:solidFill>
                <a:effectLst>
                  <a:outerShdw blurRad="38100" dist="38100" dir="2700000" algn="tl">
                    <a:srgbClr val="000000">
                      <a:alpha val="43137"/>
                    </a:srgbClr>
                  </a:outerShdw>
                </a:effectLst>
              </a:rPr>
              <a:t>National </a:t>
            </a:r>
            <a:r>
              <a:rPr lang="fr-CH" altLang="en-US" sz="4000" dirty="0" err="1" smtClean="0">
                <a:solidFill>
                  <a:srgbClr val="FF0000"/>
                </a:solidFill>
                <a:effectLst>
                  <a:outerShdw blurRad="38100" dist="38100" dir="2700000" algn="tl">
                    <a:srgbClr val="000000">
                      <a:alpha val="43137"/>
                    </a:srgbClr>
                  </a:outerShdw>
                </a:effectLst>
              </a:rPr>
              <a:t>Societies</a:t>
            </a:r>
            <a:r>
              <a:rPr lang="fr-CH" altLang="en-US" sz="4000" dirty="0" smtClean="0">
                <a:solidFill>
                  <a:srgbClr val="FF0000"/>
                </a:solidFill>
                <a:effectLst>
                  <a:outerShdw blurRad="38100" dist="38100" dir="2700000" algn="tl">
                    <a:srgbClr val="000000">
                      <a:alpha val="43137"/>
                    </a:srgbClr>
                  </a:outerShdw>
                </a:effectLst>
              </a:rPr>
              <a:t/>
            </a:r>
            <a:br>
              <a:rPr lang="fr-CH" altLang="en-US" sz="4000" dirty="0" smtClean="0">
                <a:solidFill>
                  <a:srgbClr val="FF0000"/>
                </a:solidFill>
                <a:effectLst>
                  <a:outerShdw blurRad="38100" dist="38100" dir="2700000" algn="tl">
                    <a:srgbClr val="000000">
                      <a:alpha val="43137"/>
                    </a:srgbClr>
                  </a:outerShdw>
                </a:effectLst>
              </a:rPr>
            </a:br>
            <a:endParaRPr lang="en-GB" altLang="en-US" sz="4000" dirty="0" smtClean="0">
              <a:solidFill>
                <a:srgbClr val="FF0000"/>
              </a:solidFill>
              <a:effectLst>
                <a:outerShdw blurRad="38100" dist="38100" dir="2700000" algn="tl">
                  <a:srgbClr val="000000">
                    <a:alpha val="43137"/>
                  </a:srgbClr>
                </a:outerShdw>
              </a:effectLst>
            </a:endParaRPr>
          </a:p>
        </p:txBody>
      </p:sp>
      <p:pic>
        <p:nvPicPr>
          <p:cNvPr id="9222" name="Picture 17" descr="91100-NS-wh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18"/>
            <a:ext cx="4283968" cy="605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42201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IFRC_2011 presentatio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IFRC_2011 presentation-EN</Template>
  <TotalTime>1989</TotalTime>
  <Words>682</Words>
  <Application>Microsoft Office PowerPoint</Application>
  <PresentationFormat>On-screen Show (4:3)</PresentationFormat>
  <Paragraphs>135</Paragraphs>
  <Slides>17</Slides>
  <Notes>10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IFRC_2011 presentation-EN</vt:lpstr>
      <vt:lpstr>PowerPoint Presentation</vt:lpstr>
      <vt:lpstr>Video We are the Federation.mp4</vt:lpstr>
      <vt:lpstr>PowerPoint Presentation</vt:lpstr>
      <vt:lpstr>The International Federation of Red Cross and Red Crescent Societies (IFRC)</vt:lpstr>
      <vt:lpstr>PowerPoint Presentation</vt:lpstr>
      <vt:lpstr>PowerPoint Presentation</vt:lpstr>
      <vt:lpstr>Vision 2020</vt:lpstr>
      <vt:lpstr>Strategy 2020</vt:lpstr>
      <vt:lpstr>National Societies </vt:lpstr>
      <vt:lpstr> A NS structure</vt:lpstr>
      <vt:lpstr>National Societies provide services like:</vt:lpstr>
      <vt:lpstr>National Societies provide services like:</vt:lpstr>
      <vt:lpstr>PowerPoint Presentation</vt:lpstr>
      <vt:lpstr>PowerPoint Presentation</vt:lpstr>
      <vt:lpstr>Video where the streets have no name </vt:lpstr>
      <vt:lpstr>www.ifrc.org   www.icrc.org     www.pmi.or.id     www.standcom.ch     giorgio.ferrario@ifrc.org  </vt:lpstr>
      <vt:lpstr>PowerPoint Presentation</vt:lpstr>
    </vt:vector>
  </TitlesOfParts>
  <Company>IFRC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Customer</dc:creator>
  <cp:lastModifiedBy>Angeline Tandiono</cp:lastModifiedBy>
  <cp:revision>101</cp:revision>
  <cp:lastPrinted>2014-09-11T14:32:53Z</cp:lastPrinted>
  <dcterms:created xsi:type="dcterms:W3CDTF">2012-03-29T08:37:58Z</dcterms:created>
  <dcterms:modified xsi:type="dcterms:W3CDTF">2016-05-24T06:33:37Z</dcterms:modified>
</cp:coreProperties>
</file>