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03" r:id="rId3"/>
    <p:sldId id="273" r:id="rId4"/>
    <p:sldId id="355" r:id="rId5"/>
    <p:sldId id="300" r:id="rId6"/>
    <p:sldId id="309" r:id="rId7"/>
    <p:sldId id="267" r:id="rId8"/>
    <p:sldId id="350" r:id="rId9"/>
    <p:sldId id="313" r:id="rId10"/>
    <p:sldId id="359" r:id="rId11"/>
    <p:sldId id="360" r:id="rId12"/>
    <p:sldId id="361" r:id="rId13"/>
    <p:sldId id="362" r:id="rId14"/>
    <p:sldId id="347" r:id="rId15"/>
    <p:sldId id="356" r:id="rId16"/>
    <p:sldId id="357" r:id="rId17"/>
    <p:sldId id="358" r:id="rId18"/>
    <p:sldId id="363" r:id="rId19"/>
    <p:sldId id="364" r:id="rId20"/>
    <p:sldId id="365" r:id="rId21"/>
    <p:sldId id="28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69" autoAdjust="0"/>
    <p:restoredTop sz="76923" autoAdjust="0"/>
  </p:normalViewPr>
  <p:slideViewPr>
    <p:cSldViewPr snapToGrid="0" snapToObjects="1">
      <p:cViewPr>
        <p:scale>
          <a:sx n="80" d="100"/>
          <a:sy n="80" d="100"/>
        </p:scale>
        <p:origin x="-15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8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3789773809791231E-2"/>
          <c:y val="0.25060603543265741"/>
          <c:w val="0.95416666666666672"/>
          <c:h val="0.74939394685039373"/>
        </c:manualLayout>
      </c:layout>
      <c:pie3DChart>
        <c:varyColors val="1"/>
        <c:ser>
          <c:idx val="0"/>
          <c:order val="0"/>
          <c:tx>
            <c:strRef>
              <c:f>Sheet1!$B$1</c:f>
              <c:strCache>
                <c:ptCount val="1"/>
                <c:pt idx="0">
                  <c:v>Expenses</c:v>
                </c:pt>
              </c:strCache>
            </c:strRef>
          </c:tx>
          <c:dPt>
            <c:idx val="0"/>
            <c:bubble3D val="0"/>
            <c:spPr>
              <a:solidFill>
                <a:schemeClr val="accent2">
                  <a:tint val="77000"/>
                  <a:alpha val="90000"/>
                </a:schemeClr>
              </a:solidFill>
              <a:ln w="19050">
                <a:solidFill>
                  <a:schemeClr val="accent2">
                    <a:tint val="77000"/>
                    <a:lumMod val="75000"/>
                  </a:schemeClr>
                </a:solidFill>
              </a:ln>
              <a:effectLst>
                <a:innerShdw blurRad="114300">
                  <a:schemeClr val="accent2">
                    <a:tint val="77000"/>
                    <a:lumMod val="75000"/>
                  </a:schemeClr>
                </a:innerShdw>
              </a:effectLst>
              <a:scene3d>
                <a:camera prst="orthographicFront"/>
                <a:lightRig rig="threePt" dir="t"/>
              </a:scene3d>
              <a:sp3d contourW="19050" prstMaterial="flat">
                <a:contourClr>
                  <a:schemeClr val="accent2">
                    <a:tint val="77000"/>
                    <a:lumMod val="75000"/>
                  </a:schemeClr>
                </a:contourClr>
              </a:sp3d>
            </c:spPr>
          </c:dPt>
          <c:dPt>
            <c:idx val="1"/>
            <c:bubble3D val="0"/>
            <c:spPr>
              <a:solidFill>
                <a:schemeClr val="accent2">
                  <a:shade val="76000"/>
                  <a:alpha val="90000"/>
                </a:schemeClr>
              </a:solidFill>
              <a:ln w="19050">
                <a:solidFill>
                  <a:schemeClr val="accent2">
                    <a:shade val="76000"/>
                    <a:lumMod val="75000"/>
                  </a:schemeClr>
                </a:solidFill>
              </a:ln>
              <a:effectLst>
                <a:innerShdw blurRad="114300">
                  <a:schemeClr val="accent2">
                    <a:shade val="76000"/>
                    <a:lumMod val="75000"/>
                  </a:schemeClr>
                </a:innerShdw>
              </a:effectLst>
              <a:scene3d>
                <a:camera prst="orthographicFront"/>
                <a:lightRig rig="threePt" dir="t"/>
              </a:scene3d>
              <a:sp3d contourW="19050" prstMaterial="flat">
                <a:contourClr>
                  <a:schemeClr val="accent2">
                    <a:shade val="76000"/>
                    <a:lumMod val="75000"/>
                  </a:schemeClr>
                </a:contourClr>
              </a:sp3d>
            </c:spPr>
          </c:dPt>
          <c:cat>
            <c:strRef>
              <c:f>Sheet1!$A$2:$A$3</c:f>
              <c:strCache>
                <c:ptCount val="2"/>
                <c:pt idx="0">
                  <c:v>Field</c:v>
                </c:pt>
                <c:pt idx="1">
                  <c:v>HQ</c:v>
                </c:pt>
              </c:strCache>
            </c:strRef>
          </c:cat>
          <c:val>
            <c:numRef>
              <c:f>Sheet1!$B$2:$B$3</c:f>
              <c:numCache>
                <c:formatCode>General</c:formatCode>
                <c:ptCount val="2"/>
                <c:pt idx="0">
                  <c:v>40</c:v>
                </c:pt>
                <c:pt idx="1">
                  <c:v>3.2</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A9B43B-7686-4A04-84FD-E7C0F16786FC}" type="datetimeFigureOut">
              <a:rPr lang="fr-CH" smtClean="0"/>
              <a:t>24.05.2016</a:t>
            </a:fld>
            <a:endParaRPr lang="fr-C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FDB06-9E3E-4551-A7A5-CC47D0EAA10C}" type="slidenum">
              <a:rPr lang="fr-CH" smtClean="0"/>
              <a:t>‹#›</a:t>
            </a:fld>
            <a:endParaRPr lang="fr-CH"/>
          </a:p>
        </p:txBody>
      </p:sp>
    </p:spTree>
    <p:extLst>
      <p:ext uri="{BB962C8B-B14F-4D97-AF65-F5344CB8AC3E}">
        <p14:creationId xmlns:p14="http://schemas.microsoft.com/office/powerpoint/2010/main" val="166251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Crimes_against_humanity" TargetMode="External"/><Relationship Id="rId3" Type="http://schemas.openxmlformats.org/officeDocument/2006/relationships/hyperlink" Target="https://en.wikipedia.org/wiki/United_Nations_Security_Council_Resolution_827" TargetMode="External"/><Relationship Id="rId7" Type="http://schemas.openxmlformats.org/officeDocument/2006/relationships/hyperlink" Target="https://en.wikipedia.org/wiki/Genocid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Laws_or_customs_of_war" TargetMode="External"/><Relationship Id="rId5" Type="http://schemas.openxmlformats.org/officeDocument/2006/relationships/hyperlink" Target="https://en.wikipedia.org/wiki/Geneva_Conventions" TargetMode="External"/><Relationship Id="rId4" Type="http://schemas.openxmlformats.org/officeDocument/2006/relationships/hyperlink" Target="https://en.wikipedia.org/wiki/United_Nations_Security_Council" TargetMode="External"/><Relationship Id="rId9" Type="http://schemas.openxmlformats.org/officeDocument/2006/relationships/hyperlink" Target="https://en.wikipedia.org/wiki/Life_imprisonmen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Rubah</a:t>
            </a:r>
            <a:r>
              <a:rPr lang="en-US" dirty="0" smtClean="0"/>
              <a:t> </a:t>
            </a:r>
            <a:r>
              <a:rPr lang="en-US" dirty="0" err="1" smtClean="0"/>
              <a:t>gambar</a:t>
            </a:r>
            <a:r>
              <a:rPr lang="en-US" dirty="0" smtClean="0"/>
              <a:t> </a:t>
            </a:r>
            <a:r>
              <a:rPr lang="en-US" dirty="0" err="1" smtClean="0"/>
              <a:t>minta</a:t>
            </a:r>
            <a:r>
              <a:rPr lang="en-US" dirty="0" smtClean="0"/>
              <a:t> sonny =D yang </a:t>
            </a:r>
            <a:r>
              <a:rPr lang="en-US" dirty="0" err="1" smtClean="0"/>
              <a:t>menceritakan</a:t>
            </a:r>
            <a:r>
              <a:rPr lang="en-US" dirty="0" smtClean="0"/>
              <a:t> </a:t>
            </a:r>
            <a:r>
              <a:rPr lang="en-US" dirty="0" err="1" smtClean="0"/>
              <a:t>operasi</a:t>
            </a:r>
            <a:r>
              <a:rPr lang="en-US" dirty="0" smtClean="0"/>
              <a:t> ICRC, child or</a:t>
            </a:r>
            <a:r>
              <a:rPr lang="en-US" baseline="0" dirty="0" smtClean="0"/>
              <a:t> women sensitivity picture =)</a:t>
            </a:r>
            <a:endParaRPr lang="fr-CH" dirty="0"/>
          </a:p>
        </p:txBody>
      </p:sp>
      <p:sp>
        <p:nvSpPr>
          <p:cNvPr id="4" name="Slide Number Placeholder 3"/>
          <p:cNvSpPr>
            <a:spLocks noGrp="1"/>
          </p:cNvSpPr>
          <p:nvPr>
            <p:ph type="sldNum" sz="quarter" idx="10"/>
          </p:nvPr>
        </p:nvSpPr>
        <p:spPr/>
        <p:txBody>
          <a:bodyPr/>
          <a:lstStyle/>
          <a:p>
            <a:fld id="{BE5FDB06-9E3E-4551-A7A5-CC47D0EAA10C}" type="slidenum">
              <a:rPr lang="fr-CH" smtClean="0"/>
              <a:t>2</a:t>
            </a:fld>
            <a:endParaRPr lang="fr-CH"/>
          </a:p>
        </p:txBody>
      </p:sp>
    </p:spTree>
    <p:extLst>
      <p:ext uri="{BB962C8B-B14F-4D97-AF65-F5344CB8AC3E}">
        <p14:creationId xmlns:p14="http://schemas.microsoft.com/office/powerpoint/2010/main" val="1482329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s-CO" b="1" dirty="0" smtClean="0">
                <a:latin typeface="Arial" pitchFamily="-106" charset="0"/>
              </a:rPr>
              <a:t>COORDINATE</a:t>
            </a:r>
          </a:p>
          <a:p>
            <a:pPr eaLnBrk="1" hangingPunct="1">
              <a:lnSpc>
                <a:spcPct val="90000"/>
              </a:lnSpc>
            </a:pPr>
            <a:r>
              <a:rPr lang="en-CA" i="1" dirty="0" smtClean="0">
                <a:latin typeface="Arial" pitchFamily="-106" charset="0"/>
              </a:rPr>
              <a:t>"… the international activities conducted by the Movement in armed conflicts and other situations of violence…"</a:t>
            </a:r>
          </a:p>
          <a:p>
            <a:pPr eaLnBrk="1" hangingPunct="1">
              <a:lnSpc>
                <a:spcPct val="90000"/>
              </a:lnSpc>
            </a:pPr>
            <a:endParaRPr lang="en-CA" dirty="0" smtClean="0">
              <a:latin typeface="Arial" pitchFamily="-106" charset="0"/>
            </a:endParaRPr>
          </a:p>
          <a:p>
            <a:pPr eaLnBrk="1" hangingPunct="1">
              <a:lnSpc>
                <a:spcPct val="90000"/>
              </a:lnSpc>
            </a:pPr>
            <a:r>
              <a:rPr lang="en-US" dirty="0" smtClean="0">
                <a:latin typeface="Arial" pitchFamily="-106" charset="0"/>
              </a:rPr>
              <a:t>The aim of cooperation is to increase the operational capacities of National Societies, above all in countries affected or likely to be affected by armed conflict or other situations of violence. A further aim is to increase the ICRC’s capacity to interact with National Societies and work in partnership with them.</a:t>
            </a:r>
          </a:p>
          <a:p>
            <a:pPr eaLnBrk="1" hangingPunct="1">
              <a:lnSpc>
                <a:spcPct val="90000"/>
              </a:lnSpc>
              <a:buFontTx/>
              <a:buChar char="•"/>
            </a:pPr>
            <a:r>
              <a:rPr lang="en-US" dirty="0" smtClean="0">
                <a:latin typeface="Arial" pitchFamily="-106" charset="0"/>
              </a:rPr>
              <a:t>The cooperation approach aims to optimize the humanitarian work of Movement components by making the best use of complementary mandates and skills in operational matters such as protection, assistance and prevention.</a:t>
            </a:r>
          </a:p>
          <a:p>
            <a:pPr eaLnBrk="1" hangingPunct="1">
              <a:lnSpc>
                <a:spcPct val="90000"/>
              </a:lnSpc>
              <a:buFontTx/>
              <a:buChar char="•"/>
            </a:pPr>
            <a:r>
              <a:rPr lang="en-US" dirty="0" smtClean="0">
                <a:latin typeface="Arial" pitchFamily="-106" charset="0"/>
              </a:rPr>
              <a:t>It involves drawing up and implementing the policies of the Movement that are adopted during its statutory meetings and strengthening the capacities of the National Societies, helping them to adhere at all times to the Fundamental Principles.</a:t>
            </a:r>
          </a:p>
          <a:p>
            <a:pPr eaLnBrk="1" hangingPunct="1">
              <a:lnSpc>
                <a:spcPct val="90000"/>
              </a:lnSpc>
              <a:buFontTx/>
              <a:buChar char="•"/>
            </a:pPr>
            <a:endParaRPr lang="en-US" dirty="0" smtClean="0">
              <a:latin typeface="Arial" pitchFamily="-106" charset="0"/>
            </a:endParaRPr>
          </a:p>
          <a:p>
            <a:pPr eaLnBrk="1" hangingPunct="1">
              <a:lnSpc>
                <a:spcPct val="90000"/>
              </a:lnSpc>
            </a:pPr>
            <a:r>
              <a:rPr lang="en-US" dirty="0" smtClean="0">
                <a:latin typeface="Arial" pitchFamily="-106" charset="0"/>
              </a:rPr>
              <a:t>In particular, international activities of the components of the Movement are organized in accordance with the Agreement on the Organization of the International Activities of the Components of the International Red Cross and Red Crescent Movement ("Seville Agreement", 1997).</a:t>
            </a:r>
          </a:p>
          <a:p>
            <a:pPr eaLnBrk="1" hangingPunct="1">
              <a:lnSpc>
                <a:spcPct val="90000"/>
              </a:lnSpc>
            </a:pPr>
            <a:r>
              <a:rPr lang="en-US" dirty="0" smtClean="0">
                <a:latin typeface="Arial" pitchFamily="-106" charset="0"/>
              </a:rPr>
              <a:t>The Seville Agreement clearly designates the ICRC as lead agency in situations of armed conflict, internal strife and their direct results</a:t>
            </a:r>
          </a:p>
          <a:p>
            <a:pPr eaLnBrk="1" hangingPunct="1">
              <a:lnSpc>
                <a:spcPct val="90000"/>
              </a:lnSpc>
            </a:pPr>
            <a:r>
              <a:rPr lang="en-US" i="1" dirty="0" smtClean="0">
                <a:latin typeface="Arial" pitchFamily="-106" charset="0"/>
              </a:rPr>
              <a:t/>
            </a:r>
            <a:br>
              <a:rPr lang="en-US" i="1" dirty="0" smtClean="0">
                <a:latin typeface="Arial" pitchFamily="-106" charset="0"/>
              </a:rPr>
            </a:br>
            <a:r>
              <a:rPr lang="en-US" b="1" dirty="0" smtClean="0">
                <a:latin typeface="Arial" pitchFamily="-106" charset="0"/>
              </a:rPr>
              <a:t>COOPERATION</a:t>
            </a:r>
          </a:p>
          <a:p>
            <a:pPr eaLnBrk="1" hangingPunct="1">
              <a:lnSpc>
                <a:spcPct val="90000"/>
              </a:lnSpc>
            </a:pPr>
            <a:r>
              <a:rPr lang="en-US" dirty="0" smtClean="0">
                <a:latin typeface="Arial" pitchFamily="-106" charset="0"/>
              </a:rPr>
              <a:t>The ICRC and the National Societies derive many advantages from their mutually supportive relationship. Victims of conflict receive wider and more efficient services through the coordinated capacities of the various components of the Movement. It is ICRC responsibility to coordinate the efforts of the Movement components in armed conflict or armed violence situation. </a:t>
            </a:r>
          </a:p>
          <a:p>
            <a:pPr eaLnBrk="1" hangingPunct="1">
              <a:lnSpc>
                <a:spcPct val="90000"/>
              </a:lnSpc>
            </a:pPr>
            <a:endParaRPr lang="en-US" dirty="0" smtClean="0">
              <a:latin typeface="Arial" pitchFamily="-106" charset="0"/>
            </a:endParaRPr>
          </a:p>
          <a:p>
            <a:pPr eaLnBrk="1" hangingPunct="1">
              <a:lnSpc>
                <a:spcPct val="90000"/>
              </a:lnSpc>
            </a:pPr>
            <a:r>
              <a:rPr lang="en-US" b="1" dirty="0" smtClean="0">
                <a:latin typeface="Arial" pitchFamily="-106" charset="0"/>
              </a:rPr>
              <a:t>National Society capacity-building</a:t>
            </a:r>
          </a:p>
          <a:p>
            <a:pPr eaLnBrk="1" hangingPunct="1">
              <a:lnSpc>
                <a:spcPct val="90000"/>
              </a:lnSpc>
            </a:pPr>
            <a:r>
              <a:rPr lang="en-US" dirty="0" smtClean="0">
                <a:latin typeface="Arial" pitchFamily="-106" charset="0"/>
              </a:rPr>
              <a:t>Thanks to its operational know-how, the ICRC passes on its expertise to the National Societies, and more specifically in the fields of promoting international humanitarian law and the Movement’s Fundamental Principles, emergency aid and health care for those affected by conflict, and RFL. As</a:t>
            </a:r>
            <a:r>
              <a:rPr lang="en-US" baseline="0" dirty="0" smtClean="0">
                <a:latin typeface="Arial" pitchFamily="-106" charset="0"/>
              </a:rPr>
              <a:t> well as preparing the National Society to work in sensitive and insecure situation, by supporting the NS on increasing their acceptance, perception, access and safety.</a:t>
            </a:r>
            <a:endParaRPr lang="en-US" dirty="0" smtClean="0">
              <a:latin typeface="Arial" pitchFamily="-106" charset="0"/>
            </a:endParaRPr>
          </a:p>
          <a:p>
            <a:pPr eaLnBrk="1" hangingPunct="1">
              <a:lnSpc>
                <a:spcPct val="90000"/>
              </a:lnSpc>
            </a:pPr>
            <a:endParaRPr lang="en-US" dirty="0" smtClean="0">
              <a:latin typeface="Arial" pitchFamily="-106" charset="0"/>
            </a:endParaRPr>
          </a:p>
          <a:p>
            <a:pPr eaLnBrk="1" hangingPunct="1">
              <a:lnSpc>
                <a:spcPct val="90000"/>
              </a:lnSpc>
            </a:pPr>
            <a:r>
              <a:rPr lang="en-US" b="1" dirty="0" smtClean="0">
                <a:latin typeface="Arial" pitchFamily="-106" charset="0"/>
              </a:rPr>
              <a:t>Operational cooperation: assistance and tracing</a:t>
            </a:r>
          </a:p>
          <a:p>
            <a:pPr eaLnBrk="1" hangingPunct="1">
              <a:lnSpc>
                <a:spcPct val="90000"/>
              </a:lnSpc>
            </a:pPr>
            <a:r>
              <a:rPr lang="en-US" dirty="0" smtClean="0">
                <a:latin typeface="Arial" pitchFamily="-106" charset="0"/>
              </a:rPr>
              <a:t>In accordance with the distribution of roles within the Movement that has been agreed to by all components, the ICRC is the lead agency in situations of conflict or internal violence. This means that in addition to organizing its own operations the ICRC coordinates the activities of other components operating in the country, thereby maximizing complementarity of mandates and skills. </a:t>
            </a:r>
          </a:p>
          <a:p>
            <a:pPr eaLnBrk="1" hangingPunct="1">
              <a:lnSpc>
                <a:spcPct val="90000"/>
              </a:lnSpc>
            </a:pPr>
            <a:r>
              <a:rPr lang="en-US" dirty="0" smtClean="0">
                <a:latin typeface="Arial" pitchFamily="-106" charset="0"/>
              </a:rPr>
              <a:t>In a country affected by armed conflict, the ICRC and that country’s National Society pool their operational resources. This type of cooperation covers various activities such as first aid and health care, distributing food, taking war casualties to hospital and restoring family links.</a:t>
            </a:r>
          </a:p>
          <a:p>
            <a:pPr eaLnBrk="1" hangingPunct="1">
              <a:lnSpc>
                <a:spcPct val="90000"/>
              </a:lnSpc>
            </a:pPr>
            <a:endParaRPr lang="en-US" dirty="0" smtClean="0">
              <a:latin typeface="Arial" pitchFamily="-106" charset="0"/>
            </a:endParaRPr>
          </a:p>
          <a:p>
            <a:pPr eaLnBrk="1" hangingPunct="1">
              <a:lnSpc>
                <a:spcPct val="90000"/>
              </a:lnSpc>
            </a:pPr>
            <a:r>
              <a:rPr lang="en-GB" dirty="0" smtClean="0">
                <a:latin typeface="Arial" pitchFamily="-106" charset="0"/>
              </a:rPr>
              <a:t>Legal  advise</a:t>
            </a:r>
          </a:p>
          <a:p>
            <a:pPr eaLnBrk="1" hangingPunct="1">
              <a:lnSpc>
                <a:spcPct val="90000"/>
              </a:lnSpc>
            </a:pPr>
            <a:r>
              <a:rPr lang="en-GB" dirty="0" smtClean="0">
                <a:latin typeface="Arial" pitchFamily="-106" charset="0"/>
              </a:rPr>
              <a:t>RC knowledge</a:t>
            </a:r>
          </a:p>
          <a:p>
            <a:pPr eaLnBrk="1" hangingPunct="1">
              <a:lnSpc>
                <a:spcPct val="90000"/>
              </a:lnSpc>
            </a:pPr>
            <a:r>
              <a:rPr lang="en-GB" dirty="0" smtClean="0">
                <a:latin typeface="Arial" pitchFamily="-106" charset="0"/>
              </a:rPr>
              <a:t>Emergency preparedness for response</a:t>
            </a:r>
          </a:p>
          <a:p>
            <a:pPr eaLnBrk="1" hangingPunct="1">
              <a:lnSpc>
                <a:spcPct val="90000"/>
              </a:lnSpc>
            </a:pPr>
            <a:r>
              <a:rPr lang="en-GB" dirty="0" smtClean="0">
                <a:latin typeface="Arial" pitchFamily="-106" charset="0"/>
              </a:rPr>
              <a:t> - Logistics support</a:t>
            </a:r>
          </a:p>
          <a:p>
            <a:pPr eaLnBrk="1" hangingPunct="1">
              <a:lnSpc>
                <a:spcPct val="90000"/>
              </a:lnSpc>
            </a:pPr>
            <a:r>
              <a:rPr lang="en-GB" dirty="0" smtClean="0">
                <a:latin typeface="Arial" pitchFamily="-106" charset="0"/>
              </a:rPr>
              <a:t> - Emergency Water &amp;   sanitation  teams</a:t>
            </a:r>
          </a:p>
          <a:p>
            <a:pPr eaLnBrk="1" hangingPunct="1">
              <a:lnSpc>
                <a:spcPct val="90000"/>
              </a:lnSpc>
            </a:pPr>
            <a:r>
              <a:rPr lang="en-GB" dirty="0" smtClean="0">
                <a:latin typeface="Arial" pitchFamily="-106" charset="0"/>
              </a:rPr>
              <a:t> - Restoring of Family links</a:t>
            </a:r>
          </a:p>
          <a:p>
            <a:pPr eaLnBrk="1" hangingPunct="1">
              <a:lnSpc>
                <a:spcPct val="90000"/>
              </a:lnSpc>
            </a:pPr>
            <a:r>
              <a:rPr lang="en-GB" dirty="0" smtClean="0">
                <a:latin typeface="Arial" pitchFamily="-106" charset="0"/>
              </a:rPr>
              <a:t> - Livelihood support</a:t>
            </a:r>
          </a:p>
          <a:p>
            <a:pPr eaLnBrk="1" hangingPunct="1">
              <a:lnSpc>
                <a:spcPct val="90000"/>
              </a:lnSpc>
            </a:pPr>
            <a:r>
              <a:rPr lang="en-GB" dirty="0" smtClean="0">
                <a:latin typeface="Arial" pitchFamily="-106" charset="0"/>
              </a:rPr>
              <a:t> - Camp management</a:t>
            </a:r>
          </a:p>
          <a:p>
            <a:pPr eaLnBrk="1" hangingPunct="1">
              <a:lnSpc>
                <a:spcPct val="90000"/>
              </a:lnSpc>
            </a:pPr>
            <a:r>
              <a:rPr lang="en-GB" dirty="0" smtClean="0">
                <a:latin typeface="Arial" pitchFamily="-106" charset="0"/>
              </a:rPr>
              <a:t>- Management of</a:t>
            </a:r>
            <a:r>
              <a:rPr lang="en-GB" baseline="0" dirty="0" smtClean="0">
                <a:latin typeface="Arial" pitchFamily="-106" charset="0"/>
              </a:rPr>
              <a:t> Dead</a:t>
            </a:r>
            <a:endParaRPr lang="en-GB" dirty="0" smtClean="0">
              <a:latin typeface="Arial" pitchFamily="-106" charset="0"/>
            </a:endParaRPr>
          </a:p>
          <a:p>
            <a:pPr eaLnBrk="1" hangingPunct="1">
              <a:lnSpc>
                <a:spcPct val="90000"/>
              </a:lnSpc>
            </a:pPr>
            <a:r>
              <a:rPr lang="en-US" dirty="0" smtClean="0">
                <a:latin typeface="Arial" pitchFamily="-106" charset="0"/>
              </a:rPr>
              <a:t/>
            </a:r>
            <a:br>
              <a:rPr lang="en-US" dirty="0" smtClean="0">
                <a:latin typeface="Arial" pitchFamily="-106" charset="0"/>
              </a:rPr>
            </a:br>
            <a:endParaRPr lang="en-US" sz="1200" dirty="0">
              <a:latin typeface="Myriad Pro"/>
              <a:ea typeface="ＭＳ Ｐゴシック" pitchFamily="34" charset="-128"/>
              <a:cs typeface="Myriad Pro"/>
            </a:endParaRPr>
          </a:p>
        </p:txBody>
      </p:sp>
      <p:sp>
        <p:nvSpPr>
          <p:cNvPr id="4" name="Slide Number Placeholder 3"/>
          <p:cNvSpPr>
            <a:spLocks noGrp="1"/>
          </p:cNvSpPr>
          <p:nvPr>
            <p:ph type="sldNum" sz="quarter" idx="10"/>
          </p:nvPr>
        </p:nvSpPr>
        <p:spPr/>
        <p:txBody>
          <a:bodyPr/>
          <a:lstStyle/>
          <a:p>
            <a:fld id="{BE5FDB06-9E3E-4551-A7A5-CC47D0EAA10C}" type="slidenum">
              <a:rPr lang="fr-CH" smtClean="0"/>
              <a:t>13</a:t>
            </a:fld>
            <a:endParaRPr lang="fr-CH"/>
          </a:p>
        </p:txBody>
      </p:sp>
    </p:spTree>
    <p:extLst>
      <p:ext uri="{BB962C8B-B14F-4D97-AF65-F5344CB8AC3E}">
        <p14:creationId xmlns:p14="http://schemas.microsoft.com/office/powerpoint/2010/main" val="364719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49" name="Rectangle 7"/>
          <p:cNvSpPr>
            <a:spLocks noGrp="1" noChangeArrowheads="1"/>
          </p:cNvSpPr>
          <p:nvPr>
            <p:ph type="sldNum" sz="quarter" idx="5"/>
          </p:nvPr>
        </p:nvSpPr>
        <p:spPr>
          <a:noFill/>
          <a:ln>
            <a:miter lim="800000"/>
            <a:headEnd/>
            <a:tailEnd/>
          </a:ln>
        </p:spPr>
        <p:txBody>
          <a:bodyPr/>
          <a:lstStyle/>
          <a:p>
            <a:fld id="{7FCABA49-7140-4802-A11F-E0188FB37BBF}" type="slidenum">
              <a:rPr lang="fr-CH" smtClean="0">
                <a:solidFill>
                  <a:prstClr val="black"/>
                </a:solidFill>
              </a:rPr>
              <a:pPr/>
              <a:t>14</a:t>
            </a:fld>
            <a:endParaRPr lang="fr-CH" smtClean="0">
              <a:solidFill>
                <a:prstClr val="black"/>
              </a:solidFill>
            </a:endParaRPr>
          </a:p>
        </p:txBody>
      </p:sp>
      <p:sp>
        <p:nvSpPr>
          <p:cNvPr id="898050" name="Rectangle 2"/>
          <p:cNvSpPr>
            <a:spLocks noGrp="1" noRot="1" noChangeAspect="1" noChangeArrowheads="1" noTextEdit="1"/>
          </p:cNvSpPr>
          <p:nvPr>
            <p:ph type="sldImg"/>
          </p:nvPr>
        </p:nvSpPr>
        <p:spPr>
          <a:xfrm>
            <a:off x="900113" y="739775"/>
            <a:ext cx="4927600" cy="3695700"/>
          </a:xfrm>
          <a:ln/>
        </p:spPr>
      </p:sp>
      <p:sp>
        <p:nvSpPr>
          <p:cNvPr id="898051" name="Rectangle 3"/>
          <p:cNvSpPr>
            <a:spLocks noGrp="1" noChangeArrowheads="1"/>
          </p:cNvSpPr>
          <p:nvPr>
            <p:ph type="body" idx="1"/>
          </p:nvPr>
        </p:nvSpPr>
        <p:spPr>
          <a:xfrm>
            <a:off x="671514" y="4681538"/>
            <a:ext cx="5380037" cy="4432300"/>
          </a:xfrm>
          <a:noFill/>
        </p:spPr>
        <p:txBody>
          <a:bodyPr/>
          <a:lstStyle/>
          <a:p>
            <a:r>
              <a:rPr lang="en-US" sz="1200" b="1" i="0" u="none" strike="noStrike" kern="1200" baseline="0" dirty="0" smtClean="0">
                <a:solidFill>
                  <a:schemeClr val="tx1"/>
                </a:solidFill>
                <a:latin typeface="+mn-lt"/>
                <a:ea typeface="+mn-ea"/>
                <a:cs typeface="+mn-cs"/>
              </a:rPr>
              <a:t>Afghanistan :</a:t>
            </a:r>
          </a:p>
          <a:p>
            <a:r>
              <a:rPr lang="en-US" sz="1200" b="1" i="0" u="none" strike="noStrike" kern="1200" baseline="0" dirty="0" smtClean="0">
                <a:solidFill>
                  <a:schemeClr val="tx1"/>
                </a:solidFill>
                <a:latin typeface="+mn-lt"/>
                <a:ea typeface="+mn-ea"/>
                <a:cs typeface="+mn-cs"/>
              </a:rPr>
              <a:t>Having assisted victims of the Afghan armed conflict for six years in Pakistan, the ICRC opened a delegation in Kabul in 1987. Its current operations aim at: visiting detainees,</a:t>
            </a:r>
          </a:p>
          <a:p>
            <a:r>
              <a:rPr lang="en-US" sz="1200" b="1" i="0" u="none" strike="noStrike" kern="1200" baseline="0" dirty="0" smtClean="0">
                <a:solidFill>
                  <a:schemeClr val="tx1"/>
                </a:solidFill>
                <a:latin typeface="+mn-lt"/>
                <a:ea typeface="+mn-ea"/>
                <a:cs typeface="+mn-cs"/>
              </a:rPr>
              <a:t>monitoring their treatment and living conditions, and helping them keep in contact with their families; monitoring the conduct of hostilities and working to prevent IHL violations; assisting the wounded and the disabled; supporting health and hospital care; improving water and sanitation services; promoting accession to and national implementation of IHL treaties and compliance with IHL by military forces; and helping the Afghan Red Crescent Society strengthen its capacities.</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XXDespite</a:t>
            </a:r>
            <a:r>
              <a:rPr lang="en-US" sz="1200" b="0" i="0" u="none" strike="noStrike" kern="1200" baseline="0" dirty="0" smtClean="0">
                <a:solidFill>
                  <a:schemeClr val="tx1"/>
                </a:solidFill>
                <a:latin typeface="+mn-lt"/>
                <a:ea typeface="+mn-ea"/>
                <a:cs typeface="+mn-cs"/>
              </a:rPr>
              <a:t> insecurity sometimes hampering the ICRC’s access,</a:t>
            </a:r>
          </a:p>
          <a:p>
            <a:r>
              <a:rPr lang="en-US" sz="1200" b="0" i="0" u="none" strike="noStrike" kern="1200" baseline="0" dirty="0" smtClean="0">
                <a:solidFill>
                  <a:schemeClr val="tx1"/>
                </a:solidFill>
                <a:latin typeface="+mn-lt"/>
                <a:ea typeface="+mn-ea"/>
                <a:cs typeface="+mn-cs"/>
              </a:rPr>
              <a:t>some conflict-affected people received provisions of food/</a:t>
            </a:r>
          </a:p>
          <a:p>
            <a:r>
              <a:rPr lang="en-US" sz="1200" b="0" i="0" u="none" strike="noStrike" kern="1200" baseline="0" dirty="0" smtClean="0">
                <a:solidFill>
                  <a:schemeClr val="tx1"/>
                </a:solidFill>
                <a:latin typeface="+mn-lt"/>
                <a:ea typeface="+mn-ea"/>
                <a:cs typeface="+mn-cs"/>
              </a:rPr>
              <a:t>household essentials. Some made use of livelihood support to</a:t>
            </a:r>
          </a:p>
          <a:p>
            <a:r>
              <a:rPr lang="fr-CH" sz="1200" b="0" i="0" u="none" strike="noStrike" kern="1200" baseline="0" dirty="0" smtClean="0">
                <a:solidFill>
                  <a:schemeClr val="tx1"/>
                </a:solidFill>
                <a:latin typeface="+mn-lt"/>
                <a:ea typeface="+mn-ea"/>
                <a:cs typeface="+mn-cs"/>
              </a:rPr>
              <a:t>restore </a:t>
            </a:r>
            <a:r>
              <a:rPr lang="fr-CH" sz="1200" b="0" i="0" u="none" strike="noStrike" kern="1200" baseline="0" dirty="0" err="1" smtClean="0">
                <a:solidFill>
                  <a:schemeClr val="tx1"/>
                </a:solidFill>
                <a:latin typeface="+mn-lt"/>
                <a:ea typeface="+mn-ea"/>
                <a:cs typeface="+mn-cs"/>
              </a:rPr>
              <a:t>their</a:t>
            </a:r>
            <a:r>
              <a:rPr lang="fr-CH" sz="1200" b="0" i="0" u="none" strike="noStrike" kern="1200" baseline="0" dirty="0" smtClean="0">
                <a:solidFill>
                  <a:schemeClr val="tx1"/>
                </a:solidFill>
                <a:latin typeface="+mn-lt"/>
                <a:ea typeface="+mn-ea"/>
                <a:cs typeface="+mn-cs"/>
              </a:rPr>
              <a:t> self-</a:t>
            </a:r>
            <a:r>
              <a:rPr lang="fr-CH" sz="1200" b="0" i="0" u="none" strike="noStrike" kern="1200" baseline="0" dirty="0" err="1" smtClean="0">
                <a:solidFill>
                  <a:schemeClr val="tx1"/>
                </a:solidFill>
                <a:latin typeface="+mn-lt"/>
                <a:ea typeface="+mn-ea"/>
                <a:cs typeface="+mn-cs"/>
              </a:rPr>
              <a:t>sufficiency</a:t>
            </a:r>
            <a:r>
              <a:rPr lang="fr-CH"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XXWeapon</a:t>
            </a:r>
            <a:r>
              <a:rPr lang="en-US" sz="1200" b="0" i="0" u="none" strike="noStrike" kern="1200" baseline="0" dirty="0" smtClean="0">
                <a:solidFill>
                  <a:schemeClr val="tx1"/>
                </a:solidFill>
                <a:latin typeface="+mn-lt"/>
                <a:ea typeface="+mn-ea"/>
                <a:cs typeface="+mn-cs"/>
              </a:rPr>
              <a:t>-wounded people received life-saving care from</a:t>
            </a:r>
          </a:p>
          <a:p>
            <a:r>
              <a:rPr lang="en-US" sz="1200" b="0" i="0" u="none" strike="noStrike" kern="1200" baseline="0" dirty="0" smtClean="0">
                <a:solidFill>
                  <a:schemeClr val="tx1"/>
                </a:solidFill>
                <a:latin typeface="+mn-lt"/>
                <a:ea typeface="+mn-ea"/>
                <a:cs typeface="+mn-cs"/>
              </a:rPr>
              <a:t>emergency responders and were taken to hospital by means of</a:t>
            </a:r>
          </a:p>
          <a:p>
            <a:r>
              <a:rPr lang="en-US" sz="1200" b="0" i="0" u="none" strike="noStrike" kern="1200" baseline="0" dirty="0" smtClean="0">
                <a:solidFill>
                  <a:schemeClr val="tx1"/>
                </a:solidFill>
                <a:latin typeface="+mn-lt"/>
                <a:ea typeface="+mn-ea"/>
                <a:cs typeface="+mn-cs"/>
              </a:rPr>
              <a:t>an ICRC-funded transport system, as the number of casualties</a:t>
            </a:r>
          </a:p>
          <a:p>
            <a:r>
              <a:rPr lang="fr-CH" sz="1200" b="0" i="0" u="none" strike="noStrike" kern="1200" baseline="0" dirty="0" err="1" smtClean="0">
                <a:solidFill>
                  <a:schemeClr val="tx1"/>
                </a:solidFill>
                <a:latin typeface="+mn-lt"/>
                <a:ea typeface="+mn-ea"/>
                <a:cs typeface="+mn-cs"/>
              </a:rPr>
              <a:t>increased</a:t>
            </a:r>
            <a:r>
              <a:rPr lang="fr-CH"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XXDisabled</a:t>
            </a:r>
            <a:r>
              <a:rPr lang="en-US" sz="1200" b="0" i="0" u="none" strike="noStrike" kern="1200" baseline="0" dirty="0" smtClean="0">
                <a:solidFill>
                  <a:schemeClr val="tx1"/>
                </a:solidFill>
                <a:latin typeface="+mn-lt"/>
                <a:ea typeface="+mn-ea"/>
                <a:cs typeface="+mn-cs"/>
              </a:rPr>
              <a:t> people improved their mobility at ICRC-run physical</a:t>
            </a:r>
          </a:p>
          <a:p>
            <a:r>
              <a:rPr lang="en-US" sz="1200" b="0" i="0" u="none" strike="noStrike" kern="1200" baseline="0" dirty="0" smtClean="0">
                <a:solidFill>
                  <a:schemeClr val="tx1"/>
                </a:solidFill>
                <a:latin typeface="+mn-lt"/>
                <a:ea typeface="+mn-ea"/>
                <a:cs typeface="+mn-cs"/>
              </a:rPr>
              <a:t>rehabilitation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managed by ICRC-trained disabled</a:t>
            </a:r>
          </a:p>
          <a:p>
            <a:r>
              <a:rPr lang="en-US" sz="1200" b="0" i="0" u="none" strike="noStrike" kern="1200" baseline="0" dirty="0" smtClean="0">
                <a:solidFill>
                  <a:schemeClr val="tx1"/>
                </a:solidFill>
                <a:latin typeface="+mn-lt"/>
                <a:ea typeface="+mn-ea"/>
                <a:cs typeface="+mn-cs"/>
              </a:rPr>
              <a:t>employees. Some regained a measure of self-sufficiency with</a:t>
            </a:r>
          </a:p>
          <a:p>
            <a:r>
              <a:rPr lang="fr-CH" sz="1200" b="0" i="0" u="none" strike="noStrike" kern="1200" baseline="0" dirty="0" smtClean="0">
                <a:solidFill>
                  <a:schemeClr val="tx1"/>
                </a:solidFill>
                <a:latin typeface="+mn-lt"/>
                <a:ea typeface="+mn-ea"/>
                <a:cs typeface="+mn-cs"/>
              </a:rPr>
              <a:t>ICRC </a:t>
            </a:r>
            <a:r>
              <a:rPr lang="fr-CH" sz="1200" b="0" i="0" u="none" strike="noStrike" kern="1200" baseline="0" dirty="0" err="1" smtClean="0">
                <a:solidFill>
                  <a:schemeClr val="tx1"/>
                </a:solidFill>
                <a:latin typeface="+mn-lt"/>
                <a:ea typeface="+mn-ea"/>
                <a:cs typeface="+mn-cs"/>
              </a:rPr>
              <a:t>financial</a:t>
            </a:r>
            <a:r>
              <a:rPr lang="fr-CH" sz="1200" b="0" i="0" u="none" strike="noStrike" kern="1200" baseline="0" dirty="0" smtClean="0">
                <a:solidFill>
                  <a:schemeClr val="tx1"/>
                </a:solidFill>
                <a:latin typeface="+mn-lt"/>
                <a:ea typeface="+mn-ea"/>
                <a:cs typeface="+mn-cs"/>
              </a:rPr>
              <a:t> assistance.</a:t>
            </a:r>
          </a:p>
          <a:p>
            <a:r>
              <a:rPr lang="en-US" sz="1200" b="0" i="0" u="none" strike="noStrike" kern="1200" baseline="0" dirty="0" err="1" smtClean="0">
                <a:solidFill>
                  <a:schemeClr val="tx1"/>
                </a:solidFill>
                <a:latin typeface="+mn-lt"/>
                <a:ea typeface="+mn-ea"/>
                <a:cs typeface="+mn-cs"/>
              </a:rPr>
              <a:t>XXMore</a:t>
            </a:r>
            <a:r>
              <a:rPr lang="en-US" sz="1200" b="0" i="0" u="none" strike="noStrike" kern="1200" baseline="0" dirty="0" smtClean="0">
                <a:solidFill>
                  <a:schemeClr val="tx1"/>
                </a:solidFill>
                <a:latin typeface="+mn-lt"/>
                <a:ea typeface="+mn-ea"/>
                <a:cs typeface="+mn-cs"/>
              </a:rPr>
              <a:t> detainees, held far from their homes following their transfer</a:t>
            </a:r>
          </a:p>
          <a:p>
            <a:r>
              <a:rPr lang="en-US" sz="1200" b="0" i="0" u="none" strike="noStrike" kern="1200" baseline="0" dirty="0" smtClean="0">
                <a:solidFill>
                  <a:schemeClr val="tx1"/>
                </a:solidFill>
                <a:latin typeface="+mn-lt"/>
                <a:ea typeface="+mn-ea"/>
                <a:cs typeface="+mn-cs"/>
              </a:rPr>
              <a:t>to the Afghan-run </a:t>
            </a:r>
            <a:r>
              <a:rPr lang="en-US" sz="1200" b="0" i="0" u="none" strike="noStrike" kern="1200" baseline="0" dirty="0" err="1" smtClean="0">
                <a:solidFill>
                  <a:schemeClr val="tx1"/>
                </a:solidFill>
                <a:latin typeface="+mn-lt"/>
                <a:ea typeface="+mn-ea"/>
                <a:cs typeface="+mn-cs"/>
              </a:rPr>
              <a:t>Parwan</a:t>
            </a:r>
            <a:r>
              <a:rPr lang="en-US" sz="1200" b="0" i="0" u="none" strike="noStrike" kern="1200" baseline="0" dirty="0" smtClean="0">
                <a:solidFill>
                  <a:schemeClr val="tx1"/>
                </a:solidFill>
                <a:latin typeface="+mn-lt"/>
                <a:ea typeface="+mn-ea"/>
                <a:cs typeface="+mn-cs"/>
              </a:rPr>
              <a:t> detention facility, maintained/restored</a:t>
            </a:r>
          </a:p>
          <a:p>
            <a:r>
              <a:rPr lang="en-US" sz="1200" b="0" i="0" u="none" strike="noStrike" kern="1200" baseline="0" dirty="0" smtClean="0">
                <a:solidFill>
                  <a:schemeClr val="tx1"/>
                </a:solidFill>
                <a:latin typeface="+mn-lt"/>
                <a:ea typeface="+mn-ea"/>
                <a:cs typeface="+mn-cs"/>
              </a:rPr>
              <a:t>contact with relatives via the Movement’s family-links services.</a:t>
            </a:r>
          </a:p>
          <a:p>
            <a:r>
              <a:rPr lang="en-US" sz="1200" b="0" i="0" u="none" strike="noStrike" kern="1200" baseline="0" dirty="0" err="1" smtClean="0">
                <a:solidFill>
                  <a:schemeClr val="tx1"/>
                </a:solidFill>
                <a:latin typeface="+mn-lt"/>
                <a:ea typeface="+mn-ea"/>
                <a:cs typeface="+mn-cs"/>
              </a:rPr>
              <a:t>XXParties</a:t>
            </a:r>
            <a:r>
              <a:rPr lang="en-US" sz="1200" b="0" i="0" u="none" strike="noStrike" kern="1200" baseline="0" dirty="0" smtClean="0">
                <a:solidFill>
                  <a:schemeClr val="tx1"/>
                </a:solidFill>
                <a:latin typeface="+mn-lt"/>
                <a:ea typeface="+mn-ea"/>
                <a:cs typeface="+mn-cs"/>
              </a:rPr>
              <a:t> to the conflict continued their dialogue with the ICRC</a:t>
            </a:r>
          </a:p>
          <a:p>
            <a:r>
              <a:rPr lang="en-US" sz="1200" b="0" i="0" u="none" strike="noStrike" kern="1200" baseline="0" dirty="0" smtClean="0">
                <a:solidFill>
                  <a:schemeClr val="tx1"/>
                </a:solidFill>
                <a:latin typeface="+mn-lt"/>
                <a:ea typeface="+mn-ea"/>
                <a:cs typeface="+mn-cs"/>
              </a:rPr>
              <a:t>amid worsening security conditions. Directives from some</a:t>
            </a:r>
          </a:p>
          <a:p>
            <a:r>
              <a:rPr lang="en-US" sz="1200" b="0" i="0" u="none" strike="noStrike" kern="1200" baseline="0" dirty="0" smtClean="0">
                <a:solidFill>
                  <a:schemeClr val="tx1"/>
                </a:solidFill>
                <a:latin typeface="+mn-lt"/>
                <a:ea typeface="+mn-ea"/>
                <a:cs typeface="+mn-cs"/>
              </a:rPr>
              <a:t>of them facilitated the transfer of human remains and safe</a:t>
            </a:r>
          </a:p>
          <a:p>
            <a:r>
              <a:rPr lang="fr-CH" sz="1200" b="0" i="0" u="none" strike="noStrike" kern="1200" baseline="0" dirty="0" smtClean="0">
                <a:solidFill>
                  <a:schemeClr val="tx1"/>
                </a:solidFill>
                <a:latin typeface="+mn-lt"/>
                <a:ea typeface="+mn-ea"/>
                <a:cs typeface="+mn-cs"/>
              </a:rPr>
              <a:t>passage for the </a:t>
            </a:r>
            <a:r>
              <a:rPr lang="fr-CH" sz="1200" b="0" i="0" u="none" strike="noStrike" kern="1200" baseline="0" dirty="0" err="1" smtClean="0">
                <a:solidFill>
                  <a:schemeClr val="tx1"/>
                </a:solidFill>
                <a:latin typeface="+mn-lt"/>
                <a:ea typeface="+mn-ea"/>
                <a:cs typeface="+mn-cs"/>
              </a:rPr>
              <a:t>wounded</a:t>
            </a:r>
            <a:r>
              <a:rPr lang="fr-CH" sz="1200" b="0" i="0" u="none" strike="noStrike" kern="1200" baseline="0" dirty="0" smtClean="0">
                <a:solidFill>
                  <a:schemeClr val="tx1"/>
                </a:solidFill>
                <a:latin typeface="+mn-lt"/>
                <a:ea typeface="+mn-ea"/>
                <a:cs typeface="+mn-cs"/>
              </a:rPr>
              <a:t>/</a:t>
            </a:r>
            <a:r>
              <a:rPr lang="fr-CH" sz="1200" b="0" i="0" u="none" strike="noStrike" kern="1200" baseline="0" dirty="0" err="1" smtClean="0">
                <a:solidFill>
                  <a:schemeClr val="tx1"/>
                </a:solidFill>
                <a:latin typeface="+mn-lt"/>
                <a:ea typeface="+mn-ea"/>
                <a:cs typeface="+mn-cs"/>
              </a:rPr>
              <a:t>sick</a:t>
            </a:r>
            <a:r>
              <a:rPr lang="fr-CH"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XXThe</a:t>
            </a:r>
            <a:r>
              <a:rPr lang="en-US" sz="1200" b="0" i="0" u="none" strike="noStrike" kern="1200" baseline="0" dirty="0" smtClean="0">
                <a:solidFill>
                  <a:schemeClr val="tx1"/>
                </a:solidFill>
                <a:latin typeface="+mn-lt"/>
                <a:ea typeface="+mn-ea"/>
                <a:cs typeface="+mn-cs"/>
              </a:rPr>
              <a:t> armed forces assumed greater responsibility for IHL training:</a:t>
            </a:r>
          </a:p>
          <a:p>
            <a:r>
              <a:rPr lang="en-US" sz="1200" b="0" i="0" u="none" strike="noStrike" kern="1200" baseline="0" dirty="0" smtClean="0">
                <a:solidFill>
                  <a:schemeClr val="tx1"/>
                </a:solidFill>
                <a:latin typeface="+mn-lt"/>
                <a:ea typeface="+mn-ea"/>
                <a:cs typeface="+mn-cs"/>
              </a:rPr>
              <a:t>they appointed an IHL-training coordinator and created a mobile</a:t>
            </a:r>
          </a:p>
          <a:p>
            <a:r>
              <a:rPr lang="en-US" sz="1200" b="0" i="0" u="none" strike="noStrike" kern="1200" baseline="0" dirty="0" smtClean="0">
                <a:solidFill>
                  <a:schemeClr val="tx1"/>
                </a:solidFill>
                <a:latin typeface="+mn-lt"/>
                <a:ea typeface="+mn-ea"/>
                <a:cs typeface="+mn-cs"/>
              </a:rPr>
              <a:t>training team to conduct courses for operational troops.</a:t>
            </a:r>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Myanmar :</a:t>
            </a:r>
          </a:p>
          <a:p>
            <a:r>
              <a:rPr lang="en-US" sz="1200" b="0" i="0" u="none" strike="noStrike" kern="1200" baseline="0" dirty="0" smtClean="0">
                <a:solidFill>
                  <a:schemeClr val="tx1"/>
                </a:solidFill>
                <a:latin typeface="+mn-lt"/>
                <a:ea typeface="+mn-ea"/>
                <a:cs typeface="+mn-cs"/>
              </a:rPr>
              <a:t>Victims of Cyclone Komen in Rakhine state and clashes in Kachin and Shan states covered their urgent food, water and household needs with the aid of the Myanmar Red Cross</a:t>
            </a:r>
          </a:p>
          <a:p>
            <a:r>
              <a:rPr lang="fr-CH" sz="1200" b="0" i="0" u="none" strike="noStrike" kern="1200" baseline="0" dirty="0" smtClean="0">
                <a:solidFill>
                  <a:schemeClr val="tx1"/>
                </a:solidFill>
                <a:latin typeface="+mn-lt"/>
                <a:ea typeface="+mn-ea"/>
                <a:cs typeface="+mn-cs"/>
              </a:rPr>
              <a:t>Society and the ICRC.</a:t>
            </a:r>
          </a:p>
          <a:p>
            <a:endParaRPr lang="fr-CH"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Breadwinners in Kachin and Shan states, and heads of cyclone affected households in Rakhine state, used conditional cash grants and supplies/equipment to earn money or produce food</a:t>
            </a:r>
          </a:p>
          <a:p>
            <a:r>
              <a:rPr lang="fr-CH" sz="1200" b="0" i="0" u="none" strike="noStrike" kern="1200" baseline="0" dirty="0" smtClean="0">
                <a:solidFill>
                  <a:schemeClr val="tx1"/>
                </a:solidFill>
                <a:latin typeface="+mn-lt"/>
                <a:ea typeface="+mn-ea"/>
                <a:cs typeface="+mn-cs"/>
              </a:rPr>
              <a:t>for </a:t>
            </a:r>
            <a:r>
              <a:rPr lang="fr-CH" sz="1200" b="0" i="0" u="none" strike="noStrike" kern="1200" baseline="0" dirty="0" err="1" smtClean="0">
                <a:solidFill>
                  <a:schemeClr val="tx1"/>
                </a:solidFill>
                <a:latin typeface="+mn-lt"/>
                <a:ea typeface="+mn-ea"/>
                <a:cs typeface="+mn-cs"/>
              </a:rPr>
              <a:t>their</a:t>
            </a:r>
            <a:r>
              <a:rPr lang="fr-CH" sz="1200" b="0" i="0" u="none" strike="noStrike" kern="1200" baseline="0" dirty="0" smtClean="0">
                <a:solidFill>
                  <a:schemeClr val="tx1"/>
                </a:solidFill>
                <a:latin typeface="+mn-lt"/>
                <a:ea typeface="+mn-ea"/>
                <a:cs typeface="+mn-cs"/>
              </a:rPr>
              <a:t> </a:t>
            </a:r>
            <a:r>
              <a:rPr lang="fr-CH" sz="1200" b="0" i="0" u="none" strike="noStrike" kern="1200" baseline="0" dirty="0" err="1" smtClean="0">
                <a:solidFill>
                  <a:schemeClr val="tx1"/>
                </a:solidFill>
                <a:latin typeface="+mn-lt"/>
                <a:ea typeface="+mn-ea"/>
                <a:cs typeface="+mn-cs"/>
              </a:rPr>
              <a:t>families</a:t>
            </a:r>
            <a:r>
              <a:rPr lang="fr-CH"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Health facilities improved their services with comprehensive ICRC support. Disabled persons obtained rehabilitative care at ICRC-supported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a mobile workshop or </a:t>
            </a:r>
            <a:r>
              <a:rPr lang="en-US" sz="1200" b="0" i="0" u="none" strike="noStrike" kern="1200" baseline="0" dirty="0" err="1" smtClean="0">
                <a:solidFill>
                  <a:schemeClr val="tx1"/>
                </a:solidFill>
                <a:latin typeface="+mn-lt"/>
                <a:ea typeface="+mn-ea"/>
                <a:cs typeface="+mn-cs"/>
              </a:rPr>
              <a:t>communitybased</a:t>
            </a:r>
            <a:endParaRPr lang="en-US" sz="1200" b="0" i="0" u="none" strike="noStrike" kern="1200" baseline="0" dirty="0" smtClean="0">
              <a:solidFill>
                <a:schemeClr val="tx1"/>
              </a:solidFill>
              <a:latin typeface="+mn-lt"/>
              <a:ea typeface="+mn-ea"/>
              <a:cs typeface="+mn-cs"/>
            </a:endParaRPr>
          </a:p>
          <a:p>
            <a:r>
              <a:rPr lang="fr-CH" sz="1200" b="0" i="0" u="none" strike="noStrike" kern="1200" baseline="0" dirty="0" err="1" smtClean="0">
                <a:solidFill>
                  <a:schemeClr val="tx1"/>
                </a:solidFill>
                <a:latin typeface="+mn-lt"/>
                <a:ea typeface="+mn-ea"/>
                <a:cs typeface="+mn-cs"/>
              </a:rPr>
              <a:t>technicians</a:t>
            </a:r>
            <a:r>
              <a:rPr lang="fr-CH"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With ICRC input, the authorities improved detainees’ treatment and living conditions. Over 26,000 inmates benefited from upgrades to water, sanitation and other facilities that</a:t>
            </a:r>
          </a:p>
          <a:p>
            <a:r>
              <a:rPr lang="en-US" sz="1200" b="0" i="0" u="none" strike="noStrike" kern="1200" baseline="0" dirty="0" smtClean="0">
                <a:solidFill>
                  <a:schemeClr val="tx1"/>
                </a:solidFill>
                <a:latin typeface="+mn-lt"/>
                <a:ea typeface="+mn-ea"/>
                <a:cs typeface="+mn-cs"/>
              </a:rPr>
              <a:t>helped reduce their health risks.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National Society/ICRC education sessions, around 700 people in Kachin state learnt how to minimize the risks they faced from the presence of mines or explosive remnants of war.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armed forces, police and armed groups deepened their knowledge of the application of IHL or internationally recognized policing standards, during ICRC workshops/</a:t>
            </a:r>
          </a:p>
          <a:p>
            <a:r>
              <a:rPr lang="fr-CH" sz="1200" b="0" i="0" u="none" strike="noStrike" kern="1200" baseline="0" dirty="0" smtClean="0">
                <a:solidFill>
                  <a:schemeClr val="tx1"/>
                </a:solidFill>
                <a:latin typeface="+mn-lt"/>
                <a:ea typeface="+mn-ea"/>
                <a:cs typeface="+mn-cs"/>
              </a:rPr>
              <a:t>training courses.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err="1" smtClean="0">
                <a:solidFill>
                  <a:schemeClr val="tx1"/>
                </a:solidFill>
                <a:latin typeface="+mn-lt"/>
                <a:ea typeface="+mn-ea"/>
                <a:cs typeface="+mn-cs"/>
              </a:rPr>
              <a:t>Phillipines</a:t>
            </a:r>
            <a:endParaRPr lang="fr-CH"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Nearly 98,000 people displaced by intensified fighting in central Mindanao dealt with their urgent needs using food, water and household items distributed by the Philippine Red</a:t>
            </a:r>
          </a:p>
          <a:p>
            <a:r>
              <a:rPr lang="fr-CH" sz="1200" b="0" i="0" u="none" strike="noStrike" kern="1200" baseline="0" dirty="0" smtClean="0">
                <a:solidFill>
                  <a:schemeClr val="tx1"/>
                </a:solidFill>
                <a:latin typeface="+mn-lt"/>
                <a:ea typeface="+mn-ea"/>
                <a:cs typeface="+mn-cs"/>
              </a:rPr>
              <a:t>Cross and the ICRC.</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weapon-wounded received good-quality treatment at </a:t>
            </a:r>
            <a:r>
              <a:rPr lang="fr-CH" sz="1200" b="0" i="0" u="none" strike="noStrike" kern="1200" baseline="0" dirty="0" smtClean="0">
                <a:solidFill>
                  <a:schemeClr val="tx1"/>
                </a:solidFill>
                <a:latin typeface="+mn-lt"/>
                <a:ea typeface="+mn-ea"/>
                <a:cs typeface="+mn-cs"/>
              </a:rPr>
              <a:t>ICRC-</a:t>
            </a:r>
            <a:r>
              <a:rPr lang="fr-CH" sz="1200" b="0" i="0" u="none" strike="noStrike" kern="1200" baseline="0" dirty="0" err="1" smtClean="0">
                <a:solidFill>
                  <a:schemeClr val="tx1"/>
                </a:solidFill>
                <a:latin typeface="+mn-lt"/>
                <a:ea typeface="+mn-ea"/>
                <a:cs typeface="+mn-cs"/>
              </a:rPr>
              <a:t>supported</a:t>
            </a:r>
            <a:r>
              <a:rPr lang="fr-CH" sz="1200" b="0" i="0" u="none" strike="noStrike" kern="1200" baseline="0" dirty="0" smtClean="0">
                <a:solidFill>
                  <a:schemeClr val="tx1"/>
                </a:solidFill>
                <a:latin typeface="+mn-lt"/>
                <a:ea typeface="+mn-ea"/>
                <a:cs typeface="+mn-cs"/>
              </a:rPr>
              <a:t> </a:t>
            </a:r>
            <a:r>
              <a:rPr lang="fr-CH" sz="1200" b="0" i="0" u="none" strike="noStrike" kern="1200" baseline="0" dirty="0" err="1" smtClean="0">
                <a:solidFill>
                  <a:schemeClr val="tx1"/>
                </a:solidFill>
                <a:latin typeface="+mn-lt"/>
                <a:ea typeface="+mn-ea"/>
                <a:cs typeface="+mn-cs"/>
              </a:rPr>
              <a:t>hospitals</a:t>
            </a:r>
            <a:r>
              <a:rPr lang="fr-CH" sz="1200" b="0" i="0" u="none" strike="noStrike" kern="1200" baseline="0" dirty="0" smtClean="0">
                <a:solidFill>
                  <a:schemeClr val="tx1"/>
                </a:solidFill>
                <a:latin typeface="+mn-lt"/>
                <a:ea typeface="+mn-ea"/>
                <a:cs typeface="+mn-cs"/>
              </a:rPr>
              <a:t> in Mindanao. In Zamboanga, </a:t>
            </a:r>
            <a:r>
              <a:rPr lang="en-US" sz="1200" b="0" i="0" u="none" strike="noStrike" kern="1200" baseline="0" dirty="0" smtClean="0">
                <a:solidFill>
                  <a:schemeClr val="tx1"/>
                </a:solidFill>
                <a:latin typeface="+mn-lt"/>
                <a:ea typeface="+mn-ea"/>
                <a:cs typeface="+mn-cs"/>
              </a:rPr>
              <a:t>malnourished IDPs recovered their health via National</a:t>
            </a:r>
          </a:p>
          <a:p>
            <a:r>
              <a:rPr lang="fr-CH" sz="1200" b="0" i="0" u="none" strike="noStrike" kern="1200" baseline="0" dirty="0" smtClean="0">
                <a:solidFill>
                  <a:schemeClr val="tx1"/>
                </a:solidFill>
                <a:latin typeface="+mn-lt"/>
                <a:ea typeface="+mn-ea"/>
                <a:cs typeface="+mn-cs"/>
              </a:rPr>
              <a:t>Society/ICRC nutrition </a:t>
            </a:r>
            <a:r>
              <a:rPr lang="fr-CH" sz="1200" b="0" i="0" u="none" strike="noStrike" kern="1200" baseline="0" dirty="0" err="1" smtClean="0">
                <a:solidFill>
                  <a:schemeClr val="tx1"/>
                </a:solidFill>
                <a:latin typeface="+mn-lt"/>
                <a:ea typeface="+mn-ea"/>
                <a:cs typeface="+mn-cs"/>
              </a:rPr>
              <a:t>projects</a:t>
            </a:r>
            <a:r>
              <a:rPr lang="fr-CH" sz="1200" b="0" i="0" u="none" strike="noStrike" kern="1200" baseline="0" dirty="0" smtClean="0">
                <a:solidFill>
                  <a:schemeClr val="tx1"/>
                </a:solidFill>
                <a:latin typeface="+mn-lt"/>
                <a:ea typeface="+mn-ea"/>
                <a:cs typeface="+mn-cs"/>
              </a:rPr>
              <a:t>.</a:t>
            </a:r>
          </a:p>
          <a:p>
            <a:endParaRPr lang="fr-CH"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Conflict-affected households and victims of past typhoons restored/reinforced their livelihoods with ICRC-provided agricultural supplies/equipment, training and cash grants.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authorities sought, with ICRC support, to address the effects of prison overcrowding, notably by introducing annual TB screening for all detainees. Taskforces began work to</a:t>
            </a:r>
          </a:p>
          <a:p>
            <a:r>
              <a:rPr lang="fr-CH" sz="1200" b="0" i="0" u="none" strike="noStrike" kern="1200" baseline="0" dirty="0" err="1" smtClean="0">
                <a:solidFill>
                  <a:schemeClr val="tx1"/>
                </a:solidFill>
                <a:latin typeface="+mn-lt"/>
                <a:ea typeface="+mn-ea"/>
                <a:cs typeface="+mn-cs"/>
              </a:rPr>
              <a:t>expedite</a:t>
            </a:r>
            <a:r>
              <a:rPr lang="fr-CH" sz="1200" b="0" i="0" u="none" strike="noStrike" kern="1200" baseline="0" dirty="0" smtClean="0">
                <a:solidFill>
                  <a:schemeClr val="tx1"/>
                </a:solidFill>
                <a:latin typeface="+mn-lt"/>
                <a:ea typeface="+mn-ea"/>
                <a:cs typeface="+mn-cs"/>
              </a:rPr>
              <a:t> </a:t>
            </a:r>
            <a:r>
              <a:rPr lang="fr-CH" sz="1200" b="0" i="0" u="none" strike="noStrike" kern="1200" baseline="0" dirty="0" err="1" smtClean="0">
                <a:solidFill>
                  <a:schemeClr val="tx1"/>
                </a:solidFill>
                <a:latin typeface="+mn-lt"/>
                <a:ea typeface="+mn-ea"/>
                <a:cs typeface="+mn-cs"/>
              </a:rPr>
              <a:t>detainees</a:t>
            </a:r>
            <a:r>
              <a:rPr lang="fr-CH" sz="1200" b="0" i="0" u="none" strike="noStrike" kern="1200" baseline="0" dirty="0" smtClean="0">
                <a:solidFill>
                  <a:schemeClr val="tx1"/>
                </a:solidFill>
                <a:latin typeface="+mn-lt"/>
                <a:ea typeface="+mn-ea"/>
                <a:cs typeface="+mn-cs"/>
              </a:rPr>
              <a:t>’ cases.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Weapon bearers learnt more about their responsibilities under IHL and other applicable bodies of law during dissemination sessions. The national police academy incorporated IHL</a:t>
            </a:r>
          </a:p>
          <a:p>
            <a:r>
              <a:rPr lang="fr-CH" sz="1200" b="0" i="0" u="none" strike="noStrike" kern="1200" baseline="0" dirty="0" smtClean="0">
                <a:solidFill>
                  <a:schemeClr val="tx1"/>
                </a:solidFill>
                <a:latin typeface="+mn-lt"/>
                <a:ea typeface="+mn-ea"/>
                <a:cs typeface="+mn-cs"/>
              </a:rPr>
              <a:t>training in </a:t>
            </a:r>
            <a:r>
              <a:rPr lang="fr-CH" sz="1200" b="0" i="0" u="none" strike="noStrike" kern="1200" baseline="0" dirty="0" err="1" smtClean="0">
                <a:solidFill>
                  <a:schemeClr val="tx1"/>
                </a:solidFill>
                <a:latin typeface="+mn-lt"/>
                <a:ea typeface="+mn-ea"/>
                <a:cs typeface="+mn-cs"/>
              </a:rPr>
              <a:t>its</a:t>
            </a:r>
            <a:r>
              <a:rPr lang="fr-CH" sz="1200" b="0" i="0" u="none" strike="noStrike" kern="1200" baseline="0" dirty="0" smtClean="0">
                <a:solidFill>
                  <a:schemeClr val="tx1"/>
                </a:solidFill>
                <a:latin typeface="+mn-lt"/>
                <a:ea typeface="+mn-ea"/>
                <a:cs typeface="+mn-cs"/>
              </a:rPr>
              <a:t> curriculum.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With Movement support, the National Society trained and equipped members of 22 Red Cross Action Teams, boosting their capacities in areas such as restoring family links and first aid.</a:t>
            </a:r>
          </a:p>
          <a:p>
            <a:endParaRPr lang="en-US" sz="1200" b="0" i="0" u="none" strike="noStrike" kern="1200" baseline="0" dirty="0" smtClean="0">
              <a:solidFill>
                <a:schemeClr val="tx1"/>
              </a:solidFill>
              <a:latin typeface="+mn-lt"/>
              <a:ea typeface="+mn-ea"/>
              <a:cs typeface="+mn-cs"/>
            </a:endParaRPr>
          </a:p>
          <a:p>
            <a:r>
              <a:rPr lang="en-US" b="1" dirty="0" smtClean="0"/>
              <a:t>Cambodia,</a:t>
            </a:r>
            <a:r>
              <a:rPr lang="en-US" b="1" baseline="0" dirty="0" smtClean="0"/>
              <a:t> Lao, Vietnam, Thailand</a:t>
            </a:r>
          </a:p>
          <a:p>
            <a:endParaRPr lang="en-US" b="1" baseline="0" dirty="0" smtClean="0"/>
          </a:p>
          <a:p>
            <a:r>
              <a:rPr lang="en-US" sz="1200" b="0" i="0" u="none" strike="noStrike" kern="1200" baseline="0" dirty="0" smtClean="0">
                <a:solidFill>
                  <a:schemeClr val="tx1"/>
                </a:solidFill>
                <a:latin typeface="+mn-lt"/>
                <a:ea typeface="+mn-ea"/>
                <a:cs typeface="+mn-cs"/>
              </a:rPr>
              <a:t>Detainees in Cambodia and Thailand benefited from the authorities’ improvements to prison management, following ICRC recommendations/support: more regular access to health</a:t>
            </a:r>
          </a:p>
          <a:p>
            <a:r>
              <a:rPr lang="en-US" sz="1200" b="0" i="0" u="none" strike="noStrike" kern="1200" baseline="0" dirty="0" smtClean="0">
                <a:solidFill>
                  <a:schemeClr val="tx1"/>
                </a:solidFill>
                <a:latin typeface="+mn-lt"/>
                <a:ea typeface="+mn-ea"/>
                <a:cs typeface="+mn-cs"/>
              </a:rPr>
              <a:t>care and open air, for example.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authorities, supported by the ICRC, expedited the resolution of some cases pending for several years in Cambodia; 174 detainees thus had their sentences finalized.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Vulnerable households in southern Thailand and some disabled people in Cambodia made themselves more </a:t>
            </a:r>
            <a:r>
              <a:rPr lang="en-US" sz="1200" b="0" i="0" u="none" strike="noStrike" kern="1200" baseline="0" dirty="0" err="1" smtClean="0">
                <a:solidFill>
                  <a:schemeClr val="tx1"/>
                </a:solidFill>
                <a:latin typeface="+mn-lt"/>
                <a:ea typeface="+mn-ea"/>
                <a:cs typeface="+mn-cs"/>
              </a:rPr>
              <a:t>selfsufficient</a:t>
            </a:r>
            <a:r>
              <a:rPr lang="en-US" sz="1200" b="0" i="0" u="none" strike="noStrike" kern="1200" baseline="0" dirty="0" smtClean="0">
                <a:solidFill>
                  <a:schemeClr val="tx1"/>
                </a:solidFill>
                <a:latin typeface="+mn-lt"/>
                <a:ea typeface="+mn-ea"/>
                <a:cs typeface="+mn-cs"/>
              </a:rPr>
              <a:t> by starting small businesses with ICRC livelihood</a:t>
            </a:r>
          </a:p>
          <a:p>
            <a:r>
              <a:rPr lang="fr-CH" sz="1200" b="0" i="0" u="none" strike="noStrike" kern="1200" baseline="0" dirty="0" smtClean="0">
                <a:solidFill>
                  <a:schemeClr val="tx1"/>
                </a:solidFill>
                <a:latin typeface="+mn-lt"/>
                <a:ea typeface="+mn-ea"/>
                <a:cs typeface="+mn-cs"/>
              </a:rPr>
              <a:t>assistance.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Cambodia and the Lao People’s Democratic Republic, disabled people received physical rehabilitation services at ICRC-supported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support for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in the latter</a:t>
            </a:r>
          </a:p>
          <a:p>
            <a:r>
              <a:rPr lang="fr-CH" sz="1200" b="0" i="0" u="none" strike="noStrike" kern="1200" baseline="0" dirty="0" smtClean="0">
                <a:solidFill>
                  <a:schemeClr val="tx1"/>
                </a:solidFill>
                <a:latin typeface="+mn-lt"/>
                <a:ea typeface="+mn-ea"/>
                <a:cs typeface="+mn-cs"/>
              </a:rPr>
              <a:t>country </a:t>
            </a:r>
            <a:r>
              <a:rPr lang="fr-CH" sz="1200" b="0" i="0" u="none" strike="noStrike" kern="1200" baseline="0" dirty="0" err="1" smtClean="0">
                <a:solidFill>
                  <a:schemeClr val="tx1"/>
                </a:solidFill>
                <a:latin typeface="+mn-lt"/>
                <a:ea typeface="+mn-ea"/>
                <a:cs typeface="+mn-cs"/>
              </a:rPr>
              <a:t>began</a:t>
            </a:r>
            <a:r>
              <a:rPr lang="fr-CH" sz="1200" b="0" i="0" u="none" strike="noStrike" kern="1200" baseline="0" dirty="0" smtClean="0">
                <a:solidFill>
                  <a:schemeClr val="tx1"/>
                </a:solidFill>
                <a:latin typeface="+mn-lt"/>
                <a:ea typeface="+mn-ea"/>
                <a:cs typeface="+mn-cs"/>
              </a:rPr>
              <a:t> in 2015.</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Naval officers from 14 countries in the Asia-Pacific region added to their knowledge of the application of IHL in naval warfare at a workshop organized jointly by the Royal Thai</a:t>
            </a:r>
          </a:p>
          <a:p>
            <a:r>
              <a:rPr lang="fr-CH" sz="1200" b="0" i="0" u="none" strike="noStrike" kern="1200" baseline="0" dirty="0" err="1" smtClean="0">
                <a:solidFill>
                  <a:schemeClr val="tx1"/>
                </a:solidFill>
                <a:latin typeface="+mn-lt"/>
                <a:ea typeface="+mn-ea"/>
                <a:cs typeface="+mn-cs"/>
              </a:rPr>
              <a:t>Navy</a:t>
            </a:r>
            <a:r>
              <a:rPr lang="fr-CH" sz="1200" b="0" i="0" u="none" strike="noStrike" kern="1200" baseline="0" dirty="0" smtClean="0">
                <a:solidFill>
                  <a:schemeClr val="tx1"/>
                </a:solidFill>
                <a:latin typeface="+mn-lt"/>
                <a:ea typeface="+mn-ea"/>
                <a:cs typeface="+mn-cs"/>
              </a:rPr>
              <a:t> and the ICRC.</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Indonesia, Timor </a:t>
            </a:r>
            <a:r>
              <a:rPr lang="en-US" sz="1200" b="1" i="0" u="none" strike="noStrike" kern="1200" baseline="0" dirty="0" err="1" smtClean="0">
                <a:solidFill>
                  <a:schemeClr val="tx1"/>
                </a:solidFill>
                <a:latin typeface="+mn-lt"/>
                <a:ea typeface="+mn-ea"/>
                <a:cs typeface="+mn-cs"/>
              </a:rPr>
              <a:t>Leste</a:t>
            </a:r>
            <a:r>
              <a:rPr lang="en-US" sz="1200" b="1" i="0" u="none" strike="noStrike" kern="1200" baseline="0" dirty="0" smtClean="0">
                <a:solidFill>
                  <a:schemeClr val="tx1"/>
                </a:solidFill>
                <a:latin typeface="+mn-lt"/>
                <a:ea typeface="+mn-ea"/>
                <a:cs typeface="+mn-cs"/>
              </a:rPr>
              <a:t> and ASEAN</a:t>
            </a:r>
          </a:p>
          <a:p>
            <a:r>
              <a:rPr lang="en-US" sz="1200" b="0" i="0" u="none" strike="noStrike" kern="1200" baseline="0" dirty="0" smtClean="0">
                <a:solidFill>
                  <a:schemeClr val="tx1"/>
                </a:solidFill>
                <a:latin typeface="+mn-lt"/>
                <a:ea typeface="+mn-ea"/>
                <a:cs typeface="+mn-cs"/>
              </a:rPr>
              <a:t>Members of families dispersed by detention or migration communicated via the Movement’s family-links services.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Indonesia, people in Papua continued to benefit from ophthalmological care provided by the Indonesian Red Cross Society and the ICRC, and people in Maluku began to receive</a:t>
            </a:r>
          </a:p>
          <a:p>
            <a:r>
              <a:rPr lang="fr-CH" sz="1200" b="0" i="0" u="none" strike="noStrike" kern="1200" baseline="0" dirty="0" err="1" smtClean="0">
                <a:solidFill>
                  <a:schemeClr val="tx1"/>
                </a:solidFill>
                <a:latin typeface="+mn-lt"/>
                <a:ea typeface="+mn-ea"/>
                <a:cs typeface="+mn-cs"/>
              </a:rPr>
              <a:t>similar</a:t>
            </a:r>
            <a:r>
              <a:rPr lang="fr-CH" sz="1200" b="0" i="0" u="none" strike="noStrike" kern="1200" baseline="0" dirty="0" smtClean="0">
                <a:solidFill>
                  <a:schemeClr val="tx1"/>
                </a:solidFill>
                <a:latin typeface="+mn-lt"/>
                <a:ea typeface="+mn-ea"/>
                <a:cs typeface="+mn-cs"/>
              </a:rPr>
              <a:t> services.</a:t>
            </a:r>
          </a:p>
          <a:p>
            <a:r>
              <a:rPr lang="en-US" sz="1200" b="0" i="0" u="none" strike="noStrike" kern="1200" baseline="0" dirty="0" smtClean="0">
                <a:solidFill>
                  <a:schemeClr val="tx1"/>
                </a:solidFill>
                <a:latin typeface="+mn-lt"/>
                <a:ea typeface="+mn-ea"/>
                <a:cs typeface="+mn-cs"/>
              </a:rPr>
              <a:t>With the ICRC’s guidance, Indonesian military and police instructors became more adept in providing advice on IHL compliance and instruction in internationally recognized</a:t>
            </a:r>
          </a:p>
          <a:p>
            <a:r>
              <a:rPr lang="fr-CH" sz="1200" b="0" i="0" u="none" strike="noStrike" kern="1200" baseline="0" dirty="0" err="1" smtClean="0">
                <a:solidFill>
                  <a:schemeClr val="tx1"/>
                </a:solidFill>
                <a:latin typeface="+mn-lt"/>
                <a:ea typeface="+mn-ea"/>
                <a:cs typeface="+mn-cs"/>
              </a:rPr>
              <a:t>policing</a:t>
            </a:r>
            <a:r>
              <a:rPr lang="fr-CH" sz="1200" b="0" i="0" u="none" strike="noStrike" kern="1200" baseline="0" dirty="0" smtClean="0">
                <a:solidFill>
                  <a:schemeClr val="tx1"/>
                </a:solidFill>
                <a:latin typeface="+mn-lt"/>
                <a:ea typeface="+mn-ea"/>
                <a:cs typeface="+mn-cs"/>
              </a:rPr>
              <a:t> standards, </a:t>
            </a:r>
            <a:r>
              <a:rPr lang="fr-CH" sz="1200" b="0" i="0" u="none" strike="noStrike" kern="1200" baseline="0" dirty="0" err="1" smtClean="0">
                <a:solidFill>
                  <a:schemeClr val="tx1"/>
                </a:solidFill>
                <a:latin typeface="+mn-lt"/>
                <a:ea typeface="+mn-ea"/>
                <a:cs typeface="+mn-cs"/>
              </a:rPr>
              <a:t>respectively</a:t>
            </a:r>
            <a:r>
              <a:rPr lang="fr-CH" sz="1200" b="0" i="0" u="none" strike="noStrike" kern="1200" baseline="0" dirty="0" smtClean="0">
                <a:solidFill>
                  <a:schemeClr val="tx1"/>
                </a:solidFill>
                <a:latin typeface="+mn-lt"/>
                <a:ea typeface="+mn-ea"/>
                <a:cs typeface="+mn-cs"/>
              </a:rPr>
              <a:t>.</a:t>
            </a:r>
          </a:p>
          <a:p>
            <a:endParaRPr lang="fr-CH"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Timor-Leste, it supports training for the authorities and other relevant actors in the management of human remains following disasters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Supporting NS on increasing their safety while working in sensitive and insecure situation.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Brunei </a:t>
            </a:r>
            <a:r>
              <a:rPr lang="en-US" sz="1200" b="1" i="0" u="none" strike="noStrike" kern="1200" baseline="0" dirty="0" err="1" smtClean="0">
                <a:solidFill>
                  <a:schemeClr val="tx1"/>
                </a:solidFill>
                <a:latin typeface="+mn-lt"/>
                <a:ea typeface="+mn-ea"/>
                <a:cs typeface="+mn-cs"/>
              </a:rPr>
              <a:t>Darusalam</a:t>
            </a:r>
            <a:r>
              <a:rPr lang="en-US" sz="1200" b="1" i="0" u="none" strike="noStrike" kern="1200" baseline="0" dirty="0" smtClean="0">
                <a:solidFill>
                  <a:schemeClr val="tx1"/>
                </a:solidFill>
                <a:latin typeface="+mn-lt"/>
                <a:ea typeface="+mn-ea"/>
                <a:cs typeface="+mn-cs"/>
              </a:rPr>
              <a:t>, Malaysia, Singapore</a:t>
            </a:r>
          </a:p>
          <a:p>
            <a:r>
              <a:rPr lang="en-US" sz="1200" b="0" i="0" u="none" strike="noStrike" kern="1200" baseline="0" dirty="0" smtClean="0">
                <a:solidFill>
                  <a:schemeClr val="tx1"/>
                </a:solidFill>
                <a:latin typeface="+mn-lt"/>
                <a:ea typeface="+mn-ea"/>
                <a:cs typeface="+mn-cs"/>
              </a:rPr>
              <a:t>People in immigration detention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in Malaysia had better access to health care following ICRC-supported initiatives by authorities to deploy medical staff and establish a clinic</a:t>
            </a:r>
          </a:p>
          <a:p>
            <a:r>
              <a:rPr lang="fr-CH" sz="1200" b="0" i="0" u="none" strike="noStrike" kern="1200" baseline="0" dirty="0" smtClean="0">
                <a:solidFill>
                  <a:schemeClr val="tx1"/>
                </a:solidFill>
                <a:latin typeface="+mn-lt"/>
                <a:ea typeface="+mn-ea"/>
                <a:cs typeface="+mn-cs"/>
              </a:rPr>
              <a:t>on-site.</a:t>
            </a:r>
          </a:p>
          <a:p>
            <a:r>
              <a:rPr lang="en-US" sz="1200" b="0" i="0" u="none" strike="noStrike" kern="1200" baseline="0" dirty="0" smtClean="0">
                <a:solidFill>
                  <a:schemeClr val="tx1"/>
                </a:solidFill>
                <a:latin typeface="+mn-lt"/>
                <a:ea typeface="+mn-ea"/>
                <a:cs typeface="+mn-cs"/>
              </a:rPr>
              <a:t>Residents in Sabah, Malaysia, learnt to cope with basic health issues after attending Malaysian Red Crescent Society and/or ICRC sessions on good hygiene practices and first aid.</a:t>
            </a:r>
          </a:p>
          <a:p>
            <a:r>
              <a:rPr lang="en-US" sz="1200" b="0" i="0" u="none" strike="noStrike" kern="1200" baseline="0" dirty="0" smtClean="0">
                <a:solidFill>
                  <a:schemeClr val="tx1"/>
                </a:solidFill>
                <a:latin typeface="+mn-lt"/>
                <a:ea typeface="+mn-ea"/>
                <a:cs typeface="+mn-cs"/>
              </a:rPr>
              <a:t>Members of dispersed families contacted relatives through Movement family-links services. Movement partners, responding to recent migration and other events in the region,</a:t>
            </a:r>
          </a:p>
          <a:p>
            <a:r>
              <a:rPr lang="en-US" sz="1200" b="0" i="0" u="none" strike="noStrike" kern="1200" baseline="0" dirty="0" smtClean="0">
                <a:solidFill>
                  <a:schemeClr val="tx1"/>
                </a:solidFill>
                <a:latin typeface="+mn-lt"/>
                <a:ea typeface="+mn-ea"/>
                <a:cs typeface="+mn-cs"/>
              </a:rPr>
              <a:t>sought to improve these services.</a:t>
            </a:r>
          </a:p>
          <a:p>
            <a:r>
              <a:rPr lang="en-US" sz="1200" b="0" i="0" u="none" strike="noStrike" kern="1200" baseline="0" dirty="0" smtClean="0">
                <a:solidFill>
                  <a:schemeClr val="tx1"/>
                </a:solidFill>
                <a:latin typeface="+mn-lt"/>
                <a:ea typeface="+mn-ea"/>
                <a:cs typeface="+mn-cs"/>
              </a:rPr>
              <a:t>Authorities and other influential actors in Japan drew attention to key humanitarian issues, notably at events on the Arms Trade Treaty and through films and publications.</a:t>
            </a:r>
          </a:p>
          <a:p>
            <a:r>
              <a:rPr lang="en-US" sz="1200" b="0" i="0" u="none" strike="noStrike" kern="1200" baseline="0" dirty="0" smtClean="0">
                <a:solidFill>
                  <a:schemeClr val="tx1"/>
                </a:solidFill>
                <a:latin typeface="+mn-lt"/>
                <a:ea typeface="+mn-ea"/>
                <a:cs typeface="+mn-cs"/>
              </a:rPr>
              <a:t>At an ICRC workshop, military officers from Brunei Darussalam, Malaysia, Singapore and 7 other countries learnt more about the norms governing military operations in</a:t>
            </a:r>
          </a:p>
          <a:p>
            <a:r>
              <a:rPr lang="fr-CH" sz="1200" b="0" i="0" u="none" strike="noStrike" kern="1200" baseline="0" dirty="0" smtClean="0">
                <a:solidFill>
                  <a:schemeClr val="tx1"/>
                </a:solidFill>
                <a:latin typeface="+mn-lt"/>
                <a:ea typeface="+mn-ea"/>
                <a:cs typeface="+mn-cs"/>
              </a:rPr>
              <a:t>support of </a:t>
            </a:r>
            <a:r>
              <a:rPr lang="fr-CH" sz="1200" b="0" i="0" u="none" strike="noStrike" kern="1200" baseline="0" dirty="0" err="1" smtClean="0">
                <a:solidFill>
                  <a:schemeClr val="tx1"/>
                </a:solidFill>
                <a:latin typeface="+mn-lt"/>
                <a:ea typeface="+mn-ea"/>
                <a:cs typeface="+mn-cs"/>
              </a:rPr>
              <a:t>law</a:t>
            </a:r>
            <a:r>
              <a:rPr lang="fr-CH" sz="1200" b="0" i="0" u="none" strike="noStrike" kern="1200" baseline="0" dirty="0" smtClean="0">
                <a:solidFill>
                  <a:schemeClr val="tx1"/>
                </a:solidFill>
                <a:latin typeface="+mn-lt"/>
                <a:ea typeface="+mn-ea"/>
                <a:cs typeface="+mn-cs"/>
              </a:rPr>
              <a:t> </a:t>
            </a:r>
            <a:r>
              <a:rPr lang="fr-CH" sz="1200" b="0" i="0" u="none" strike="noStrike" kern="1200" baseline="0" dirty="0" err="1" smtClean="0">
                <a:solidFill>
                  <a:schemeClr val="tx1"/>
                </a:solidFill>
                <a:latin typeface="+mn-lt"/>
                <a:ea typeface="+mn-ea"/>
                <a:cs typeface="+mn-cs"/>
              </a:rPr>
              <a:t>enforcement</a:t>
            </a:r>
            <a:r>
              <a:rPr lang="fr-CH" sz="1200" b="0" i="0" u="none" strike="noStrike" kern="1200" baseline="0" dirty="0" smtClean="0">
                <a:solidFill>
                  <a:schemeClr val="tx1"/>
                </a:solidFill>
                <a:latin typeface="+mn-lt"/>
                <a:ea typeface="+mn-ea"/>
                <a:cs typeface="+mn-cs"/>
              </a:rPr>
              <a:t>.</a:t>
            </a:r>
            <a:endParaRPr lang="en-US" sz="1200" b="1" i="0" u="none" strike="noStrike" kern="1200" baseline="0" dirty="0" smtClean="0">
              <a:solidFill>
                <a:schemeClr val="tx1"/>
              </a:solidFill>
              <a:latin typeface="+mn-lt"/>
              <a:ea typeface="+mn-ea"/>
              <a:cs typeface="+mn-cs"/>
            </a:endParaRPr>
          </a:p>
          <a:p>
            <a:endParaRPr lang="fr-CH" b="1" dirty="0" smtClean="0"/>
          </a:p>
        </p:txBody>
      </p:sp>
    </p:spTree>
    <p:extLst>
      <p:ext uri="{BB962C8B-B14F-4D97-AF65-F5344CB8AC3E}">
        <p14:creationId xmlns:p14="http://schemas.microsoft.com/office/powerpoint/2010/main" val="4211247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49" name="Rectangle 7"/>
          <p:cNvSpPr>
            <a:spLocks noGrp="1" noChangeArrowheads="1"/>
          </p:cNvSpPr>
          <p:nvPr>
            <p:ph type="sldNum" sz="quarter" idx="5"/>
          </p:nvPr>
        </p:nvSpPr>
        <p:spPr>
          <a:noFill/>
          <a:ln>
            <a:miter lim="800000"/>
            <a:headEnd/>
            <a:tailEnd/>
          </a:ln>
        </p:spPr>
        <p:txBody>
          <a:bodyPr/>
          <a:lstStyle/>
          <a:p>
            <a:fld id="{7FCABA49-7140-4802-A11F-E0188FB37BBF}" type="slidenum">
              <a:rPr lang="fr-CH" smtClean="0">
                <a:solidFill>
                  <a:prstClr val="black"/>
                </a:solidFill>
              </a:rPr>
              <a:pPr/>
              <a:t>15</a:t>
            </a:fld>
            <a:endParaRPr lang="fr-CH" smtClean="0">
              <a:solidFill>
                <a:prstClr val="black"/>
              </a:solidFill>
            </a:endParaRPr>
          </a:p>
        </p:txBody>
      </p:sp>
      <p:sp>
        <p:nvSpPr>
          <p:cNvPr id="898050" name="Rectangle 2"/>
          <p:cNvSpPr>
            <a:spLocks noGrp="1" noRot="1" noChangeAspect="1" noChangeArrowheads="1" noTextEdit="1"/>
          </p:cNvSpPr>
          <p:nvPr>
            <p:ph type="sldImg"/>
          </p:nvPr>
        </p:nvSpPr>
        <p:spPr>
          <a:xfrm>
            <a:off x="900113" y="739775"/>
            <a:ext cx="4927600" cy="3695700"/>
          </a:xfrm>
          <a:ln/>
        </p:spPr>
      </p:sp>
      <p:sp>
        <p:nvSpPr>
          <p:cNvPr id="898051" name="Rectangle 3"/>
          <p:cNvSpPr>
            <a:spLocks noGrp="1" noChangeArrowheads="1"/>
          </p:cNvSpPr>
          <p:nvPr>
            <p:ph type="body" idx="1"/>
          </p:nvPr>
        </p:nvSpPr>
        <p:spPr>
          <a:xfrm>
            <a:off x="671514" y="4681538"/>
            <a:ext cx="5380037" cy="4432300"/>
          </a:xfrm>
          <a:noFill/>
        </p:spPr>
        <p:txBody>
          <a:bodyPr/>
          <a:lstStyle/>
          <a:p>
            <a:endParaRPr lang="en-US" sz="1200" b="0" i="0" u="none" strike="noStrike" kern="1200" baseline="0" dirty="0" smtClean="0">
              <a:solidFill>
                <a:schemeClr val="tx1"/>
              </a:solidFill>
              <a:latin typeface="+mn-lt"/>
              <a:ea typeface="+mn-ea"/>
              <a:cs typeface="+mn-cs"/>
            </a:endParaRPr>
          </a:p>
          <a:p>
            <a:r>
              <a:rPr lang="en-US" b="1" dirty="0" smtClean="0"/>
              <a:t>Cambodia,</a:t>
            </a:r>
            <a:r>
              <a:rPr lang="en-US" b="1" baseline="0" dirty="0" smtClean="0"/>
              <a:t> Lao, Vietnam, Thailand</a:t>
            </a:r>
          </a:p>
          <a:p>
            <a:endParaRPr lang="en-US" b="1" baseline="0" dirty="0" smtClean="0"/>
          </a:p>
          <a:p>
            <a:r>
              <a:rPr lang="en-US" sz="1200" b="0" i="0" u="none" strike="noStrike" kern="1200" baseline="0" dirty="0" smtClean="0">
                <a:solidFill>
                  <a:schemeClr val="tx1"/>
                </a:solidFill>
                <a:latin typeface="+mn-lt"/>
                <a:ea typeface="+mn-ea"/>
                <a:cs typeface="+mn-cs"/>
              </a:rPr>
              <a:t>Detainees in Cambodia and Thailand benefited from the authorities’ improvements to prison management, following ICRC recommendations/support: more regular access to health</a:t>
            </a:r>
          </a:p>
          <a:p>
            <a:r>
              <a:rPr lang="en-US" sz="1200" b="0" i="0" u="none" strike="noStrike" kern="1200" baseline="0" dirty="0" smtClean="0">
                <a:solidFill>
                  <a:schemeClr val="tx1"/>
                </a:solidFill>
                <a:latin typeface="+mn-lt"/>
                <a:ea typeface="+mn-ea"/>
                <a:cs typeface="+mn-cs"/>
              </a:rPr>
              <a:t>care and open air, for example.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authorities, supported by the ICRC, expedited the resolution of some cases pending for several years in Cambodia; 174 detainees thus had their sentences finalized.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Vulnerable households in southern Thailand and some disabled people in Cambodia made themselves more </a:t>
            </a:r>
            <a:r>
              <a:rPr lang="en-US" sz="1200" b="0" i="0" u="none" strike="noStrike" kern="1200" baseline="0" dirty="0" err="1" smtClean="0">
                <a:solidFill>
                  <a:schemeClr val="tx1"/>
                </a:solidFill>
                <a:latin typeface="+mn-lt"/>
                <a:ea typeface="+mn-ea"/>
                <a:cs typeface="+mn-cs"/>
              </a:rPr>
              <a:t>selfsufficient</a:t>
            </a:r>
            <a:r>
              <a:rPr lang="en-US" sz="1200" b="0" i="0" u="none" strike="noStrike" kern="1200" baseline="0" dirty="0" smtClean="0">
                <a:solidFill>
                  <a:schemeClr val="tx1"/>
                </a:solidFill>
                <a:latin typeface="+mn-lt"/>
                <a:ea typeface="+mn-ea"/>
                <a:cs typeface="+mn-cs"/>
              </a:rPr>
              <a:t> by starting small businesses with ICRC livelihood</a:t>
            </a:r>
          </a:p>
          <a:p>
            <a:r>
              <a:rPr lang="fr-CH" sz="1200" b="0" i="0" u="none" strike="noStrike" kern="1200" baseline="0" dirty="0" smtClean="0">
                <a:solidFill>
                  <a:schemeClr val="tx1"/>
                </a:solidFill>
                <a:latin typeface="+mn-lt"/>
                <a:ea typeface="+mn-ea"/>
                <a:cs typeface="+mn-cs"/>
              </a:rPr>
              <a:t>assistance.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Cambodia and the Lao People’s Democratic Republic, disabled people received physical rehabilitation services at ICRC-supported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support for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in the latter</a:t>
            </a:r>
          </a:p>
          <a:p>
            <a:r>
              <a:rPr lang="fr-CH" sz="1200" b="0" i="0" u="none" strike="noStrike" kern="1200" baseline="0" dirty="0" smtClean="0">
                <a:solidFill>
                  <a:schemeClr val="tx1"/>
                </a:solidFill>
                <a:latin typeface="+mn-lt"/>
                <a:ea typeface="+mn-ea"/>
                <a:cs typeface="+mn-cs"/>
              </a:rPr>
              <a:t>country </a:t>
            </a:r>
            <a:r>
              <a:rPr lang="fr-CH" sz="1200" b="0" i="0" u="none" strike="noStrike" kern="1200" baseline="0" dirty="0" err="1" smtClean="0">
                <a:solidFill>
                  <a:schemeClr val="tx1"/>
                </a:solidFill>
                <a:latin typeface="+mn-lt"/>
                <a:ea typeface="+mn-ea"/>
                <a:cs typeface="+mn-cs"/>
              </a:rPr>
              <a:t>began</a:t>
            </a:r>
            <a:r>
              <a:rPr lang="fr-CH" sz="1200" b="0" i="0" u="none" strike="noStrike" kern="1200" baseline="0" dirty="0" smtClean="0">
                <a:solidFill>
                  <a:schemeClr val="tx1"/>
                </a:solidFill>
                <a:latin typeface="+mn-lt"/>
                <a:ea typeface="+mn-ea"/>
                <a:cs typeface="+mn-cs"/>
              </a:rPr>
              <a:t> in 2015.</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Naval officers from 14 countries in the Asia-Pacific region added to their knowledge of the application of IHL in naval warfare at a workshop organized jointly by the Royal Thai</a:t>
            </a:r>
          </a:p>
          <a:p>
            <a:r>
              <a:rPr lang="fr-CH" sz="1200" b="0" i="0" u="none" strike="noStrike" kern="1200" baseline="0" dirty="0" err="1" smtClean="0">
                <a:solidFill>
                  <a:schemeClr val="tx1"/>
                </a:solidFill>
                <a:latin typeface="+mn-lt"/>
                <a:ea typeface="+mn-ea"/>
                <a:cs typeface="+mn-cs"/>
              </a:rPr>
              <a:t>Navy</a:t>
            </a:r>
            <a:r>
              <a:rPr lang="fr-CH" sz="1200" b="0" i="0" u="none" strike="noStrike" kern="1200" baseline="0" dirty="0" smtClean="0">
                <a:solidFill>
                  <a:schemeClr val="tx1"/>
                </a:solidFill>
                <a:latin typeface="+mn-lt"/>
                <a:ea typeface="+mn-ea"/>
                <a:cs typeface="+mn-cs"/>
              </a:rPr>
              <a:t> and the ICRC.</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Indonesia, Timor </a:t>
            </a:r>
            <a:r>
              <a:rPr lang="en-US" sz="1200" b="1" i="0" u="none" strike="noStrike" kern="1200" baseline="0" dirty="0" err="1" smtClean="0">
                <a:solidFill>
                  <a:schemeClr val="tx1"/>
                </a:solidFill>
                <a:latin typeface="+mn-lt"/>
                <a:ea typeface="+mn-ea"/>
                <a:cs typeface="+mn-cs"/>
              </a:rPr>
              <a:t>Leste</a:t>
            </a:r>
            <a:r>
              <a:rPr lang="en-US" sz="1200" b="1" i="0" u="none" strike="noStrike" kern="1200" baseline="0" dirty="0" smtClean="0">
                <a:solidFill>
                  <a:schemeClr val="tx1"/>
                </a:solidFill>
                <a:latin typeface="+mn-lt"/>
                <a:ea typeface="+mn-ea"/>
                <a:cs typeface="+mn-cs"/>
              </a:rPr>
              <a:t> and ASEAN</a:t>
            </a:r>
          </a:p>
          <a:p>
            <a:r>
              <a:rPr lang="en-US" sz="1200" b="0" i="0" u="none" strike="noStrike" kern="1200" baseline="0" dirty="0" smtClean="0">
                <a:solidFill>
                  <a:schemeClr val="tx1"/>
                </a:solidFill>
                <a:latin typeface="+mn-lt"/>
                <a:ea typeface="+mn-ea"/>
                <a:cs typeface="+mn-cs"/>
              </a:rPr>
              <a:t>Members of families dispersed by detention or migration communicated via the Movement’s family-links services.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Indonesia, people in Papua continued to benefit from ophthalmological care provided by the Indonesian Red Cross Society and the ICRC, and people in Maluku began to receive</a:t>
            </a:r>
          </a:p>
          <a:p>
            <a:r>
              <a:rPr lang="fr-CH" sz="1200" b="0" i="0" u="none" strike="noStrike" kern="1200" baseline="0" dirty="0" err="1" smtClean="0">
                <a:solidFill>
                  <a:schemeClr val="tx1"/>
                </a:solidFill>
                <a:latin typeface="+mn-lt"/>
                <a:ea typeface="+mn-ea"/>
                <a:cs typeface="+mn-cs"/>
              </a:rPr>
              <a:t>similar</a:t>
            </a:r>
            <a:r>
              <a:rPr lang="fr-CH" sz="1200" b="0" i="0" u="none" strike="noStrike" kern="1200" baseline="0" dirty="0" smtClean="0">
                <a:solidFill>
                  <a:schemeClr val="tx1"/>
                </a:solidFill>
                <a:latin typeface="+mn-lt"/>
                <a:ea typeface="+mn-ea"/>
                <a:cs typeface="+mn-cs"/>
              </a:rPr>
              <a:t> services.</a:t>
            </a:r>
          </a:p>
          <a:p>
            <a:r>
              <a:rPr lang="en-US" sz="1200" b="0" i="0" u="none" strike="noStrike" kern="1200" baseline="0" dirty="0" smtClean="0">
                <a:solidFill>
                  <a:schemeClr val="tx1"/>
                </a:solidFill>
                <a:latin typeface="+mn-lt"/>
                <a:ea typeface="+mn-ea"/>
                <a:cs typeface="+mn-cs"/>
              </a:rPr>
              <a:t>With the ICRC’s guidance, Indonesian military and police instructors became more adept in providing advice on IHL compliance and instruction in internationally recognized</a:t>
            </a:r>
          </a:p>
          <a:p>
            <a:r>
              <a:rPr lang="fr-CH" sz="1200" b="0" i="0" u="none" strike="noStrike" kern="1200" baseline="0" dirty="0" err="1" smtClean="0">
                <a:solidFill>
                  <a:schemeClr val="tx1"/>
                </a:solidFill>
                <a:latin typeface="+mn-lt"/>
                <a:ea typeface="+mn-ea"/>
                <a:cs typeface="+mn-cs"/>
              </a:rPr>
              <a:t>policing</a:t>
            </a:r>
            <a:r>
              <a:rPr lang="fr-CH" sz="1200" b="0" i="0" u="none" strike="noStrike" kern="1200" baseline="0" dirty="0" smtClean="0">
                <a:solidFill>
                  <a:schemeClr val="tx1"/>
                </a:solidFill>
                <a:latin typeface="+mn-lt"/>
                <a:ea typeface="+mn-ea"/>
                <a:cs typeface="+mn-cs"/>
              </a:rPr>
              <a:t> standards, </a:t>
            </a:r>
            <a:r>
              <a:rPr lang="fr-CH" sz="1200" b="0" i="0" u="none" strike="noStrike" kern="1200" baseline="0" dirty="0" err="1" smtClean="0">
                <a:solidFill>
                  <a:schemeClr val="tx1"/>
                </a:solidFill>
                <a:latin typeface="+mn-lt"/>
                <a:ea typeface="+mn-ea"/>
                <a:cs typeface="+mn-cs"/>
              </a:rPr>
              <a:t>respectively</a:t>
            </a:r>
            <a:r>
              <a:rPr lang="fr-CH" sz="1200" b="0" i="0" u="none" strike="noStrike" kern="1200" baseline="0" dirty="0" smtClean="0">
                <a:solidFill>
                  <a:schemeClr val="tx1"/>
                </a:solidFill>
                <a:latin typeface="+mn-lt"/>
                <a:ea typeface="+mn-ea"/>
                <a:cs typeface="+mn-cs"/>
              </a:rPr>
              <a:t>.</a:t>
            </a:r>
          </a:p>
          <a:p>
            <a:endParaRPr lang="fr-CH"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Timor-Leste, it supports training for the authorities and other relevant actors in the management of human remains following disasters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Supporting NS on increasing their safety while working in sensitive and insecure situation.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Brunei </a:t>
            </a:r>
            <a:r>
              <a:rPr lang="en-US" sz="1200" b="1" i="0" u="none" strike="noStrike" kern="1200" baseline="0" dirty="0" err="1" smtClean="0">
                <a:solidFill>
                  <a:schemeClr val="tx1"/>
                </a:solidFill>
                <a:latin typeface="+mn-lt"/>
                <a:ea typeface="+mn-ea"/>
                <a:cs typeface="+mn-cs"/>
              </a:rPr>
              <a:t>Darusalam</a:t>
            </a:r>
            <a:r>
              <a:rPr lang="en-US" sz="1200" b="1" i="0" u="none" strike="noStrike" kern="1200" baseline="0" dirty="0" smtClean="0">
                <a:solidFill>
                  <a:schemeClr val="tx1"/>
                </a:solidFill>
                <a:latin typeface="+mn-lt"/>
                <a:ea typeface="+mn-ea"/>
                <a:cs typeface="+mn-cs"/>
              </a:rPr>
              <a:t>, Malaysia, Singapore</a:t>
            </a:r>
          </a:p>
          <a:p>
            <a:r>
              <a:rPr lang="en-US" sz="1200" b="0" i="0" u="none" strike="noStrike" kern="1200" baseline="0" dirty="0" smtClean="0">
                <a:solidFill>
                  <a:schemeClr val="tx1"/>
                </a:solidFill>
                <a:latin typeface="+mn-lt"/>
                <a:ea typeface="+mn-ea"/>
                <a:cs typeface="+mn-cs"/>
              </a:rPr>
              <a:t>People in immigration detention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in Malaysia had better access to health care following ICRC-supported initiatives by authorities to deploy medical staff and establish a clinic</a:t>
            </a:r>
          </a:p>
          <a:p>
            <a:r>
              <a:rPr lang="fr-CH" sz="1200" b="0" i="0" u="none" strike="noStrike" kern="1200" baseline="0" dirty="0" smtClean="0">
                <a:solidFill>
                  <a:schemeClr val="tx1"/>
                </a:solidFill>
                <a:latin typeface="+mn-lt"/>
                <a:ea typeface="+mn-ea"/>
                <a:cs typeface="+mn-cs"/>
              </a:rPr>
              <a:t>on-site.</a:t>
            </a:r>
          </a:p>
          <a:p>
            <a:r>
              <a:rPr lang="en-US" sz="1200" b="0" i="0" u="none" strike="noStrike" kern="1200" baseline="0" dirty="0" smtClean="0">
                <a:solidFill>
                  <a:schemeClr val="tx1"/>
                </a:solidFill>
                <a:latin typeface="+mn-lt"/>
                <a:ea typeface="+mn-ea"/>
                <a:cs typeface="+mn-cs"/>
              </a:rPr>
              <a:t>Residents in Sabah, Malaysia, learnt to cope with basic health issues after attending Malaysian Red Crescent Society and/or ICRC sessions on good hygiene practices and first aid.</a:t>
            </a:r>
          </a:p>
          <a:p>
            <a:r>
              <a:rPr lang="en-US" sz="1200" b="0" i="0" u="none" strike="noStrike" kern="1200" baseline="0" dirty="0" smtClean="0">
                <a:solidFill>
                  <a:schemeClr val="tx1"/>
                </a:solidFill>
                <a:latin typeface="+mn-lt"/>
                <a:ea typeface="+mn-ea"/>
                <a:cs typeface="+mn-cs"/>
              </a:rPr>
              <a:t>Members of dispersed families contacted relatives through Movement family-links services. Movement partners, responding to recent migration and other events in the region,</a:t>
            </a:r>
          </a:p>
          <a:p>
            <a:r>
              <a:rPr lang="en-US" sz="1200" b="0" i="0" u="none" strike="noStrike" kern="1200" baseline="0" dirty="0" smtClean="0">
                <a:solidFill>
                  <a:schemeClr val="tx1"/>
                </a:solidFill>
                <a:latin typeface="+mn-lt"/>
                <a:ea typeface="+mn-ea"/>
                <a:cs typeface="+mn-cs"/>
              </a:rPr>
              <a:t>sought to improve these services.</a:t>
            </a:r>
          </a:p>
          <a:p>
            <a:r>
              <a:rPr lang="en-US" sz="1200" b="0" i="0" u="none" strike="noStrike" kern="1200" baseline="0" dirty="0" smtClean="0">
                <a:solidFill>
                  <a:schemeClr val="tx1"/>
                </a:solidFill>
                <a:latin typeface="+mn-lt"/>
                <a:ea typeface="+mn-ea"/>
                <a:cs typeface="+mn-cs"/>
              </a:rPr>
              <a:t>Authorities and other influential actors in Japan drew attention to key humanitarian issues, notably at events on the Arms Trade Treaty and through films and publications.</a:t>
            </a:r>
          </a:p>
          <a:p>
            <a:r>
              <a:rPr lang="en-US" sz="1200" b="0" i="0" u="none" strike="noStrike" kern="1200" baseline="0" dirty="0" smtClean="0">
                <a:solidFill>
                  <a:schemeClr val="tx1"/>
                </a:solidFill>
                <a:latin typeface="+mn-lt"/>
                <a:ea typeface="+mn-ea"/>
                <a:cs typeface="+mn-cs"/>
              </a:rPr>
              <a:t>At an ICRC workshop, military officers from Brunei Darussalam, Malaysia, Singapore and 7 other countries learnt more about the norms governing military operations in</a:t>
            </a:r>
          </a:p>
          <a:p>
            <a:r>
              <a:rPr lang="fr-CH" sz="1200" b="0" i="0" u="none" strike="noStrike" kern="1200" baseline="0" dirty="0" smtClean="0">
                <a:solidFill>
                  <a:schemeClr val="tx1"/>
                </a:solidFill>
                <a:latin typeface="+mn-lt"/>
                <a:ea typeface="+mn-ea"/>
                <a:cs typeface="+mn-cs"/>
              </a:rPr>
              <a:t>support of </a:t>
            </a:r>
            <a:r>
              <a:rPr lang="fr-CH" sz="1200" b="0" i="0" u="none" strike="noStrike" kern="1200" baseline="0" dirty="0" err="1" smtClean="0">
                <a:solidFill>
                  <a:schemeClr val="tx1"/>
                </a:solidFill>
                <a:latin typeface="+mn-lt"/>
                <a:ea typeface="+mn-ea"/>
                <a:cs typeface="+mn-cs"/>
              </a:rPr>
              <a:t>law</a:t>
            </a:r>
            <a:r>
              <a:rPr lang="fr-CH" sz="1200" b="0" i="0" u="none" strike="noStrike" kern="1200" baseline="0" dirty="0" smtClean="0">
                <a:solidFill>
                  <a:schemeClr val="tx1"/>
                </a:solidFill>
                <a:latin typeface="+mn-lt"/>
                <a:ea typeface="+mn-ea"/>
                <a:cs typeface="+mn-cs"/>
              </a:rPr>
              <a:t> </a:t>
            </a:r>
            <a:r>
              <a:rPr lang="fr-CH" sz="1200" b="0" i="0" u="none" strike="noStrike" kern="1200" baseline="0" dirty="0" err="1" smtClean="0">
                <a:solidFill>
                  <a:schemeClr val="tx1"/>
                </a:solidFill>
                <a:latin typeface="+mn-lt"/>
                <a:ea typeface="+mn-ea"/>
                <a:cs typeface="+mn-cs"/>
              </a:rPr>
              <a:t>enforcement</a:t>
            </a:r>
            <a:r>
              <a:rPr lang="fr-CH" sz="1200" b="0" i="0" u="none" strike="noStrike" kern="1200" baseline="0" dirty="0" smtClean="0">
                <a:solidFill>
                  <a:schemeClr val="tx1"/>
                </a:solidFill>
                <a:latin typeface="+mn-lt"/>
                <a:ea typeface="+mn-ea"/>
                <a:cs typeface="+mn-cs"/>
              </a:rPr>
              <a:t>.</a:t>
            </a:r>
            <a:endParaRPr lang="en-US" sz="1200" b="1" i="0" u="none" strike="noStrike" kern="1200" baseline="0" dirty="0" smtClean="0">
              <a:solidFill>
                <a:schemeClr val="tx1"/>
              </a:solidFill>
              <a:latin typeface="+mn-lt"/>
              <a:ea typeface="+mn-ea"/>
              <a:cs typeface="+mn-cs"/>
            </a:endParaRPr>
          </a:p>
          <a:p>
            <a:endParaRPr lang="fr-CH" b="1" dirty="0" smtClean="0"/>
          </a:p>
        </p:txBody>
      </p:sp>
    </p:spTree>
    <p:extLst>
      <p:ext uri="{BB962C8B-B14F-4D97-AF65-F5344CB8AC3E}">
        <p14:creationId xmlns:p14="http://schemas.microsoft.com/office/powerpoint/2010/main" val="2986983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49" name="Rectangle 7"/>
          <p:cNvSpPr>
            <a:spLocks noGrp="1" noChangeArrowheads="1"/>
          </p:cNvSpPr>
          <p:nvPr>
            <p:ph type="sldNum" sz="quarter" idx="5"/>
          </p:nvPr>
        </p:nvSpPr>
        <p:spPr>
          <a:noFill/>
          <a:ln>
            <a:miter lim="800000"/>
            <a:headEnd/>
            <a:tailEnd/>
          </a:ln>
        </p:spPr>
        <p:txBody>
          <a:bodyPr/>
          <a:lstStyle/>
          <a:p>
            <a:fld id="{7FCABA49-7140-4802-A11F-E0188FB37BBF}" type="slidenum">
              <a:rPr lang="fr-CH" smtClean="0">
                <a:solidFill>
                  <a:prstClr val="black"/>
                </a:solidFill>
              </a:rPr>
              <a:pPr/>
              <a:t>16</a:t>
            </a:fld>
            <a:endParaRPr lang="fr-CH" smtClean="0">
              <a:solidFill>
                <a:prstClr val="black"/>
              </a:solidFill>
            </a:endParaRPr>
          </a:p>
        </p:txBody>
      </p:sp>
      <p:sp>
        <p:nvSpPr>
          <p:cNvPr id="898050" name="Rectangle 2"/>
          <p:cNvSpPr>
            <a:spLocks noGrp="1" noRot="1" noChangeAspect="1" noChangeArrowheads="1" noTextEdit="1"/>
          </p:cNvSpPr>
          <p:nvPr>
            <p:ph type="sldImg"/>
          </p:nvPr>
        </p:nvSpPr>
        <p:spPr>
          <a:xfrm>
            <a:off x="900113" y="739775"/>
            <a:ext cx="4927600" cy="3695700"/>
          </a:xfrm>
          <a:ln/>
        </p:spPr>
      </p:sp>
      <p:sp>
        <p:nvSpPr>
          <p:cNvPr id="898051" name="Rectangle 3"/>
          <p:cNvSpPr>
            <a:spLocks noGrp="1" noChangeArrowheads="1"/>
          </p:cNvSpPr>
          <p:nvPr>
            <p:ph type="body" idx="1"/>
          </p:nvPr>
        </p:nvSpPr>
        <p:spPr>
          <a:xfrm>
            <a:off x="671514" y="4681538"/>
            <a:ext cx="5380037" cy="4432300"/>
          </a:xfrm>
          <a:noFill/>
        </p:spPr>
        <p:txBody>
          <a:bodyPr/>
          <a:lstStyle/>
          <a:p>
            <a:endParaRPr lang="en-US" sz="1200" b="0" i="0" u="none" strike="noStrike" kern="1200" baseline="0" dirty="0" smtClean="0">
              <a:solidFill>
                <a:schemeClr val="tx1"/>
              </a:solidFill>
              <a:latin typeface="+mn-lt"/>
              <a:ea typeface="+mn-ea"/>
              <a:cs typeface="+mn-cs"/>
            </a:endParaRPr>
          </a:p>
          <a:p>
            <a:r>
              <a:rPr lang="en-US" b="1" dirty="0" smtClean="0"/>
              <a:t>Cambodia,</a:t>
            </a:r>
            <a:r>
              <a:rPr lang="en-US" b="1" baseline="0" dirty="0" smtClean="0"/>
              <a:t> Lao, Vietnam, Thailand</a:t>
            </a:r>
          </a:p>
          <a:p>
            <a:endParaRPr lang="en-US" b="1" baseline="0" dirty="0" smtClean="0"/>
          </a:p>
          <a:p>
            <a:r>
              <a:rPr lang="en-US" sz="1200" b="0" i="0" u="none" strike="noStrike" kern="1200" baseline="0" dirty="0" smtClean="0">
                <a:solidFill>
                  <a:schemeClr val="tx1"/>
                </a:solidFill>
                <a:latin typeface="+mn-lt"/>
                <a:ea typeface="+mn-ea"/>
                <a:cs typeface="+mn-cs"/>
              </a:rPr>
              <a:t>Detainees in Cambodia and Thailand benefited from the authorities’ improvements to prison management, following ICRC recommendations/support: more regular access to health</a:t>
            </a:r>
          </a:p>
          <a:p>
            <a:r>
              <a:rPr lang="en-US" sz="1200" b="0" i="0" u="none" strike="noStrike" kern="1200" baseline="0" dirty="0" smtClean="0">
                <a:solidFill>
                  <a:schemeClr val="tx1"/>
                </a:solidFill>
                <a:latin typeface="+mn-lt"/>
                <a:ea typeface="+mn-ea"/>
                <a:cs typeface="+mn-cs"/>
              </a:rPr>
              <a:t>care and open air, for example.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authorities, supported by the ICRC, expedited the resolution of some cases pending for several years in Cambodia; 174 detainees thus had their sentences finalized.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Vulnerable households in southern Thailand and some disabled people in Cambodia made themselves more </a:t>
            </a:r>
            <a:r>
              <a:rPr lang="en-US" sz="1200" b="0" i="0" u="none" strike="noStrike" kern="1200" baseline="0" dirty="0" err="1" smtClean="0">
                <a:solidFill>
                  <a:schemeClr val="tx1"/>
                </a:solidFill>
                <a:latin typeface="+mn-lt"/>
                <a:ea typeface="+mn-ea"/>
                <a:cs typeface="+mn-cs"/>
              </a:rPr>
              <a:t>selfsufficient</a:t>
            </a:r>
            <a:r>
              <a:rPr lang="en-US" sz="1200" b="0" i="0" u="none" strike="noStrike" kern="1200" baseline="0" dirty="0" smtClean="0">
                <a:solidFill>
                  <a:schemeClr val="tx1"/>
                </a:solidFill>
                <a:latin typeface="+mn-lt"/>
                <a:ea typeface="+mn-ea"/>
                <a:cs typeface="+mn-cs"/>
              </a:rPr>
              <a:t> by starting small businesses with ICRC livelihood</a:t>
            </a:r>
          </a:p>
          <a:p>
            <a:r>
              <a:rPr lang="fr-CH" sz="1200" b="0" i="0" u="none" strike="noStrike" kern="1200" baseline="0" dirty="0" smtClean="0">
                <a:solidFill>
                  <a:schemeClr val="tx1"/>
                </a:solidFill>
                <a:latin typeface="+mn-lt"/>
                <a:ea typeface="+mn-ea"/>
                <a:cs typeface="+mn-cs"/>
              </a:rPr>
              <a:t>assistance.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Cambodia and the Lao People’s Democratic Republic, disabled people received physical rehabilitation services at ICRC-supported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support for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in the latter</a:t>
            </a:r>
          </a:p>
          <a:p>
            <a:r>
              <a:rPr lang="fr-CH" sz="1200" b="0" i="0" u="none" strike="noStrike" kern="1200" baseline="0" dirty="0" smtClean="0">
                <a:solidFill>
                  <a:schemeClr val="tx1"/>
                </a:solidFill>
                <a:latin typeface="+mn-lt"/>
                <a:ea typeface="+mn-ea"/>
                <a:cs typeface="+mn-cs"/>
              </a:rPr>
              <a:t>country </a:t>
            </a:r>
            <a:r>
              <a:rPr lang="fr-CH" sz="1200" b="0" i="0" u="none" strike="noStrike" kern="1200" baseline="0" dirty="0" err="1" smtClean="0">
                <a:solidFill>
                  <a:schemeClr val="tx1"/>
                </a:solidFill>
                <a:latin typeface="+mn-lt"/>
                <a:ea typeface="+mn-ea"/>
                <a:cs typeface="+mn-cs"/>
              </a:rPr>
              <a:t>began</a:t>
            </a:r>
            <a:r>
              <a:rPr lang="fr-CH" sz="1200" b="0" i="0" u="none" strike="noStrike" kern="1200" baseline="0" dirty="0" smtClean="0">
                <a:solidFill>
                  <a:schemeClr val="tx1"/>
                </a:solidFill>
                <a:latin typeface="+mn-lt"/>
                <a:ea typeface="+mn-ea"/>
                <a:cs typeface="+mn-cs"/>
              </a:rPr>
              <a:t> in 2015.</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Naval officers from 14 countries in the Asia-Pacific region added to their knowledge of the application of IHL in naval warfare at a workshop organized jointly by the Royal Thai</a:t>
            </a:r>
          </a:p>
          <a:p>
            <a:r>
              <a:rPr lang="fr-CH" sz="1200" b="0" i="0" u="none" strike="noStrike" kern="1200" baseline="0" dirty="0" err="1" smtClean="0">
                <a:solidFill>
                  <a:schemeClr val="tx1"/>
                </a:solidFill>
                <a:latin typeface="+mn-lt"/>
                <a:ea typeface="+mn-ea"/>
                <a:cs typeface="+mn-cs"/>
              </a:rPr>
              <a:t>Navy</a:t>
            </a:r>
            <a:r>
              <a:rPr lang="fr-CH" sz="1200" b="0" i="0" u="none" strike="noStrike" kern="1200" baseline="0" dirty="0" smtClean="0">
                <a:solidFill>
                  <a:schemeClr val="tx1"/>
                </a:solidFill>
                <a:latin typeface="+mn-lt"/>
                <a:ea typeface="+mn-ea"/>
                <a:cs typeface="+mn-cs"/>
              </a:rPr>
              <a:t> and the ICRC.</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Indonesia, Timor </a:t>
            </a:r>
            <a:r>
              <a:rPr lang="en-US" sz="1200" b="1" i="0" u="none" strike="noStrike" kern="1200" baseline="0" dirty="0" err="1" smtClean="0">
                <a:solidFill>
                  <a:schemeClr val="tx1"/>
                </a:solidFill>
                <a:latin typeface="+mn-lt"/>
                <a:ea typeface="+mn-ea"/>
                <a:cs typeface="+mn-cs"/>
              </a:rPr>
              <a:t>Leste</a:t>
            </a:r>
            <a:r>
              <a:rPr lang="en-US" sz="1200" b="1" i="0" u="none" strike="noStrike" kern="1200" baseline="0" dirty="0" smtClean="0">
                <a:solidFill>
                  <a:schemeClr val="tx1"/>
                </a:solidFill>
                <a:latin typeface="+mn-lt"/>
                <a:ea typeface="+mn-ea"/>
                <a:cs typeface="+mn-cs"/>
              </a:rPr>
              <a:t> and ASEAN</a:t>
            </a:r>
          </a:p>
          <a:p>
            <a:r>
              <a:rPr lang="en-US" sz="1200" b="0" i="0" u="none" strike="noStrike" kern="1200" baseline="0" dirty="0" smtClean="0">
                <a:solidFill>
                  <a:schemeClr val="tx1"/>
                </a:solidFill>
                <a:latin typeface="+mn-lt"/>
                <a:ea typeface="+mn-ea"/>
                <a:cs typeface="+mn-cs"/>
              </a:rPr>
              <a:t>Members of families dispersed by detention or migration communicated via the Movement’s family-links services.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Indonesia, people in Papua continued to benefit from ophthalmological care provided by the Indonesian Red Cross Society and the ICRC, and people in Maluku began to receive</a:t>
            </a:r>
          </a:p>
          <a:p>
            <a:r>
              <a:rPr lang="fr-CH" sz="1200" b="0" i="0" u="none" strike="noStrike" kern="1200" baseline="0" dirty="0" err="1" smtClean="0">
                <a:solidFill>
                  <a:schemeClr val="tx1"/>
                </a:solidFill>
                <a:latin typeface="+mn-lt"/>
                <a:ea typeface="+mn-ea"/>
                <a:cs typeface="+mn-cs"/>
              </a:rPr>
              <a:t>similar</a:t>
            </a:r>
            <a:r>
              <a:rPr lang="fr-CH" sz="1200" b="0" i="0" u="none" strike="noStrike" kern="1200" baseline="0" dirty="0" smtClean="0">
                <a:solidFill>
                  <a:schemeClr val="tx1"/>
                </a:solidFill>
                <a:latin typeface="+mn-lt"/>
                <a:ea typeface="+mn-ea"/>
                <a:cs typeface="+mn-cs"/>
              </a:rPr>
              <a:t> services.</a:t>
            </a:r>
          </a:p>
          <a:p>
            <a:r>
              <a:rPr lang="en-US" sz="1200" b="0" i="0" u="none" strike="noStrike" kern="1200" baseline="0" dirty="0" smtClean="0">
                <a:solidFill>
                  <a:schemeClr val="tx1"/>
                </a:solidFill>
                <a:latin typeface="+mn-lt"/>
                <a:ea typeface="+mn-ea"/>
                <a:cs typeface="+mn-cs"/>
              </a:rPr>
              <a:t>With the ICRC’s guidance, Indonesian military and police instructors became more adept in providing advice on IHL compliance and instruction in internationally recognized</a:t>
            </a:r>
          </a:p>
          <a:p>
            <a:r>
              <a:rPr lang="fr-CH" sz="1200" b="0" i="0" u="none" strike="noStrike" kern="1200" baseline="0" dirty="0" err="1" smtClean="0">
                <a:solidFill>
                  <a:schemeClr val="tx1"/>
                </a:solidFill>
                <a:latin typeface="+mn-lt"/>
                <a:ea typeface="+mn-ea"/>
                <a:cs typeface="+mn-cs"/>
              </a:rPr>
              <a:t>policing</a:t>
            </a:r>
            <a:r>
              <a:rPr lang="fr-CH" sz="1200" b="0" i="0" u="none" strike="noStrike" kern="1200" baseline="0" dirty="0" smtClean="0">
                <a:solidFill>
                  <a:schemeClr val="tx1"/>
                </a:solidFill>
                <a:latin typeface="+mn-lt"/>
                <a:ea typeface="+mn-ea"/>
                <a:cs typeface="+mn-cs"/>
              </a:rPr>
              <a:t> standards, </a:t>
            </a:r>
            <a:r>
              <a:rPr lang="fr-CH" sz="1200" b="0" i="0" u="none" strike="noStrike" kern="1200" baseline="0" dirty="0" err="1" smtClean="0">
                <a:solidFill>
                  <a:schemeClr val="tx1"/>
                </a:solidFill>
                <a:latin typeface="+mn-lt"/>
                <a:ea typeface="+mn-ea"/>
                <a:cs typeface="+mn-cs"/>
              </a:rPr>
              <a:t>respectively</a:t>
            </a:r>
            <a:r>
              <a:rPr lang="fr-CH" sz="1200" b="0" i="0" u="none" strike="noStrike" kern="1200" baseline="0" dirty="0" smtClean="0">
                <a:solidFill>
                  <a:schemeClr val="tx1"/>
                </a:solidFill>
                <a:latin typeface="+mn-lt"/>
                <a:ea typeface="+mn-ea"/>
                <a:cs typeface="+mn-cs"/>
              </a:rPr>
              <a:t>.</a:t>
            </a:r>
          </a:p>
          <a:p>
            <a:endParaRPr lang="fr-CH"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Timor-Leste, it supports training for the authorities and other relevant actors in the management of human remains following disasters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Supporting NS on increasing their safety while working in sensitive and insecure situation.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Brunei </a:t>
            </a:r>
            <a:r>
              <a:rPr lang="en-US" sz="1200" b="1" i="0" u="none" strike="noStrike" kern="1200" baseline="0" dirty="0" err="1" smtClean="0">
                <a:solidFill>
                  <a:schemeClr val="tx1"/>
                </a:solidFill>
                <a:latin typeface="+mn-lt"/>
                <a:ea typeface="+mn-ea"/>
                <a:cs typeface="+mn-cs"/>
              </a:rPr>
              <a:t>Darusalam</a:t>
            </a:r>
            <a:r>
              <a:rPr lang="en-US" sz="1200" b="1" i="0" u="none" strike="noStrike" kern="1200" baseline="0" dirty="0" smtClean="0">
                <a:solidFill>
                  <a:schemeClr val="tx1"/>
                </a:solidFill>
                <a:latin typeface="+mn-lt"/>
                <a:ea typeface="+mn-ea"/>
                <a:cs typeface="+mn-cs"/>
              </a:rPr>
              <a:t>, Malaysia, Singapore</a:t>
            </a:r>
          </a:p>
          <a:p>
            <a:r>
              <a:rPr lang="en-US" sz="1200" b="0" i="0" u="none" strike="noStrike" kern="1200" baseline="0" dirty="0" smtClean="0">
                <a:solidFill>
                  <a:schemeClr val="tx1"/>
                </a:solidFill>
                <a:latin typeface="+mn-lt"/>
                <a:ea typeface="+mn-ea"/>
                <a:cs typeface="+mn-cs"/>
              </a:rPr>
              <a:t>People in immigration detention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in Malaysia had better access to health care following ICRC-supported initiatives by authorities to deploy medical staff and establish a clinic</a:t>
            </a:r>
          </a:p>
          <a:p>
            <a:r>
              <a:rPr lang="fr-CH" sz="1200" b="0" i="0" u="none" strike="noStrike" kern="1200" baseline="0" dirty="0" smtClean="0">
                <a:solidFill>
                  <a:schemeClr val="tx1"/>
                </a:solidFill>
                <a:latin typeface="+mn-lt"/>
                <a:ea typeface="+mn-ea"/>
                <a:cs typeface="+mn-cs"/>
              </a:rPr>
              <a:t>on-site.</a:t>
            </a:r>
          </a:p>
          <a:p>
            <a:r>
              <a:rPr lang="en-US" sz="1200" b="0" i="0" u="none" strike="noStrike" kern="1200" baseline="0" dirty="0" smtClean="0">
                <a:solidFill>
                  <a:schemeClr val="tx1"/>
                </a:solidFill>
                <a:latin typeface="+mn-lt"/>
                <a:ea typeface="+mn-ea"/>
                <a:cs typeface="+mn-cs"/>
              </a:rPr>
              <a:t>Residents in Sabah, Malaysia, learnt to cope with basic health issues after attending Malaysian Red Crescent Society and/or ICRC sessions on good hygiene practices and first aid.</a:t>
            </a:r>
          </a:p>
          <a:p>
            <a:r>
              <a:rPr lang="en-US" sz="1200" b="0" i="0" u="none" strike="noStrike" kern="1200" baseline="0" dirty="0" smtClean="0">
                <a:solidFill>
                  <a:schemeClr val="tx1"/>
                </a:solidFill>
                <a:latin typeface="+mn-lt"/>
                <a:ea typeface="+mn-ea"/>
                <a:cs typeface="+mn-cs"/>
              </a:rPr>
              <a:t>Members of dispersed families contacted relatives through Movement family-links services. Movement partners, responding to recent migration and other events in the region,</a:t>
            </a:r>
          </a:p>
          <a:p>
            <a:r>
              <a:rPr lang="en-US" sz="1200" b="0" i="0" u="none" strike="noStrike" kern="1200" baseline="0" dirty="0" smtClean="0">
                <a:solidFill>
                  <a:schemeClr val="tx1"/>
                </a:solidFill>
                <a:latin typeface="+mn-lt"/>
                <a:ea typeface="+mn-ea"/>
                <a:cs typeface="+mn-cs"/>
              </a:rPr>
              <a:t>sought to improve these services.</a:t>
            </a:r>
          </a:p>
          <a:p>
            <a:r>
              <a:rPr lang="en-US" sz="1200" b="0" i="0" u="none" strike="noStrike" kern="1200" baseline="0" dirty="0" smtClean="0">
                <a:solidFill>
                  <a:schemeClr val="tx1"/>
                </a:solidFill>
                <a:latin typeface="+mn-lt"/>
                <a:ea typeface="+mn-ea"/>
                <a:cs typeface="+mn-cs"/>
              </a:rPr>
              <a:t>Authorities and other influential actors in Japan drew attention to key humanitarian issues, notably at events on the Arms Trade Treaty and through films and publications.</a:t>
            </a:r>
          </a:p>
          <a:p>
            <a:r>
              <a:rPr lang="en-US" sz="1200" b="0" i="0" u="none" strike="noStrike" kern="1200" baseline="0" dirty="0" smtClean="0">
                <a:solidFill>
                  <a:schemeClr val="tx1"/>
                </a:solidFill>
                <a:latin typeface="+mn-lt"/>
                <a:ea typeface="+mn-ea"/>
                <a:cs typeface="+mn-cs"/>
              </a:rPr>
              <a:t>At an ICRC workshop, military officers from Brunei Darussalam, Malaysia, Singapore and 7 other countries learnt more about the norms governing military operations in</a:t>
            </a:r>
          </a:p>
          <a:p>
            <a:r>
              <a:rPr lang="fr-CH" sz="1200" b="0" i="0" u="none" strike="noStrike" kern="1200" baseline="0" dirty="0" smtClean="0">
                <a:solidFill>
                  <a:schemeClr val="tx1"/>
                </a:solidFill>
                <a:latin typeface="+mn-lt"/>
                <a:ea typeface="+mn-ea"/>
                <a:cs typeface="+mn-cs"/>
              </a:rPr>
              <a:t>support of </a:t>
            </a:r>
            <a:r>
              <a:rPr lang="fr-CH" sz="1200" b="0" i="0" u="none" strike="noStrike" kern="1200" baseline="0" dirty="0" err="1" smtClean="0">
                <a:solidFill>
                  <a:schemeClr val="tx1"/>
                </a:solidFill>
                <a:latin typeface="+mn-lt"/>
                <a:ea typeface="+mn-ea"/>
                <a:cs typeface="+mn-cs"/>
              </a:rPr>
              <a:t>law</a:t>
            </a:r>
            <a:r>
              <a:rPr lang="fr-CH" sz="1200" b="0" i="0" u="none" strike="noStrike" kern="1200" baseline="0" dirty="0" smtClean="0">
                <a:solidFill>
                  <a:schemeClr val="tx1"/>
                </a:solidFill>
                <a:latin typeface="+mn-lt"/>
                <a:ea typeface="+mn-ea"/>
                <a:cs typeface="+mn-cs"/>
              </a:rPr>
              <a:t> </a:t>
            </a:r>
            <a:r>
              <a:rPr lang="fr-CH" sz="1200" b="0" i="0" u="none" strike="noStrike" kern="1200" baseline="0" dirty="0" err="1" smtClean="0">
                <a:solidFill>
                  <a:schemeClr val="tx1"/>
                </a:solidFill>
                <a:latin typeface="+mn-lt"/>
                <a:ea typeface="+mn-ea"/>
                <a:cs typeface="+mn-cs"/>
              </a:rPr>
              <a:t>enforcement</a:t>
            </a:r>
            <a:r>
              <a:rPr lang="fr-CH" sz="1200" b="0" i="0" u="none" strike="noStrike" kern="1200" baseline="0" dirty="0" smtClean="0">
                <a:solidFill>
                  <a:schemeClr val="tx1"/>
                </a:solidFill>
                <a:latin typeface="+mn-lt"/>
                <a:ea typeface="+mn-ea"/>
                <a:cs typeface="+mn-cs"/>
              </a:rPr>
              <a:t>.</a:t>
            </a:r>
            <a:endParaRPr lang="en-US" sz="1200" b="1" i="0" u="none" strike="noStrike" kern="1200" baseline="0" dirty="0" smtClean="0">
              <a:solidFill>
                <a:schemeClr val="tx1"/>
              </a:solidFill>
              <a:latin typeface="+mn-lt"/>
              <a:ea typeface="+mn-ea"/>
              <a:cs typeface="+mn-cs"/>
            </a:endParaRPr>
          </a:p>
          <a:p>
            <a:endParaRPr lang="fr-CH" b="1" dirty="0" smtClean="0"/>
          </a:p>
        </p:txBody>
      </p:sp>
    </p:spTree>
    <p:extLst>
      <p:ext uri="{BB962C8B-B14F-4D97-AF65-F5344CB8AC3E}">
        <p14:creationId xmlns:p14="http://schemas.microsoft.com/office/powerpoint/2010/main" val="4269750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49" name="Rectangle 7"/>
          <p:cNvSpPr>
            <a:spLocks noGrp="1" noChangeArrowheads="1"/>
          </p:cNvSpPr>
          <p:nvPr>
            <p:ph type="sldNum" sz="quarter" idx="5"/>
          </p:nvPr>
        </p:nvSpPr>
        <p:spPr>
          <a:noFill/>
          <a:ln>
            <a:miter lim="800000"/>
            <a:headEnd/>
            <a:tailEnd/>
          </a:ln>
        </p:spPr>
        <p:txBody>
          <a:bodyPr/>
          <a:lstStyle/>
          <a:p>
            <a:fld id="{7FCABA49-7140-4802-A11F-E0188FB37BBF}" type="slidenum">
              <a:rPr lang="fr-CH" smtClean="0">
                <a:solidFill>
                  <a:prstClr val="black"/>
                </a:solidFill>
              </a:rPr>
              <a:pPr/>
              <a:t>17</a:t>
            </a:fld>
            <a:endParaRPr lang="fr-CH" smtClean="0">
              <a:solidFill>
                <a:prstClr val="black"/>
              </a:solidFill>
            </a:endParaRPr>
          </a:p>
        </p:txBody>
      </p:sp>
      <p:sp>
        <p:nvSpPr>
          <p:cNvPr id="898050" name="Rectangle 2"/>
          <p:cNvSpPr>
            <a:spLocks noGrp="1" noRot="1" noChangeAspect="1" noChangeArrowheads="1" noTextEdit="1"/>
          </p:cNvSpPr>
          <p:nvPr>
            <p:ph type="sldImg"/>
          </p:nvPr>
        </p:nvSpPr>
        <p:spPr>
          <a:xfrm>
            <a:off x="900113" y="739775"/>
            <a:ext cx="4927600" cy="3695700"/>
          </a:xfrm>
          <a:ln/>
        </p:spPr>
      </p:sp>
      <p:sp>
        <p:nvSpPr>
          <p:cNvPr id="898051" name="Rectangle 3"/>
          <p:cNvSpPr>
            <a:spLocks noGrp="1" noChangeArrowheads="1"/>
          </p:cNvSpPr>
          <p:nvPr>
            <p:ph type="body" idx="1"/>
          </p:nvPr>
        </p:nvSpPr>
        <p:spPr>
          <a:xfrm>
            <a:off x="671514" y="4681538"/>
            <a:ext cx="5380037" cy="4432300"/>
          </a:xfrm>
          <a:noFill/>
        </p:spPr>
        <p:txBody>
          <a:bodyPr/>
          <a:lstStyle/>
          <a:p>
            <a:endParaRPr lang="en-US" sz="1200" b="0" i="0" u="none" strike="noStrike" kern="1200" baseline="0" dirty="0" smtClean="0">
              <a:solidFill>
                <a:schemeClr val="tx1"/>
              </a:solidFill>
              <a:latin typeface="+mn-lt"/>
              <a:ea typeface="+mn-ea"/>
              <a:cs typeface="+mn-cs"/>
            </a:endParaRPr>
          </a:p>
          <a:p>
            <a:r>
              <a:rPr lang="en-US" b="1" dirty="0" smtClean="0"/>
              <a:t>Cambodia,</a:t>
            </a:r>
            <a:r>
              <a:rPr lang="en-US" b="1" baseline="0" dirty="0" smtClean="0"/>
              <a:t> Lao, Vietnam, Thailand</a:t>
            </a:r>
          </a:p>
          <a:p>
            <a:endParaRPr lang="en-US" b="1" baseline="0" dirty="0" smtClean="0"/>
          </a:p>
          <a:p>
            <a:r>
              <a:rPr lang="en-US" sz="1200" b="0" i="0" u="none" strike="noStrike" kern="1200" baseline="0" dirty="0" smtClean="0">
                <a:solidFill>
                  <a:schemeClr val="tx1"/>
                </a:solidFill>
                <a:latin typeface="+mn-lt"/>
                <a:ea typeface="+mn-ea"/>
                <a:cs typeface="+mn-cs"/>
              </a:rPr>
              <a:t>Detainees in Cambodia and Thailand benefited from the authorities’ improvements to prison management, following ICRC recommendations/support: more regular access to health</a:t>
            </a:r>
          </a:p>
          <a:p>
            <a:r>
              <a:rPr lang="en-US" sz="1200" b="0" i="0" u="none" strike="noStrike" kern="1200" baseline="0" dirty="0" smtClean="0">
                <a:solidFill>
                  <a:schemeClr val="tx1"/>
                </a:solidFill>
                <a:latin typeface="+mn-lt"/>
                <a:ea typeface="+mn-ea"/>
                <a:cs typeface="+mn-cs"/>
              </a:rPr>
              <a:t>care and open air, for example.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authorities, supported by the ICRC, expedited the resolution of some cases pending for several years in Cambodia; 174 detainees thus had their sentences finalized.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Vulnerable households in southern Thailand and some disabled people in Cambodia made themselves more </a:t>
            </a:r>
            <a:r>
              <a:rPr lang="en-US" sz="1200" b="0" i="0" u="none" strike="noStrike" kern="1200" baseline="0" dirty="0" err="1" smtClean="0">
                <a:solidFill>
                  <a:schemeClr val="tx1"/>
                </a:solidFill>
                <a:latin typeface="+mn-lt"/>
                <a:ea typeface="+mn-ea"/>
                <a:cs typeface="+mn-cs"/>
              </a:rPr>
              <a:t>selfsufficient</a:t>
            </a:r>
            <a:r>
              <a:rPr lang="en-US" sz="1200" b="0" i="0" u="none" strike="noStrike" kern="1200" baseline="0" dirty="0" smtClean="0">
                <a:solidFill>
                  <a:schemeClr val="tx1"/>
                </a:solidFill>
                <a:latin typeface="+mn-lt"/>
                <a:ea typeface="+mn-ea"/>
                <a:cs typeface="+mn-cs"/>
              </a:rPr>
              <a:t> by starting small businesses with ICRC livelihood</a:t>
            </a:r>
          </a:p>
          <a:p>
            <a:r>
              <a:rPr lang="fr-CH" sz="1200" b="0" i="0" u="none" strike="noStrike" kern="1200" baseline="0" dirty="0" smtClean="0">
                <a:solidFill>
                  <a:schemeClr val="tx1"/>
                </a:solidFill>
                <a:latin typeface="+mn-lt"/>
                <a:ea typeface="+mn-ea"/>
                <a:cs typeface="+mn-cs"/>
              </a:rPr>
              <a:t>assistance.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Cambodia and the Lao People’s Democratic Republic, disabled people received physical rehabilitation services at ICRC-supported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support for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in the latter</a:t>
            </a:r>
          </a:p>
          <a:p>
            <a:r>
              <a:rPr lang="fr-CH" sz="1200" b="0" i="0" u="none" strike="noStrike" kern="1200" baseline="0" dirty="0" smtClean="0">
                <a:solidFill>
                  <a:schemeClr val="tx1"/>
                </a:solidFill>
                <a:latin typeface="+mn-lt"/>
                <a:ea typeface="+mn-ea"/>
                <a:cs typeface="+mn-cs"/>
              </a:rPr>
              <a:t>country </a:t>
            </a:r>
            <a:r>
              <a:rPr lang="fr-CH" sz="1200" b="0" i="0" u="none" strike="noStrike" kern="1200" baseline="0" dirty="0" err="1" smtClean="0">
                <a:solidFill>
                  <a:schemeClr val="tx1"/>
                </a:solidFill>
                <a:latin typeface="+mn-lt"/>
                <a:ea typeface="+mn-ea"/>
                <a:cs typeface="+mn-cs"/>
              </a:rPr>
              <a:t>began</a:t>
            </a:r>
            <a:r>
              <a:rPr lang="fr-CH" sz="1200" b="0" i="0" u="none" strike="noStrike" kern="1200" baseline="0" dirty="0" smtClean="0">
                <a:solidFill>
                  <a:schemeClr val="tx1"/>
                </a:solidFill>
                <a:latin typeface="+mn-lt"/>
                <a:ea typeface="+mn-ea"/>
                <a:cs typeface="+mn-cs"/>
              </a:rPr>
              <a:t> in 2015.</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Naval officers from 14 countries in the Asia-Pacific region added to their knowledge of the application of IHL in naval warfare at a workshop organized jointly by the Royal Thai</a:t>
            </a:r>
          </a:p>
          <a:p>
            <a:r>
              <a:rPr lang="fr-CH" sz="1200" b="0" i="0" u="none" strike="noStrike" kern="1200" baseline="0" dirty="0" err="1" smtClean="0">
                <a:solidFill>
                  <a:schemeClr val="tx1"/>
                </a:solidFill>
                <a:latin typeface="+mn-lt"/>
                <a:ea typeface="+mn-ea"/>
                <a:cs typeface="+mn-cs"/>
              </a:rPr>
              <a:t>Navy</a:t>
            </a:r>
            <a:r>
              <a:rPr lang="fr-CH" sz="1200" b="0" i="0" u="none" strike="noStrike" kern="1200" baseline="0" dirty="0" smtClean="0">
                <a:solidFill>
                  <a:schemeClr val="tx1"/>
                </a:solidFill>
                <a:latin typeface="+mn-lt"/>
                <a:ea typeface="+mn-ea"/>
                <a:cs typeface="+mn-cs"/>
              </a:rPr>
              <a:t> and the ICRC.</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Indonesia, Timor </a:t>
            </a:r>
            <a:r>
              <a:rPr lang="en-US" sz="1200" b="1" i="0" u="none" strike="noStrike" kern="1200" baseline="0" dirty="0" err="1" smtClean="0">
                <a:solidFill>
                  <a:schemeClr val="tx1"/>
                </a:solidFill>
                <a:latin typeface="+mn-lt"/>
                <a:ea typeface="+mn-ea"/>
                <a:cs typeface="+mn-cs"/>
              </a:rPr>
              <a:t>Leste</a:t>
            </a:r>
            <a:r>
              <a:rPr lang="en-US" sz="1200" b="1" i="0" u="none" strike="noStrike" kern="1200" baseline="0" dirty="0" smtClean="0">
                <a:solidFill>
                  <a:schemeClr val="tx1"/>
                </a:solidFill>
                <a:latin typeface="+mn-lt"/>
                <a:ea typeface="+mn-ea"/>
                <a:cs typeface="+mn-cs"/>
              </a:rPr>
              <a:t> and ASEAN</a:t>
            </a:r>
          </a:p>
          <a:p>
            <a:r>
              <a:rPr lang="en-US" sz="1200" b="0" i="0" u="none" strike="noStrike" kern="1200" baseline="0" dirty="0" smtClean="0">
                <a:solidFill>
                  <a:schemeClr val="tx1"/>
                </a:solidFill>
                <a:latin typeface="+mn-lt"/>
                <a:ea typeface="+mn-ea"/>
                <a:cs typeface="+mn-cs"/>
              </a:rPr>
              <a:t>Members of families dispersed by detention or migration communicated via the Movement’s family-links services.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Indonesia, people in Papua continued to benefit from ophthalmological care provided by the Indonesian Red Cross Society and the ICRC, and people in Maluku began to receive</a:t>
            </a:r>
          </a:p>
          <a:p>
            <a:r>
              <a:rPr lang="fr-CH" sz="1200" b="0" i="0" u="none" strike="noStrike" kern="1200" baseline="0" dirty="0" err="1" smtClean="0">
                <a:solidFill>
                  <a:schemeClr val="tx1"/>
                </a:solidFill>
                <a:latin typeface="+mn-lt"/>
                <a:ea typeface="+mn-ea"/>
                <a:cs typeface="+mn-cs"/>
              </a:rPr>
              <a:t>similar</a:t>
            </a:r>
            <a:r>
              <a:rPr lang="fr-CH" sz="1200" b="0" i="0" u="none" strike="noStrike" kern="1200" baseline="0" dirty="0" smtClean="0">
                <a:solidFill>
                  <a:schemeClr val="tx1"/>
                </a:solidFill>
                <a:latin typeface="+mn-lt"/>
                <a:ea typeface="+mn-ea"/>
                <a:cs typeface="+mn-cs"/>
              </a:rPr>
              <a:t> services.</a:t>
            </a:r>
          </a:p>
          <a:p>
            <a:r>
              <a:rPr lang="en-US" sz="1200" b="0" i="0" u="none" strike="noStrike" kern="1200" baseline="0" dirty="0" smtClean="0">
                <a:solidFill>
                  <a:schemeClr val="tx1"/>
                </a:solidFill>
                <a:latin typeface="+mn-lt"/>
                <a:ea typeface="+mn-ea"/>
                <a:cs typeface="+mn-cs"/>
              </a:rPr>
              <a:t>With the ICRC’s guidance, Indonesian military and police instructors became more adept in providing advice on IHL compliance and instruction in internationally recognized</a:t>
            </a:r>
          </a:p>
          <a:p>
            <a:r>
              <a:rPr lang="fr-CH" sz="1200" b="0" i="0" u="none" strike="noStrike" kern="1200" baseline="0" dirty="0" err="1" smtClean="0">
                <a:solidFill>
                  <a:schemeClr val="tx1"/>
                </a:solidFill>
                <a:latin typeface="+mn-lt"/>
                <a:ea typeface="+mn-ea"/>
                <a:cs typeface="+mn-cs"/>
              </a:rPr>
              <a:t>policing</a:t>
            </a:r>
            <a:r>
              <a:rPr lang="fr-CH" sz="1200" b="0" i="0" u="none" strike="noStrike" kern="1200" baseline="0" dirty="0" smtClean="0">
                <a:solidFill>
                  <a:schemeClr val="tx1"/>
                </a:solidFill>
                <a:latin typeface="+mn-lt"/>
                <a:ea typeface="+mn-ea"/>
                <a:cs typeface="+mn-cs"/>
              </a:rPr>
              <a:t> standards, </a:t>
            </a:r>
            <a:r>
              <a:rPr lang="fr-CH" sz="1200" b="0" i="0" u="none" strike="noStrike" kern="1200" baseline="0" dirty="0" err="1" smtClean="0">
                <a:solidFill>
                  <a:schemeClr val="tx1"/>
                </a:solidFill>
                <a:latin typeface="+mn-lt"/>
                <a:ea typeface="+mn-ea"/>
                <a:cs typeface="+mn-cs"/>
              </a:rPr>
              <a:t>respectively</a:t>
            </a:r>
            <a:r>
              <a:rPr lang="fr-CH" sz="1200" b="0" i="0" u="none" strike="noStrike" kern="1200" baseline="0" dirty="0" smtClean="0">
                <a:solidFill>
                  <a:schemeClr val="tx1"/>
                </a:solidFill>
                <a:latin typeface="+mn-lt"/>
                <a:ea typeface="+mn-ea"/>
                <a:cs typeface="+mn-cs"/>
              </a:rPr>
              <a:t>.</a:t>
            </a:r>
          </a:p>
          <a:p>
            <a:endParaRPr lang="fr-CH"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Timor-Leste, it supports training for the authorities and other relevant actors in the management of human remains following disasters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Supporting NS on increasing their safety while working in sensitive and insecure situation.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Brunei </a:t>
            </a:r>
            <a:r>
              <a:rPr lang="en-US" sz="1200" b="1" i="0" u="none" strike="noStrike" kern="1200" baseline="0" dirty="0" err="1" smtClean="0">
                <a:solidFill>
                  <a:schemeClr val="tx1"/>
                </a:solidFill>
                <a:latin typeface="+mn-lt"/>
                <a:ea typeface="+mn-ea"/>
                <a:cs typeface="+mn-cs"/>
              </a:rPr>
              <a:t>Darusalam</a:t>
            </a:r>
            <a:r>
              <a:rPr lang="en-US" sz="1200" b="1" i="0" u="none" strike="noStrike" kern="1200" baseline="0" dirty="0" smtClean="0">
                <a:solidFill>
                  <a:schemeClr val="tx1"/>
                </a:solidFill>
                <a:latin typeface="+mn-lt"/>
                <a:ea typeface="+mn-ea"/>
                <a:cs typeface="+mn-cs"/>
              </a:rPr>
              <a:t>, Malaysia, Singapore</a:t>
            </a:r>
          </a:p>
          <a:p>
            <a:r>
              <a:rPr lang="en-US" sz="1200" b="0" i="0" u="none" strike="noStrike" kern="1200" baseline="0" dirty="0" smtClean="0">
                <a:solidFill>
                  <a:schemeClr val="tx1"/>
                </a:solidFill>
                <a:latin typeface="+mn-lt"/>
                <a:ea typeface="+mn-ea"/>
                <a:cs typeface="+mn-cs"/>
              </a:rPr>
              <a:t>People in immigration detention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in Malaysia had better access to health care following ICRC-supported initiatives by authorities to deploy medical staff and establish a clinic</a:t>
            </a:r>
          </a:p>
          <a:p>
            <a:r>
              <a:rPr lang="fr-CH" sz="1200" b="0" i="0" u="none" strike="noStrike" kern="1200" baseline="0" dirty="0" smtClean="0">
                <a:solidFill>
                  <a:schemeClr val="tx1"/>
                </a:solidFill>
                <a:latin typeface="+mn-lt"/>
                <a:ea typeface="+mn-ea"/>
                <a:cs typeface="+mn-cs"/>
              </a:rPr>
              <a:t>on-site.</a:t>
            </a:r>
          </a:p>
          <a:p>
            <a:r>
              <a:rPr lang="en-US" sz="1200" b="0" i="0" u="none" strike="noStrike" kern="1200" baseline="0" dirty="0" smtClean="0">
                <a:solidFill>
                  <a:schemeClr val="tx1"/>
                </a:solidFill>
                <a:latin typeface="+mn-lt"/>
                <a:ea typeface="+mn-ea"/>
                <a:cs typeface="+mn-cs"/>
              </a:rPr>
              <a:t>Residents in Sabah, Malaysia, learnt to cope with basic health issues after attending Malaysian Red Crescent Society and/or ICRC sessions on good hygiene practices and first aid.</a:t>
            </a:r>
          </a:p>
          <a:p>
            <a:r>
              <a:rPr lang="en-US" sz="1200" b="0" i="0" u="none" strike="noStrike" kern="1200" baseline="0" dirty="0" smtClean="0">
                <a:solidFill>
                  <a:schemeClr val="tx1"/>
                </a:solidFill>
                <a:latin typeface="+mn-lt"/>
                <a:ea typeface="+mn-ea"/>
                <a:cs typeface="+mn-cs"/>
              </a:rPr>
              <a:t>Members of dispersed families contacted relatives through Movement family-links services. Movement partners, responding to recent migration and other events in the region,</a:t>
            </a:r>
          </a:p>
          <a:p>
            <a:r>
              <a:rPr lang="en-US" sz="1200" b="0" i="0" u="none" strike="noStrike" kern="1200" baseline="0" dirty="0" smtClean="0">
                <a:solidFill>
                  <a:schemeClr val="tx1"/>
                </a:solidFill>
                <a:latin typeface="+mn-lt"/>
                <a:ea typeface="+mn-ea"/>
                <a:cs typeface="+mn-cs"/>
              </a:rPr>
              <a:t>sought to improve these services.</a:t>
            </a:r>
          </a:p>
          <a:p>
            <a:r>
              <a:rPr lang="en-US" sz="1200" b="0" i="0" u="none" strike="noStrike" kern="1200" baseline="0" dirty="0" smtClean="0">
                <a:solidFill>
                  <a:schemeClr val="tx1"/>
                </a:solidFill>
                <a:latin typeface="+mn-lt"/>
                <a:ea typeface="+mn-ea"/>
                <a:cs typeface="+mn-cs"/>
              </a:rPr>
              <a:t>Authorities and other influential actors in Japan drew attention to key humanitarian issues, notably at events on the Arms Trade Treaty and through films and publications.</a:t>
            </a:r>
          </a:p>
          <a:p>
            <a:r>
              <a:rPr lang="en-US" sz="1200" b="0" i="0" u="none" strike="noStrike" kern="1200" baseline="0" dirty="0" smtClean="0">
                <a:solidFill>
                  <a:schemeClr val="tx1"/>
                </a:solidFill>
                <a:latin typeface="+mn-lt"/>
                <a:ea typeface="+mn-ea"/>
                <a:cs typeface="+mn-cs"/>
              </a:rPr>
              <a:t>At an ICRC workshop, military officers from Brunei Darussalam, Malaysia, Singapore and 7 other countries learnt more about the norms governing military operations in</a:t>
            </a:r>
          </a:p>
          <a:p>
            <a:r>
              <a:rPr lang="fr-CH" sz="1200" b="0" i="0" u="none" strike="noStrike" kern="1200" baseline="0" dirty="0" smtClean="0">
                <a:solidFill>
                  <a:schemeClr val="tx1"/>
                </a:solidFill>
                <a:latin typeface="+mn-lt"/>
                <a:ea typeface="+mn-ea"/>
                <a:cs typeface="+mn-cs"/>
              </a:rPr>
              <a:t>support of </a:t>
            </a:r>
            <a:r>
              <a:rPr lang="fr-CH" sz="1200" b="0" i="0" u="none" strike="noStrike" kern="1200" baseline="0" dirty="0" err="1" smtClean="0">
                <a:solidFill>
                  <a:schemeClr val="tx1"/>
                </a:solidFill>
                <a:latin typeface="+mn-lt"/>
                <a:ea typeface="+mn-ea"/>
                <a:cs typeface="+mn-cs"/>
              </a:rPr>
              <a:t>law</a:t>
            </a:r>
            <a:r>
              <a:rPr lang="fr-CH" sz="1200" b="0" i="0" u="none" strike="noStrike" kern="1200" baseline="0" dirty="0" smtClean="0">
                <a:solidFill>
                  <a:schemeClr val="tx1"/>
                </a:solidFill>
                <a:latin typeface="+mn-lt"/>
                <a:ea typeface="+mn-ea"/>
                <a:cs typeface="+mn-cs"/>
              </a:rPr>
              <a:t> </a:t>
            </a:r>
            <a:r>
              <a:rPr lang="fr-CH" sz="1200" b="0" i="0" u="none" strike="noStrike" kern="1200" baseline="0" dirty="0" err="1" smtClean="0">
                <a:solidFill>
                  <a:schemeClr val="tx1"/>
                </a:solidFill>
                <a:latin typeface="+mn-lt"/>
                <a:ea typeface="+mn-ea"/>
                <a:cs typeface="+mn-cs"/>
              </a:rPr>
              <a:t>enforcement</a:t>
            </a:r>
            <a:r>
              <a:rPr lang="fr-CH" sz="1200" b="0" i="0" u="none" strike="noStrike" kern="1200" baseline="0" dirty="0" smtClean="0">
                <a:solidFill>
                  <a:schemeClr val="tx1"/>
                </a:solidFill>
                <a:latin typeface="+mn-lt"/>
                <a:ea typeface="+mn-ea"/>
                <a:cs typeface="+mn-cs"/>
              </a:rPr>
              <a:t>.</a:t>
            </a:r>
            <a:endParaRPr lang="en-US" sz="1200" b="1" i="0" u="none" strike="noStrike" kern="1200" baseline="0" dirty="0" smtClean="0">
              <a:solidFill>
                <a:schemeClr val="tx1"/>
              </a:solidFill>
              <a:latin typeface="+mn-lt"/>
              <a:ea typeface="+mn-ea"/>
              <a:cs typeface="+mn-cs"/>
            </a:endParaRPr>
          </a:p>
          <a:p>
            <a:endParaRPr lang="fr-CH" b="1" dirty="0" smtClean="0"/>
          </a:p>
        </p:txBody>
      </p:sp>
    </p:spTree>
    <p:extLst>
      <p:ext uri="{BB962C8B-B14F-4D97-AF65-F5344CB8AC3E}">
        <p14:creationId xmlns:p14="http://schemas.microsoft.com/office/powerpoint/2010/main" val="834726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49" name="Rectangle 7"/>
          <p:cNvSpPr>
            <a:spLocks noGrp="1" noChangeArrowheads="1"/>
          </p:cNvSpPr>
          <p:nvPr>
            <p:ph type="sldNum" sz="quarter" idx="5"/>
          </p:nvPr>
        </p:nvSpPr>
        <p:spPr>
          <a:noFill/>
          <a:ln>
            <a:miter lim="800000"/>
            <a:headEnd/>
            <a:tailEnd/>
          </a:ln>
        </p:spPr>
        <p:txBody>
          <a:bodyPr/>
          <a:lstStyle/>
          <a:p>
            <a:fld id="{7FCABA49-7140-4802-A11F-E0188FB37BBF}" type="slidenum">
              <a:rPr lang="fr-CH" smtClean="0">
                <a:solidFill>
                  <a:prstClr val="black"/>
                </a:solidFill>
              </a:rPr>
              <a:pPr/>
              <a:t>18</a:t>
            </a:fld>
            <a:endParaRPr lang="fr-CH" smtClean="0">
              <a:solidFill>
                <a:prstClr val="black"/>
              </a:solidFill>
            </a:endParaRPr>
          </a:p>
        </p:txBody>
      </p:sp>
      <p:sp>
        <p:nvSpPr>
          <p:cNvPr id="898050" name="Rectangle 2"/>
          <p:cNvSpPr>
            <a:spLocks noGrp="1" noRot="1" noChangeAspect="1" noChangeArrowheads="1" noTextEdit="1"/>
          </p:cNvSpPr>
          <p:nvPr>
            <p:ph type="sldImg"/>
          </p:nvPr>
        </p:nvSpPr>
        <p:spPr>
          <a:xfrm>
            <a:off x="900113" y="739775"/>
            <a:ext cx="4927600" cy="3695700"/>
          </a:xfrm>
          <a:ln/>
        </p:spPr>
      </p:sp>
      <p:sp>
        <p:nvSpPr>
          <p:cNvPr id="898051" name="Rectangle 3"/>
          <p:cNvSpPr>
            <a:spLocks noGrp="1" noChangeArrowheads="1"/>
          </p:cNvSpPr>
          <p:nvPr>
            <p:ph type="body" idx="1"/>
          </p:nvPr>
        </p:nvSpPr>
        <p:spPr>
          <a:xfrm>
            <a:off x="671514" y="4681538"/>
            <a:ext cx="5380037" cy="4432300"/>
          </a:xfrm>
          <a:noFill/>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Indonesia, Timor </a:t>
            </a:r>
            <a:r>
              <a:rPr lang="en-US" sz="1200" b="1" i="0" u="none" strike="noStrike" kern="1200" baseline="0" dirty="0" err="1" smtClean="0">
                <a:solidFill>
                  <a:schemeClr val="tx1"/>
                </a:solidFill>
                <a:latin typeface="+mn-lt"/>
                <a:ea typeface="+mn-ea"/>
                <a:cs typeface="+mn-cs"/>
              </a:rPr>
              <a:t>Leste</a:t>
            </a:r>
            <a:r>
              <a:rPr lang="en-US" sz="1200" b="1" i="0" u="none" strike="noStrike" kern="1200" baseline="0" dirty="0" smtClean="0">
                <a:solidFill>
                  <a:schemeClr val="tx1"/>
                </a:solidFill>
                <a:latin typeface="+mn-lt"/>
                <a:ea typeface="+mn-ea"/>
                <a:cs typeface="+mn-cs"/>
              </a:rPr>
              <a:t> and ASEAN</a:t>
            </a:r>
          </a:p>
          <a:p>
            <a:r>
              <a:rPr lang="en-US" sz="1200" b="0" i="0" u="none" strike="noStrike" kern="1200" baseline="0" dirty="0" smtClean="0">
                <a:solidFill>
                  <a:schemeClr val="tx1"/>
                </a:solidFill>
                <a:latin typeface="+mn-lt"/>
                <a:ea typeface="+mn-ea"/>
                <a:cs typeface="+mn-cs"/>
              </a:rPr>
              <a:t>Members of families dispersed by detention or migration communicated via the Movement’s family-links services.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Indonesia, people in Papua continued to benefit from ophthalmological care provided by the Indonesian Red Cross Society and the ICRC, and people in Maluku began to receive</a:t>
            </a:r>
          </a:p>
          <a:p>
            <a:r>
              <a:rPr lang="fr-CH" sz="1200" b="0" i="0" u="none" strike="noStrike" kern="1200" baseline="0" dirty="0" err="1" smtClean="0">
                <a:solidFill>
                  <a:schemeClr val="tx1"/>
                </a:solidFill>
                <a:latin typeface="+mn-lt"/>
                <a:ea typeface="+mn-ea"/>
                <a:cs typeface="+mn-cs"/>
              </a:rPr>
              <a:t>similar</a:t>
            </a:r>
            <a:r>
              <a:rPr lang="fr-CH" sz="1200" b="0" i="0" u="none" strike="noStrike" kern="1200" baseline="0" dirty="0" smtClean="0">
                <a:solidFill>
                  <a:schemeClr val="tx1"/>
                </a:solidFill>
                <a:latin typeface="+mn-lt"/>
                <a:ea typeface="+mn-ea"/>
                <a:cs typeface="+mn-cs"/>
              </a:rPr>
              <a:t> services.</a:t>
            </a:r>
          </a:p>
          <a:p>
            <a:r>
              <a:rPr lang="en-US" sz="1200" b="0" i="0" u="none" strike="noStrike" kern="1200" baseline="0" dirty="0" smtClean="0">
                <a:solidFill>
                  <a:schemeClr val="tx1"/>
                </a:solidFill>
                <a:latin typeface="+mn-lt"/>
                <a:ea typeface="+mn-ea"/>
                <a:cs typeface="+mn-cs"/>
              </a:rPr>
              <a:t>With the ICRC’s guidance, Indonesian military and police instructors became more adept in providing advice on IHL compliance and instruction in internationally recognized</a:t>
            </a:r>
          </a:p>
          <a:p>
            <a:r>
              <a:rPr lang="fr-CH" sz="1200" b="0" i="0" u="none" strike="noStrike" kern="1200" baseline="0" dirty="0" err="1" smtClean="0">
                <a:solidFill>
                  <a:schemeClr val="tx1"/>
                </a:solidFill>
                <a:latin typeface="+mn-lt"/>
                <a:ea typeface="+mn-ea"/>
                <a:cs typeface="+mn-cs"/>
              </a:rPr>
              <a:t>policing</a:t>
            </a:r>
            <a:r>
              <a:rPr lang="fr-CH" sz="1200" b="0" i="0" u="none" strike="noStrike" kern="1200" baseline="0" dirty="0" smtClean="0">
                <a:solidFill>
                  <a:schemeClr val="tx1"/>
                </a:solidFill>
                <a:latin typeface="+mn-lt"/>
                <a:ea typeface="+mn-ea"/>
                <a:cs typeface="+mn-cs"/>
              </a:rPr>
              <a:t> standards, </a:t>
            </a:r>
            <a:r>
              <a:rPr lang="fr-CH" sz="1200" b="0" i="0" u="none" strike="noStrike" kern="1200" baseline="0" dirty="0" err="1" smtClean="0">
                <a:solidFill>
                  <a:schemeClr val="tx1"/>
                </a:solidFill>
                <a:latin typeface="+mn-lt"/>
                <a:ea typeface="+mn-ea"/>
                <a:cs typeface="+mn-cs"/>
              </a:rPr>
              <a:t>respectively</a:t>
            </a:r>
            <a:r>
              <a:rPr lang="fr-CH" sz="1200" b="0" i="0" u="none" strike="noStrike" kern="1200" baseline="0" dirty="0" smtClean="0">
                <a:solidFill>
                  <a:schemeClr val="tx1"/>
                </a:solidFill>
                <a:latin typeface="+mn-lt"/>
                <a:ea typeface="+mn-ea"/>
                <a:cs typeface="+mn-cs"/>
              </a:rPr>
              <a:t>.</a:t>
            </a:r>
          </a:p>
          <a:p>
            <a:endParaRPr lang="fr-CH"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Timor-Leste, it supports training for the authorities and other relevant actors in the management of human remains following disasters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Supporting NS on increasing their safety while working in sensitive and insecure situation.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Brunei </a:t>
            </a:r>
            <a:r>
              <a:rPr lang="en-US" sz="1200" b="1" i="0" u="none" strike="noStrike" kern="1200" baseline="0" dirty="0" err="1" smtClean="0">
                <a:solidFill>
                  <a:schemeClr val="tx1"/>
                </a:solidFill>
                <a:latin typeface="+mn-lt"/>
                <a:ea typeface="+mn-ea"/>
                <a:cs typeface="+mn-cs"/>
              </a:rPr>
              <a:t>Darusalam</a:t>
            </a:r>
            <a:r>
              <a:rPr lang="en-US" sz="1200" b="1" i="0" u="none" strike="noStrike" kern="1200" baseline="0" dirty="0" smtClean="0">
                <a:solidFill>
                  <a:schemeClr val="tx1"/>
                </a:solidFill>
                <a:latin typeface="+mn-lt"/>
                <a:ea typeface="+mn-ea"/>
                <a:cs typeface="+mn-cs"/>
              </a:rPr>
              <a:t>, Malaysia, Singapore</a:t>
            </a:r>
          </a:p>
          <a:p>
            <a:r>
              <a:rPr lang="en-US" sz="1200" b="0" i="0" u="none" strike="noStrike" kern="1200" baseline="0" dirty="0" smtClean="0">
                <a:solidFill>
                  <a:schemeClr val="tx1"/>
                </a:solidFill>
                <a:latin typeface="+mn-lt"/>
                <a:ea typeface="+mn-ea"/>
                <a:cs typeface="+mn-cs"/>
              </a:rPr>
              <a:t>People in immigration detention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in Malaysia had better access to health care following ICRC-supported initiatives by authorities to deploy medical staff and establish a clinic</a:t>
            </a:r>
          </a:p>
          <a:p>
            <a:r>
              <a:rPr lang="fr-CH" sz="1200" b="0" i="0" u="none" strike="noStrike" kern="1200" baseline="0" dirty="0" smtClean="0">
                <a:solidFill>
                  <a:schemeClr val="tx1"/>
                </a:solidFill>
                <a:latin typeface="+mn-lt"/>
                <a:ea typeface="+mn-ea"/>
                <a:cs typeface="+mn-cs"/>
              </a:rPr>
              <a:t>on-site.</a:t>
            </a:r>
          </a:p>
          <a:p>
            <a:r>
              <a:rPr lang="en-US" sz="1200" b="0" i="0" u="none" strike="noStrike" kern="1200" baseline="0" dirty="0" smtClean="0">
                <a:solidFill>
                  <a:schemeClr val="tx1"/>
                </a:solidFill>
                <a:latin typeface="+mn-lt"/>
                <a:ea typeface="+mn-ea"/>
                <a:cs typeface="+mn-cs"/>
              </a:rPr>
              <a:t>Residents in Sabah, Malaysia, learnt to cope with basic health issues after attending Malaysian Red Crescent Society and/or ICRC sessions on good hygiene practices and first aid.</a:t>
            </a:r>
          </a:p>
          <a:p>
            <a:r>
              <a:rPr lang="en-US" sz="1200" b="0" i="0" u="none" strike="noStrike" kern="1200" baseline="0" dirty="0" smtClean="0">
                <a:solidFill>
                  <a:schemeClr val="tx1"/>
                </a:solidFill>
                <a:latin typeface="+mn-lt"/>
                <a:ea typeface="+mn-ea"/>
                <a:cs typeface="+mn-cs"/>
              </a:rPr>
              <a:t>Members of dispersed families contacted relatives through Movement family-links services. Movement partners, responding to recent migration and other events in the region,</a:t>
            </a:r>
          </a:p>
          <a:p>
            <a:r>
              <a:rPr lang="en-US" sz="1200" b="0" i="0" u="none" strike="noStrike" kern="1200" baseline="0" dirty="0" smtClean="0">
                <a:solidFill>
                  <a:schemeClr val="tx1"/>
                </a:solidFill>
                <a:latin typeface="+mn-lt"/>
                <a:ea typeface="+mn-ea"/>
                <a:cs typeface="+mn-cs"/>
              </a:rPr>
              <a:t>sought to improve these services.</a:t>
            </a:r>
          </a:p>
          <a:p>
            <a:r>
              <a:rPr lang="en-US" sz="1200" b="0" i="0" u="none" strike="noStrike" kern="1200" baseline="0" dirty="0" smtClean="0">
                <a:solidFill>
                  <a:schemeClr val="tx1"/>
                </a:solidFill>
                <a:latin typeface="+mn-lt"/>
                <a:ea typeface="+mn-ea"/>
                <a:cs typeface="+mn-cs"/>
              </a:rPr>
              <a:t>Authorities and other influential actors in Japan drew attention to key humanitarian issues, notably at events on the Arms Trade Treaty and through films and publications.</a:t>
            </a:r>
          </a:p>
          <a:p>
            <a:r>
              <a:rPr lang="en-US" sz="1200" b="0" i="0" u="none" strike="noStrike" kern="1200" baseline="0" dirty="0" smtClean="0">
                <a:solidFill>
                  <a:schemeClr val="tx1"/>
                </a:solidFill>
                <a:latin typeface="+mn-lt"/>
                <a:ea typeface="+mn-ea"/>
                <a:cs typeface="+mn-cs"/>
              </a:rPr>
              <a:t>At an ICRC workshop, military officers from Brunei Darussalam, Malaysia, Singapore and 7 other countries learnt more about the norms governing military operations in</a:t>
            </a:r>
          </a:p>
          <a:p>
            <a:r>
              <a:rPr lang="fr-CH" sz="1200" b="0" i="0" u="none" strike="noStrike" kern="1200" baseline="0" dirty="0" smtClean="0">
                <a:solidFill>
                  <a:schemeClr val="tx1"/>
                </a:solidFill>
                <a:latin typeface="+mn-lt"/>
                <a:ea typeface="+mn-ea"/>
                <a:cs typeface="+mn-cs"/>
              </a:rPr>
              <a:t>support of </a:t>
            </a:r>
            <a:r>
              <a:rPr lang="fr-CH" sz="1200" b="0" i="0" u="none" strike="noStrike" kern="1200" baseline="0" dirty="0" err="1" smtClean="0">
                <a:solidFill>
                  <a:schemeClr val="tx1"/>
                </a:solidFill>
                <a:latin typeface="+mn-lt"/>
                <a:ea typeface="+mn-ea"/>
                <a:cs typeface="+mn-cs"/>
              </a:rPr>
              <a:t>law</a:t>
            </a:r>
            <a:r>
              <a:rPr lang="fr-CH" sz="1200" b="0" i="0" u="none" strike="noStrike" kern="1200" baseline="0" dirty="0" smtClean="0">
                <a:solidFill>
                  <a:schemeClr val="tx1"/>
                </a:solidFill>
                <a:latin typeface="+mn-lt"/>
                <a:ea typeface="+mn-ea"/>
                <a:cs typeface="+mn-cs"/>
              </a:rPr>
              <a:t> </a:t>
            </a:r>
            <a:r>
              <a:rPr lang="fr-CH" sz="1200" b="0" i="0" u="none" strike="noStrike" kern="1200" baseline="0" dirty="0" err="1" smtClean="0">
                <a:solidFill>
                  <a:schemeClr val="tx1"/>
                </a:solidFill>
                <a:latin typeface="+mn-lt"/>
                <a:ea typeface="+mn-ea"/>
                <a:cs typeface="+mn-cs"/>
              </a:rPr>
              <a:t>enforcement</a:t>
            </a:r>
            <a:r>
              <a:rPr lang="fr-CH" sz="1200" b="0" i="0" u="none" strike="noStrike" kern="1200" baseline="0" dirty="0" smtClean="0">
                <a:solidFill>
                  <a:schemeClr val="tx1"/>
                </a:solidFill>
                <a:latin typeface="+mn-lt"/>
                <a:ea typeface="+mn-ea"/>
                <a:cs typeface="+mn-cs"/>
              </a:rPr>
              <a:t>.</a:t>
            </a:r>
            <a:endParaRPr lang="en-US" sz="1200" b="1" i="0" u="none" strike="noStrike" kern="1200" baseline="0" dirty="0" smtClean="0">
              <a:solidFill>
                <a:schemeClr val="tx1"/>
              </a:solidFill>
              <a:latin typeface="+mn-lt"/>
              <a:ea typeface="+mn-ea"/>
              <a:cs typeface="+mn-cs"/>
            </a:endParaRPr>
          </a:p>
          <a:p>
            <a:endParaRPr lang="fr-CH" b="1" dirty="0" smtClean="0"/>
          </a:p>
        </p:txBody>
      </p:sp>
    </p:spTree>
    <p:extLst>
      <p:ext uri="{BB962C8B-B14F-4D97-AF65-F5344CB8AC3E}">
        <p14:creationId xmlns:p14="http://schemas.microsoft.com/office/powerpoint/2010/main" val="4064719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49" name="Rectangle 7"/>
          <p:cNvSpPr>
            <a:spLocks noGrp="1" noChangeArrowheads="1"/>
          </p:cNvSpPr>
          <p:nvPr>
            <p:ph type="sldNum" sz="quarter" idx="5"/>
          </p:nvPr>
        </p:nvSpPr>
        <p:spPr>
          <a:noFill/>
          <a:ln>
            <a:miter lim="800000"/>
            <a:headEnd/>
            <a:tailEnd/>
          </a:ln>
        </p:spPr>
        <p:txBody>
          <a:bodyPr/>
          <a:lstStyle/>
          <a:p>
            <a:fld id="{7FCABA49-7140-4802-A11F-E0188FB37BBF}" type="slidenum">
              <a:rPr lang="fr-CH" smtClean="0">
                <a:solidFill>
                  <a:prstClr val="black"/>
                </a:solidFill>
              </a:rPr>
              <a:pPr/>
              <a:t>19</a:t>
            </a:fld>
            <a:endParaRPr lang="fr-CH" smtClean="0">
              <a:solidFill>
                <a:prstClr val="black"/>
              </a:solidFill>
            </a:endParaRPr>
          </a:p>
        </p:txBody>
      </p:sp>
      <p:sp>
        <p:nvSpPr>
          <p:cNvPr id="898050" name="Rectangle 2"/>
          <p:cNvSpPr>
            <a:spLocks noGrp="1" noRot="1" noChangeAspect="1" noChangeArrowheads="1" noTextEdit="1"/>
          </p:cNvSpPr>
          <p:nvPr>
            <p:ph type="sldImg"/>
          </p:nvPr>
        </p:nvSpPr>
        <p:spPr>
          <a:xfrm>
            <a:off x="900113" y="739775"/>
            <a:ext cx="4927600" cy="3695700"/>
          </a:xfrm>
          <a:ln/>
        </p:spPr>
      </p:sp>
      <p:sp>
        <p:nvSpPr>
          <p:cNvPr id="898051" name="Rectangle 3"/>
          <p:cNvSpPr>
            <a:spLocks noGrp="1" noChangeArrowheads="1"/>
          </p:cNvSpPr>
          <p:nvPr>
            <p:ph type="body" idx="1"/>
          </p:nvPr>
        </p:nvSpPr>
        <p:spPr>
          <a:xfrm>
            <a:off x="671514" y="4681538"/>
            <a:ext cx="5380037" cy="4432300"/>
          </a:xfrm>
          <a:noFill/>
        </p:spPr>
        <p:txBody>
          <a:bodyPr/>
          <a:lstStyle/>
          <a:p>
            <a:endParaRPr lang="en-US" sz="1200" b="0" i="0" u="none" strike="noStrike" kern="1200" baseline="0" dirty="0" smtClean="0">
              <a:solidFill>
                <a:schemeClr val="tx1"/>
              </a:solidFill>
              <a:latin typeface="+mn-lt"/>
              <a:ea typeface="+mn-ea"/>
              <a:cs typeface="+mn-cs"/>
            </a:endParaRPr>
          </a:p>
          <a:p>
            <a:r>
              <a:rPr lang="fr-CH" sz="1200" b="0" i="0" u="none" strike="noStrike" kern="1200" baseline="0" dirty="0" err="1" smtClean="0">
                <a:solidFill>
                  <a:schemeClr val="tx1"/>
                </a:solidFill>
                <a:latin typeface="+mn-lt"/>
                <a:ea typeface="+mn-ea"/>
                <a:cs typeface="+mn-cs"/>
              </a:rPr>
              <a:t>policing</a:t>
            </a:r>
            <a:r>
              <a:rPr lang="fr-CH" sz="1200" b="0" i="0" u="none" strike="noStrike" kern="1200" baseline="0" dirty="0" smtClean="0">
                <a:solidFill>
                  <a:schemeClr val="tx1"/>
                </a:solidFill>
                <a:latin typeface="+mn-lt"/>
                <a:ea typeface="+mn-ea"/>
                <a:cs typeface="+mn-cs"/>
              </a:rPr>
              <a:t> standards, </a:t>
            </a:r>
            <a:r>
              <a:rPr lang="fr-CH" sz="1200" b="0" i="0" u="none" strike="noStrike" kern="1200" baseline="0" dirty="0" err="1" smtClean="0">
                <a:solidFill>
                  <a:schemeClr val="tx1"/>
                </a:solidFill>
                <a:latin typeface="+mn-lt"/>
                <a:ea typeface="+mn-ea"/>
                <a:cs typeface="+mn-cs"/>
              </a:rPr>
              <a:t>respectively</a:t>
            </a:r>
            <a:r>
              <a:rPr lang="fr-CH" sz="1200" b="0" i="0" u="none" strike="noStrike" kern="1200" baseline="0" dirty="0" smtClean="0">
                <a:solidFill>
                  <a:schemeClr val="tx1"/>
                </a:solidFill>
                <a:latin typeface="+mn-lt"/>
                <a:ea typeface="+mn-ea"/>
                <a:cs typeface="+mn-cs"/>
              </a:rPr>
              <a:t>.</a:t>
            </a:r>
          </a:p>
          <a:p>
            <a:endParaRPr lang="fr-CH"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Timor-Leste, it supports training for the authorities and other relevant actors in the management of human remains following disasters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Supporting NS on increasing their safety while working in sensitive and insecure situation.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Brunei </a:t>
            </a:r>
            <a:r>
              <a:rPr lang="en-US" sz="1200" b="1" i="0" u="none" strike="noStrike" kern="1200" baseline="0" dirty="0" err="1" smtClean="0">
                <a:solidFill>
                  <a:schemeClr val="tx1"/>
                </a:solidFill>
                <a:latin typeface="+mn-lt"/>
                <a:ea typeface="+mn-ea"/>
                <a:cs typeface="+mn-cs"/>
              </a:rPr>
              <a:t>Darusalam</a:t>
            </a:r>
            <a:r>
              <a:rPr lang="en-US" sz="1200" b="1" i="0" u="none" strike="noStrike" kern="1200" baseline="0" dirty="0" smtClean="0">
                <a:solidFill>
                  <a:schemeClr val="tx1"/>
                </a:solidFill>
                <a:latin typeface="+mn-lt"/>
                <a:ea typeface="+mn-ea"/>
                <a:cs typeface="+mn-cs"/>
              </a:rPr>
              <a:t>, Malaysia, Singapore</a:t>
            </a:r>
          </a:p>
          <a:p>
            <a:r>
              <a:rPr lang="en-US" sz="1200" b="0" i="0" u="none" strike="noStrike" kern="1200" baseline="0" dirty="0" smtClean="0">
                <a:solidFill>
                  <a:schemeClr val="tx1"/>
                </a:solidFill>
                <a:latin typeface="+mn-lt"/>
                <a:ea typeface="+mn-ea"/>
                <a:cs typeface="+mn-cs"/>
              </a:rPr>
              <a:t>People in immigration detention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in Malaysia had better access to health care following ICRC-supported initiatives by authorities to deploy medical staff and establish a clinic</a:t>
            </a:r>
          </a:p>
          <a:p>
            <a:r>
              <a:rPr lang="fr-CH" sz="1200" b="0" i="0" u="none" strike="noStrike" kern="1200" baseline="0" dirty="0" smtClean="0">
                <a:solidFill>
                  <a:schemeClr val="tx1"/>
                </a:solidFill>
                <a:latin typeface="+mn-lt"/>
                <a:ea typeface="+mn-ea"/>
                <a:cs typeface="+mn-cs"/>
              </a:rPr>
              <a:t>on-site.</a:t>
            </a:r>
          </a:p>
          <a:p>
            <a:r>
              <a:rPr lang="en-US" sz="1200" b="0" i="0" u="none" strike="noStrike" kern="1200" baseline="0" dirty="0" smtClean="0">
                <a:solidFill>
                  <a:schemeClr val="tx1"/>
                </a:solidFill>
                <a:latin typeface="+mn-lt"/>
                <a:ea typeface="+mn-ea"/>
                <a:cs typeface="+mn-cs"/>
              </a:rPr>
              <a:t>Residents in Sabah, Malaysia, learnt to cope with basic health issues after attending Malaysian Red Crescent Society and/or ICRC sessions on good hygiene practices and first aid.</a:t>
            </a:r>
          </a:p>
          <a:p>
            <a:r>
              <a:rPr lang="en-US" sz="1200" b="0" i="0" u="none" strike="noStrike" kern="1200" baseline="0" dirty="0" smtClean="0">
                <a:solidFill>
                  <a:schemeClr val="tx1"/>
                </a:solidFill>
                <a:latin typeface="+mn-lt"/>
                <a:ea typeface="+mn-ea"/>
                <a:cs typeface="+mn-cs"/>
              </a:rPr>
              <a:t>Members of dispersed families contacted relatives through Movement family-links services. Movement partners, responding to recent migration and other events in the region,</a:t>
            </a:r>
          </a:p>
          <a:p>
            <a:r>
              <a:rPr lang="en-US" sz="1200" b="0" i="0" u="none" strike="noStrike" kern="1200" baseline="0" dirty="0" smtClean="0">
                <a:solidFill>
                  <a:schemeClr val="tx1"/>
                </a:solidFill>
                <a:latin typeface="+mn-lt"/>
                <a:ea typeface="+mn-ea"/>
                <a:cs typeface="+mn-cs"/>
              </a:rPr>
              <a:t>sought to improve these services.</a:t>
            </a:r>
          </a:p>
          <a:p>
            <a:r>
              <a:rPr lang="en-US" sz="1200" b="0" i="0" u="none" strike="noStrike" kern="1200" baseline="0" dirty="0" smtClean="0">
                <a:solidFill>
                  <a:schemeClr val="tx1"/>
                </a:solidFill>
                <a:latin typeface="+mn-lt"/>
                <a:ea typeface="+mn-ea"/>
                <a:cs typeface="+mn-cs"/>
              </a:rPr>
              <a:t>Authorities and other influential actors in Japan drew attention to key humanitarian issues, notably at events on the Arms Trade Treaty and through films and publications.</a:t>
            </a:r>
          </a:p>
          <a:p>
            <a:r>
              <a:rPr lang="en-US" sz="1200" b="0" i="0" u="none" strike="noStrike" kern="1200" baseline="0" dirty="0" smtClean="0">
                <a:solidFill>
                  <a:schemeClr val="tx1"/>
                </a:solidFill>
                <a:latin typeface="+mn-lt"/>
                <a:ea typeface="+mn-ea"/>
                <a:cs typeface="+mn-cs"/>
              </a:rPr>
              <a:t>At an ICRC workshop, military officers from Brunei Darussalam, Malaysia, Singapore and 7 other countries learnt more about the norms governing military operations in</a:t>
            </a:r>
          </a:p>
          <a:p>
            <a:r>
              <a:rPr lang="fr-CH" sz="1200" b="0" i="0" u="none" strike="noStrike" kern="1200" baseline="0" dirty="0" smtClean="0">
                <a:solidFill>
                  <a:schemeClr val="tx1"/>
                </a:solidFill>
                <a:latin typeface="+mn-lt"/>
                <a:ea typeface="+mn-ea"/>
                <a:cs typeface="+mn-cs"/>
              </a:rPr>
              <a:t>support of </a:t>
            </a:r>
            <a:r>
              <a:rPr lang="fr-CH" sz="1200" b="0" i="0" u="none" strike="noStrike" kern="1200" baseline="0" dirty="0" err="1" smtClean="0">
                <a:solidFill>
                  <a:schemeClr val="tx1"/>
                </a:solidFill>
                <a:latin typeface="+mn-lt"/>
                <a:ea typeface="+mn-ea"/>
                <a:cs typeface="+mn-cs"/>
              </a:rPr>
              <a:t>law</a:t>
            </a:r>
            <a:r>
              <a:rPr lang="fr-CH" sz="1200" b="0" i="0" u="none" strike="noStrike" kern="1200" baseline="0" dirty="0" smtClean="0">
                <a:solidFill>
                  <a:schemeClr val="tx1"/>
                </a:solidFill>
                <a:latin typeface="+mn-lt"/>
                <a:ea typeface="+mn-ea"/>
                <a:cs typeface="+mn-cs"/>
              </a:rPr>
              <a:t> </a:t>
            </a:r>
            <a:r>
              <a:rPr lang="fr-CH" sz="1200" b="0" i="0" u="none" strike="noStrike" kern="1200" baseline="0" dirty="0" err="1" smtClean="0">
                <a:solidFill>
                  <a:schemeClr val="tx1"/>
                </a:solidFill>
                <a:latin typeface="+mn-lt"/>
                <a:ea typeface="+mn-ea"/>
                <a:cs typeface="+mn-cs"/>
              </a:rPr>
              <a:t>enforcement</a:t>
            </a:r>
            <a:r>
              <a:rPr lang="fr-CH" sz="1200" b="0" i="0" u="none" strike="noStrike" kern="1200" baseline="0" dirty="0" smtClean="0">
                <a:solidFill>
                  <a:schemeClr val="tx1"/>
                </a:solidFill>
                <a:latin typeface="+mn-lt"/>
                <a:ea typeface="+mn-ea"/>
                <a:cs typeface="+mn-cs"/>
              </a:rPr>
              <a:t>.</a:t>
            </a:r>
            <a:endParaRPr lang="en-US" sz="1200" b="1" i="0" u="none" strike="noStrike" kern="1200" baseline="0" dirty="0" smtClean="0">
              <a:solidFill>
                <a:schemeClr val="tx1"/>
              </a:solidFill>
              <a:latin typeface="+mn-lt"/>
              <a:ea typeface="+mn-ea"/>
              <a:cs typeface="+mn-cs"/>
            </a:endParaRPr>
          </a:p>
          <a:p>
            <a:endParaRPr lang="fr-CH" b="1" dirty="0" smtClean="0"/>
          </a:p>
        </p:txBody>
      </p:sp>
    </p:spTree>
    <p:extLst>
      <p:ext uri="{BB962C8B-B14F-4D97-AF65-F5344CB8AC3E}">
        <p14:creationId xmlns:p14="http://schemas.microsoft.com/office/powerpoint/2010/main" val="72910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49" name="Rectangle 7"/>
          <p:cNvSpPr>
            <a:spLocks noGrp="1" noChangeArrowheads="1"/>
          </p:cNvSpPr>
          <p:nvPr>
            <p:ph type="sldNum" sz="quarter" idx="5"/>
          </p:nvPr>
        </p:nvSpPr>
        <p:spPr>
          <a:noFill/>
          <a:ln>
            <a:miter lim="800000"/>
            <a:headEnd/>
            <a:tailEnd/>
          </a:ln>
        </p:spPr>
        <p:txBody>
          <a:bodyPr/>
          <a:lstStyle/>
          <a:p>
            <a:fld id="{7FCABA49-7140-4802-A11F-E0188FB37BBF}" type="slidenum">
              <a:rPr lang="fr-CH" smtClean="0">
                <a:solidFill>
                  <a:prstClr val="black"/>
                </a:solidFill>
              </a:rPr>
              <a:pPr/>
              <a:t>20</a:t>
            </a:fld>
            <a:endParaRPr lang="fr-CH" smtClean="0">
              <a:solidFill>
                <a:prstClr val="black"/>
              </a:solidFill>
            </a:endParaRPr>
          </a:p>
        </p:txBody>
      </p:sp>
      <p:sp>
        <p:nvSpPr>
          <p:cNvPr id="898050" name="Rectangle 2"/>
          <p:cNvSpPr>
            <a:spLocks noGrp="1" noRot="1" noChangeAspect="1" noChangeArrowheads="1" noTextEdit="1"/>
          </p:cNvSpPr>
          <p:nvPr>
            <p:ph type="sldImg"/>
          </p:nvPr>
        </p:nvSpPr>
        <p:spPr>
          <a:xfrm>
            <a:off x="900113" y="739775"/>
            <a:ext cx="4927600" cy="3695700"/>
          </a:xfrm>
          <a:ln/>
        </p:spPr>
      </p:sp>
      <p:sp>
        <p:nvSpPr>
          <p:cNvPr id="898051" name="Rectangle 3"/>
          <p:cNvSpPr>
            <a:spLocks noGrp="1" noChangeArrowheads="1"/>
          </p:cNvSpPr>
          <p:nvPr>
            <p:ph type="body" idx="1"/>
          </p:nvPr>
        </p:nvSpPr>
        <p:spPr>
          <a:xfrm>
            <a:off x="671514" y="4681538"/>
            <a:ext cx="5380037" cy="4432300"/>
          </a:xfrm>
          <a:noFill/>
        </p:spPr>
        <p:txBody>
          <a:bodyPr/>
          <a:lstStyle/>
          <a:p>
            <a:r>
              <a:rPr lang="en-US" sz="1200" b="0" i="0" u="none" strike="noStrike" kern="1200" baseline="0" dirty="0" smtClean="0">
                <a:solidFill>
                  <a:schemeClr val="tx1"/>
                </a:solidFill>
                <a:latin typeface="+mn-lt"/>
                <a:ea typeface="+mn-ea"/>
                <a:cs typeface="+mn-cs"/>
              </a:rPr>
              <a:t>Members of dispersed families contacted relatives through Movement family-links services. Movement partners, responding to recent migration and other events in the region,</a:t>
            </a:r>
          </a:p>
          <a:p>
            <a:r>
              <a:rPr lang="en-US" sz="1200" b="0" i="0" u="none" strike="noStrike" kern="1200" baseline="0" dirty="0" smtClean="0">
                <a:solidFill>
                  <a:schemeClr val="tx1"/>
                </a:solidFill>
                <a:latin typeface="+mn-lt"/>
                <a:ea typeface="+mn-ea"/>
                <a:cs typeface="+mn-cs"/>
              </a:rPr>
              <a:t>sought to improve these services.</a:t>
            </a:r>
          </a:p>
          <a:p>
            <a:r>
              <a:rPr lang="en-US" sz="1200" b="0" i="0" u="none" strike="noStrike" kern="1200" baseline="0" dirty="0" smtClean="0">
                <a:solidFill>
                  <a:schemeClr val="tx1"/>
                </a:solidFill>
                <a:latin typeface="+mn-lt"/>
                <a:ea typeface="+mn-ea"/>
                <a:cs typeface="+mn-cs"/>
              </a:rPr>
              <a:t>Authorities and other influential actors in Japan drew attention to key humanitarian issues, notably at events on the Arms Trade Treaty and through films and publications.</a:t>
            </a:r>
          </a:p>
          <a:p>
            <a:r>
              <a:rPr lang="en-US" sz="1200" b="0" i="0" u="none" strike="noStrike" kern="1200" baseline="0" dirty="0" smtClean="0">
                <a:solidFill>
                  <a:schemeClr val="tx1"/>
                </a:solidFill>
                <a:latin typeface="+mn-lt"/>
                <a:ea typeface="+mn-ea"/>
                <a:cs typeface="+mn-cs"/>
              </a:rPr>
              <a:t>At an ICRC workshop, military officers from Brunei Darussalam, Malaysia, Singapore and 7 other countries learnt more about the norms governing military operations in</a:t>
            </a:r>
          </a:p>
          <a:p>
            <a:r>
              <a:rPr lang="fr-CH" sz="1200" b="0" i="0" u="none" strike="noStrike" kern="1200" baseline="0" dirty="0" smtClean="0">
                <a:solidFill>
                  <a:schemeClr val="tx1"/>
                </a:solidFill>
                <a:latin typeface="+mn-lt"/>
                <a:ea typeface="+mn-ea"/>
                <a:cs typeface="+mn-cs"/>
              </a:rPr>
              <a:t>support of </a:t>
            </a:r>
            <a:r>
              <a:rPr lang="fr-CH" sz="1200" b="0" i="0" u="none" strike="noStrike" kern="1200" baseline="0" dirty="0" err="1" smtClean="0">
                <a:solidFill>
                  <a:schemeClr val="tx1"/>
                </a:solidFill>
                <a:latin typeface="+mn-lt"/>
                <a:ea typeface="+mn-ea"/>
                <a:cs typeface="+mn-cs"/>
              </a:rPr>
              <a:t>law</a:t>
            </a:r>
            <a:r>
              <a:rPr lang="fr-CH" sz="1200" b="0" i="0" u="none" strike="noStrike" kern="1200" baseline="0" dirty="0" smtClean="0">
                <a:solidFill>
                  <a:schemeClr val="tx1"/>
                </a:solidFill>
                <a:latin typeface="+mn-lt"/>
                <a:ea typeface="+mn-ea"/>
                <a:cs typeface="+mn-cs"/>
              </a:rPr>
              <a:t> </a:t>
            </a:r>
            <a:r>
              <a:rPr lang="fr-CH" sz="1200" b="0" i="0" u="none" strike="noStrike" kern="1200" baseline="0" dirty="0" err="1" smtClean="0">
                <a:solidFill>
                  <a:schemeClr val="tx1"/>
                </a:solidFill>
                <a:latin typeface="+mn-lt"/>
                <a:ea typeface="+mn-ea"/>
                <a:cs typeface="+mn-cs"/>
              </a:rPr>
              <a:t>enforcement</a:t>
            </a:r>
            <a:r>
              <a:rPr lang="fr-CH" sz="1200" b="0" i="0" u="none" strike="noStrike" kern="1200" baseline="0" dirty="0" smtClean="0">
                <a:solidFill>
                  <a:schemeClr val="tx1"/>
                </a:solidFill>
                <a:latin typeface="+mn-lt"/>
                <a:ea typeface="+mn-ea"/>
                <a:cs typeface="+mn-cs"/>
              </a:rPr>
              <a:t>.</a:t>
            </a:r>
            <a:endParaRPr lang="en-US" sz="1200" b="1" i="0" u="none" strike="noStrike" kern="1200" baseline="0" dirty="0" smtClean="0">
              <a:solidFill>
                <a:schemeClr val="tx1"/>
              </a:solidFill>
              <a:latin typeface="+mn-lt"/>
              <a:ea typeface="+mn-ea"/>
              <a:cs typeface="+mn-cs"/>
            </a:endParaRPr>
          </a:p>
          <a:p>
            <a:endParaRPr lang="fr-CH" b="1" dirty="0" smtClean="0"/>
          </a:p>
        </p:txBody>
      </p:sp>
    </p:spTree>
    <p:extLst>
      <p:ext uri="{BB962C8B-B14F-4D97-AF65-F5344CB8AC3E}">
        <p14:creationId xmlns:p14="http://schemas.microsoft.com/office/powerpoint/2010/main" val="313007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legal bases of any action undertaken by the ICRC are as follows:</a:t>
            </a:r>
          </a:p>
          <a:p>
            <a:r>
              <a:rPr lang="en-US" dirty="0" smtClean="0"/>
              <a:t>The four Geneva Conventions and Additional Protocol I confer on the ICRC a specific mandate to act in the event of international armed conflict. In particular, the ICRC has the right to visit prisoners of war and civilian internees. The Conventions also give the ICRC a broad right of initiative.</a:t>
            </a:r>
          </a:p>
          <a:p>
            <a:r>
              <a:rPr lang="en-US" dirty="0" smtClean="0"/>
              <a:t>In non-international armed conflicts, the ICRC enjoys a right of humanitarian initiative recognized by the international community and enshrined in Article 3 common to the four Geneva Conventions.</a:t>
            </a:r>
          </a:p>
          <a:p>
            <a:r>
              <a:rPr lang="en-US" dirty="0" smtClean="0"/>
              <a:t>In the event of internal disturbances and tensions, and in any other situation that warrants humanitarian action, the ICRC also enjoys a right of initiative, which is recognized in the Statutes of the International Red Cross and Red Crescent Movement. Thus, wherever international humanitarian law does not apply, the ICRC may offer its services to governments without that offer constituting interference in the internal affairs of the State concerned.</a:t>
            </a:r>
          </a:p>
          <a:p>
            <a:endParaRPr lang="fr-CH" dirty="0"/>
          </a:p>
        </p:txBody>
      </p:sp>
      <p:sp>
        <p:nvSpPr>
          <p:cNvPr id="4" name="Slide Number Placeholder 3"/>
          <p:cNvSpPr>
            <a:spLocks noGrp="1"/>
          </p:cNvSpPr>
          <p:nvPr>
            <p:ph type="sldNum" sz="quarter" idx="10"/>
          </p:nvPr>
        </p:nvSpPr>
        <p:spPr/>
        <p:txBody>
          <a:bodyPr/>
          <a:lstStyle/>
          <a:p>
            <a:fld id="{BE5FDB06-9E3E-4551-A7A5-CC47D0EAA10C}" type="slidenum">
              <a:rPr lang="fr-CH" smtClean="0"/>
              <a:t>3</a:t>
            </a:fld>
            <a:endParaRPr lang="fr-CH"/>
          </a:p>
        </p:txBody>
      </p:sp>
    </p:spTree>
    <p:extLst>
      <p:ext uri="{BB962C8B-B14F-4D97-AF65-F5344CB8AC3E}">
        <p14:creationId xmlns:p14="http://schemas.microsoft.com/office/powerpoint/2010/main" val="1856839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ICRC's mission statement</a:t>
            </a:r>
          </a:p>
          <a:p>
            <a:r>
              <a:rPr lang="en-US" dirty="0" smtClean="0"/>
              <a:t>The International Committee of the Red Cross (ICRC) is an impartial, neutral and independent organization whose exclusively humanitarian mission is to protect the lives and dignity of victims of armed conflict and other situations of violence and to provide them with assistance.</a:t>
            </a:r>
          </a:p>
          <a:p>
            <a:r>
              <a:rPr lang="en-US" dirty="0" smtClean="0"/>
              <a:t>The ICRC also </a:t>
            </a:r>
            <a:r>
              <a:rPr lang="en-US" dirty="0" err="1" smtClean="0"/>
              <a:t>endeavours</a:t>
            </a:r>
            <a:r>
              <a:rPr lang="en-US" dirty="0" smtClean="0"/>
              <a:t> to prevent suffering by promoting and strengthening humanitarian law and universal humanitarian principles.</a:t>
            </a:r>
          </a:p>
          <a:p>
            <a:r>
              <a:rPr lang="en-US" dirty="0" smtClean="0"/>
              <a:t>Established in 1863, the ICRC is at the origin of the Geneva Conventions and the International Red Cross and Red Crescent Movement. It directs and coordinates the international activities conducted by the Movement in armed conflicts and other situations of violence.</a:t>
            </a:r>
            <a:endParaRPr lang="en-US" dirty="0"/>
          </a:p>
        </p:txBody>
      </p:sp>
      <p:sp>
        <p:nvSpPr>
          <p:cNvPr id="4" name="Slide Number Placeholder 3"/>
          <p:cNvSpPr>
            <a:spLocks noGrp="1"/>
          </p:cNvSpPr>
          <p:nvPr>
            <p:ph type="sldNum" sz="quarter" idx="10"/>
          </p:nvPr>
        </p:nvSpPr>
        <p:spPr/>
        <p:txBody>
          <a:bodyPr/>
          <a:lstStyle/>
          <a:p>
            <a:fld id="{BE5FDB06-9E3E-4551-A7A5-CC47D0EAA10C}" type="slidenum">
              <a:rPr lang="fr-CH" smtClean="0"/>
              <a:t>4</a:t>
            </a:fld>
            <a:endParaRPr lang="fr-CH"/>
          </a:p>
        </p:txBody>
      </p:sp>
    </p:spTree>
    <p:extLst>
      <p:ext uri="{BB962C8B-B14F-4D97-AF65-F5344CB8AC3E}">
        <p14:creationId xmlns:p14="http://schemas.microsoft.com/office/powerpoint/2010/main" val="672350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spcBef>
                <a:spcPct val="50000"/>
              </a:spcBef>
            </a:pPr>
            <a:r>
              <a:rPr lang="en-GB" altLang="fr-FR" sz="1200" b="1" i="1" dirty="0" smtClean="0">
                <a:solidFill>
                  <a:srgbClr val="000000"/>
                </a:solidFill>
              </a:rPr>
              <a:t>'sui generis' international organisation </a:t>
            </a:r>
            <a:r>
              <a:rPr lang="en-GB" altLang="fr-FR" sz="1200" b="1" i="1" dirty="0" smtClean="0">
                <a:solidFill>
                  <a:srgbClr val="000000"/>
                </a:solidFill>
                <a:sym typeface="Wingdings" panose="05000000000000000000" pitchFamily="2" charset="2"/>
              </a:rPr>
              <a:t> unique</a:t>
            </a:r>
            <a:r>
              <a:rPr lang="en-GB" altLang="fr-FR" sz="1200" b="1" i="1" baseline="0" dirty="0" smtClean="0">
                <a:solidFill>
                  <a:srgbClr val="000000"/>
                </a:solidFill>
                <a:sym typeface="Wingdings" panose="05000000000000000000" pitchFamily="2" charset="2"/>
              </a:rPr>
              <a:t> organization</a:t>
            </a:r>
            <a:endParaRPr lang="en-GB" altLang="fr-FR" sz="1200" b="1" i="1" dirty="0" smtClean="0">
              <a:solidFill>
                <a:srgbClr val="000000"/>
              </a:solidFill>
            </a:endParaRPr>
          </a:p>
          <a:p>
            <a:pPr algn="l" eaLnBrk="1" hangingPunct="1">
              <a:spcBef>
                <a:spcPct val="50000"/>
              </a:spcBef>
            </a:pPr>
            <a:r>
              <a:rPr lang="en-GB" altLang="fr-FR" sz="1200" b="1" dirty="0" smtClean="0">
                <a:solidFill>
                  <a:srgbClr val="000000"/>
                </a:solidFill>
              </a:rPr>
              <a:t>- Headquarters Agreement with over 70 countries</a:t>
            </a:r>
          </a:p>
          <a:p>
            <a:pPr eaLnBrk="1" hangingPunct="1">
              <a:spcBef>
                <a:spcPct val="50000"/>
              </a:spcBef>
              <a:buFontTx/>
              <a:buChar char="-"/>
            </a:pPr>
            <a:r>
              <a:rPr lang="en-GB" altLang="fr-FR" sz="1200" b="1" dirty="0" smtClean="0">
                <a:solidFill>
                  <a:srgbClr val="000000"/>
                </a:solidFill>
              </a:rPr>
              <a:t> Mandate in the Geneva Conventions</a:t>
            </a:r>
          </a:p>
          <a:p>
            <a:pPr eaLnBrk="1" hangingPunct="1">
              <a:spcBef>
                <a:spcPct val="50000"/>
              </a:spcBef>
              <a:buFontTx/>
              <a:buChar char="-"/>
            </a:pPr>
            <a:r>
              <a:rPr lang="en-GB" altLang="fr-FR" sz="1200" b="1" dirty="0" smtClean="0">
                <a:solidFill>
                  <a:srgbClr val="000000"/>
                </a:solidFill>
              </a:rPr>
              <a:t> Exemption of testimony granted by the ICTY (International Criminal Tribunal</a:t>
            </a:r>
            <a:r>
              <a:rPr lang="en-GB" altLang="fr-FR" sz="1200" b="1" baseline="0" dirty="0" smtClean="0">
                <a:solidFill>
                  <a:srgbClr val="000000"/>
                </a:solidFill>
              </a:rPr>
              <a:t> for former Yugoslavia)</a:t>
            </a:r>
            <a:r>
              <a:rPr lang="en-GB" altLang="fr-FR" sz="1200" b="1" dirty="0" smtClean="0">
                <a:solidFill>
                  <a:srgbClr val="000000"/>
                </a:solidFill>
              </a:rPr>
              <a:t>, ICC</a:t>
            </a:r>
          </a:p>
          <a:p>
            <a:pPr eaLnBrk="1" hangingPunct="1">
              <a:spcBef>
                <a:spcPct val="50000"/>
              </a:spcBef>
              <a:buFontTx/>
              <a:buChar char="-"/>
            </a:pPr>
            <a:r>
              <a:rPr lang="en-GB" altLang="fr-FR" sz="1200" b="1" dirty="0" smtClean="0">
                <a:solidFill>
                  <a:srgbClr val="000000"/>
                </a:solidFill>
              </a:rPr>
              <a:t> Observatory status at UN </a:t>
            </a:r>
          </a:p>
          <a:p>
            <a:pPr eaLnBrk="1" hangingPunct="1">
              <a:spcBef>
                <a:spcPct val="50000"/>
              </a:spcBef>
              <a:buFontTx/>
              <a:buChar char="-"/>
            </a:pPr>
            <a:endParaRPr lang="en-GB" altLang="fr-FR" sz="1200" b="1" dirty="0" smtClean="0">
              <a:solidFill>
                <a:srgbClr val="000000"/>
              </a:solidFill>
            </a:endParaRPr>
          </a:p>
          <a:p>
            <a:pPr eaLnBrk="1" hangingPunct="1">
              <a:spcBef>
                <a:spcPct val="50000"/>
              </a:spcBef>
              <a:buFontTx/>
              <a:buChar char="-"/>
            </a:pPr>
            <a:endParaRPr lang="en-GB" altLang="fr-FR" sz="1200" b="1" dirty="0" smtClean="0">
              <a:solidFill>
                <a:srgbClr val="000000"/>
              </a:solidFill>
            </a:endParaRPr>
          </a:p>
          <a:p>
            <a:pPr eaLnBrk="1" hangingPunct="1">
              <a:spcBef>
                <a:spcPct val="50000"/>
              </a:spcBef>
              <a:buFontTx/>
              <a:buNone/>
            </a:pPr>
            <a:r>
              <a:rPr lang="en-GB" altLang="fr-FR" sz="1200" b="1" dirty="0" smtClean="0">
                <a:solidFill>
                  <a:srgbClr val="000000"/>
                </a:solidFill>
              </a:rPr>
              <a:t>ICTY (International Criminal Tribunal</a:t>
            </a:r>
            <a:r>
              <a:rPr lang="en-GB" altLang="fr-FR" sz="1200" b="1" baseline="0" dirty="0" smtClean="0">
                <a:solidFill>
                  <a:srgbClr val="000000"/>
                </a:solidFill>
              </a:rPr>
              <a:t> for former Yugoslavia)</a:t>
            </a:r>
          </a:p>
          <a:p>
            <a:pPr eaLnBrk="1" hangingPunct="1">
              <a:spcBef>
                <a:spcPct val="50000"/>
              </a:spcBef>
              <a:buFontTx/>
              <a:buNone/>
            </a:pPr>
            <a:endParaRPr lang="en-GB" altLang="fr-FR" sz="1200" b="1" baseline="0" dirty="0" smtClean="0">
              <a:solidFill>
                <a:srgbClr val="000000"/>
              </a:solidFill>
            </a:endParaRPr>
          </a:p>
          <a:p>
            <a:pPr eaLnBrk="1" hangingPunct="1">
              <a:spcBef>
                <a:spcPct val="50000"/>
              </a:spcBef>
              <a:buFontTx/>
              <a:buNone/>
            </a:pPr>
            <a:r>
              <a:rPr lang="en-US" dirty="0" smtClean="0"/>
              <a:t>The Court was established by </a:t>
            </a:r>
            <a:r>
              <a:rPr lang="en-US" dirty="0" smtClean="0">
                <a:hlinkClick r:id="rId3" tooltip="United Nations Security Council Resolution 827"/>
              </a:rPr>
              <a:t>Resolution 827</a:t>
            </a:r>
            <a:r>
              <a:rPr lang="en-US" dirty="0" smtClean="0"/>
              <a:t> of the </a:t>
            </a:r>
            <a:r>
              <a:rPr lang="en-US" dirty="0" smtClean="0">
                <a:hlinkClick r:id="rId4" tooltip="United Nations Security Council"/>
              </a:rPr>
              <a:t>United Nations Security Council</a:t>
            </a:r>
            <a:r>
              <a:rPr lang="en-US" dirty="0" smtClean="0"/>
              <a:t>, which was passed on 25 May 1993. It has jurisdiction over four clusters of crimes committed on the territory of the former Yugoslavia since 1991: grave breaches of the </a:t>
            </a:r>
            <a:r>
              <a:rPr lang="en-US" dirty="0" smtClean="0">
                <a:hlinkClick r:id="rId5" tooltip="Geneva Conventions"/>
              </a:rPr>
              <a:t>Geneva Conventions</a:t>
            </a:r>
            <a:r>
              <a:rPr lang="en-US" dirty="0" smtClean="0"/>
              <a:t>, violations of the </a:t>
            </a:r>
            <a:r>
              <a:rPr lang="en-US" dirty="0" smtClean="0">
                <a:hlinkClick r:id="rId6" tooltip="Laws or customs of war"/>
              </a:rPr>
              <a:t>laws or customs of war</a:t>
            </a:r>
            <a:r>
              <a:rPr lang="en-US" dirty="0" smtClean="0"/>
              <a:t>, </a:t>
            </a:r>
            <a:r>
              <a:rPr lang="en-US" dirty="0" smtClean="0">
                <a:hlinkClick r:id="rId7" tooltip="Genocide"/>
              </a:rPr>
              <a:t>genocide</a:t>
            </a:r>
            <a:r>
              <a:rPr lang="en-US" dirty="0" smtClean="0"/>
              <a:t>, and </a:t>
            </a:r>
            <a:r>
              <a:rPr lang="en-US" dirty="0" smtClean="0">
                <a:hlinkClick r:id="rId8" tooltip="Crimes against humanity"/>
              </a:rPr>
              <a:t>crimes against humanity</a:t>
            </a:r>
            <a:r>
              <a:rPr lang="en-US" dirty="0" smtClean="0"/>
              <a:t>. The maximum sentence it can impose is </a:t>
            </a:r>
            <a:r>
              <a:rPr lang="en-US" dirty="0" smtClean="0">
                <a:hlinkClick r:id="rId9" tooltip="Life imprisonment"/>
              </a:rPr>
              <a:t>life imprisonment</a:t>
            </a:r>
            <a:r>
              <a:rPr lang="en-US" dirty="0" smtClean="0"/>
              <a:t>. Various countries have signed agreements with the UN to carry out custodial sentences.</a:t>
            </a:r>
          </a:p>
          <a:p>
            <a:pPr eaLnBrk="1" hangingPunct="1">
              <a:spcBef>
                <a:spcPct val="50000"/>
              </a:spcBef>
              <a:buFontTx/>
              <a:buNone/>
            </a:pPr>
            <a:endParaRPr lang="en-US" dirty="0" smtClean="0"/>
          </a:p>
          <a:p>
            <a:pPr eaLnBrk="1" hangingPunct="1">
              <a:spcBef>
                <a:spcPct val="50000"/>
              </a:spcBef>
              <a:buFontTx/>
              <a:buNone/>
            </a:pPr>
            <a:endParaRPr lang="en-US" dirty="0" smtClean="0"/>
          </a:p>
          <a:p>
            <a:pPr marL="0" marR="0" indent="0" algn="l" defTabSz="914400" rtl="0" eaLnBrk="1" fontAlgn="auto" latinLnBrk="0" hangingPunct="1">
              <a:lnSpc>
                <a:spcPct val="100000"/>
              </a:lnSpc>
              <a:spcBef>
                <a:spcPct val="50000"/>
              </a:spcBef>
              <a:spcAft>
                <a:spcPts val="0"/>
              </a:spcAft>
              <a:buClrTx/>
              <a:buSzTx/>
              <a:buFontTx/>
              <a:buNone/>
              <a:tabLst/>
              <a:defRPr/>
            </a:pPr>
            <a:r>
              <a:rPr lang="en-GB" altLang="fr-FR" sz="1200" b="1" dirty="0" smtClean="0">
                <a:solidFill>
                  <a:srgbClr val="000000"/>
                </a:solidFill>
              </a:rPr>
              <a:t>ICC</a:t>
            </a:r>
          </a:p>
          <a:p>
            <a:pPr marL="0" marR="0" indent="0" algn="l" defTabSz="914400" rtl="0" eaLnBrk="1" fontAlgn="auto" latinLnBrk="0" hangingPunct="1">
              <a:lnSpc>
                <a:spcPct val="100000"/>
              </a:lnSpc>
              <a:spcBef>
                <a:spcPct val="50000"/>
              </a:spcBef>
              <a:spcAft>
                <a:spcPts val="0"/>
              </a:spcAft>
              <a:buClrTx/>
              <a:buSzTx/>
              <a:buFontTx/>
              <a:buNone/>
              <a:tabLst/>
              <a:defRPr/>
            </a:pPr>
            <a:r>
              <a:rPr lang="en-US" dirty="0" smtClean="0"/>
              <a:t>The International Criminal Court (ICC) investigates and, where warranted, tries individuals charged with the gravest crimes of concern to the international community: genocide, war crimes and crimes against humanity</a:t>
            </a:r>
            <a:endParaRPr lang="en-US" altLang="fr-FR" sz="1200" b="1" dirty="0" smtClean="0">
              <a:solidFill>
                <a:srgbClr val="000000"/>
              </a:solidFill>
            </a:endParaRPr>
          </a:p>
          <a:p>
            <a:pPr marL="0" marR="0" indent="0" algn="l" defTabSz="914400" rtl="0" eaLnBrk="1" fontAlgn="auto" latinLnBrk="0" hangingPunct="1">
              <a:lnSpc>
                <a:spcPct val="100000"/>
              </a:lnSpc>
              <a:spcBef>
                <a:spcPct val="50000"/>
              </a:spcBef>
              <a:spcAft>
                <a:spcPts val="0"/>
              </a:spcAft>
              <a:buClrTx/>
              <a:buSzTx/>
              <a:buFontTx/>
              <a:buNone/>
              <a:tabLst/>
              <a:defRPr/>
            </a:pPr>
            <a:endParaRPr lang="en-US" altLang="fr-FR" sz="1200" b="1" dirty="0" smtClean="0">
              <a:solidFill>
                <a:srgbClr val="000000"/>
              </a:solidFill>
            </a:endParaRPr>
          </a:p>
          <a:p>
            <a:pPr eaLnBrk="1" hangingPunct="1">
              <a:spcBef>
                <a:spcPct val="50000"/>
              </a:spcBef>
              <a:buFontTx/>
              <a:buNone/>
            </a:pPr>
            <a:endParaRPr lang="en-GB" altLang="fr-FR" sz="1200" b="1" dirty="0" smtClean="0">
              <a:solidFill>
                <a:srgbClr val="000000"/>
              </a:solidFill>
            </a:endParaRPr>
          </a:p>
          <a:p>
            <a:r>
              <a:rPr lang="en-US" sz="1200" b="0" i="0" u="none" strike="noStrike" kern="1200" baseline="0" dirty="0" smtClean="0">
                <a:solidFill>
                  <a:schemeClr val="tx1"/>
                </a:solidFill>
                <a:latin typeface="+mn-lt"/>
                <a:ea typeface="+mn-ea"/>
                <a:cs typeface="+mn-cs"/>
              </a:rPr>
              <a:t>The ICRC is often considered to be sui generis: legally, it is neither an</a:t>
            </a:r>
          </a:p>
          <a:p>
            <a:r>
              <a:rPr lang="en-US" sz="1200" b="0" i="0" u="none" strike="noStrike" kern="1200" baseline="0" dirty="0" smtClean="0">
                <a:solidFill>
                  <a:schemeClr val="tx1"/>
                </a:solidFill>
                <a:latin typeface="+mn-lt"/>
                <a:ea typeface="+mn-ea"/>
                <a:cs typeface="+mn-cs"/>
              </a:rPr>
              <a:t>intergovernmental nor a non-governmental organization. It is a private association</a:t>
            </a:r>
          </a:p>
          <a:p>
            <a:r>
              <a:rPr lang="en-US" sz="1200" b="0" i="0" u="none" strike="noStrike" kern="1200" baseline="0" dirty="0" smtClean="0">
                <a:solidFill>
                  <a:schemeClr val="tx1"/>
                </a:solidFill>
                <a:latin typeface="+mn-lt"/>
                <a:ea typeface="+mn-ea"/>
                <a:cs typeface="+mn-cs"/>
              </a:rPr>
              <a:t>under Swiss law with international mandates under public international law.</a:t>
            </a:r>
            <a:endParaRPr lang="en-GB" altLang="fr-FR" sz="1200" b="1" dirty="0" smtClean="0">
              <a:solidFill>
                <a:srgbClr val="000000"/>
              </a:solidFill>
            </a:endParaRPr>
          </a:p>
          <a:p>
            <a:endParaRPr lang="en-GB" sz="1200" b="1" dirty="0" smtClean="0">
              <a:solidFill>
                <a:srgbClr val="000000"/>
              </a:solidFill>
            </a:endParaRPr>
          </a:p>
          <a:p>
            <a:r>
              <a:rPr lang="en-US" dirty="0" smtClean="0"/>
              <a:t>Established in 1863, the ICRC operates worldwide, helping people affected by conflict and armed violence and promoting the laws that protect victims of war. An independent and neutral organization, its mandate stems essentially from the Geneva Conventions of 1949. We are based in Geneva, Switzerland, and employ some 14,500 people in more than 80 countries. The ICRC is funded mainly by voluntary donations from governments and from national Red Cross and Red Crescent Societies.</a:t>
            </a:r>
            <a:endParaRPr lang="fr-CH" dirty="0"/>
          </a:p>
        </p:txBody>
      </p:sp>
      <p:sp>
        <p:nvSpPr>
          <p:cNvPr id="4" name="Slide Number Placeholder 3"/>
          <p:cNvSpPr>
            <a:spLocks noGrp="1"/>
          </p:cNvSpPr>
          <p:nvPr>
            <p:ph type="sldNum" sz="quarter" idx="10"/>
          </p:nvPr>
        </p:nvSpPr>
        <p:spPr/>
        <p:txBody>
          <a:bodyPr/>
          <a:lstStyle/>
          <a:p>
            <a:fld id="{BE5FDB06-9E3E-4551-A7A5-CC47D0EAA10C}" type="slidenum">
              <a:rPr lang="fr-CH" smtClean="0"/>
              <a:t>5</a:t>
            </a:fld>
            <a:endParaRPr lang="fr-CH"/>
          </a:p>
        </p:txBody>
      </p:sp>
    </p:spTree>
    <p:extLst>
      <p:ext uri="{BB962C8B-B14F-4D97-AF65-F5344CB8AC3E}">
        <p14:creationId xmlns:p14="http://schemas.microsoft.com/office/powerpoint/2010/main" val="33972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E5FDB06-9E3E-4551-A7A5-CC47D0EAA10C}" type="slidenum">
              <a:rPr lang="fr-CH" smtClean="0"/>
              <a:t>7</a:t>
            </a:fld>
            <a:endParaRPr lang="fr-CH"/>
          </a:p>
        </p:txBody>
      </p:sp>
    </p:spTree>
    <p:extLst>
      <p:ext uri="{BB962C8B-B14F-4D97-AF65-F5344CB8AC3E}">
        <p14:creationId xmlns:p14="http://schemas.microsoft.com/office/powerpoint/2010/main" val="2218654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49" name="Rectangle 7"/>
          <p:cNvSpPr>
            <a:spLocks noGrp="1" noChangeArrowheads="1"/>
          </p:cNvSpPr>
          <p:nvPr>
            <p:ph type="sldNum" sz="quarter" idx="5"/>
          </p:nvPr>
        </p:nvSpPr>
        <p:spPr>
          <a:noFill/>
          <a:ln>
            <a:miter lim="800000"/>
            <a:headEnd/>
            <a:tailEnd/>
          </a:ln>
        </p:spPr>
        <p:txBody>
          <a:bodyPr/>
          <a:lstStyle/>
          <a:p>
            <a:fld id="{7FCABA49-7140-4802-A11F-E0188FB37BBF}" type="slidenum">
              <a:rPr lang="fr-CH" smtClean="0">
                <a:solidFill>
                  <a:prstClr val="black"/>
                </a:solidFill>
              </a:rPr>
              <a:pPr/>
              <a:t>9</a:t>
            </a:fld>
            <a:endParaRPr lang="fr-CH" smtClean="0">
              <a:solidFill>
                <a:prstClr val="black"/>
              </a:solidFill>
            </a:endParaRPr>
          </a:p>
        </p:txBody>
      </p:sp>
      <p:sp>
        <p:nvSpPr>
          <p:cNvPr id="898050" name="Rectangle 2"/>
          <p:cNvSpPr>
            <a:spLocks noGrp="1" noRot="1" noChangeAspect="1" noChangeArrowheads="1" noTextEdit="1"/>
          </p:cNvSpPr>
          <p:nvPr>
            <p:ph type="sldImg"/>
          </p:nvPr>
        </p:nvSpPr>
        <p:spPr>
          <a:xfrm>
            <a:off x="900113" y="739775"/>
            <a:ext cx="4927600" cy="3695700"/>
          </a:xfrm>
          <a:ln/>
        </p:spPr>
      </p:sp>
      <p:sp>
        <p:nvSpPr>
          <p:cNvPr id="898051" name="Rectangle 3"/>
          <p:cNvSpPr>
            <a:spLocks noGrp="1" noChangeArrowheads="1"/>
          </p:cNvSpPr>
          <p:nvPr>
            <p:ph type="body" idx="1"/>
          </p:nvPr>
        </p:nvSpPr>
        <p:spPr>
          <a:xfrm>
            <a:off x="671514" y="4681538"/>
            <a:ext cx="5380037" cy="4432300"/>
          </a:xfrm>
          <a:noFill/>
        </p:spPr>
        <p:txBody>
          <a:bodyPr/>
          <a:lstStyle/>
          <a:p>
            <a:pPr eaLnBrk="1" hangingPunct="1"/>
            <a:r>
              <a:rPr lang="en-US" dirty="0" smtClean="0"/>
              <a:t>Di revise…. </a:t>
            </a:r>
            <a:r>
              <a:rPr lang="en-US" dirty="0" err="1" smtClean="0"/>
              <a:t>Ganti</a:t>
            </a:r>
            <a:r>
              <a:rPr lang="en-US" baseline="0" dirty="0" smtClean="0"/>
              <a:t> layout</a:t>
            </a:r>
            <a:endParaRPr lang="fr-CH" dirty="0" smtClean="0"/>
          </a:p>
        </p:txBody>
      </p:sp>
    </p:spTree>
    <p:extLst>
      <p:ext uri="{BB962C8B-B14F-4D97-AF65-F5344CB8AC3E}">
        <p14:creationId xmlns:p14="http://schemas.microsoft.com/office/powerpoint/2010/main" val="353302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4299" indent="-84299">
              <a:lnSpc>
                <a:spcPct val="80000"/>
              </a:lnSpc>
            </a:pPr>
            <a:r>
              <a:rPr lang="es-CO" sz="1200" b="1" dirty="0" smtClean="0">
                <a:latin typeface="Arial" pitchFamily="-106" charset="0"/>
              </a:rPr>
              <a:t>PROTECT</a:t>
            </a:r>
          </a:p>
          <a:p>
            <a:pPr marL="84299" indent="-84299">
              <a:lnSpc>
                <a:spcPct val="80000"/>
              </a:lnSpc>
            </a:pPr>
            <a:r>
              <a:rPr lang="en-CA" sz="1200" i="1" dirty="0" smtClean="0">
                <a:latin typeface="Arial" pitchFamily="-106" charset="0"/>
              </a:rPr>
              <a:t>"…the lives and dignity of victims of armed conflict and other situations of violence…"</a:t>
            </a:r>
            <a:r>
              <a:rPr lang="en-CA" sz="1200" dirty="0" smtClean="0">
                <a:latin typeface="Arial" pitchFamily="-106" charset="0"/>
              </a:rPr>
              <a:t> </a:t>
            </a:r>
            <a:endParaRPr lang="es-CO" sz="1200" dirty="0" smtClean="0">
              <a:latin typeface="Arial" pitchFamily="-106" charset="0"/>
            </a:endParaRPr>
          </a:p>
          <a:p>
            <a:pPr marL="84299" indent="-84299">
              <a:lnSpc>
                <a:spcPct val="80000"/>
              </a:lnSpc>
            </a:pPr>
            <a:endParaRPr lang="en-CA" sz="1200" dirty="0" smtClean="0">
              <a:latin typeface="Arial" pitchFamily="-106" charset="0"/>
            </a:endParaRPr>
          </a:p>
          <a:p>
            <a:pPr marL="84299" indent="-84299">
              <a:lnSpc>
                <a:spcPct val="80000"/>
              </a:lnSpc>
            </a:pPr>
            <a:r>
              <a:rPr lang="en-CA" sz="1200" dirty="0" smtClean="0">
                <a:latin typeface="Arial" pitchFamily="-106" charset="0"/>
              </a:rPr>
              <a:t>In order to preserve the lives, security, dignity, and physical and mental well-being of victims of armed conflict and other situations of violence, the "protection" approach aims to ensure that authorities and other actors fulfil their obligations and uphold the rights of individuals.</a:t>
            </a:r>
          </a:p>
          <a:p>
            <a:pPr marL="84299" indent="-84299">
              <a:lnSpc>
                <a:spcPct val="80000"/>
              </a:lnSpc>
            </a:pPr>
            <a:r>
              <a:rPr lang="en-CA" sz="1200" dirty="0" smtClean="0">
                <a:latin typeface="Arial" pitchFamily="-106" charset="0"/>
              </a:rPr>
              <a:t>It also tries to prevent or put an end to actual or probable violations of international humanitarian law or other bodies of law or fundamental rules protecting people in these situations. It focuses first on the causes or circumstances of violations, addressing those responsible and those who can influence them, and second on the consequences of violations.</a:t>
            </a:r>
            <a:endParaRPr lang="es-CO" sz="1200" dirty="0" smtClean="0">
              <a:latin typeface="Arial" pitchFamily="-106" charset="0"/>
            </a:endParaRPr>
          </a:p>
          <a:p>
            <a:pPr marL="84299" indent="-84299">
              <a:lnSpc>
                <a:spcPct val="80000"/>
              </a:lnSpc>
            </a:pPr>
            <a:endParaRPr lang="en-GB" sz="1200" dirty="0" smtClean="0">
              <a:latin typeface="Arial" pitchFamily="-106" charset="0"/>
            </a:endParaRPr>
          </a:p>
          <a:p>
            <a:pPr marL="84299" indent="-84299">
              <a:lnSpc>
                <a:spcPct val="80000"/>
              </a:lnSpc>
            </a:pPr>
            <a:r>
              <a:rPr lang="en-GB" sz="1200" dirty="0" smtClean="0">
                <a:latin typeface="Arial" pitchFamily="-106" charset="0"/>
              </a:rPr>
              <a:t>Decline protection:</a:t>
            </a:r>
          </a:p>
          <a:p>
            <a:pPr marL="84299" indent="-84299">
              <a:lnSpc>
                <a:spcPct val="80000"/>
              </a:lnSpc>
            </a:pPr>
            <a:endParaRPr lang="en-GB" sz="1200" b="1" dirty="0" smtClean="0">
              <a:latin typeface="Arial" pitchFamily="-106" charset="0"/>
            </a:endParaRPr>
          </a:p>
          <a:p>
            <a:pPr marL="84299" indent="-84299">
              <a:lnSpc>
                <a:spcPct val="80000"/>
              </a:lnSpc>
            </a:pPr>
            <a:r>
              <a:rPr lang="en-GB" sz="1200" b="1" dirty="0" smtClean="0">
                <a:latin typeface="Arial" pitchFamily="-106" charset="0"/>
              </a:rPr>
              <a:t>Protection of civilians</a:t>
            </a:r>
            <a:endParaRPr lang="en-GB" sz="1200" dirty="0" smtClean="0">
              <a:latin typeface="Arial" pitchFamily="-106" charset="0"/>
            </a:endParaRPr>
          </a:p>
          <a:p>
            <a:pPr marL="84299" indent="-84299">
              <a:lnSpc>
                <a:spcPct val="80000"/>
              </a:lnSpc>
            </a:pPr>
            <a:r>
              <a:rPr lang="en-GB" sz="1200" dirty="0" smtClean="0">
                <a:latin typeface="Arial" pitchFamily="-106" charset="0"/>
              </a:rPr>
              <a:t>Protection for the civilian population is a basic element of humanitarian law: civilians and all those not taking part to hostilities must be spared and protected. Such rules stems from the Geneva Conventions and Additional Protocols. In situations other than armed conflict (e.g. internal disturbances) civilians are protected by other international bodies of law (notably IHRL, especially inalienable rights )</a:t>
            </a:r>
          </a:p>
          <a:p>
            <a:pPr marL="84299" indent="-84299">
              <a:lnSpc>
                <a:spcPct val="80000"/>
              </a:lnSpc>
            </a:pPr>
            <a:r>
              <a:rPr lang="en-GB" sz="1200" dirty="0" smtClean="0">
                <a:latin typeface="Arial" pitchFamily="-106" charset="0"/>
              </a:rPr>
              <a:t>The ICRC protection activities aim at addressing the causes and of the violations and circumstances leading to them by collecting relevant reliable information and addressing those responsible of the violation on a confidential basis.</a:t>
            </a:r>
          </a:p>
          <a:p>
            <a:pPr marL="84299" indent="-84299">
              <a:lnSpc>
                <a:spcPct val="80000"/>
              </a:lnSpc>
            </a:pPr>
            <a:endParaRPr lang="en-GB" sz="1200" dirty="0" smtClean="0">
              <a:latin typeface="Arial" pitchFamily="-106" charset="0"/>
            </a:endParaRPr>
          </a:p>
          <a:p>
            <a:pPr marL="84299" indent="-84299">
              <a:lnSpc>
                <a:spcPct val="80000"/>
              </a:lnSpc>
            </a:pPr>
            <a:r>
              <a:rPr lang="en-GB" sz="1200" b="1" dirty="0" smtClean="0">
                <a:latin typeface="Arial" pitchFamily="-106" charset="0"/>
              </a:rPr>
              <a:t>Restoring family links</a:t>
            </a:r>
            <a:endParaRPr lang="en-GB" sz="1200" dirty="0" smtClean="0">
              <a:latin typeface="Arial" pitchFamily="-106" charset="0"/>
            </a:endParaRPr>
          </a:p>
          <a:p>
            <a:pPr marL="84299" indent="-84299">
              <a:lnSpc>
                <a:spcPct val="80000"/>
              </a:lnSpc>
            </a:pPr>
            <a:r>
              <a:rPr lang="en-GB" sz="1200" dirty="0" smtClean="0">
                <a:latin typeface="Arial" pitchFamily="-106" charset="0"/>
              </a:rPr>
              <a:t>Each year, hundreds of thousands of new cases of people being sought by their relatives are opened, whether they concern displaced people, refugees, detainees, unaccompanied children or missing persons. The ICRC works with National Red Cross and Red Crescent Societies or together with other humanitarian agencies, distributing Red Cross messages, organizing family reunifications, issuing temporary travel documents and capture cards, visiting persons deprived of their freedom, drawing up certificates of captivity and death certificates, and so on.</a:t>
            </a:r>
          </a:p>
          <a:p>
            <a:pPr marL="84299" indent="-84299">
              <a:lnSpc>
                <a:spcPct val="80000"/>
              </a:lnSpc>
            </a:pPr>
            <a:endParaRPr lang="en-GB" sz="1200" dirty="0" smtClean="0">
              <a:latin typeface="Arial" pitchFamily="-106" charset="0"/>
            </a:endParaRPr>
          </a:p>
          <a:p>
            <a:pPr marL="84299" indent="-84299">
              <a:lnSpc>
                <a:spcPct val="80000"/>
              </a:lnSpc>
            </a:pPr>
            <a:r>
              <a:rPr lang="en-GB" sz="1200" b="1" dirty="0" smtClean="0">
                <a:latin typeface="Arial" pitchFamily="-106" charset="0"/>
              </a:rPr>
              <a:t>Visiting people deprived of freedom</a:t>
            </a:r>
            <a:endParaRPr lang="en-GB" sz="1200" dirty="0" smtClean="0">
              <a:latin typeface="Arial" pitchFamily="-106" charset="0"/>
            </a:endParaRPr>
          </a:p>
          <a:p>
            <a:pPr marL="84299" indent="-84299">
              <a:lnSpc>
                <a:spcPct val="80000"/>
              </a:lnSpc>
            </a:pPr>
            <a:r>
              <a:rPr lang="en-GB" sz="1200" dirty="0" smtClean="0">
                <a:latin typeface="Arial" pitchFamily="-106" charset="0"/>
              </a:rPr>
              <a:t>It is up to the detaining authorities to ensure the protection of the people they take into custody and they can be held accountable if they fail to do so. The aim of ICRC visits is to take preventive action and initiate a dialogue with the detaining authorities with a view to ensuring that people, both military and civilians (prisoners of war, civilian internees and any other individuals imprisoned on security grounds) they hold are treated humanely. The purpose of ICRC visits is purely humanitarian: it is to preserve the physical and moral integrity of detainees, to prevent any abuse to which they may be subjected and to make certain that they enjoy decent material conditions of detention. The ICRC never questions the reason for a person's arrest.</a:t>
            </a:r>
          </a:p>
          <a:p>
            <a:pPr marL="84299" indent="-84299">
              <a:lnSpc>
                <a:spcPct val="80000"/>
              </a:lnSpc>
            </a:pPr>
            <a:r>
              <a:rPr lang="en-GB" sz="1200" dirty="0" smtClean="0">
                <a:latin typeface="Arial" pitchFamily="-106" charset="0"/>
              </a:rPr>
              <a:t>ICRC visiting modalities:</a:t>
            </a:r>
          </a:p>
          <a:p>
            <a:pPr marL="84299" indent="-84299">
              <a:lnSpc>
                <a:spcPct val="80000"/>
              </a:lnSpc>
              <a:buFontTx/>
              <a:buChar char="•"/>
            </a:pPr>
            <a:r>
              <a:rPr lang="en-GB" sz="1200" dirty="0" smtClean="0">
                <a:latin typeface="Arial" pitchFamily="-106" charset="0"/>
              </a:rPr>
              <a:t>to see all prisoners who come within its mandate and to have access to all places at which they are held;</a:t>
            </a:r>
          </a:p>
          <a:p>
            <a:pPr marL="84299" indent="-84299">
              <a:lnSpc>
                <a:spcPct val="80000"/>
              </a:lnSpc>
              <a:buFontTx/>
              <a:buChar char="•"/>
            </a:pPr>
            <a:r>
              <a:rPr lang="en-GB" sz="1200" dirty="0" smtClean="0">
                <a:latin typeface="Arial" pitchFamily="-106" charset="0"/>
              </a:rPr>
              <a:t>to speak with prisoners in private, without any third parties being present;</a:t>
            </a:r>
          </a:p>
          <a:p>
            <a:pPr marL="84299" indent="-84299">
              <a:lnSpc>
                <a:spcPct val="80000"/>
              </a:lnSpc>
              <a:buFontTx/>
              <a:buChar char="•"/>
            </a:pPr>
            <a:r>
              <a:rPr lang="en-GB" sz="1200" dirty="0" smtClean="0">
                <a:latin typeface="Arial" pitchFamily="-106" charset="0"/>
              </a:rPr>
              <a:t>to draw up a list of prisoners during its visit whom it considers to come within its mandate, or to receive such a list from the authorities and to check and supplement it if necessary;</a:t>
            </a:r>
          </a:p>
          <a:p>
            <a:pPr marL="84299" indent="-84299">
              <a:lnSpc>
                <a:spcPct val="80000"/>
              </a:lnSpc>
              <a:buFontTx/>
              <a:buChar char="•"/>
            </a:pPr>
            <a:r>
              <a:rPr lang="en-GB" sz="1200" dirty="0" smtClean="0">
                <a:latin typeface="Arial" pitchFamily="-106" charset="0"/>
              </a:rPr>
              <a:t>to repeat its visits to all prisoners of its choice if it considers that the situation so warrants, and to do so as often as it wishes.</a:t>
            </a:r>
          </a:p>
          <a:p>
            <a:pPr marL="84299" indent="-84299">
              <a:lnSpc>
                <a:spcPct val="80000"/>
              </a:lnSpc>
              <a:buFontTx/>
              <a:buChar char="•"/>
            </a:pPr>
            <a:endParaRPr lang="en-GB" sz="1200" dirty="0" smtClean="0">
              <a:latin typeface="Arial" pitchFamily="-106" charset="0"/>
            </a:endParaRPr>
          </a:p>
          <a:p>
            <a:pPr marL="84299" indent="-84299">
              <a:lnSpc>
                <a:spcPct val="80000"/>
              </a:lnSpc>
            </a:pPr>
            <a:r>
              <a:rPr lang="en-GB" sz="1200" dirty="0" smtClean="0">
                <a:latin typeface="Arial" pitchFamily="-106" charset="0"/>
              </a:rPr>
              <a:t>The ICRC regularly provides the national authorities with a summary report – confidential – on its findings over a given period or in a specific category of places of detention, which covers not only the problems identified but also any improvements observed or steps taken. Dialogue with the authorities, and not the systematic denunciation of violations of international law and the humanitarian principles, is the course of action adopted by the ICRC.</a:t>
            </a:r>
          </a:p>
          <a:p>
            <a:pPr>
              <a:buFont typeface="Courier New"/>
              <a:buNone/>
            </a:pPr>
            <a:endParaRPr lang="en-US" sz="1200" dirty="0">
              <a:latin typeface="Myriad Pro"/>
              <a:ea typeface="ＭＳ Ｐゴシック" pitchFamily="34" charset="-128"/>
              <a:cs typeface="Myriad Pro"/>
            </a:endParaRPr>
          </a:p>
        </p:txBody>
      </p:sp>
      <p:sp>
        <p:nvSpPr>
          <p:cNvPr id="4" name="Slide Number Placeholder 3"/>
          <p:cNvSpPr>
            <a:spLocks noGrp="1"/>
          </p:cNvSpPr>
          <p:nvPr>
            <p:ph type="sldNum" sz="quarter" idx="10"/>
          </p:nvPr>
        </p:nvSpPr>
        <p:spPr/>
        <p:txBody>
          <a:bodyPr/>
          <a:lstStyle/>
          <a:p>
            <a:fld id="{BE5FDB06-9E3E-4551-A7A5-CC47D0EAA10C}" type="slidenum">
              <a:rPr lang="fr-CH" smtClean="0"/>
              <a:t>10</a:t>
            </a:fld>
            <a:endParaRPr lang="fr-CH"/>
          </a:p>
        </p:txBody>
      </p:sp>
    </p:spTree>
    <p:extLst>
      <p:ext uri="{BB962C8B-B14F-4D97-AF65-F5344CB8AC3E}">
        <p14:creationId xmlns:p14="http://schemas.microsoft.com/office/powerpoint/2010/main" val="3454077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b="1" dirty="0" smtClean="0">
                <a:latin typeface="Arial" pitchFamily="-106" charset="0"/>
              </a:rPr>
              <a:t>ASSISTANCE</a:t>
            </a:r>
          </a:p>
          <a:p>
            <a:pPr eaLnBrk="1" hangingPunct="1"/>
            <a:endParaRPr lang="en-GB" b="1" dirty="0" smtClean="0">
              <a:latin typeface="Arial" pitchFamily="-106" charset="0"/>
            </a:endParaRPr>
          </a:p>
          <a:p>
            <a:pPr eaLnBrk="1" hangingPunct="1"/>
            <a:r>
              <a:rPr lang="es-CO" b="1" dirty="0" smtClean="0">
                <a:latin typeface="Arial" pitchFamily="-106" charset="0"/>
              </a:rPr>
              <a:t>ASSIST</a:t>
            </a:r>
          </a:p>
          <a:p>
            <a:pPr eaLnBrk="1" hangingPunct="1"/>
            <a:r>
              <a:rPr lang="en-CA" i="1" dirty="0" smtClean="0">
                <a:latin typeface="Arial" pitchFamily="-106" charset="0"/>
              </a:rPr>
              <a:t>"…victims of armed conflict and other situations of violence…"</a:t>
            </a:r>
            <a:endParaRPr lang="es-CO" i="1" dirty="0" smtClean="0">
              <a:latin typeface="Arial" pitchFamily="-106" charset="0"/>
            </a:endParaRPr>
          </a:p>
          <a:p>
            <a:pPr eaLnBrk="1" hangingPunct="1"/>
            <a:endParaRPr lang="en-GB" i="1" dirty="0" smtClean="0">
              <a:latin typeface="Arial" pitchFamily="-106" charset="0"/>
            </a:endParaRPr>
          </a:p>
          <a:p>
            <a:pPr eaLnBrk="1" hangingPunct="1"/>
            <a:r>
              <a:rPr lang="en-GB" dirty="0" smtClean="0">
                <a:latin typeface="Arial" pitchFamily="-106" charset="0"/>
              </a:rPr>
              <a:t>Draw inspiration from the photos to highlight that while providing emergency assistance, the ICRC tries to keep sight of the ultimate aim of restoring people's ability to provide for themselves (link with the concept of protecting their dignity).</a:t>
            </a:r>
          </a:p>
          <a:p>
            <a:pPr eaLnBrk="1" hangingPunct="1"/>
            <a:r>
              <a:rPr lang="en-GB" dirty="0" smtClean="0">
                <a:latin typeface="Arial" pitchFamily="-106" charset="0"/>
              </a:rPr>
              <a:t>While emergency assistance saves lives and mitigates the worst effects of conflict, sometimes other kinds of assistance are chosen (importance of field evaluation-proximity to the victims-access).</a:t>
            </a:r>
          </a:p>
          <a:p>
            <a:pPr eaLnBrk="1" hangingPunct="1"/>
            <a:endParaRPr lang="en-GB" dirty="0" smtClean="0">
              <a:latin typeface="Arial" pitchFamily="-106" charset="0"/>
            </a:endParaRPr>
          </a:p>
          <a:p>
            <a:pPr eaLnBrk="1" hangingPunct="1"/>
            <a:r>
              <a:rPr lang="en-CA" dirty="0" smtClean="0">
                <a:latin typeface="Arial" pitchFamily="-106" charset="0"/>
              </a:rPr>
              <a:t>The aim of assistance is to preserve life and/or restore the dignity of individuals or communities </a:t>
            </a:r>
          </a:p>
          <a:p>
            <a:pPr eaLnBrk="1" hangingPunct="1"/>
            <a:r>
              <a:rPr lang="en-CA" dirty="0" smtClean="0">
                <a:latin typeface="Arial" pitchFamily="-106" charset="0"/>
              </a:rPr>
              <a:t>adversely affected by armed conflict or other situations of violence.</a:t>
            </a:r>
          </a:p>
          <a:p>
            <a:pPr eaLnBrk="1" hangingPunct="1">
              <a:buFontTx/>
              <a:buChar char="•"/>
            </a:pPr>
            <a:r>
              <a:rPr lang="en-CA" dirty="0" smtClean="0">
                <a:latin typeface="Arial" pitchFamily="-106" charset="0"/>
              </a:rPr>
              <a:t>Assistance activities principally address the consequences of violations of international humanitarian law and other relevant bodies of law. They may also tackle the causes and circumstances of these violations by reducing exposure to risk.</a:t>
            </a:r>
          </a:p>
          <a:p>
            <a:pPr eaLnBrk="1" hangingPunct="1">
              <a:buFontTx/>
              <a:buChar char="•"/>
            </a:pPr>
            <a:r>
              <a:rPr lang="en-CA" dirty="0" smtClean="0">
                <a:latin typeface="Arial" pitchFamily="-106" charset="0"/>
              </a:rPr>
              <a:t>Assistance covers the unmet essential needs of individuals and/or communities as determined by the social and cultural environment. These needs vary, but responses mainly address issues relating to health, water, sanitation, shelter and economic security by providing goods and services, supporting existing facilities and services and encouraging the authorities and others to assume their responsibilities.</a:t>
            </a:r>
          </a:p>
          <a:p>
            <a:pPr eaLnBrk="1" hangingPunct="1"/>
            <a:endParaRPr lang="en-GB" b="1" dirty="0" smtClean="0">
              <a:latin typeface="Arial" pitchFamily="-106" charset="0"/>
            </a:endParaRPr>
          </a:p>
          <a:p>
            <a:pPr eaLnBrk="1" hangingPunct="1"/>
            <a:endParaRPr lang="en-GB" b="1" dirty="0" smtClean="0">
              <a:latin typeface="Arial" pitchFamily="-106" charset="0"/>
            </a:endParaRPr>
          </a:p>
          <a:p>
            <a:pPr eaLnBrk="1" hangingPunct="1"/>
            <a:r>
              <a:rPr lang="en-GB" dirty="0" smtClean="0">
                <a:latin typeface="Arial" pitchFamily="-106" charset="0"/>
              </a:rPr>
              <a:t>The primary aim is to protect victims' lives and health, to ease their plight and to ensure that the consequences of conflict — disease, injury, hunger or exposure to the elements — do not jeopardize their future. While emergency assistance saves lives and mitigates the worst effects of conflict, the ICRC tries always to keep sight of the ultimate aim of restoring people's ability to provide for themselves. Assistance may take a variety of forms, depending on the region and the nature of the crisis. It may include the provision of food and/or medicine, but usually builds on the capacity to deliver essential services, such as the construction or repair of water-supply systems or medical facilities and the training of primary health care staff, surgeons and orthopaedic technicians.</a:t>
            </a:r>
            <a:endParaRPr lang="en-GB" dirty="0">
              <a:latin typeface="Arial" pitchFamily="-106" charset="0"/>
            </a:endParaRPr>
          </a:p>
        </p:txBody>
      </p:sp>
      <p:sp>
        <p:nvSpPr>
          <p:cNvPr id="4" name="Slide Number Placeholder 3"/>
          <p:cNvSpPr>
            <a:spLocks noGrp="1"/>
          </p:cNvSpPr>
          <p:nvPr>
            <p:ph type="sldNum" sz="quarter" idx="10"/>
          </p:nvPr>
        </p:nvSpPr>
        <p:spPr/>
        <p:txBody>
          <a:bodyPr/>
          <a:lstStyle/>
          <a:p>
            <a:fld id="{BE5FDB06-9E3E-4551-A7A5-CC47D0EAA10C}" type="slidenum">
              <a:rPr lang="fr-CH" smtClean="0"/>
              <a:t>11</a:t>
            </a:fld>
            <a:endParaRPr lang="fr-CH"/>
          </a:p>
        </p:txBody>
      </p:sp>
    </p:spTree>
    <p:extLst>
      <p:ext uri="{BB962C8B-B14F-4D97-AF65-F5344CB8AC3E}">
        <p14:creationId xmlns:p14="http://schemas.microsoft.com/office/powerpoint/2010/main" val="3100903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s-CO" sz="1200" b="1" dirty="0" smtClean="0">
                <a:latin typeface="Arial" pitchFamily="-106" charset="0"/>
              </a:rPr>
              <a:t>PREVENT</a:t>
            </a:r>
          </a:p>
          <a:p>
            <a:pPr eaLnBrk="1" hangingPunct="1">
              <a:lnSpc>
                <a:spcPct val="80000"/>
              </a:lnSpc>
            </a:pPr>
            <a:r>
              <a:rPr lang="en-CA" sz="1200" i="1" dirty="0" smtClean="0">
                <a:latin typeface="Arial" pitchFamily="-106" charset="0"/>
              </a:rPr>
              <a:t>"…suffering by promoting and strengthening humanitarian law and universal</a:t>
            </a:r>
          </a:p>
          <a:p>
            <a:pPr eaLnBrk="1" hangingPunct="1">
              <a:lnSpc>
                <a:spcPct val="80000"/>
              </a:lnSpc>
            </a:pPr>
            <a:r>
              <a:rPr lang="en-CA" sz="1200" i="1" dirty="0" smtClean="0">
                <a:latin typeface="Arial" pitchFamily="-106" charset="0"/>
              </a:rPr>
              <a:t>humanitarian principles…"</a:t>
            </a:r>
            <a:endParaRPr lang="es-CO" sz="1200" i="1" dirty="0" smtClean="0">
              <a:latin typeface="Arial" pitchFamily="-106" charset="0"/>
            </a:endParaRPr>
          </a:p>
          <a:p>
            <a:pPr eaLnBrk="1" hangingPunct="1">
              <a:lnSpc>
                <a:spcPct val="80000"/>
              </a:lnSpc>
            </a:pPr>
            <a:endParaRPr lang="es-CO" sz="1200" i="1" dirty="0" smtClean="0">
              <a:latin typeface="Arial" pitchFamily="-106" charset="0"/>
            </a:endParaRPr>
          </a:p>
          <a:p>
            <a:pPr eaLnBrk="1" hangingPunct="1">
              <a:lnSpc>
                <a:spcPct val="80000"/>
              </a:lnSpc>
            </a:pPr>
            <a:r>
              <a:rPr lang="en-CA" sz="1200" dirty="0" smtClean="0">
                <a:latin typeface="Arial" pitchFamily="-106" charset="0"/>
              </a:rPr>
              <a:t>The aim of prevention is to foster an environment that is conducive to respect for the lives</a:t>
            </a:r>
          </a:p>
          <a:p>
            <a:pPr eaLnBrk="1" hangingPunct="1">
              <a:lnSpc>
                <a:spcPct val="80000"/>
              </a:lnSpc>
            </a:pPr>
            <a:r>
              <a:rPr lang="en-CA" sz="1200" dirty="0" smtClean="0">
                <a:latin typeface="Arial" pitchFamily="-106" charset="0"/>
              </a:rPr>
              <a:t>and dignity of those who may be adversely affected by armed conflict and other situations</a:t>
            </a:r>
          </a:p>
          <a:p>
            <a:pPr eaLnBrk="1" hangingPunct="1">
              <a:lnSpc>
                <a:spcPct val="80000"/>
              </a:lnSpc>
            </a:pPr>
            <a:r>
              <a:rPr lang="en-CA" sz="1200" dirty="0" smtClean="0">
                <a:latin typeface="Arial" pitchFamily="-106" charset="0"/>
              </a:rPr>
              <a:t>of violence, and that favours the work of the ICRC.</a:t>
            </a:r>
          </a:p>
          <a:p>
            <a:pPr eaLnBrk="1" hangingPunct="1">
              <a:lnSpc>
                <a:spcPct val="80000"/>
              </a:lnSpc>
              <a:buFontTx/>
              <a:buChar char="•"/>
            </a:pPr>
            <a:r>
              <a:rPr lang="en-CA" sz="1200" dirty="0" smtClean="0">
                <a:latin typeface="Arial" pitchFamily="-106" charset="0"/>
              </a:rPr>
              <a:t>This approach aims to prevent suffering by influencing those who have a direct or indirect impact on the fate of people affected by these situations. This generally implies a medium- or long-term perspective.</a:t>
            </a:r>
          </a:p>
          <a:p>
            <a:pPr eaLnBrk="1" hangingPunct="1">
              <a:lnSpc>
                <a:spcPct val="80000"/>
              </a:lnSpc>
              <a:buFontTx/>
              <a:buChar char="•"/>
            </a:pPr>
            <a:r>
              <a:rPr lang="en-CA" sz="1200" dirty="0" smtClean="0">
                <a:latin typeface="Arial" pitchFamily="-106" charset="0"/>
              </a:rPr>
              <a:t>In particular, the prevention approach involves communicating, developing, clarifying and promoting the implementation of international humanitarian law and other applicable bodies of law, and promoting acceptance of the ICRC’s work.</a:t>
            </a:r>
            <a:endParaRPr lang="es-CO" sz="1200" dirty="0" smtClean="0">
              <a:latin typeface="Arial" pitchFamily="-106" charset="0"/>
            </a:endParaRPr>
          </a:p>
          <a:p>
            <a:pPr eaLnBrk="1" hangingPunct="1">
              <a:lnSpc>
                <a:spcPct val="95000"/>
              </a:lnSpc>
              <a:spcBef>
                <a:spcPct val="15000"/>
              </a:spcBef>
            </a:pPr>
            <a:endParaRPr lang="en-US" sz="1200" b="1" dirty="0" smtClean="0">
              <a:latin typeface="Arial" pitchFamily="-106" charset="0"/>
            </a:endParaRPr>
          </a:p>
          <a:p>
            <a:pPr eaLnBrk="1" hangingPunct="1">
              <a:lnSpc>
                <a:spcPct val="95000"/>
              </a:lnSpc>
              <a:spcBef>
                <a:spcPct val="15000"/>
              </a:spcBef>
            </a:pPr>
            <a:r>
              <a:rPr lang="en-US" sz="1200" b="1" dirty="0" smtClean="0">
                <a:latin typeface="Arial" pitchFamily="-106" charset="0"/>
              </a:rPr>
              <a:t>PREVENTION</a:t>
            </a:r>
          </a:p>
          <a:p>
            <a:pPr eaLnBrk="1" hangingPunct="1">
              <a:lnSpc>
                <a:spcPct val="95000"/>
              </a:lnSpc>
              <a:spcBef>
                <a:spcPct val="15000"/>
              </a:spcBef>
            </a:pPr>
            <a:r>
              <a:rPr lang="en-US" altLang="zh-CN" sz="1200" dirty="0" smtClean="0">
                <a:latin typeface="Arial" pitchFamily="-106" charset="0"/>
                <a:ea typeface="SimSun" pitchFamily="2" charset="-122"/>
                <a:cs typeface="SimSun" pitchFamily="2" charset="-122"/>
              </a:rPr>
              <a:t>The ICRC seeks to prevent human suffering by fostering an environment conducive to respect for: </a:t>
            </a:r>
          </a:p>
          <a:p>
            <a:pPr eaLnBrk="1" hangingPunct="1">
              <a:lnSpc>
                <a:spcPct val="95000"/>
              </a:lnSpc>
              <a:spcBef>
                <a:spcPct val="15000"/>
              </a:spcBef>
              <a:buFontTx/>
              <a:buChar char="•"/>
            </a:pPr>
            <a:r>
              <a:rPr lang="en-US" altLang="zh-CN" sz="1200" dirty="0" smtClean="0">
                <a:latin typeface="Arial" pitchFamily="-106" charset="0"/>
                <a:ea typeface="SimSun" pitchFamily="2" charset="-122"/>
                <a:cs typeface="SimSun" pitchFamily="2" charset="-122"/>
              </a:rPr>
              <a:t> the life and dignity of persons affected by armed conflict and other situations of violence; </a:t>
            </a:r>
          </a:p>
          <a:p>
            <a:pPr eaLnBrk="1" hangingPunct="1">
              <a:lnSpc>
                <a:spcPct val="95000"/>
              </a:lnSpc>
              <a:spcBef>
                <a:spcPct val="15000"/>
              </a:spcBef>
              <a:buFontTx/>
              <a:buChar char="•"/>
            </a:pPr>
            <a:r>
              <a:rPr lang="en-US" altLang="zh-CN" sz="1200" dirty="0" smtClean="0">
                <a:latin typeface="Arial" pitchFamily="-106" charset="0"/>
                <a:ea typeface="SimSun" pitchFamily="2" charset="-122"/>
                <a:cs typeface="SimSun" pitchFamily="2" charset="-122"/>
              </a:rPr>
              <a:t> the ICRC’s work </a:t>
            </a:r>
          </a:p>
          <a:p>
            <a:pPr eaLnBrk="1" hangingPunct="1">
              <a:lnSpc>
                <a:spcPct val="95000"/>
              </a:lnSpc>
              <a:spcBef>
                <a:spcPct val="15000"/>
              </a:spcBef>
            </a:pPr>
            <a:r>
              <a:rPr lang="en-US" altLang="zh-CN" sz="1200" dirty="0" smtClean="0">
                <a:latin typeface="Arial" pitchFamily="-106" charset="0"/>
                <a:ea typeface="SimSun" pitchFamily="2" charset="-122"/>
                <a:cs typeface="SimSun" pitchFamily="2" charset="-122"/>
              </a:rPr>
              <a:t>This approach entails influencing those who can determine – directly or indirectly – the fate of people affected and generally implies a medium- or long-term perspective. </a:t>
            </a:r>
            <a:r>
              <a:rPr lang="en-US" sz="1200" dirty="0" smtClean="0">
                <a:latin typeface="Arial" pitchFamily="-106" charset="0"/>
              </a:rPr>
              <a:t>Wherever they operate, ICRC's personnel explain who they are and what they do in order to get acceptance, security for its operations and thus access to the victims. They recall parties that rules remain applicable in time of armed conflict or armed violence. Accordingly, the ICRC targets in particular those people and groups who determine the fate of victims or who can obstruct or facilitate ICRC action (i.e. armed forces, police, security forces and other weapons bearers, decision-makers and opinion-leaders at local and international level and, with an eye to the future, teenagers, students and their teachers).</a:t>
            </a:r>
          </a:p>
          <a:p>
            <a:pPr eaLnBrk="1" hangingPunct="1">
              <a:lnSpc>
                <a:spcPct val="95000"/>
              </a:lnSpc>
              <a:spcBef>
                <a:spcPct val="15000"/>
              </a:spcBef>
            </a:pPr>
            <a:r>
              <a:rPr lang="en-US" sz="1200" b="1" dirty="0" smtClean="0">
                <a:latin typeface="Arial" pitchFamily="-106" charset="0"/>
              </a:rPr>
              <a:t>Dissemination</a:t>
            </a:r>
            <a:r>
              <a:rPr lang="en-US" sz="1200" dirty="0" smtClean="0">
                <a:latin typeface="Arial" pitchFamily="-106" charset="0"/>
              </a:rPr>
              <a:t> </a:t>
            </a:r>
            <a:r>
              <a:rPr lang="en-US" sz="1200" b="1" dirty="0" smtClean="0">
                <a:latin typeface="Arial" pitchFamily="-106" charset="0"/>
              </a:rPr>
              <a:t>and </a:t>
            </a:r>
            <a:r>
              <a:rPr lang="en-US" sz="1200" dirty="0" smtClean="0">
                <a:latin typeface="Arial" pitchFamily="-106" charset="0"/>
              </a:rPr>
              <a:t>i</a:t>
            </a:r>
            <a:r>
              <a:rPr lang="en-US" sz="1200" b="1" dirty="0" smtClean="0">
                <a:latin typeface="Arial" pitchFamily="-106" charset="0"/>
              </a:rPr>
              <a:t>ntegration</a:t>
            </a:r>
            <a:endParaRPr lang="en-US" sz="1200" dirty="0" smtClean="0">
              <a:latin typeface="Arial" pitchFamily="-106" charset="0"/>
            </a:endParaRPr>
          </a:p>
          <a:p>
            <a:pPr eaLnBrk="1" hangingPunct="1">
              <a:lnSpc>
                <a:spcPct val="95000"/>
              </a:lnSpc>
              <a:spcBef>
                <a:spcPct val="15000"/>
              </a:spcBef>
            </a:pPr>
            <a:r>
              <a:rPr lang="en-US" sz="1200" dirty="0" smtClean="0">
                <a:latin typeface="Arial" pitchFamily="-106" charset="0"/>
              </a:rPr>
              <a:t>One set of activities aims at fostering understanding and acceptance of the ICRC's work and/or IHL and other relevant bodies of law. Within protection and assistance approaches, they play a particularly important role (e.g. supporting the organization in guaranteeing security and access to victims of armed conflict and other situations of violence). </a:t>
            </a:r>
            <a:r>
              <a:rPr lang="en-US" altLang="zh-CN" sz="1200" dirty="0" smtClean="0">
                <a:latin typeface="Arial" pitchFamily="-106" charset="0"/>
                <a:ea typeface="SimSun" pitchFamily="2" charset="-122"/>
                <a:cs typeface="SimSun" pitchFamily="2" charset="-122"/>
              </a:rPr>
              <a:t>The ICRC also </a:t>
            </a:r>
            <a:r>
              <a:rPr lang="en-GB" sz="1200" dirty="0" smtClean="0">
                <a:latin typeface="Arial" pitchFamily="-106" charset="0"/>
              </a:rPr>
              <a:t>supports arms carriers in their efforts to meet their obligations in dissemination of the law (i.e. spreading knowledge) or its integration (</a:t>
            </a:r>
            <a:r>
              <a:rPr lang="en-CA" sz="1200" dirty="0" smtClean="0">
                <a:latin typeface="Arial" pitchFamily="-106" charset="0"/>
              </a:rPr>
              <a:t>translating the law into concrete measures, means and mechanisms – at doctrine, education, training and equipment and/or sanctions levels – allowing thus compliance therewith). </a:t>
            </a:r>
            <a:r>
              <a:rPr lang="en-US" altLang="zh-CN" sz="1200" dirty="0" smtClean="0">
                <a:latin typeface="Arial" pitchFamily="-106" charset="0"/>
                <a:ea typeface="SimSun" pitchFamily="2" charset="-122"/>
                <a:cs typeface="SimSun" pitchFamily="2" charset="-122"/>
              </a:rPr>
              <a:t>This top-down approach presupposes a certain degree of organization, capacity and will to respect the law. Commitment – if not present at the outset – needs to be secured early if these activities are to have a lasting effect. </a:t>
            </a:r>
          </a:p>
          <a:p>
            <a:pPr eaLnBrk="1" hangingPunct="1">
              <a:lnSpc>
                <a:spcPct val="95000"/>
              </a:lnSpc>
              <a:spcBef>
                <a:spcPct val="15000"/>
              </a:spcBef>
            </a:pPr>
            <a:r>
              <a:rPr lang="en-US" sz="1200" b="1" dirty="0" smtClean="0">
                <a:latin typeface="Arial" pitchFamily="-106" charset="0"/>
              </a:rPr>
              <a:t>MINUNI and EHL</a:t>
            </a:r>
          </a:p>
          <a:p>
            <a:pPr eaLnBrk="1" hangingPunct="1">
              <a:lnSpc>
                <a:spcPct val="95000"/>
              </a:lnSpc>
              <a:spcBef>
                <a:spcPct val="15000"/>
              </a:spcBef>
            </a:pPr>
            <a:r>
              <a:rPr lang="en-US" sz="1200" dirty="0" smtClean="0">
                <a:latin typeface="Arial" pitchFamily="-106" charset="0"/>
              </a:rPr>
              <a:t>The ICRC also endeavors to promote IHL among young people and students at all levels of education from secondary schools to universities. The aim is to ensure that future leaders and opinion makers understand the practical relevance of IHL and have a thorough knowledge of its basic principles.</a:t>
            </a:r>
          </a:p>
          <a:p>
            <a:pPr eaLnBrk="1" hangingPunct="1">
              <a:lnSpc>
                <a:spcPct val="95000"/>
              </a:lnSpc>
              <a:spcBef>
                <a:spcPct val="15000"/>
              </a:spcBef>
            </a:pPr>
            <a:r>
              <a:rPr lang="en-US" sz="1200" b="1" dirty="0" smtClean="0">
                <a:latin typeface="Arial" pitchFamily="-106" charset="0"/>
              </a:rPr>
              <a:t>Development of the </a:t>
            </a:r>
            <a:r>
              <a:rPr lang="en-US" sz="1200" b="1" dirty="0" err="1" smtClean="0">
                <a:latin typeface="Arial" pitchFamily="-106" charset="0"/>
              </a:rPr>
              <a:t>the</a:t>
            </a:r>
            <a:r>
              <a:rPr lang="en-US" sz="1200" b="1" dirty="0" smtClean="0">
                <a:latin typeface="Arial" pitchFamily="-106" charset="0"/>
              </a:rPr>
              <a:t> law</a:t>
            </a:r>
          </a:p>
          <a:p>
            <a:pPr eaLnBrk="1" hangingPunct="1">
              <a:lnSpc>
                <a:spcPct val="95000"/>
              </a:lnSpc>
              <a:spcBef>
                <a:spcPct val="15000"/>
              </a:spcBef>
            </a:pPr>
            <a:r>
              <a:rPr lang="en-US" sz="1200" dirty="0" smtClean="0">
                <a:latin typeface="Arial" pitchFamily="-106" charset="0"/>
              </a:rPr>
              <a:t>Another set of activities focuses on the development of IHL and other rules of international law applicable in armed conflict or in other situations of violence. This work aims to strengthen the legal protection afforded to persons affected by armed conflict or other situations of violence. This work may entail the preparation of new treaty law, the identification of customary rules of IHL, the clarification of legal notions and the development of guidelines for their interpretation (e.g. clarification of the notion of direct participation in hostilities), and activities aimed at defending the integrity of the law (e.g. IHL and terrorism).</a:t>
            </a:r>
          </a:p>
          <a:p>
            <a:pPr eaLnBrk="1" hangingPunct="1">
              <a:lnSpc>
                <a:spcPct val="95000"/>
              </a:lnSpc>
              <a:spcBef>
                <a:spcPct val="15000"/>
              </a:spcBef>
            </a:pPr>
            <a:r>
              <a:rPr lang="en-GB" sz="1200" dirty="0" smtClean="0">
                <a:latin typeface="Arial" pitchFamily="-106" charset="0"/>
              </a:rPr>
              <a:t>Stress the direct link between humanitarian problems observed in the field and this activity (e.g. antipersonnel landmines, cluster ammunitions or additional emblem). This may entail either proposing new or additional laws or a clarification process (e.g. customary law study, direct participation in hostilities)</a:t>
            </a:r>
            <a:endParaRPr lang="th-TH" sz="1200" dirty="0" smtClean="0">
              <a:latin typeface="Arial" pitchFamily="-106" charset="0"/>
            </a:endParaRPr>
          </a:p>
          <a:p>
            <a:pPr eaLnBrk="1" hangingPunct="1">
              <a:lnSpc>
                <a:spcPct val="95000"/>
              </a:lnSpc>
              <a:spcBef>
                <a:spcPct val="15000"/>
              </a:spcBef>
            </a:pPr>
            <a:r>
              <a:rPr lang="en-US" sz="1200" b="1" dirty="0" smtClean="0">
                <a:latin typeface="Arial" pitchFamily="-106" charset="0"/>
              </a:rPr>
              <a:t>Humanitarian diplomacy</a:t>
            </a:r>
          </a:p>
          <a:p>
            <a:pPr eaLnBrk="1" hangingPunct="1">
              <a:lnSpc>
                <a:spcPct val="95000"/>
              </a:lnSpc>
              <a:spcBef>
                <a:spcPct val="15000"/>
              </a:spcBef>
            </a:pPr>
            <a:r>
              <a:rPr lang="en-US" sz="1200" dirty="0" smtClean="0">
                <a:latin typeface="Arial" pitchFamily="-106" charset="0"/>
              </a:rPr>
              <a:t>The ICRC works to raise awareness of humanitarian issues with States and in various international and regional fora including the United Nations. </a:t>
            </a:r>
            <a:endParaRPr lang="en-US" sz="1200" b="1" dirty="0" smtClean="0">
              <a:latin typeface="Arial" pitchFamily="-106" charset="0"/>
            </a:endParaRPr>
          </a:p>
          <a:p>
            <a:pPr>
              <a:buFont typeface="Courier New"/>
              <a:buNone/>
            </a:pPr>
            <a:endParaRPr lang="en-US" sz="1200" dirty="0">
              <a:latin typeface="Myriad Pro"/>
              <a:ea typeface="ＭＳ Ｐゴシック" pitchFamily="34" charset="-128"/>
              <a:cs typeface="Myriad Pro"/>
            </a:endParaRPr>
          </a:p>
        </p:txBody>
      </p:sp>
      <p:sp>
        <p:nvSpPr>
          <p:cNvPr id="4" name="Slide Number Placeholder 3"/>
          <p:cNvSpPr>
            <a:spLocks noGrp="1"/>
          </p:cNvSpPr>
          <p:nvPr>
            <p:ph type="sldNum" sz="quarter" idx="10"/>
          </p:nvPr>
        </p:nvSpPr>
        <p:spPr/>
        <p:txBody>
          <a:bodyPr/>
          <a:lstStyle/>
          <a:p>
            <a:fld id="{BE5FDB06-9E3E-4551-A7A5-CC47D0EAA10C}" type="slidenum">
              <a:rPr lang="fr-CH" smtClean="0"/>
              <a:t>12</a:t>
            </a:fld>
            <a:endParaRPr lang="fr-CH"/>
          </a:p>
        </p:txBody>
      </p:sp>
    </p:spTree>
    <p:extLst>
      <p:ext uri="{BB962C8B-B14F-4D97-AF65-F5344CB8AC3E}">
        <p14:creationId xmlns:p14="http://schemas.microsoft.com/office/powerpoint/2010/main" val="1531203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A7C721-5A8A-7C4B-977E-18CAD3B17FDE}"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2454664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7C721-5A8A-7C4B-977E-18CAD3B17FDE}"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107758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7C721-5A8A-7C4B-977E-18CAD3B17FDE}"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82615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7C721-5A8A-7C4B-977E-18CAD3B17FDE}"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4253771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A7C721-5A8A-7C4B-977E-18CAD3B17FDE}"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121417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A7C721-5A8A-7C4B-977E-18CAD3B17FDE}"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132296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A7C721-5A8A-7C4B-977E-18CAD3B17FDE}" type="datetimeFigureOut">
              <a:rPr lang="en-US" smtClean="0"/>
              <a:t>5/24/2016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116351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A7C721-5A8A-7C4B-977E-18CAD3B17FDE}" type="datetimeFigureOut">
              <a:rPr lang="en-US" smtClean="0"/>
              <a:t>5/24/2016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4202427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7C721-5A8A-7C4B-977E-18CAD3B17FDE}" type="datetimeFigureOut">
              <a:rPr lang="en-US" smtClean="0"/>
              <a:t>5/24/2016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4086129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7C721-5A8A-7C4B-977E-18CAD3B17FDE}"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64067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7C721-5A8A-7C4B-977E-18CAD3B17FDE}"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1411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7C721-5A8A-7C4B-977E-18CAD3B17FDE}" type="datetimeFigureOut">
              <a:rPr lang="en-US" smtClean="0"/>
              <a:t>5/24/2016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3F0EA-4330-7F4A-A44C-2D882B44F982}" type="slidenum">
              <a:rPr lang="en-US" smtClean="0"/>
              <a:t>‹#›</a:t>
            </a:fld>
            <a:endParaRPr lang="en-US"/>
          </a:p>
        </p:txBody>
      </p:sp>
    </p:spTree>
    <p:extLst>
      <p:ext uri="{BB962C8B-B14F-4D97-AF65-F5344CB8AC3E}">
        <p14:creationId xmlns:p14="http://schemas.microsoft.com/office/powerpoint/2010/main" val="2080661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1.jp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5.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twitter.com/icrc"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notesSlide" Target="../notesSlides/notesSlide5.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file:///\\gva.icrc.priv\dfsdata\GVA\Data\Common\REX\PRESENTATIONS%20ON%20PPT%202015\COORD%20files%20for%202015%20update\2.%20Contribution_details2015.xlsx!2015%20GRAPH%20SUM!%5b2.%20Contribution_details2015.xlsx%5d2015%20GRAPH%20SUM%20Chart%201" TargetMode="External"/><Relationship Id="rId4" Type="http://schemas.openxmlformats.org/officeDocument/2006/relationships/image" Target="../media/image5.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214813" y="4636080"/>
            <a:ext cx="4657725" cy="1064638"/>
          </a:xfrm>
          <a:prstGeom prst="rect">
            <a:avLst/>
          </a:prstGeom>
          <a:solidFill>
            <a:srgbClr val="80000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r"/>
            <a:r>
              <a:rPr lang="en-US" sz="1400" dirty="0" smtClean="0"/>
              <a:t>Annisa Marezqa</a:t>
            </a:r>
          </a:p>
          <a:p>
            <a:pPr algn="r"/>
            <a:r>
              <a:rPr lang="en-US" sz="1400" dirty="0" smtClean="0"/>
              <a:t>Cooperation Department </a:t>
            </a:r>
            <a:endParaRPr lang="en-US" sz="1400" dirty="0"/>
          </a:p>
          <a:p>
            <a:pPr algn="r"/>
            <a:r>
              <a:rPr lang="en-US" sz="1400" dirty="0" smtClean="0"/>
              <a:t>ICRC Regional Delegation for Indonesia and Timor </a:t>
            </a:r>
            <a:r>
              <a:rPr lang="en-US" sz="1400" dirty="0" err="1" smtClean="0"/>
              <a:t>Leste</a:t>
            </a:r>
            <a:endParaRPr lang="en-US" sz="1400" dirty="0" smtClean="0"/>
          </a:p>
          <a:p>
            <a:pPr algn="r"/>
            <a:r>
              <a:rPr lang="en-US" sz="1400" dirty="0" smtClean="0"/>
              <a:t>amarezqa@icrc.org</a:t>
            </a:r>
            <a:endParaRPr lang="en-US" sz="1400" dirty="0"/>
          </a:p>
        </p:txBody>
      </p:sp>
      <p:sp>
        <p:nvSpPr>
          <p:cNvPr id="5" name="Rectangle 3"/>
          <p:cNvSpPr>
            <a:spLocks noGrp="1" noChangeArrowheads="1"/>
          </p:cNvSpPr>
          <p:nvPr>
            <p:ph type="subTitle" idx="1"/>
          </p:nvPr>
        </p:nvSpPr>
        <p:spPr>
          <a:xfrm>
            <a:off x="1303288" y="2752438"/>
            <a:ext cx="7321666" cy="1397628"/>
          </a:xfrm>
        </p:spPr>
        <p:txBody>
          <a:bodyPr>
            <a:noAutofit/>
          </a:bodyPr>
          <a:lstStyle/>
          <a:p>
            <a:pPr algn="l"/>
            <a:r>
              <a:rPr lang="en-GB" altLang="fr-FR" sz="4000" b="1" dirty="0" smtClean="0">
                <a:solidFill>
                  <a:schemeClr val="tx1"/>
                </a:solidFill>
                <a:latin typeface="Myriad Pro" panose="020B0503030403020204" pitchFamily="34" charset="0"/>
                <a:cs typeface="Arial" panose="020B0604020202020204" pitchFamily="34" charset="0"/>
              </a:rPr>
              <a:t>INTERNATIONAL COMMITTEE OF THE RED CROSS</a:t>
            </a:r>
            <a:endParaRPr lang="en-GB" altLang="fr-FR" sz="4000" b="1" dirty="0">
              <a:solidFill>
                <a:schemeClr val="tx1"/>
              </a:solidFill>
              <a:latin typeface="Myriad Pro" panose="020B0503030403020204" pitchFamily="34" charset="0"/>
              <a:cs typeface="Arial" panose="020B0604020202020204" pitchFamily="34" charset="0"/>
            </a:endParaRPr>
          </a:p>
        </p:txBody>
      </p:sp>
      <p:cxnSp>
        <p:nvCxnSpPr>
          <p:cNvPr id="6" name="Straight Connector 5"/>
          <p:cNvCxnSpPr/>
          <p:nvPr/>
        </p:nvCxnSpPr>
        <p:spPr>
          <a:xfrm>
            <a:off x="1303288" y="264211"/>
            <a:ext cx="0" cy="5494812"/>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58734" y="1806224"/>
            <a:ext cx="1558571" cy="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3"/>
          <p:cNvSpPr txBox="1">
            <a:spLocks noChangeArrowheads="1"/>
          </p:cNvSpPr>
          <p:nvPr/>
        </p:nvSpPr>
        <p:spPr>
          <a:xfrm>
            <a:off x="1704143" y="4577453"/>
            <a:ext cx="5481439" cy="40952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altLang="fr-FR" sz="2800" b="1" dirty="0">
              <a:solidFill>
                <a:schemeClr val="bg1"/>
              </a:solidFill>
              <a:latin typeface="Arial" panose="020B0604020202020204" pitchFamily="34" charset="0"/>
              <a:cs typeface="Arial" panose="020B0604020202020204" pitchFamily="34" charset="0"/>
            </a:endParaRPr>
          </a:p>
        </p:txBody>
      </p:sp>
      <p:pic>
        <p:nvPicPr>
          <p:cNvPr id="24" name="Picture 23" descr="who-we-are.jpg"/>
          <p:cNvPicPr>
            <a:picLocks noChangeAspect="1"/>
          </p:cNvPicPr>
          <p:nvPr/>
        </p:nvPicPr>
        <p:blipFill rotWithShape="1">
          <a:blip r:embed="rId2">
            <a:extLst>
              <a:ext uri="{28A0092B-C50C-407E-A947-70E740481C1C}">
                <a14:useLocalDpi xmlns:a14="http://schemas.microsoft.com/office/drawing/2010/main" val="0"/>
              </a:ext>
            </a:extLst>
          </a:blip>
          <a:srcRect l="3831" t="57792" r="10422" b="3517"/>
          <a:stretch/>
        </p:blipFill>
        <p:spPr>
          <a:xfrm>
            <a:off x="1303288" y="1"/>
            <a:ext cx="7840712" cy="1806538"/>
          </a:xfrm>
          <a:prstGeom prst="rect">
            <a:avLst/>
          </a:prstGeom>
        </p:spPr>
      </p:pic>
      <p:pic>
        <p:nvPicPr>
          <p:cNvPr id="2" name="Picture 1" descr="o-SYRIA-RED-CROSS-facebook.jpg"/>
          <p:cNvPicPr>
            <a:picLocks noChangeAspect="1"/>
          </p:cNvPicPr>
          <p:nvPr/>
        </p:nvPicPr>
        <p:blipFill rotWithShape="1">
          <a:blip r:embed="rId3">
            <a:extLst>
              <a:ext uri="{28A0092B-C50C-407E-A947-70E740481C1C}">
                <a14:useLocalDpi xmlns:a14="http://schemas.microsoft.com/office/drawing/2010/main" val="0"/>
              </a:ext>
            </a:extLst>
          </a:blip>
          <a:srcRect l="14253" t="64708" b="15326"/>
          <a:stretch/>
        </p:blipFill>
        <p:spPr>
          <a:xfrm>
            <a:off x="1303288" y="5967050"/>
            <a:ext cx="7840712" cy="912848"/>
          </a:xfrm>
          <a:prstGeom prst="rect">
            <a:avLst/>
          </a:prstGeom>
        </p:spPr>
      </p:pic>
      <p:pic>
        <p:nvPicPr>
          <p:cNvPr id="3" name="Picture 2" descr="Flag_of_the_ICRC.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892" y="264211"/>
            <a:ext cx="668537" cy="772160"/>
          </a:xfrm>
          <a:prstGeom prst="rect">
            <a:avLst/>
          </a:prstGeom>
        </p:spPr>
      </p:pic>
    </p:spTree>
    <p:extLst>
      <p:ext uri="{BB962C8B-B14F-4D97-AF65-F5344CB8AC3E}">
        <p14:creationId xmlns:p14="http://schemas.microsoft.com/office/powerpoint/2010/main" val="297947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china-rfl-1-feature-2012-06-28"/>
          <p:cNvPicPr>
            <a:picLocks noChangeAspect="1" noChangeArrowheads="1"/>
          </p:cNvPicPr>
          <p:nvPr/>
        </p:nvPicPr>
        <p:blipFill rotWithShape="1">
          <a:blip r:embed="rId3">
            <a:extLst>
              <a:ext uri="{28A0092B-C50C-407E-A947-70E740481C1C}">
                <a14:useLocalDpi xmlns:a14="http://schemas.microsoft.com/office/drawing/2010/main" val="0"/>
              </a:ext>
            </a:extLst>
          </a:blip>
          <a:srcRect r="18977"/>
          <a:stretch/>
        </p:blipFill>
        <p:spPr bwMode="auto">
          <a:xfrm>
            <a:off x="5721140" y="2485936"/>
            <a:ext cx="2493601" cy="1886296"/>
          </a:xfrm>
          <a:prstGeom prst="rect">
            <a:avLst/>
          </a:prstGeom>
          <a:noFill/>
          <a:ln w="63500">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Photo, Djibouti, main prison in Gaboré. A private interview with a detainee."/>
          <p:cNvPicPr>
            <a:picLocks noChangeAspect="1" noChangeArrowheads="1"/>
          </p:cNvPicPr>
          <p:nvPr/>
        </p:nvPicPr>
        <p:blipFill rotWithShape="1">
          <a:blip r:embed="rId4">
            <a:extLst>
              <a:ext uri="{28A0092B-C50C-407E-A947-70E740481C1C}">
                <a14:useLocalDpi xmlns:a14="http://schemas.microsoft.com/office/drawing/2010/main" val="0"/>
              </a:ext>
            </a:extLst>
          </a:blip>
          <a:srcRect t="39581" b="13368"/>
          <a:stretch/>
        </p:blipFill>
        <p:spPr bwMode="auto">
          <a:xfrm>
            <a:off x="3009165" y="2497968"/>
            <a:ext cx="2630419" cy="1886295"/>
          </a:xfrm>
          <a:prstGeom prst="rect">
            <a:avLst/>
          </a:prstGeom>
          <a:noFill/>
          <a:ln w="635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8440420" y="1235613"/>
            <a:ext cx="0" cy="473710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77200" y="5545138"/>
            <a:ext cx="965200" cy="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pic>
        <p:nvPicPr>
          <p:cNvPr id="2" name="Picture 1" descr="liberia-ebola-orphans-03-icrc-distribution-bruno-bellat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406" y="2505228"/>
            <a:ext cx="2618536" cy="1886295"/>
          </a:xfrm>
          <a:prstGeom prst="rect">
            <a:avLst/>
          </a:prstGeom>
          <a:ln w="63500">
            <a:noFill/>
          </a:ln>
        </p:spPr>
      </p:pic>
      <p:pic>
        <p:nvPicPr>
          <p:cNvPr id="18" name="Picture 17"/>
          <p:cNvPicPr>
            <a:picLocks noChangeAspect="1"/>
          </p:cNvPicPr>
          <p:nvPr/>
        </p:nvPicPr>
        <p:blipFill rotWithShape="1">
          <a:blip r:embed="rId6"/>
          <a:srcRect l="10825" t="16843" r="8570" b="24636"/>
          <a:stretch/>
        </p:blipFill>
        <p:spPr>
          <a:xfrm>
            <a:off x="-1" y="0"/>
            <a:ext cx="9144001" cy="1839472"/>
          </a:xfrm>
          <a:prstGeom prst="rect">
            <a:avLst/>
          </a:prstGeom>
        </p:spPr>
      </p:pic>
      <p:pic>
        <p:nvPicPr>
          <p:cNvPr id="19" name="Picture 7" descr="Flag_of_the_ICRC.sv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50275" y="6105525"/>
            <a:ext cx="4460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a:spLocks noChangeArrowheads="1"/>
          </p:cNvSpPr>
          <p:nvPr/>
        </p:nvSpPr>
        <p:spPr bwMode="auto">
          <a:xfrm>
            <a:off x="158447" y="671563"/>
            <a:ext cx="1670353"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fr-FR" sz="2800" b="1" dirty="0" smtClean="0">
                <a:solidFill>
                  <a:schemeClr val="bg1"/>
                </a:solidFill>
                <a:latin typeface="Myriad Pro" panose="020B0503030403020204" pitchFamily="34" charset="0"/>
                <a:cs typeface="Lemon/Milk"/>
              </a:rPr>
              <a:t>ICRC</a:t>
            </a:r>
          </a:p>
          <a:p>
            <a:r>
              <a:rPr lang="en-US" altLang="fr-FR" sz="2800" b="1" dirty="0" smtClean="0">
                <a:solidFill>
                  <a:schemeClr val="bg1"/>
                </a:solidFill>
                <a:latin typeface="Myriad Pro" panose="020B0503030403020204" pitchFamily="34" charset="0"/>
                <a:cs typeface="Lemon/Milk"/>
              </a:rPr>
              <a:t>Activities</a:t>
            </a:r>
            <a:endParaRPr lang="en-GB" altLang="fr-FR" sz="2800" b="1" dirty="0" smtClean="0">
              <a:solidFill>
                <a:schemeClr val="bg1"/>
              </a:solidFill>
              <a:latin typeface="Myriad Pro" panose="020B0503030403020204" pitchFamily="34" charset="0"/>
              <a:cs typeface="Lemon/Milk"/>
            </a:endParaRPr>
          </a:p>
        </p:txBody>
      </p:sp>
      <p:cxnSp>
        <p:nvCxnSpPr>
          <p:cNvPr id="8" name="Straight Connector 7"/>
          <p:cNvCxnSpPr/>
          <p:nvPr/>
        </p:nvCxnSpPr>
        <p:spPr>
          <a:xfrm>
            <a:off x="1925053" y="309547"/>
            <a:ext cx="0" cy="1286019"/>
          </a:xfrm>
          <a:prstGeom prst="line">
            <a:avLst/>
          </a:prstGeom>
          <a:ln w="254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4" name="Rectangle 2"/>
          <p:cNvSpPr>
            <a:spLocks noGrp="1" noChangeArrowheads="1"/>
          </p:cNvSpPr>
          <p:nvPr>
            <p:ph type="title" idx="4294967295"/>
          </p:nvPr>
        </p:nvSpPr>
        <p:spPr>
          <a:xfrm>
            <a:off x="2021307" y="668494"/>
            <a:ext cx="2701357" cy="565968"/>
          </a:xfrm>
        </p:spPr>
        <p:txBody>
          <a:bodyPr>
            <a:noAutofit/>
          </a:bodyPr>
          <a:lstStyle/>
          <a:p>
            <a:pPr algn="l" eaLnBrk="1" hangingPunct="1"/>
            <a:r>
              <a:rPr lang="en-US" altLang="fr-FR" sz="3200" b="1" dirty="0" smtClean="0">
                <a:solidFill>
                  <a:schemeClr val="bg1"/>
                </a:solidFill>
                <a:latin typeface="Myriad Pro" panose="020B0503030403020204" pitchFamily="34" charset="0"/>
                <a:cs typeface="Lemon/Milk"/>
              </a:rPr>
              <a:t>PROTECTION</a:t>
            </a:r>
          </a:p>
        </p:txBody>
      </p:sp>
      <p:sp>
        <p:nvSpPr>
          <p:cNvPr id="24" name="Rectangle 10"/>
          <p:cNvSpPr>
            <a:spLocks noChangeArrowheads="1"/>
          </p:cNvSpPr>
          <p:nvPr/>
        </p:nvSpPr>
        <p:spPr bwMode="auto">
          <a:xfrm>
            <a:off x="461220" y="4660227"/>
            <a:ext cx="2160588" cy="514350"/>
          </a:xfrm>
          <a:prstGeom prst="rect">
            <a:avLst/>
          </a:prstGeom>
          <a:noFill/>
          <a:ln w="9525">
            <a:noFill/>
            <a:miter lim="800000"/>
            <a:headEnd/>
            <a:tailEnd/>
          </a:ln>
        </p:spPr>
        <p:txBody>
          <a:bodyPr>
            <a:prstTxWarp prst="textNoShape">
              <a:avLst/>
            </a:prstTxWarp>
          </a:bodyPr>
          <a:lstStyle/>
          <a:p>
            <a:pPr marL="182563" indent="-182563" eaLnBrk="0" hangingPunct="0">
              <a:lnSpc>
                <a:spcPct val="90000"/>
              </a:lnSpc>
              <a:buFont typeface="Arial" pitchFamily="-106" charset="0"/>
              <a:buChar char="•"/>
            </a:pPr>
            <a:r>
              <a:rPr lang="es-CO" b="1" dirty="0" err="1"/>
              <a:t>Protect</a:t>
            </a:r>
            <a:r>
              <a:rPr lang="es-CO" b="1" dirty="0"/>
              <a:t> </a:t>
            </a:r>
            <a:r>
              <a:rPr lang="es-CO" b="1" dirty="0" err="1"/>
              <a:t>Civilians</a:t>
            </a:r>
            <a:endParaRPr lang="es-CO" b="1" dirty="0"/>
          </a:p>
          <a:p>
            <a:pPr marL="182563" indent="-182563" eaLnBrk="0" hangingPunct="0">
              <a:spcBef>
                <a:spcPct val="20000"/>
              </a:spcBef>
              <a:buClr>
                <a:srgbClr val="D1002D"/>
              </a:buClr>
              <a:buFont typeface="Webdings" pitchFamily="-106" charset="2"/>
              <a:buNone/>
            </a:pPr>
            <a:endParaRPr lang="es-CO" b="1" dirty="0"/>
          </a:p>
        </p:txBody>
      </p:sp>
      <p:sp>
        <p:nvSpPr>
          <p:cNvPr id="25" name="Rectangle 11"/>
          <p:cNvSpPr>
            <a:spLocks noChangeArrowheads="1"/>
          </p:cNvSpPr>
          <p:nvPr/>
        </p:nvSpPr>
        <p:spPr bwMode="auto">
          <a:xfrm>
            <a:off x="3163258" y="4620280"/>
            <a:ext cx="2452262" cy="514350"/>
          </a:xfrm>
          <a:prstGeom prst="rect">
            <a:avLst/>
          </a:prstGeom>
          <a:noFill/>
          <a:ln w="9525">
            <a:noFill/>
            <a:miter lim="800000"/>
            <a:headEnd/>
            <a:tailEnd/>
          </a:ln>
        </p:spPr>
        <p:txBody>
          <a:bodyPr>
            <a:prstTxWarp prst="textNoShape">
              <a:avLst/>
            </a:prstTxWarp>
          </a:bodyPr>
          <a:lstStyle/>
          <a:p>
            <a:pPr marL="182563" indent="-182563" eaLnBrk="0" hangingPunct="0">
              <a:lnSpc>
                <a:spcPct val="90000"/>
              </a:lnSpc>
              <a:buFont typeface="Arial" pitchFamily="-106" charset="0"/>
              <a:buChar char="•"/>
            </a:pPr>
            <a:r>
              <a:rPr lang="es-CO" b="1" dirty="0" err="1"/>
              <a:t>Visiting</a:t>
            </a:r>
            <a:r>
              <a:rPr lang="es-CO" b="1" dirty="0"/>
              <a:t> </a:t>
            </a:r>
            <a:r>
              <a:rPr lang="es-CO" b="1" dirty="0" err="1"/>
              <a:t>Detainees</a:t>
            </a:r>
            <a:endParaRPr lang="es-CO" b="1" dirty="0"/>
          </a:p>
          <a:p>
            <a:pPr marL="182563" indent="-182563" eaLnBrk="0" hangingPunct="0">
              <a:spcBef>
                <a:spcPct val="20000"/>
              </a:spcBef>
              <a:buClr>
                <a:srgbClr val="D1002D"/>
              </a:buClr>
              <a:buFont typeface="Webdings" pitchFamily="-106" charset="2"/>
              <a:buNone/>
            </a:pPr>
            <a:endParaRPr lang="es-CO" b="1" dirty="0"/>
          </a:p>
        </p:txBody>
      </p:sp>
      <p:sp>
        <p:nvSpPr>
          <p:cNvPr id="26" name="Rectangle 12"/>
          <p:cNvSpPr>
            <a:spLocks noChangeArrowheads="1"/>
          </p:cNvSpPr>
          <p:nvPr/>
        </p:nvSpPr>
        <p:spPr bwMode="auto">
          <a:xfrm>
            <a:off x="5944400" y="4575351"/>
            <a:ext cx="2254250" cy="514350"/>
          </a:xfrm>
          <a:prstGeom prst="rect">
            <a:avLst/>
          </a:prstGeom>
          <a:noFill/>
          <a:ln w="9525">
            <a:noFill/>
            <a:miter lim="800000"/>
            <a:headEnd/>
            <a:tailEnd/>
          </a:ln>
        </p:spPr>
        <p:txBody>
          <a:bodyPr>
            <a:prstTxWarp prst="textNoShape">
              <a:avLst/>
            </a:prstTxWarp>
          </a:bodyPr>
          <a:lstStyle/>
          <a:p>
            <a:pPr marL="182563" indent="-182563" eaLnBrk="0" hangingPunct="0">
              <a:lnSpc>
                <a:spcPct val="90000"/>
              </a:lnSpc>
              <a:buFont typeface="Arial" pitchFamily="-106" charset="0"/>
              <a:buChar char="•"/>
            </a:pPr>
            <a:r>
              <a:rPr lang="es-CO" b="1" dirty="0"/>
              <a:t>Re-</a:t>
            </a:r>
            <a:r>
              <a:rPr lang="es-CO" b="1" dirty="0" err="1"/>
              <a:t>establishing</a:t>
            </a:r>
            <a:r>
              <a:rPr lang="es-CO" b="1" dirty="0"/>
              <a:t> </a:t>
            </a:r>
            <a:r>
              <a:rPr lang="es-CO" b="1" dirty="0" err="1"/>
              <a:t>Family</a:t>
            </a:r>
            <a:r>
              <a:rPr lang="es-CO" b="1" dirty="0"/>
              <a:t> Links</a:t>
            </a:r>
          </a:p>
          <a:p>
            <a:pPr marL="182563" indent="-182563" eaLnBrk="0" hangingPunct="0">
              <a:spcBef>
                <a:spcPct val="20000"/>
              </a:spcBef>
              <a:buClr>
                <a:srgbClr val="D1002D"/>
              </a:buClr>
              <a:buFont typeface="Webdings" pitchFamily="-106" charset="2"/>
              <a:buNone/>
            </a:pPr>
            <a:endParaRPr lang="es-CO" b="1" dirty="0"/>
          </a:p>
        </p:txBody>
      </p:sp>
    </p:spTree>
    <p:extLst>
      <p:ext uri="{BB962C8B-B14F-4D97-AF65-F5344CB8AC3E}">
        <p14:creationId xmlns:p14="http://schemas.microsoft.com/office/powerpoint/2010/main" val="423273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8440420" y="1235613"/>
            <a:ext cx="0" cy="473710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77200" y="5545138"/>
            <a:ext cx="965200" cy="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rotWithShape="1">
          <a:blip r:embed="rId3"/>
          <a:srcRect l="10825" t="16843" r="8570" b="24636"/>
          <a:stretch/>
        </p:blipFill>
        <p:spPr>
          <a:xfrm>
            <a:off x="-1" y="0"/>
            <a:ext cx="9144001" cy="1839472"/>
          </a:xfrm>
          <a:prstGeom prst="rect">
            <a:avLst/>
          </a:prstGeom>
        </p:spPr>
      </p:pic>
      <p:pic>
        <p:nvPicPr>
          <p:cNvPr id="19" name="Picture 7" descr="Flag_of_the_ICRC.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50275" y="6105525"/>
            <a:ext cx="4460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a:spLocks noChangeArrowheads="1"/>
          </p:cNvSpPr>
          <p:nvPr/>
        </p:nvSpPr>
        <p:spPr bwMode="auto">
          <a:xfrm>
            <a:off x="158447" y="671563"/>
            <a:ext cx="1670353"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fr-FR" sz="2800" b="1" dirty="0" smtClean="0">
                <a:solidFill>
                  <a:schemeClr val="bg1"/>
                </a:solidFill>
                <a:latin typeface="Myriad Pro" panose="020B0503030403020204" pitchFamily="34" charset="0"/>
                <a:cs typeface="Lemon/Milk"/>
              </a:rPr>
              <a:t>ICRC</a:t>
            </a:r>
          </a:p>
          <a:p>
            <a:r>
              <a:rPr lang="en-US" altLang="fr-FR" sz="2800" b="1" dirty="0" smtClean="0">
                <a:solidFill>
                  <a:schemeClr val="bg1"/>
                </a:solidFill>
                <a:latin typeface="Myriad Pro" panose="020B0503030403020204" pitchFamily="34" charset="0"/>
                <a:cs typeface="Lemon/Milk"/>
              </a:rPr>
              <a:t>Activities</a:t>
            </a:r>
            <a:endParaRPr lang="en-GB" altLang="fr-FR" sz="2800" b="1" dirty="0" smtClean="0">
              <a:solidFill>
                <a:schemeClr val="bg1"/>
              </a:solidFill>
              <a:latin typeface="Myriad Pro" panose="020B0503030403020204" pitchFamily="34" charset="0"/>
              <a:cs typeface="Lemon/Milk"/>
            </a:endParaRPr>
          </a:p>
        </p:txBody>
      </p:sp>
      <p:cxnSp>
        <p:nvCxnSpPr>
          <p:cNvPr id="8" name="Straight Connector 7"/>
          <p:cNvCxnSpPr/>
          <p:nvPr/>
        </p:nvCxnSpPr>
        <p:spPr>
          <a:xfrm>
            <a:off x="1925053" y="309547"/>
            <a:ext cx="0" cy="1286019"/>
          </a:xfrm>
          <a:prstGeom prst="line">
            <a:avLst/>
          </a:prstGeom>
          <a:ln w="254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4" name="Rectangle 2"/>
          <p:cNvSpPr>
            <a:spLocks noGrp="1" noChangeArrowheads="1"/>
          </p:cNvSpPr>
          <p:nvPr>
            <p:ph type="title" idx="4294967295"/>
          </p:nvPr>
        </p:nvSpPr>
        <p:spPr>
          <a:xfrm>
            <a:off x="2021307" y="668494"/>
            <a:ext cx="2701357" cy="565968"/>
          </a:xfrm>
        </p:spPr>
        <p:txBody>
          <a:bodyPr>
            <a:noAutofit/>
          </a:bodyPr>
          <a:lstStyle/>
          <a:p>
            <a:pPr algn="l" eaLnBrk="1" hangingPunct="1"/>
            <a:r>
              <a:rPr lang="en-US" altLang="fr-FR" sz="3200" b="1" dirty="0" smtClean="0">
                <a:solidFill>
                  <a:schemeClr val="bg1"/>
                </a:solidFill>
                <a:latin typeface="Myriad Pro" panose="020B0503030403020204" pitchFamily="34" charset="0"/>
                <a:cs typeface="Lemon/Milk"/>
              </a:rPr>
              <a:t>ASSISTANCE</a:t>
            </a:r>
          </a:p>
        </p:txBody>
      </p:sp>
      <p:pic>
        <p:nvPicPr>
          <p:cNvPr id="15" name="Picture 2" descr="Wamena Cataract Wat Hab Nov 043"/>
          <p:cNvPicPr>
            <a:picLocks noGrp="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5819311" y="2601370"/>
            <a:ext cx="2582896" cy="22997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Picture 3" descr="wathab1"/>
          <p:cNvPicPr>
            <a:picLocks noGrp="1" noChangeArrowheads="1"/>
          </p:cNvPicPr>
          <p:nvPr>
            <p:ph sz="quarter" idx="1"/>
          </p:nvPr>
        </p:nvPicPr>
        <p:blipFill>
          <a:blip r:embed="rId6">
            <a:extLst>
              <a:ext uri="{28A0092B-C50C-407E-A947-70E740481C1C}">
                <a14:useLocalDpi xmlns:a14="http://schemas.microsoft.com/office/drawing/2010/main" val="0"/>
              </a:ext>
            </a:extLst>
          </a:blip>
          <a:srcRect/>
          <a:stretch>
            <a:fillRect/>
          </a:stretch>
        </p:blipFill>
        <p:spPr>
          <a:xfrm>
            <a:off x="3036873" y="2597292"/>
            <a:ext cx="2582896" cy="22997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 name="Picture 4" descr="jratmanyang 02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328697" y="2582157"/>
            <a:ext cx="2582896" cy="22997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Rectangle 10"/>
          <p:cNvSpPr>
            <a:spLocks noChangeArrowheads="1"/>
          </p:cNvSpPr>
          <p:nvPr/>
        </p:nvSpPr>
        <p:spPr bwMode="auto">
          <a:xfrm>
            <a:off x="366611" y="5057975"/>
            <a:ext cx="2514600" cy="514350"/>
          </a:xfrm>
          <a:prstGeom prst="rect">
            <a:avLst/>
          </a:prstGeom>
          <a:noFill/>
          <a:ln w="9525">
            <a:noFill/>
            <a:miter lim="800000"/>
            <a:headEnd/>
            <a:tailEnd/>
          </a:ln>
        </p:spPr>
        <p:txBody>
          <a:bodyPr>
            <a:prstTxWarp prst="textNoShape">
              <a:avLst/>
            </a:prstTxWarp>
          </a:bodyPr>
          <a:lstStyle/>
          <a:p>
            <a:pPr marL="182563" indent="-182563" eaLnBrk="0" hangingPunct="0">
              <a:lnSpc>
                <a:spcPct val="90000"/>
              </a:lnSpc>
              <a:buFont typeface="Arial" pitchFamily="-106" charset="0"/>
              <a:buChar char="•"/>
            </a:pPr>
            <a:r>
              <a:rPr lang="es-CO" b="1" dirty="0" err="1"/>
              <a:t>Economic</a:t>
            </a:r>
            <a:r>
              <a:rPr lang="es-CO" b="1" dirty="0"/>
              <a:t> Security</a:t>
            </a:r>
          </a:p>
          <a:p>
            <a:pPr marL="182563" indent="-182563" eaLnBrk="0" hangingPunct="0">
              <a:spcBef>
                <a:spcPct val="20000"/>
              </a:spcBef>
              <a:buClr>
                <a:srgbClr val="D1002D"/>
              </a:buClr>
              <a:buFont typeface="Webdings" pitchFamily="-106" charset="2"/>
              <a:buNone/>
            </a:pPr>
            <a:endParaRPr lang="es-CO" b="1" dirty="0"/>
          </a:p>
        </p:txBody>
      </p:sp>
      <p:sp>
        <p:nvSpPr>
          <p:cNvPr id="27" name="Rectangle 11"/>
          <p:cNvSpPr>
            <a:spLocks noChangeArrowheads="1"/>
          </p:cNvSpPr>
          <p:nvPr/>
        </p:nvSpPr>
        <p:spPr bwMode="auto">
          <a:xfrm>
            <a:off x="3079649" y="5057975"/>
            <a:ext cx="2392362" cy="514350"/>
          </a:xfrm>
          <a:prstGeom prst="rect">
            <a:avLst/>
          </a:prstGeom>
          <a:noFill/>
          <a:ln w="9525">
            <a:noFill/>
            <a:miter lim="800000"/>
            <a:headEnd/>
            <a:tailEnd/>
          </a:ln>
        </p:spPr>
        <p:txBody>
          <a:bodyPr>
            <a:prstTxWarp prst="textNoShape">
              <a:avLst/>
            </a:prstTxWarp>
          </a:bodyPr>
          <a:lstStyle/>
          <a:p>
            <a:pPr marL="182563" indent="-182563" eaLnBrk="0" hangingPunct="0">
              <a:lnSpc>
                <a:spcPct val="90000"/>
              </a:lnSpc>
              <a:buFont typeface="Arial" pitchFamily="-106" charset="0"/>
              <a:buChar char="•"/>
            </a:pPr>
            <a:r>
              <a:rPr lang="es-CO" b="1" dirty="0" err="1"/>
              <a:t>Water</a:t>
            </a:r>
            <a:r>
              <a:rPr lang="es-CO" b="1" dirty="0"/>
              <a:t> and </a:t>
            </a:r>
            <a:r>
              <a:rPr lang="es-CO" b="1" dirty="0" err="1"/>
              <a:t>Habitat</a:t>
            </a:r>
            <a:endParaRPr lang="es-CO" b="1" dirty="0"/>
          </a:p>
          <a:p>
            <a:pPr marL="182563" indent="-182563" eaLnBrk="0" hangingPunct="0">
              <a:spcBef>
                <a:spcPct val="20000"/>
              </a:spcBef>
              <a:buClr>
                <a:srgbClr val="D1002D"/>
              </a:buClr>
              <a:buFont typeface="Arial" pitchFamily="-106" charset="0"/>
              <a:buChar char="•"/>
            </a:pPr>
            <a:endParaRPr lang="es-CO" b="1" dirty="0"/>
          </a:p>
        </p:txBody>
      </p:sp>
      <p:sp>
        <p:nvSpPr>
          <p:cNvPr id="28" name="Rectangle 12"/>
          <p:cNvSpPr>
            <a:spLocks noChangeArrowheads="1"/>
          </p:cNvSpPr>
          <p:nvPr/>
        </p:nvSpPr>
        <p:spPr bwMode="auto">
          <a:xfrm>
            <a:off x="6252369" y="5030788"/>
            <a:ext cx="2520950" cy="514350"/>
          </a:xfrm>
          <a:prstGeom prst="rect">
            <a:avLst/>
          </a:prstGeom>
          <a:noFill/>
          <a:ln w="9525">
            <a:noFill/>
            <a:miter lim="800000"/>
            <a:headEnd/>
            <a:tailEnd/>
          </a:ln>
        </p:spPr>
        <p:txBody>
          <a:bodyPr>
            <a:prstTxWarp prst="textNoShape">
              <a:avLst/>
            </a:prstTxWarp>
          </a:bodyPr>
          <a:lstStyle/>
          <a:p>
            <a:pPr marL="182563" indent="-182563" eaLnBrk="0" hangingPunct="0">
              <a:lnSpc>
                <a:spcPct val="90000"/>
              </a:lnSpc>
              <a:buFont typeface="Arial" pitchFamily="-106" charset="0"/>
              <a:buChar char="•"/>
            </a:pPr>
            <a:r>
              <a:rPr lang="es-CO" b="1" dirty="0" err="1"/>
              <a:t>Healthcare</a:t>
            </a:r>
            <a:endParaRPr lang="es-CO" b="1" dirty="0"/>
          </a:p>
          <a:p>
            <a:pPr marL="182563" indent="-182563" eaLnBrk="0" hangingPunct="0">
              <a:spcBef>
                <a:spcPct val="20000"/>
              </a:spcBef>
              <a:buClr>
                <a:srgbClr val="D1002D"/>
              </a:buClr>
              <a:buFont typeface="Webdings" pitchFamily="-106" charset="2"/>
              <a:buNone/>
            </a:pPr>
            <a:endParaRPr lang="es-CO" b="1" dirty="0"/>
          </a:p>
        </p:txBody>
      </p:sp>
    </p:spTree>
    <p:extLst>
      <p:ext uri="{BB962C8B-B14F-4D97-AF65-F5344CB8AC3E}">
        <p14:creationId xmlns:p14="http://schemas.microsoft.com/office/powerpoint/2010/main" val="156177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8440420" y="1235613"/>
            <a:ext cx="0" cy="473710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77200" y="5545138"/>
            <a:ext cx="965200" cy="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rotWithShape="1">
          <a:blip r:embed="rId3"/>
          <a:srcRect l="10825" t="16843" r="8570" b="24636"/>
          <a:stretch/>
        </p:blipFill>
        <p:spPr>
          <a:xfrm>
            <a:off x="-1" y="0"/>
            <a:ext cx="9144001" cy="1839472"/>
          </a:xfrm>
          <a:prstGeom prst="rect">
            <a:avLst/>
          </a:prstGeom>
        </p:spPr>
      </p:pic>
      <p:pic>
        <p:nvPicPr>
          <p:cNvPr id="19" name="Picture 7" descr="Flag_of_the_ICRC.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50275" y="6105525"/>
            <a:ext cx="4460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a:spLocks noChangeArrowheads="1"/>
          </p:cNvSpPr>
          <p:nvPr/>
        </p:nvSpPr>
        <p:spPr bwMode="auto">
          <a:xfrm>
            <a:off x="158447" y="671563"/>
            <a:ext cx="1670353"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fr-FR" sz="2800" b="1" dirty="0" smtClean="0">
                <a:solidFill>
                  <a:schemeClr val="bg1"/>
                </a:solidFill>
                <a:latin typeface="Myriad Pro" panose="020B0503030403020204" pitchFamily="34" charset="0"/>
                <a:cs typeface="Lemon/Milk"/>
              </a:rPr>
              <a:t>ICRC</a:t>
            </a:r>
          </a:p>
          <a:p>
            <a:r>
              <a:rPr lang="en-US" altLang="fr-FR" sz="2800" b="1" dirty="0" smtClean="0">
                <a:solidFill>
                  <a:schemeClr val="bg1"/>
                </a:solidFill>
                <a:latin typeface="Myriad Pro" panose="020B0503030403020204" pitchFamily="34" charset="0"/>
                <a:cs typeface="Lemon/Milk"/>
              </a:rPr>
              <a:t>Activities</a:t>
            </a:r>
            <a:endParaRPr lang="en-GB" altLang="fr-FR" sz="2800" b="1" dirty="0" smtClean="0">
              <a:solidFill>
                <a:schemeClr val="bg1"/>
              </a:solidFill>
              <a:latin typeface="Myriad Pro" panose="020B0503030403020204" pitchFamily="34" charset="0"/>
              <a:cs typeface="Lemon/Milk"/>
            </a:endParaRPr>
          </a:p>
        </p:txBody>
      </p:sp>
      <p:cxnSp>
        <p:nvCxnSpPr>
          <p:cNvPr id="8" name="Straight Connector 7"/>
          <p:cNvCxnSpPr/>
          <p:nvPr/>
        </p:nvCxnSpPr>
        <p:spPr>
          <a:xfrm>
            <a:off x="1925053" y="309547"/>
            <a:ext cx="0" cy="1286019"/>
          </a:xfrm>
          <a:prstGeom prst="line">
            <a:avLst/>
          </a:prstGeom>
          <a:ln w="254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4" name="Rectangle 2"/>
          <p:cNvSpPr>
            <a:spLocks noGrp="1" noChangeArrowheads="1"/>
          </p:cNvSpPr>
          <p:nvPr>
            <p:ph type="title" idx="4294967295"/>
          </p:nvPr>
        </p:nvSpPr>
        <p:spPr>
          <a:xfrm>
            <a:off x="2021307" y="668494"/>
            <a:ext cx="2701357" cy="565968"/>
          </a:xfrm>
        </p:spPr>
        <p:txBody>
          <a:bodyPr>
            <a:noAutofit/>
          </a:bodyPr>
          <a:lstStyle/>
          <a:p>
            <a:pPr algn="l" eaLnBrk="1" hangingPunct="1"/>
            <a:r>
              <a:rPr lang="en-US" altLang="fr-FR" sz="3200" b="1" dirty="0" smtClean="0">
                <a:solidFill>
                  <a:schemeClr val="bg1"/>
                </a:solidFill>
                <a:latin typeface="Myriad Pro" panose="020B0503030403020204" pitchFamily="34" charset="0"/>
                <a:cs typeface="Lemon/Milk"/>
              </a:rPr>
              <a:t>PREVENTION</a:t>
            </a:r>
          </a:p>
        </p:txBody>
      </p:sp>
      <p:pic>
        <p:nvPicPr>
          <p:cNvPr id="24" name="Picture 12" descr="KFOR and Delegate"/>
          <p:cNvPicPr>
            <a:picLocks noChangeAspect="1" noChangeArrowheads="1"/>
          </p:cNvPicPr>
          <p:nvPr/>
        </p:nvPicPr>
        <p:blipFill>
          <a:blip r:embed="rId5"/>
          <a:srcRect l="18150" t="1575" r="34094"/>
          <a:stretch>
            <a:fillRect/>
          </a:stretch>
        </p:blipFill>
        <p:spPr bwMode="auto">
          <a:xfrm>
            <a:off x="452563" y="2047213"/>
            <a:ext cx="2317746" cy="3582988"/>
          </a:xfrm>
          <a:prstGeom prst="rect">
            <a:avLst/>
          </a:prstGeom>
          <a:noFill/>
          <a:ln w="9525">
            <a:noFill/>
            <a:miter lim="800000"/>
            <a:headEnd/>
            <a:tailEnd/>
          </a:ln>
        </p:spPr>
      </p:pic>
      <p:pic>
        <p:nvPicPr>
          <p:cNvPr id="25" name="Picture 12" descr="Child with ICRC Pen.jpg"/>
          <p:cNvPicPr>
            <a:picLocks noChangeAspect="1"/>
          </p:cNvPicPr>
          <p:nvPr/>
        </p:nvPicPr>
        <p:blipFill>
          <a:blip r:embed="rId6"/>
          <a:srcRect t="4179"/>
          <a:stretch>
            <a:fillRect/>
          </a:stretch>
        </p:blipFill>
        <p:spPr bwMode="auto">
          <a:xfrm>
            <a:off x="6109665" y="2060797"/>
            <a:ext cx="2276475" cy="3570288"/>
          </a:xfrm>
          <a:prstGeom prst="rect">
            <a:avLst/>
          </a:prstGeom>
          <a:noFill/>
          <a:ln w="9525">
            <a:noFill/>
            <a:miter lim="800000"/>
            <a:headEnd/>
            <a:tailEnd/>
          </a:ln>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71879" y="2060797"/>
            <a:ext cx="3183507" cy="3570288"/>
          </a:xfrm>
          <a:prstGeom prst="rect">
            <a:avLst/>
          </a:prstGeom>
        </p:spPr>
      </p:pic>
      <p:sp>
        <p:nvSpPr>
          <p:cNvPr id="29" name="Rectangle 19"/>
          <p:cNvSpPr>
            <a:spLocks noChangeArrowheads="1"/>
          </p:cNvSpPr>
          <p:nvPr/>
        </p:nvSpPr>
        <p:spPr bwMode="auto">
          <a:xfrm>
            <a:off x="768999" y="5758115"/>
            <a:ext cx="2325464" cy="514350"/>
          </a:xfrm>
          <a:prstGeom prst="rect">
            <a:avLst/>
          </a:prstGeom>
          <a:noFill/>
          <a:ln w="9525">
            <a:noFill/>
            <a:miter lim="800000"/>
            <a:headEnd/>
            <a:tailEnd/>
          </a:ln>
        </p:spPr>
        <p:txBody>
          <a:bodyPr>
            <a:prstTxWarp prst="textNoShape">
              <a:avLst/>
            </a:prstTxWarp>
          </a:bodyPr>
          <a:lstStyle/>
          <a:p>
            <a:pPr marL="182563" indent="-182563" eaLnBrk="0" hangingPunct="0">
              <a:lnSpc>
                <a:spcPct val="90000"/>
              </a:lnSpc>
              <a:buFont typeface="Arial" pitchFamily="-106" charset="0"/>
              <a:buChar char="•"/>
            </a:pPr>
            <a:r>
              <a:rPr lang="es-CO" b="1" dirty="0" err="1"/>
              <a:t>Arms</a:t>
            </a:r>
            <a:r>
              <a:rPr lang="es-CO" b="1" dirty="0"/>
              <a:t> </a:t>
            </a:r>
            <a:r>
              <a:rPr lang="es-CO" b="1" dirty="0" err="1"/>
              <a:t>Carriers</a:t>
            </a:r>
            <a:endParaRPr lang="es-CO" b="1" dirty="0"/>
          </a:p>
          <a:p>
            <a:pPr marL="182563" indent="-182563" eaLnBrk="0" hangingPunct="0">
              <a:spcBef>
                <a:spcPct val="20000"/>
              </a:spcBef>
              <a:buClr>
                <a:srgbClr val="D1002D"/>
              </a:buClr>
              <a:buFont typeface="Webdings" pitchFamily="-106" charset="2"/>
              <a:buNone/>
            </a:pPr>
            <a:endParaRPr lang="es-CO" b="1" dirty="0"/>
          </a:p>
        </p:txBody>
      </p:sp>
      <p:sp>
        <p:nvSpPr>
          <p:cNvPr id="30" name="Rectangle 20"/>
          <p:cNvSpPr>
            <a:spLocks noChangeArrowheads="1"/>
          </p:cNvSpPr>
          <p:nvPr/>
        </p:nvSpPr>
        <p:spPr bwMode="auto">
          <a:xfrm>
            <a:off x="3611972" y="5776913"/>
            <a:ext cx="1850366" cy="395287"/>
          </a:xfrm>
          <a:prstGeom prst="rect">
            <a:avLst/>
          </a:prstGeom>
          <a:noFill/>
          <a:ln w="9525">
            <a:noFill/>
            <a:miter lim="800000"/>
            <a:headEnd/>
            <a:tailEnd/>
          </a:ln>
        </p:spPr>
        <p:txBody>
          <a:bodyPr>
            <a:prstTxWarp prst="textNoShape">
              <a:avLst/>
            </a:prstTxWarp>
          </a:bodyPr>
          <a:lstStyle/>
          <a:p>
            <a:pPr marL="182563" indent="-182563" eaLnBrk="0" hangingPunct="0">
              <a:lnSpc>
                <a:spcPct val="90000"/>
              </a:lnSpc>
              <a:buFont typeface="Arial" pitchFamily="-106" charset="0"/>
              <a:buChar char="•"/>
            </a:pPr>
            <a:r>
              <a:rPr lang="es-CO" b="1" dirty="0" err="1"/>
              <a:t>Authorities</a:t>
            </a:r>
            <a:endParaRPr lang="es-CO" b="1" dirty="0"/>
          </a:p>
          <a:p>
            <a:pPr marL="182563" indent="-182563" eaLnBrk="0" hangingPunct="0">
              <a:spcBef>
                <a:spcPct val="20000"/>
              </a:spcBef>
              <a:buClr>
                <a:srgbClr val="D1002D"/>
              </a:buClr>
              <a:buFont typeface="Webdings" pitchFamily="-106" charset="2"/>
              <a:buNone/>
            </a:pPr>
            <a:endParaRPr lang="es-CO" b="1" dirty="0"/>
          </a:p>
        </p:txBody>
      </p:sp>
      <p:sp>
        <p:nvSpPr>
          <p:cNvPr id="31" name="Rectangle 21"/>
          <p:cNvSpPr>
            <a:spLocks noChangeArrowheads="1"/>
          </p:cNvSpPr>
          <p:nvPr/>
        </p:nvSpPr>
        <p:spPr bwMode="auto">
          <a:xfrm>
            <a:off x="6200456" y="5778668"/>
            <a:ext cx="2239964" cy="514350"/>
          </a:xfrm>
          <a:prstGeom prst="rect">
            <a:avLst/>
          </a:prstGeom>
          <a:noFill/>
          <a:ln w="9525">
            <a:noFill/>
            <a:miter lim="800000"/>
            <a:headEnd/>
            <a:tailEnd/>
          </a:ln>
        </p:spPr>
        <p:txBody>
          <a:bodyPr>
            <a:prstTxWarp prst="textNoShape">
              <a:avLst/>
            </a:prstTxWarp>
          </a:bodyPr>
          <a:lstStyle/>
          <a:p>
            <a:pPr marL="182563" indent="-182563" eaLnBrk="0" hangingPunct="0">
              <a:lnSpc>
                <a:spcPct val="90000"/>
              </a:lnSpc>
              <a:buFont typeface="Arial" pitchFamily="-106" charset="0"/>
              <a:buChar char="•"/>
            </a:pPr>
            <a:r>
              <a:rPr lang="es-CO" b="1" dirty="0"/>
              <a:t>Civil </a:t>
            </a:r>
            <a:r>
              <a:rPr lang="es-CO" b="1" dirty="0" err="1"/>
              <a:t>Society</a:t>
            </a:r>
            <a:endParaRPr lang="es-CO" b="1" dirty="0"/>
          </a:p>
          <a:p>
            <a:pPr marL="182563" indent="-182563" eaLnBrk="0" hangingPunct="0">
              <a:spcBef>
                <a:spcPct val="20000"/>
              </a:spcBef>
              <a:buClr>
                <a:srgbClr val="D1002D"/>
              </a:buClr>
              <a:buFont typeface="Webdings" pitchFamily="-106" charset="2"/>
              <a:buNone/>
            </a:pPr>
            <a:endParaRPr lang="es-CO" b="1" dirty="0"/>
          </a:p>
        </p:txBody>
      </p:sp>
    </p:spTree>
    <p:extLst>
      <p:ext uri="{BB962C8B-B14F-4D97-AF65-F5344CB8AC3E}">
        <p14:creationId xmlns:p14="http://schemas.microsoft.com/office/powerpoint/2010/main" val="145077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8440420" y="1235613"/>
            <a:ext cx="0" cy="473710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77200" y="5545138"/>
            <a:ext cx="965200" cy="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rotWithShape="1">
          <a:blip r:embed="rId3"/>
          <a:srcRect l="10825" t="16843" r="8570" b="24636"/>
          <a:stretch/>
        </p:blipFill>
        <p:spPr>
          <a:xfrm>
            <a:off x="-1" y="0"/>
            <a:ext cx="9144001" cy="1839472"/>
          </a:xfrm>
          <a:prstGeom prst="rect">
            <a:avLst/>
          </a:prstGeom>
        </p:spPr>
      </p:pic>
      <p:pic>
        <p:nvPicPr>
          <p:cNvPr id="19" name="Picture 7" descr="Flag_of_the_ICRC.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50275" y="6105525"/>
            <a:ext cx="4460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a:spLocks noChangeArrowheads="1"/>
          </p:cNvSpPr>
          <p:nvPr/>
        </p:nvSpPr>
        <p:spPr bwMode="auto">
          <a:xfrm>
            <a:off x="158447" y="671563"/>
            <a:ext cx="1670353"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fr-FR" sz="2800" b="1" dirty="0" smtClean="0">
                <a:solidFill>
                  <a:schemeClr val="bg1"/>
                </a:solidFill>
                <a:latin typeface="Myriad Pro" panose="020B0503030403020204" pitchFamily="34" charset="0"/>
                <a:cs typeface="Lemon/Milk"/>
              </a:rPr>
              <a:t>ICRC</a:t>
            </a:r>
          </a:p>
          <a:p>
            <a:r>
              <a:rPr lang="en-US" altLang="fr-FR" sz="2800" b="1" dirty="0" smtClean="0">
                <a:solidFill>
                  <a:schemeClr val="bg1"/>
                </a:solidFill>
                <a:latin typeface="Myriad Pro" panose="020B0503030403020204" pitchFamily="34" charset="0"/>
                <a:cs typeface="Lemon/Milk"/>
              </a:rPr>
              <a:t>Activities</a:t>
            </a:r>
            <a:endParaRPr lang="en-GB" altLang="fr-FR" sz="2800" b="1" dirty="0" smtClean="0">
              <a:solidFill>
                <a:schemeClr val="bg1"/>
              </a:solidFill>
              <a:latin typeface="Myriad Pro" panose="020B0503030403020204" pitchFamily="34" charset="0"/>
              <a:cs typeface="Lemon/Milk"/>
            </a:endParaRPr>
          </a:p>
        </p:txBody>
      </p:sp>
      <p:cxnSp>
        <p:nvCxnSpPr>
          <p:cNvPr id="8" name="Straight Connector 7"/>
          <p:cNvCxnSpPr/>
          <p:nvPr/>
        </p:nvCxnSpPr>
        <p:spPr>
          <a:xfrm>
            <a:off x="1925053" y="309547"/>
            <a:ext cx="0" cy="1286019"/>
          </a:xfrm>
          <a:prstGeom prst="line">
            <a:avLst/>
          </a:prstGeom>
          <a:ln w="254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4" name="Rectangle 2"/>
          <p:cNvSpPr>
            <a:spLocks noGrp="1" noChangeArrowheads="1"/>
          </p:cNvSpPr>
          <p:nvPr>
            <p:ph type="title" idx="4294967295"/>
          </p:nvPr>
        </p:nvSpPr>
        <p:spPr>
          <a:xfrm>
            <a:off x="2021307" y="668494"/>
            <a:ext cx="2881829" cy="565968"/>
          </a:xfrm>
        </p:spPr>
        <p:txBody>
          <a:bodyPr>
            <a:noAutofit/>
          </a:bodyPr>
          <a:lstStyle/>
          <a:p>
            <a:pPr algn="l" eaLnBrk="1" hangingPunct="1"/>
            <a:r>
              <a:rPr lang="en-US" altLang="fr-FR" sz="3200" b="1" dirty="0" smtClean="0">
                <a:solidFill>
                  <a:schemeClr val="bg1"/>
                </a:solidFill>
                <a:latin typeface="Myriad Pro" panose="020B0503030403020204" pitchFamily="34" charset="0"/>
                <a:cs typeface="Lemon/Milk"/>
              </a:rPr>
              <a:t>COOPERATION</a:t>
            </a:r>
          </a:p>
        </p:txBody>
      </p:sp>
      <p:pic>
        <p:nvPicPr>
          <p:cNvPr id="15" name="Picture 2" descr="jratmanyang 018"/>
          <p:cNvPicPr>
            <a:picLocks noGrp="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3149780" y="2809613"/>
            <a:ext cx="2572335" cy="21600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Picture 5" descr="IMG_8446"/>
          <p:cNvPicPr>
            <a:picLocks noGrp="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419444" y="2801436"/>
            <a:ext cx="2572335" cy="21600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 name="Picture 6" descr="Seni Antara dll - 28"/>
          <p:cNvPicPr>
            <a:picLocks noGrp="1" noChangeArrowheads="1"/>
          </p:cNvPicPr>
          <p:nvPr>
            <p:ph sz="quarter" idx="4294967295"/>
          </p:nvPr>
        </p:nvPicPr>
        <p:blipFill>
          <a:blip r:embed="rId7">
            <a:extLst>
              <a:ext uri="{28A0092B-C50C-407E-A947-70E740481C1C}">
                <a14:useLocalDpi xmlns:a14="http://schemas.microsoft.com/office/drawing/2010/main" val="0"/>
              </a:ext>
            </a:extLst>
          </a:blip>
          <a:srcRect/>
          <a:stretch>
            <a:fillRect/>
          </a:stretch>
        </p:blipFill>
        <p:spPr>
          <a:xfrm>
            <a:off x="5880117" y="2801437"/>
            <a:ext cx="2572335" cy="21600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Rectangle 15"/>
          <p:cNvSpPr>
            <a:spLocks noChangeArrowheads="1"/>
          </p:cNvSpPr>
          <p:nvPr/>
        </p:nvSpPr>
        <p:spPr bwMode="auto">
          <a:xfrm>
            <a:off x="599017" y="5124806"/>
            <a:ext cx="2438400" cy="514350"/>
          </a:xfrm>
          <a:prstGeom prst="rect">
            <a:avLst/>
          </a:prstGeom>
          <a:noFill/>
          <a:ln w="9525">
            <a:noFill/>
            <a:miter lim="800000"/>
            <a:headEnd/>
            <a:tailEnd/>
          </a:ln>
        </p:spPr>
        <p:txBody>
          <a:bodyPr>
            <a:prstTxWarp prst="textNoShape">
              <a:avLst/>
            </a:prstTxWarp>
          </a:bodyPr>
          <a:lstStyle/>
          <a:p>
            <a:pPr marL="182563" indent="-182563" eaLnBrk="0" hangingPunct="0">
              <a:lnSpc>
                <a:spcPct val="90000"/>
              </a:lnSpc>
              <a:buFont typeface="Arial" pitchFamily="-106" charset="0"/>
              <a:buChar char="•"/>
            </a:pPr>
            <a:r>
              <a:rPr lang="es-CO" b="1" dirty="0" err="1"/>
              <a:t>Capacity</a:t>
            </a:r>
            <a:r>
              <a:rPr lang="es-CO" b="1" dirty="0"/>
              <a:t> </a:t>
            </a:r>
            <a:r>
              <a:rPr lang="es-CO" b="1" dirty="0" err="1"/>
              <a:t>Building</a:t>
            </a:r>
            <a:endParaRPr lang="es-CO" b="1" dirty="0"/>
          </a:p>
          <a:p>
            <a:pPr marL="182563" indent="-182563" eaLnBrk="0" hangingPunct="0">
              <a:spcBef>
                <a:spcPct val="20000"/>
              </a:spcBef>
              <a:buClr>
                <a:srgbClr val="D1002D"/>
              </a:buClr>
              <a:buFont typeface="Webdings" pitchFamily="-106" charset="2"/>
              <a:buNone/>
            </a:pPr>
            <a:endParaRPr lang="es-CO" b="1" dirty="0"/>
          </a:p>
        </p:txBody>
      </p:sp>
      <p:sp>
        <p:nvSpPr>
          <p:cNvPr id="27" name="Rectangle 16"/>
          <p:cNvSpPr>
            <a:spLocks noChangeArrowheads="1"/>
          </p:cNvSpPr>
          <p:nvPr/>
        </p:nvSpPr>
        <p:spPr bwMode="auto">
          <a:xfrm>
            <a:off x="4363094" y="5118289"/>
            <a:ext cx="3034046" cy="514350"/>
          </a:xfrm>
          <a:prstGeom prst="rect">
            <a:avLst/>
          </a:prstGeom>
          <a:noFill/>
          <a:ln w="9525">
            <a:noFill/>
            <a:miter lim="800000"/>
            <a:headEnd/>
            <a:tailEnd/>
          </a:ln>
        </p:spPr>
        <p:txBody>
          <a:bodyPr>
            <a:prstTxWarp prst="textNoShape">
              <a:avLst/>
            </a:prstTxWarp>
          </a:bodyPr>
          <a:lstStyle/>
          <a:p>
            <a:pPr marL="182563" indent="-182563" eaLnBrk="0" hangingPunct="0">
              <a:lnSpc>
                <a:spcPct val="90000"/>
              </a:lnSpc>
              <a:buFont typeface="Arial" pitchFamily="-106" charset="0"/>
              <a:buChar char="•"/>
            </a:pPr>
            <a:r>
              <a:rPr lang="es-CO" b="1" dirty="0" err="1" smtClean="0"/>
              <a:t>Operational</a:t>
            </a:r>
            <a:r>
              <a:rPr lang="es-CO" b="1" dirty="0" smtClean="0"/>
              <a:t> </a:t>
            </a:r>
            <a:r>
              <a:rPr lang="es-CO" b="1" dirty="0" err="1" smtClean="0"/>
              <a:t>Partnership</a:t>
            </a:r>
            <a:endParaRPr lang="es-CO" b="1" dirty="0"/>
          </a:p>
          <a:p>
            <a:pPr marL="182563" indent="-182563" eaLnBrk="0" hangingPunct="0">
              <a:lnSpc>
                <a:spcPct val="90000"/>
              </a:lnSpc>
              <a:buClr>
                <a:srgbClr val="D1002D"/>
              </a:buClr>
              <a:buFont typeface="Webdings" pitchFamily="-106" charset="2"/>
              <a:buNone/>
            </a:pPr>
            <a:r>
              <a:rPr lang="es-CO" b="1" dirty="0"/>
              <a:t>   </a:t>
            </a:r>
          </a:p>
          <a:p>
            <a:pPr marL="182563" indent="-182563" eaLnBrk="0" hangingPunct="0">
              <a:spcBef>
                <a:spcPct val="20000"/>
              </a:spcBef>
              <a:buClr>
                <a:srgbClr val="D1002D"/>
              </a:buClr>
              <a:buFont typeface="Webdings" pitchFamily="-106" charset="2"/>
              <a:buNone/>
            </a:pPr>
            <a:endParaRPr lang="es-CO" b="1" dirty="0"/>
          </a:p>
        </p:txBody>
      </p:sp>
    </p:spTree>
    <p:extLst>
      <p:ext uri="{BB962C8B-B14F-4D97-AF65-F5344CB8AC3E}">
        <p14:creationId xmlns:p14="http://schemas.microsoft.com/office/powerpoint/2010/main" val="169269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37"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outVertic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Flag_of_the_ICRC.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0275" y="6105525"/>
            <a:ext cx="4460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483529" y="1917821"/>
            <a:ext cx="5315692" cy="4543137"/>
            <a:chOff x="869949" y="1367561"/>
            <a:chExt cx="6081712" cy="5369835"/>
          </a:xfrm>
        </p:grpSpPr>
        <p:pic>
          <p:nvPicPr>
            <p:cNvPr id="7" name="Picture 6"/>
            <p:cNvPicPr>
              <a:picLocks noChangeAspect="1"/>
            </p:cNvPicPr>
            <p:nvPr/>
          </p:nvPicPr>
          <p:blipFill>
            <a:blip r:embed="rId4"/>
            <a:stretch>
              <a:fillRect/>
            </a:stretch>
          </p:blipFill>
          <p:spPr>
            <a:xfrm>
              <a:off x="869949" y="1367561"/>
              <a:ext cx="6081712" cy="5369835"/>
            </a:xfrm>
            <a:prstGeom prst="rect">
              <a:avLst/>
            </a:prstGeom>
          </p:spPr>
        </p:pic>
        <p:sp>
          <p:nvSpPr>
            <p:cNvPr id="8" name="Rectangle 7"/>
            <p:cNvSpPr/>
            <p:nvPr/>
          </p:nvSpPr>
          <p:spPr>
            <a:xfrm>
              <a:off x="5343525" y="1367561"/>
              <a:ext cx="1471613" cy="12184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pSp>
      <p:pic>
        <p:nvPicPr>
          <p:cNvPr id="10" name="Picture 9"/>
          <p:cNvPicPr>
            <a:picLocks noChangeAspect="1"/>
          </p:cNvPicPr>
          <p:nvPr/>
        </p:nvPicPr>
        <p:blipFill rotWithShape="1">
          <a:blip r:embed="rId5"/>
          <a:srcRect l="10825" t="16843" r="8570" b="24636"/>
          <a:stretch/>
        </p:blipFill>
        <p:spPr>
          <a:xfrm>
            <a:off x="-1" y="-20475"/>
            <a:ext cx="9144001" cy="1839472"/>
          </a:xfrm>
          <a:prstGeom prst="rect">
            <a:avLst/>
          </a:prstGeom>
        </p:spPr>
      </p:pic>
      <p:sp>
        <p:nvSpPr>
          <p:cNvPr id="11" name="Rectangle 10"/>
          <p:cNvSpPr>
            <a:spLocks noChangeArrowheads="1"/>
          </p:cNvSpPr>
          <p:nvPr/>
        </p:nvSpPr>
        <p:spPr bwMode="auto">
          <a:xfrm>
            <a:off x="158447" y="1148436"/>
            <a:ext cx="4028541"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r-FR" sz="2800" b="1" dirty="0" smtClean="0">
                <a:solidFill>
                  <a:schemeClr val="bg1"/>
                </a:solidFill>
                <a:latin typeface="Myriad Pro" panose="020B0503030403020204" pitchFamily="34" charset="0"/>
                <a:cs typeface="Lemon/Milk"/>
              </a:rPr>
              <a:t>ICRC in Asia and Pacific</a:t>
            </a:r>
            <a:endParaRPr lang="en-GB" altLang="fr-FR" sz="2800" b="1" dirty="0" smtClean="0">
              <a:solidFill>
                <a:schemeClr val="bg1"/>
              </a:solidFill>
              <a:latin typeface="Myriad Pro" panose="020B0503030403020204" pitchFamily="34" charset="0"/>
              <a:cs typeface="Lemon/Milk"/>
            </a:endParaRPr>
          </a:p>
        </p:txBody>
      </p:sp>
      <p:pic>
        <p:nvPicPr>
          <p:cNvPr id="2" name="Picture 1"/>
          <p:cNvPicPr>
            <a:picLocks noChangeAspect="1"/>
          </p:cNvPicPr>
          <p:nvPr/>
        </p:nvPicPr>
        <p:blipFill>
          <a:blip r:embed="rId6"/>
          <a:stretch>
            <a:fillRect/>
          </a:stretch>
        </p:blipFill>
        <p:spPr>
          <a:xfrm>
            <a:off x="436390" y="6444424"/>
            <a:ext cx="3876675" cy="381000"/>
          </a:xfrm>
          <a:prstGeom prst="rect">
            <a:avLst/>
          </a:prstGeom>
        </p:spPr>
      </p:pic>
      <p:pic>
        <p:nvPicPr>
          <p:cNvPr id="3" name="Picture 2"/>
          <p:cNvPicPr>
            <a:picLocks noChangeAspect="1"/>
          </p:cNvPicPr>
          <p:nvPr/>
        </p:nvPicPr>
        <p:blipFill>
          <a:blip r:embed="rId7"/>
          <a:stretch>
            <a:fillRect/>
          </a:stretch>
        </p:blipFill>
        <p:spPr>
          <a:xfrm>
            <a:off x="6935046" y="1853384"/>
            <a:ext cx="1162050" cy="371475"/>
          </a:xfrm>
          <a:prstGeom prst="rect">
            <a:avLst/>
          </a:prstGeom>
        </p:spPr>
      </p:pic>
      <p:pic>
        <p:nvPicPr>
          <p:cNvPr id="5" name="Picture 4"/>
          <p:cNvPicPr>
            <a:picLocks noChangeAspect="1"/>
          </p:cNvPicPr>
          <p:nvPr/>
        </p:nvPicPr>
        <p:blipFill>
          <a:blip r:embed="rId8"/>
          <a:stretch>
            <a:fillRect/>
          </a:stretch>
        </p:blipFill>
        <p:spPr>
          <a:xfrm>
            <a:off x="6935046" y="2285537"/>
            <a:ext cx="1323975" cy="1914525"/>
          </a:xfrm>
          <a:prstGeom prst="rect">
            <a:avLst/>
          </a:prstGeom>
        </p:spPr>
      </p:pic>
      <p:pic>
        <p:nvPicPr>
          <p:cNvPr id="13" name="Picture 12"/>
          <p:cNvPicPr>
            <a:picLocks noChangeAspect="1"/>
          </p:cNvPicPr>
          <p:nvPr/>
        </p:nvPicPr>
        <p:blipFill>
          <a:blip r:embed="rId9"/>
          <a:stretch>
            <a:fillRect/>
          </a:stretch>
        </p:blipFill>
        <p:spPr>
          <a:xfrm>
            <a:off x="6439746" y="4268837"/>
            <a:ext cx="1657350" cy="323850"/>
          </a:xfrm>
          <a:prstGeom prst="rect">
            <a:avLst/>
          </a:prstGeom>
        </p:spPr>
      </p:pic>
      <p:pic>
        <p:nvPicPr>
          <p:cNvPr id="14" name="Picture 13"/>
          <p:cNvPicPr>
            <a:picLocks noChangeAspect="1"/>
          </p:cNvPicPr>
          <p:nvPr/>
        </p:nvPicPr>
        <p:blipFill>
          <a:blip r:embed="rId10"/>
          <a:stretch>
            <a:fillRect/>
          </a:stretch>
        </p:blipFill>
        <p:spPr>
          <a:xfrm>
            <a:off x="6169860" y="4575102"/>
            <a:ext cx="2009775" cy="1905000"/>
          </a:xfrm>
          <a:prstGeom prst="rect">
            <a:avLst/>
          </a:prstGeom>
        </p:spPr>
      </p:pic>
    </p:spTree>
    <p:extLst>
      <p:ext uri="{BB962C8B-B14F-4D97-AF65-F5344CB8AC3E}">
        <p14:creationId xmlns:p14="http://schemas.microsoft.com/office/powerpoint/2010/main" val="116077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Flag_of_the_ICRC.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0275" y="6105525"/>
            <a:ext cx="4460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4"/>
          <a:srcRect l="10825" t="16843" r="8570" b="24636"/>
          <a:stretch/>
        </p:blipFill>
        <p:spPr>
          <a:xfrm>
            <a:off x="-1" y="-20475"/>
            <a:ext cx="9144001" cy="1839472"/>
          </a:xfrm>
          <a:prstGeom prst="rect">
            <a:avLst/>
          </a:prstGeom>
        </p:spPr>
      </p:pic>
      <p:sp>
        <p:nvSpPr>
          <p:cNvPr id="11" name="Rectangle 10"/>
          <p:cNvSpPr>
            <a:spLocks noChangeArrowheads="1"/>
          </p:cNvSpPr>
          <p:nvPr/>
        </p:nvSpPr>
        <p:spPr bwMode="auto">
          <a:xfrm>
            <a:off x="158447" y="262580"/>
            <a:ext cx="4028541"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r-FR" sz="2800" b="1" dirty="0" smtClean="0">
                <a:solidFill>
                  <a:schemeClr val="bg1"/>
                </a:solidFill>
                <a:latin typeface="Myriad Pro" panose="020B0503030403020204" pitchFamily="34" charset="0"/>
                <a:cs typeface="Lemon/Milk"/>
              </a:rPr>
              <a:t>ICRC in Asia and Pacific</a:t>
            </a:r>
            <a:endParaRPr lang="en-GB" altLang="fr-FR" sz="2800" b="1" dirty="0" smtClean="0">
              <a:solidFill>
                <a:schemeClr val="bg1"/>
              </a:solidFill>
              <a:latin typeface="Myriad Pro" panose="020B0503030403020204" pitchFamily="34" charset="0"/>
              <a:cs typeface="Lemon/Milk"/>
            </a:endParaRPr>
          </a:p>
        </p:txBody>
      </p:sp>
      <p:grpSp>
        <p:nvGrpSpPr>
          <p:cNvPr id="17" name="Group 16"/>
          <p:cNvGrpSpPr/>
          <p:nvPr/>
        </p:nvGrpSpPr>
        <p:grpSpPr>
          <a:xfrm>
            <a:off x="417061" y="2238587"/>
            <a:ext cx="8053990" cy="4006610"/>
            <a:chOff x="230909" y="2330422"/>
            <a:chExt cx="8053990" cy="4006610"/>
          </a:xfrm>
        </p:grpSpPr>
        <p:sp>
          <p:nvSpPr>
            <p:cNvPr id="4" name="TextBox 3"/>
            <p:cNvSpPr txBox="1"/>
            <p:nvPr/>
          </p:nvSpPr>
          <p:spPr>
            <a:xfrm>
              <a:off x="230909" y="2366714"/>
              <a:ext cx="3956079" cy="3970318"/>
            </a:xfrm>
            <a:prstGeom prst="rect">
              <a:avLst/>
            </a:prstGeom>
            <a:noFill/>
          </p:spPr>
          <p:txBody>
            <a:bodyPr wrap="square" rtlCol="0">
              <a:spAutoFit/>
            </a:bodyPr>
            <a:lstStyle/>
            <a:p>
              <a:endParaRPr lang="en-US" b="1" dirty="0" smtClean="0"/>
            </a:p>
            <a:p>
              <a:pPr marL="285750" indent="-285750">
                <a:buFont typeface="Arial" panose="020B0604020202020204" pitchFamily="34" charset="0"/>
                <a:buChar char="•"/>
              </a:pPr>
              <a:r>
                <a:rPr lang="en-US" dirty="0" smtClean="0"/>
                <a:t>Assistance (food/house hold/livelihood to support self-sufficiency)</a:t>
              </a:r>
            </a:p>
            <a:p>
              <a:pPr marL="285750" indent="-285750">
                <a:buFont typeface="Arial" panose="020B0604020202020204" pitchFamily="34" charset="0"/>
                <a:buChar char="•"/>
              </a:pPr>
              <a:r>
                <a:rPr lang="en-US" dirty="0" smtClean="0"/>
                <a:t>Medical assistant for weapon - wounded  </a:t>
              </a:r>
            </a:p>
            <a:p>
              <a:pPr marL="285750" indent="-285750">
                <a:buFont typeface="Arial" panose="020B0604020202020204" pitchFamily="34" charset="0"/>
                <a:buChar char="•"/>
              </a:pPr>
              <a:r>
                <a:rPr lang="en-US" dirty="0" smtClean="0"/>
                <a:t>Improve mobility of people with disabilities (physical rehabilitation </a:t>
              </a:r>
              <a:r>
                <a:rPr lang="en-US" dirty="0" err="1" smtClean="0"/>
                <a:t>centre</a:t>
              </a:r>
              <a:r>
                <a:rPr lang="en-US" dirty="0" smtClean="0"/>
                <a:t>)</a:t>
              </a:r>
            </a:p>
            <a:p>
              <a:pPr marL="285750" indent="-285750">
                <a:buFont typeface="Arial" panose="020B0604020202020204" pitchFamily="34" charset="0"/>
                <a:buChar char="•"/>
              </a:pPr>
              <a:r>
                <a:rPr lang="en-US" dirty="0" smtClean="0"/>
                <a:t>Maintaining/Restoring family links</a:t>
              </a:r>
            </a:p>
            <a:p>
              <a:pPr marL="285750" indent="-285750">
                <a:buFont typeface="Arial" panose="020B0604020202020204" pitchFamily="34" charset="0"/>
                <a:buChar char="•"/>
              </a:pPr>
              <a:r>
                <a:rPr lang="en-US" dirty="0" smtClean="0"/>
                <a:t>Continue dialogue on humanitarian assistance</a:t>
              </a:r>
            </a:p>
            <a:p>
              <a:pPr marL="285750" indent="-285750">
                <a:buFont typeface="Arial" panose="020B0604020202020204" pitchFamily="34" charset="0"/>
                <a:buChar char="•"/>
              </a:pPr>
              <a:r>
                <a:rPr lang="en-US" dirty="0" smtClean="0"/>
                <a:t>IHL dissemination</a:t>
              </a:r>
            </a:p>
            <a:p>
              <a:endParaRPr lang="fr-CH" dirty="0"/>
            </a:p>
          </p:txBody>
        </p:sp>
        <p:pic>
          <p:nvPicPr>
            <p:cNvPr id="12" name="Picture 11"/>
            <p:cNvPicPr>
              <a:picLocks noChangeAspect="1"/>
            </p:cNvPicPr>
            <p:nvPr/>
          </p:nvPicPr>
          <p:blipFill>
            <a:blip r:embed="rId5"/>
            <a:stretch>
              <a:fillRect/>
            </a:stretch>
          </p:blipFill>
          <p:spPr>
            <a:xfrm>
              <a:off x="4389174" y="2330422"/>
              <a:ext cx="3895725" cy="3914775"/>
            </a:xfrm>
            <a:prstGeom prst="rect">
              <a:avLst/>
            </a:prstGeom>
          </p:spPr>
        </p:pic>
      </p:grpSp>
      <p:sp>
        <p:nvSpPr>
          <p:cNvPr id="8" name="Rectangle 7"/>
          <p:cNvSpPr>
            <a:spLocks noChangeArrowheads="1"/>
          </p:cNvSpPr>
          <p:nvPr/>
        </p:nvSpPr>
        <p:spPr bwMode="auto">
          <a:xfrm>
            <a:off x="158446" y="899261"/>
            <a:ext cx="4028541"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r-FR" sz="2800" b="1" dirty="0" smtClean="0">
                <a:solidFill>
                  <a:schemeClr val="bg1"/>
                </a:solidFill>
                <a:latin typeface="Myriad Pro" panose="020B0503030403020204" pitchFamily="34" charset="0"/>
                <a:cs typeface="Lemon/Milk"/>
              </a:rPr>
              <a:t>Afghanistan</a:t>
            </a:r>
            <a:endParaRPr lang="en-GB" altLang="fr-FR" sz="2800" b="1" dirty="0" smtClean="0">
              <a:solidFill>
                <a:schemeClr val="bg1"/>
              </a:solidFill>
              <a:latin typeface="Myriad Pro" panose="020B0503030403020204" pitchFamily="34" charset="0"/>
              <a:cs typeface="Lemon/Milk"/>
            </a:endParaRPr>
          </a:p>
        </p:txBody>
      </p:sp>
      <p:cxnSp>
        <p:nvCxnSpPr>
          <p:cNvPr id="3" name="Straight Connector 2"/>
          <p:cNvCxnSpPr/>
          <p:nvPr/>
        </p:nvCxnSpPr>
        <p:spPr>
          <a:xfrm>
            <a:off x="300038" y="899261"/>
            <a:ext cx="3743325" cy="0"/>
          </a:xfrm>
          <a:prstGeom prst="line">
            <a:avLst/>
          </a:prstGeom>
          <a:ln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468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37" fill="hold" nodeType="clickEffect">
                                  <p:stCondLst>
                                    <p:cond delay="0"/>
                                  </p:stCondLst>
                                  <p:childTnLst>
                                    <p:animEffect transition="out" filter="barn(outVertic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Flag_of_the_ICRC.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0275" y="6105525"/>
            <a:ext cx="4460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4"/>
          <a:srcRect l="10825" t="16843" r="8570" b="24636"/>
          <a:stretch/>
        </p:blipFill>
        <p:spPr>
          <a:xfrm>
            <a:off x="-1" y="-20475"/>
            <a:ext cx="9144001" cy="1839472"/>
          </a:xfrm>
          <a:prstGeom prst="rect">
            <a:avLst/>
          </a:prstGeom>
        </p:spPr>
      </p:pic>
      <p:grpSp>
        <p:nvGrpSpPr>
          <p:cNvPr id="5" name="Group 4"/>
          <p:cNvGrpSpPr/>
          <p:nvPr/>
        </p:nvGrpSpPr>
        <p:grpSpPr>
          <a:xfrm>
            <a:off x="158447" y="2330422"/>
            <a:ext cx="8374407" cy="4247317"/>
            <a:chOff x="158447" y="2330422"/>
            <a:chExt cx="8374407" cy="4247317"/>
          </a:xfrm>
        </p:grpSpPr>
        <p:sp>
          <p:nvSpPr>
            <p:cNvPr id="15" name="TextBox 14"/>
            <p:cNvSpPr txBox="1"/>
            <p:nvPr/>
          </p:nvSpPr>
          <p:spPr>
            <a:xfrm>
              <a:off x="158447" y="2330422"/>
              <a:ext cx="4322558" cy="4247317"/>
            </a:xfrm>
            <a:prstGeom prst="rect">
              <a:avLst/>
            </a:prstGeom>
            <a:noFill/>
          </p:spPr>
          <p:txBody>
            <a:bodyPr wrap="square" rtlCol="0">
              <a:spAutoFit/>
            </a:bodyPr>
            <a:lstStyle/>
            <a:p>
              <a:endParaRPr lang="en-US" b="1" dirty="0" smtClean="0"/>
            </a:p>
            <a:p>
              <a:pPr marL="285750" indent="-285750">
                <a:buFont typeface="Arial" panose="020B0604020202020204" pitchFamily="34" charset="0"/>
                <a:buChar char="•"/>
              </a:pPr>
              <a:r>
                <a:rPr lang="en-US" dirty="0" smtClean="0"/>
                <a:t>Assistance together with Myanmar RC  (food, water, house hold needs) – </a:t>
              </a:r>
            </a:p>
            <a:p>
              <a:pPr marL="265113" indent="-265113"/>
              <a:r>
                <a:rPr lang="en-US"/>
                <a:t> </a:t>
              </a:r>
              <a:r>
                <a:rPr lang="en-US" smtClean="0"/>
                <a:t>    Cyclone </a:t>
              </a:r>
              <a:r>
                <a:rPr lang="en-US" dirty="0" smtClean="0"/>
                <a:t>Komen in Rakhine state, clashes in   Kachin and Shan states </a:t>
              </a:r>
            </a:p>
            <a:p>
              <a:pPr marL="285750" indent="-285750">
                <a:buFont typeface="Arial" panose="020B0604020202020204" pitchFamily="34" charset="0"/>
                <a:buChar char="•"/>
              </a:pPr>
              <a:r>
                <a:rPr lang="en-US" dirty="0" smtClean="0"/>
                <a:t>Cash Grant  and providing supplies/equipment for livelihood in Kachin and Shan</a:t>
              </a:r>
            </a:p>
            <a:p>
              <a:pPr marL="285750" indent="-285750">
                <a:buFont typeface="Arial" panose="020B0604020202020204" pitchFamily="34" charset="0"/>
                <a:buChar char="•"/>
              </a:pPr>
              <a:r>
                <a:rPr lang="en-US" dirty="0" smtClean="0"/>
                <a:t>Improving Health Facilities. People with disabilities obtain rehabilitative care</a:t>
              </a:r>
            </a:p>
            <a:p>
              <a:pPr marL="285750" indent="-285750">
                <a:buFont typeface="Arial" panose="020B0604020202020204" pitchFamily="34" charset="0"/>
                <a:buChar char="•"/>
              </a:pPr>
              <a:r>
                <a:rPr lang="en-US" dirty="0" smtClean="0"/>
                <a:t>Support the authorities to improve living condition in the detention places.</a:t>
              </a:r>
            </a:p>
            <a:p>
              <a:pPr marL="285750" indent="-285750">
                <a:buFont typeface="Arial" panose="020B0604020202020204" pitchFamily="34" charset="0"/>
                <a:buChar char="•"/>
              </a:pPr>
              <a:r>
                <a:rPr lang="en-US" dirty="0" smtClean="0"/>
                <a:t>IHL dissemination to armed forces, police and armed group </a:t>
              </a:r>
            </a:p>
            <a:p>
              <a:pPr marL="285750" indent="-285750">
                <a:buFont typeface="Arial" panose="020B0604020202020204" pitchFamily="34" charset="0"/>
                <a:buChar char="•"/>
              </a:pPr>
              <a:endParaRPr lang="fr-CH" dirty="0"/>
            </a:p>
          </p:txBody>
        </p:sp>
        <p:pic>
          <p:nvPicPr>
            <p:cNvPr id="3" name="Picture 2"/>
            <p:cNvPicPr>
              <a:picLocks noChangeAspect="1"/>
            </p:cNvPicPr>
            <p:nvPr/>
          </p:nvPicPr>
          <p:blipFill>
            <a:blip r:embed="rId5"/>
            <a:stretch>
              <a:fillRect/>
            </a:stretch>
          </p:blipFill>
          <p:spPr>
            <a:xfrm>
              <a:off x="4571999" y="2466975"/>
              <a:ext cx="3960855" cy="3889580"/>
            </a:xfrm>
            <a:prstGeom prst="rect">
              <a:avLst/>
            </a:prstGeom>
          </p:spPr>
        </p:pic>
      </p:grpSp>
      <p:sp>
        <p:nvSpPr>
          <p:cNvPr id="9" name="Rectangle 8"/>
          <p:cNvSpPr>
            <a:spLocks noChangeArrowheads="1"/>
          </p:cNvSpPr>
          <p:nvPr/>
        </p:nvSpPr>
        <p:spPr bwMode="auto">
          <a:xfrm>
            <a:off x="158447" y="262580"/>
            <a:ext cx="4028541"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r-FR" sz="2800" b="1" dirty="0" smtClean="0">
                <a:solidFill>
                  <a:schemeClr val="bg1"/>
                </a:solidFill>
                <a:latin typeface="Myriad Pro" panose="020B0503030403020204" pitchFamily="34" charset="0"/>
                <a:cs typeface="Lemon/Milk"/>
              </a:rPr>
              <a:t>ICRC in Asia and Pacific</a:t>
            </a:r>
            <a:endParaRPr lang="en-GB" altLang="fr-FR" sz="2800" b="1" dirty="0" smtClean="0">
              <a:solidFill>
                <a:schemeClr val="bg1"/>
              </a:solidFill>
              <a:latin typeface="Myriad Pro" panose="020B0503030403020204" pitchFamily="34" charset="0"/>
              <a:cs typeface="Lemon/Milk"/>
            </a:endParaRPr>
          </a:p>
        </p:txBody>
      </p:sp>
      <p:sp>
        <p:nvSpPr>
          <p:cNvPr id="12" name="Rectangle 11"/>
          <p:cNvSpPr>
            <a:spLocks noChangeArrowheads="1"/>
          </p:cNvSpPr>
          <p:nvPr/>
        </p:nvSpPr>
        <p:spPr bwMode="auto">
          <a:xfrm>
            <a:off x="158446" y="899261"/>
            <a:ext cx="4028541"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r-FR" sz="2800" b="1" dirty="0" smtClean="0">
                <a:solidFill>
                  <a:schemeClr val="bg1"/>
                </a:solidFill>
                <a:latin typeface="Myriad Pro" panose="020B0503030403020204" pitchFamily="34" charset="0"/>
                <a:cs typeface="Lemon/Milk"/>
              </a:rPr>
              <a:t>Myanmar</a:t>
            </a:r>
            <a:endParaRPr lang="en-GB" altLang="fr-FR" sz="2800" b="1" dirty="0" smtClean="0">
              <a:solidFill>
                <a:schemeClr val="bg1"/>
              </a:solidFill>
              <a:latin typeface="Myriad Pro" panose="020B0503030403020204" pitchFamily="34" charset="0"/>
              <a:cs typeface="Lemon/Milk"/>
            </a:endParaRPr>
          </a:p>
        </p:txBody>
      </p:sp>
      <p:cxnSp>
        <p:nvCxnSpPr>
          <p:cNvPr id="13" name="Straight Connector 12"/>
          <p:cNvCxnSpPr/>
          <p:nvPr/>
        </p:nvCxnSpPr>
        <p:spPr>
          <a:xfrm>
            <a:off x="300038" y="899261"/>
            <a:ext cx="3743325" cy="0"/>
          </a:xfrm>
          <a:prstGeom prst="line">
            <a:avLst/>
          </a:prstGeom>
          <a:ln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165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37" fill="hold" nodeType="clickEffect">
                                  <p:stCondLst>
                                    <p:cond delay="0"/>
                                  </p:stCondLst>
                                  <p:childTnLst>
                                    <p:animEffect transition="out" filter="barn(outVertic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Flag_of_the_ICRC.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0275" y="6105525"/>
            <a:ext cx="4460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4"/>
          <a:srcRect l="10825" t="16843" r="8570" b="24636"/>
          <a:stretch/>
        </p:blipFill>
        <p:spPr>
          <a:xfrm>
            <a:off x="-1" y="-20475"/>
            <a:ext cx="9144001" cy="1839472"/>
          </a:xfrm>
          <a:prstGeom prst="rect">
            <a:avLst/>
          </a:prstGeom>
        </p:spPr>
      </p:pic>
      <p:grpSp>
        <p:nvGrpSpPr>
          <p:cNvPr id="4" name="Group 3"/>
          <p:cNvGrpSpPr/>
          <p:nvPr/>
        </p:nvGrpSpPr>
        <p:grpSpPr>
          <a:xfrm>
            <a:off x="339115" y="1818997"/>
            <a:ext cx="8519135" cy="5355312"/>
            <a:chOff x="339115" y="1818997"/>
            <a:chExt cx="8519135" cy="5355312"/>
          </a:xfrm>
        </p:grpSpPr>
        <p:sp>
          <p:nvSpPr>
            <p:cNvPr id="16" name="TextBox 15"/>
            <p:cNvSpPr txBox="1"/>
            <p:nvPr/>
          </p:nvSpPr>
          <p:spPr>
            <a:xfrm>
              <a:off x="339115" y="1818997"/>
              <a:ext cx="4275747" cy="5355312"/>
            </a:xfrm>
            <a:prstGeom prst="rect">
              <a:avLst/>
            </a:prstGeom>
            <a:noFill/>
          </p:spPr>
          <p:txBody>
            <a:bodyPr wrap="square" rtlCol="0">
              <a:spAutoFit/>
            </a:bodyPr>
            <a:lstStyle/>
            <a:p>
              <a:pPr marL="285750" indent="-285750">
                <a:buFont typeface="Arial" panose="020B0604020202020204" pitchFamily="34" charset="0"/>
                <a:buChar char="•"/>
              </a:pPr>
              <a:endParaRPr lang="en-US" sz="1700" dirty="0" smtClean="0"/>
            </a:p>
            <a:p>
              <a:pPr marL="285750" indent="-285750">
                <a:buFont typeface="Arial" panose="020B0604020202020204" pitchFamily="34" charset="0"/>
                <a:buChar char="•"/>
              </a:pPr>
              <a:r>
                <a:rPr lang="en-US" sz="1700" dirty="0" smtClean="0"/>
                <a:t>Assistance at Central Mindanao together with Philippines RC (food, water, household items)</a:t>
              </a:r>
            </a:p>
            <a:p>
              <a:pPr marL="285750" indent="-285750">
                <a:buFont typeface="Arial" panose="020B0604020202020204" pitchFamily="34" charset="0"/>
                <a:buChar char="•"/>
              </a:pPr>
              <a:r>
                <a:rPr lang="en-US" sz="1700" dirty="0" smtClean="0"/>
                <a:t>Weapon-wounded – health treatment at ICRC supported hospitals in Mindanao</a:t>
              </a:r>
            </a:p>
            <a:p>
              <a:pPr marL="285750" indent="-285750">
                <a:buFont typeface="Arial" panose="020B0604020202020204" pitchFamily="34" charset="0"/>
                <a:buChar char="•"/>
              </a:pPr>
              <a:r>
                <a:rPr lang="en-US" sz="1700" dirty="0" smtClean="0"/>
                <a:t>Malnourish IDPs recover health in Zamboanga</a:t>
              </a:r>
            </a:p>
            <a:p>
              <a:pPr marL="285750" indent="-285750">
                <a:buFont typeface="Arial" panose="020B0604020202020204" pitchFamily="34" charset="0"/>
                <a:buChar char="•"/>
              </a:pPr>
              <a:r>
                <a:rPr lang="en-US" sz="1700" dirty="0" smtClean="0"/>
                <a:t>Agriculture supplies/equipment, training and cash grant to restore livelihood  </a:t>
              </a:r>
            </a:p>
            <a:p>
              <a:pPr marL="285750" indent="-285750">
                <a:buFont typeface="Arial" panose="020B0604020202020204" pitchFamily="34" charset="0"/>
                <a:buChar char="•"/>
              </a:pPr>
              <a:r>
                <a:rPr lang="en-US" sz="1700" dirty="0" smtClean="0"/>
                <a:t>Supporting the authorities addressing overcrowding in detention places. </a:t>
              </a:r>
            </a:p>
            <a:p>
              <a:pPr marL="285750" indent="-285750">
                <a:buFont typeface="Arial" panose="020B0604020202020204" pitchFamily="34" charset="0"/>
                <a:buChar char="•"/>
              </a:pPr>
              <a:r>
                <a:rPr lang="en-US" sz="1700" dirty="0" smtClean="0"/>
                <a:t>Dissemination of IHL to weapon bearers. IHL incorporated in National Police training curriculum</a:t>
              </a:r>
            </a:p>
            <a:p>
              <a:pPr marL="285750" indent="-285750">
                <a:buFont typeface="Arial" panose="020B0604020202020204" pitchFamily="34" charset="0"/>
                <a:buChar char="•"/>
              </a:pPr>
              <a:r>
                <a:rPr lang="en-US" sz="1700" dirty="0" smtClean="0"/>
                <a:t>Supporting (together with Movement partners) the NS capacity development on RFL and first aid.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fr-CH" dirty="0"/>
            </a:p>
          </p:txBody>
        </p:sp>
        <p:pic>
          <p:nvPicPr>
            <p:cNvPr id="2" name="Picture 1"/>
            <p:cNvPicPr>
              <a:picLocks noChangeAspect="1"/>
            </p:cNvPicPr>
            <p:nvPr/>
          </p:nvPicPr>
          <p:blipFill>
            <a:blip r:embed="rId5"/>
            <a:stretch>
              <a:fillRect/>
            </a:stretch>
          </p:blipFill>
          <p:spPr>
            <a:xfrm>
              <a:off x="4715668" y="2195435"/>
              <a:ext cx="4142582" cy="3910090"/>
            </a:xfrm>
            <a:prstGeom prst="rect">
              <a:avLst/>
            </a:prstGeom>
          </p:spPr>
        </p:pic>
      </p:grpSp>
      <p:sp>
        <p:nvSpPr>
          <p:cNvPr id="8" name="Rectangle 7"/>
          <p:cNvSpPr>
            <a:spLocks noChangeArrowheads="1"/>
          </p:cNvSpPr>
          <p:nvPr/>
        </p:nvSpPr>
        <p:spPr bwMode="auto">
          <a:xfrm>
            <a:off x="158447" y="262580"/>
            <a:ext cx="4028541"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r-FR" sz="2800" b="1" dirty="0" smtClean="0">
                <a:solidFill>
                  <a:schemeClr val="bg1"/>
                </a:solidFill>
                <a:latin typeface="Myriad Pro" panose="020B0503030403020204" pitchFamily="34" charset="0"/>
                <a:cs typeface="Lemon/Milk"/>
              </a:rPr>
              <a:t>ICRC in Asia and Pacific</a:t>
            </a:r>
            <a:endParaRPr lang="en-GB" altLang="fr-FR" sz="2800" b="1" dirty="0" smtClean="0">
              <a:solidFill>
                <a:schemeClr val="bg1"/>
              </a:solidFill>
              <a:latin typeface="Myriad Pro" panose="020B0503030403020204" pitchFamily="34" charset="0"/>
              <a:cs typeface="Lemon/Milk"/>
            </a:endParaRPr>
          </a:p>
        </p:txBody>
      </p:sp>
      <p:sp>
        <p:nvSpPr>
          <p:cNvPr id="9" name="Rectangle 8"/>
          <p:cNvSpPr>
            <a:spLocks noChangeArrowheads="1"/>
          </p:cNvSpPr>
          <p:nvPr/>
        </p:nvSpPr>
        <p:spPr bwMode="auto">
          <a:xfrm>
            <a:off x="158446" y="899261"/>
            <a:ext cx="4028541"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r-FR" sz="2800" b="1" dirty="0" smtClean="0">
                <a:solidFill>
                  <a:schemeClr val="bg1"/>
                </a:solidFill>
                <a:latin typeface="Myriad Pro" panose="020B0503030403020204" pitchFamily="34" charset="0"/>
                <a:cs typeface="Lemon/Milk"/>
              </a:rPr>
              <a:t>Philippines</a:t>
            </a:r>
            <a:endParaRPr lang="en-GB" altLang="fr-FR" sz="2800" b="1" dirty="0" smtClean="0">
              <a:solidFill>
                <a:schemeClr val="bg1"/>
              </a:solidFill>
              <a:latin typeface="Myriad Pro" panose="020B0503030403020204" pitchFamily="34" charset="0"/>
              <a:cs typeface="Lemon/Milk"/>
            </a:endParaRPr>
          </a:p>
        </p:txBody>
      </p:sp>
      <p:cxnSp>
        <p:nvCxnSpPr>
          <p:cNvPr id="12" name="Straight Connector 11"/>
          <p:cNvCxnSpPr/>
          <p:nvPr/>
        </p:nvCxnSpPr>
        <p:spPr>
          <a:xfrm>
            <a:off x="300038" y="899261"/>
            <a:ext cx="3743325" cy="0"/>
          </a:xfrm>
          <a:prstGeom prst="line">
            <a:avLst/>
          </a:prstGeom>
          <a:ln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746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37" fill="hold" nodeType="clickEffect">
                                  <p:stCondLst>
                                    <p:cond delay="0"/>
                                  </p:stCondLst>
                                  <p:childTnLst>
                                    <p:animEffect transition="out" filter="barn(outVertic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Flag_of_the_ICRC.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0275" y="6105525"/>
            <a:ext cx="4460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4"/>
          <a:srcRect l="10825" t="16843" r="8570" b="24636"/>
          <a:stretch/>
        </p:blipFill>
        <p:spPr>
          <a:xfrm>
            <a:off x="-1" y="-20475"/>
            <a:ext cx="9144001" cy="1839472"/>
          </a:xfrm>
          <a:prstGeom prst="rect">
            <a:avLst/>
          </a:prstGeom>
        </p:spPr>
      </p:pic>
      <p:sp>
        <p:nvSpPr>
          <p:cNvPr id="8" name="Rectangle 7"/>
          <p:cNvSpPr>
            <a:spLocks noChangeArrowheads="1"/>
          </p:cNvSpPr>
          <p:nvPr/>
        </p:nvSpPr>
        <p:spPr bwMode="auto">
          <a:xfrm>
            <a:off x="158447" y="262580"/>
            <a:ext cx="4028541"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r-FR" sz="2800" b="1" dirty="0" smtClean="0">
                <a:solidFill>
                  <a:schemeClr val="bg1"/>
                </a:solidFill>
                <a:latin typeface="Myriad Pro" panose="020B0503030403020204" pitchFamily="34" charset="0"/>
                <a:cs typeface="Lemon/Milk"/>
              </a:rPr>
              <a:t>ICRC in Asia and Pacific</a:t>
            </a:r>
            <a:endParaRPr lang="en-GB" altLang="fr-FR" sz="2800" b="1" dirty="0" smtClean="0">
              <a:solidFill>
                <a:schemeClr val="bg1"/>
              </a:solidFill>
              <a:latin typeface="Myriad Pro" panose="020B0503030403020204" pitchFamily="34" charset="0"/>
              <a:cs typeface="Lemon/Milk"/>
            </a:endParaRPr>
          </a:p>
        </p:txBody>
      </p:sp>
      <p:sp>
        <p:nvSpPr>
          <p:cNvPr id="9" name="Rectangle 8"/>
          <p:cNvSpPr>
            <a:spLocks noChangeArrowheads="1"/>
          </p:cNvSpPr>
          <p:nvPr/>
        </p:nvSpPr>
        <p:spPr bwMode="auto">
          <a:xfrm>
            <a:off x="158446" y="1075222"/>
            <a:ext cx="4028541"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r-FR" sz="2800" b="1" dirty="0" smtClean="0">
                <a:solidFill>
                  <a:schemeClr val="bg1"/>
                </a:solidFill>
                <a:latin typeface="Myriad Pro" panose="020B0503030403020204" pitchFamily="34" charset="0"/>
                <a:cs typeface="Lemon/Milk"/>
              </a:rPr>
              <a:t>Bangkok regional</a:t>
            </a:r>
          </a:p>
          <a:p>
            <a:r>
              <a:rPr lang="en-US" altLang="fr-FR" sz="1600" b="1" dirty="0" smtClean="0">
                <a:solidFill>
                  <a:schemeClr val="bg1"/>
                </a:solidFill>
                <a:latin typeface="Myriad Pro" panose="020B0503030403020204" pitchFamily="34" charset="0"/>
                <a:cs typeface="Lemon/Milk"/>
              </a:rPr>
              <a:t>(Cambodia, Lao, Vietnam, Thailand)</a:t>
            </a:r>
            <a:endParaRPr lang="en-GB" altLang="fr-FR" sz="1600" b="1" dirty="0" smtClean="0">
              <a:solidFill>
                <a:schemeClr val="bg1"/>
              </a:solidFill>
              <a:latin typeface="Myriad Pro" panose="020B0503030403020204" pitchFamily="34" charset="0"/>
              <a:cs typeface="Lemon/Milk"/>
            </a:endParaRPr>
          </a:p>
        </p:txBody>
      </p:sp>
      <p:cxnSp>
        <p:nvCxnSpPr>
          <p:cNvPr id="12" name="Straight Connector 11"/>
          <p:cNvCxnSpPr/>
          <p:nvPr/>
        </p:nvCxnSpPr>
        <p:spPr>
          <a:xfrm>
            <a:off x="300038" y="899261"/>
            <a:ext cx="3743325" cy="0"/>
          </a:xfrm>
          <a:prstGeom prst="line">
            <a:avLst/>
          </a:prstGeom>
          <a:ln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339115" y="1818997"/>
            <a:ext cx="8100828" cy="4293483"/>
            <a:chOff x="339115" y="1818997"/>
            <a:chExt cx="8100828" cy="4293483"/>
          </a:xfrm>
        </p:grpSpPr>
        <p:sp>
          <p:nvSpPr>
            <p:cNvPr id="16" name="TextBox 15"/>
            <p:cNvSpPr txBox="1"/>
            <p:nvPr/>
          </p:nvSpPr>
          <p:spPr>
            <a:xfrm>
              <a:off x="339115" y="1818997"/>
              <a:ext cx="4275747" cy="4293483"/>
            </a:xfrm>
            <a:prstGeom prst="rect">
              <a:avLst/>
            </a:prstGeom>
            <a:noFill/>
          </p:spPr>
          <p:txBody>
            <a:bodyPr wrap="square" rtlCol="0">
              <a:spAutoFit/>
            </a:bodyPr>
            <a:lstStyle/>
            <a:p>
              <a:pPr marL="285750" indent="-285750">
                <a:buFont typeface="Arial" panose="020B0604020202020204" pitchFamily="34" charset="0"/>
                <a:buChar char="•"/>
              </a:pPr>
              <a:endParaRPr lang="en-US" sz="1700" dirty="0" smtClean="0"/>
            </a:p>
            <a:p>
              <a:pPr marL="285750" indent="-285750">
                <a:buFont typeface="Arial" panose="020B0604020202020204" pitchFamily="34" charset="0"/>
                <a:buChar char="•"/>
              </a:pPr>
              <a:r>
                <a:rPr lang="en-US" sz="1700" dirty="0" smtClean="0"/>
                <a:t>Cambodia and Thailand – continue dialogue with authorities on prison management</a:t>
              </a:r>
            </a:p>
            <a:p>
              <a:pPr marL="285750" indent="-285750">
                <a:buFont typeface="Arial" panose="020B0604020202020204" pitchFamily="34" charset="0"/>
                <a:buChar char="•"/>
              </a:pPr>
              <a:r>
                <a:rPr lang="en-US" sz="1700" dirty="0" smtClean="0"/>
                <a:t>Vulnerable households Southern Thailand and people with disabilities in Cambodia – livelihood (small business)</a:t>
              </a:r>
            </a:p>
            <a:p>
              <a:pPr marL="285750" indent="-285750">
                <a:buFont typeface="Arial" panose="020B0604020202020204" pitchFamily="34" charset="0"/>
                <a:buChar char="•"/>
              </a:pPr>
              <a:r>
                <a:rPr lang="en-US" sz="1700" dirty="0" smtClean="0"/>
                <a:t>Cambodia and Lao People’s Democratic Republic, people with disabilities – physical </a:t>
              </a:r>
              <a:r>
                <a:rPr lang="en-US" sz="1700" dirty="0" err="1" smtClean="0"/>
                <a:t>rehibilitations</a:t>
              </a:r>
              <a:r>
                <a:rPr lang="en-US" sz="1700" dirty="0" smtClean="0"/>
                <a:t> </a:t>
              </a:r>
            </a:p>
            <a:p>
              <a:pPr marL="285750" indent="-285750">
                <a:buFont typeface="Arial" panose="020B0604020202020204" pitchFamily="34" charset="0"/>
                <a:buChar char="•"/>
              </a:pPr>
              <a:r>
                <a:rPr lang="en-US" sz="1700" dirty="0" smtClean="0"/>
                <a:t>IHL dissemination to Naval officers from 14 countries of Asia – Pacific (application of IHL at naval warfare workshop – Royal Thai Navy and ICRC)</a:t>
              </a:r>
            </a:p>
            <a:p>
              <a:pPr marL="285750" indent="-285750">
                <a:buFont typeface="Arial" panose="020B0604020202020204" pitchFamily="34" charset="0"/>
                <a:buChar char="•"/>
              </a:pPr>
              <a:endParaRPr lang="en-US" sz="1700" dirty="0" smtClean="0"/>
            </a:p>
            <a:p>
              <a:pPr marL="285750" indent="-285750">
                <a:buFont typeface="Arial" panose="020B0604020202020204" pitchFamily="34" charset="0"/>
                <a:buChar char="•"/>
              </a:pPr>
              <a:endParaRPr lang="fr-CH" dirty="0"/>
            </a:p>
          </p:txBody>
        </p:sp>
        <p:pic>
          <p:nvPicPr>
            <p:cNvPr id="3" name="Picture 2"/>
            <p:cNvPicPr>
              <a:picLocks noChangeAspect="1"/>
            </p:cNvPicPr>
            <p:nvPr/>
          </p:nvPicPr>
          <p:blipFill>
            <a:blip r:embed="rId5"/>
            <a:stretch>
              <a:fillRect/>
            </a:stretch>
          </p:blipFill>
          <p:spPr>
            <a:xfrm>
              <a:off x="4725193" y="2138223"/>
              <a:ext cx="3714750" cy="3648075"/>
            </a:xfrm>
            <a:prstGeom prst="rect">
              <a:avLst/>
            </a:prstGeom>
          </p:spPr>
        </p:pic>
      </p:grpSp>
    </p:spTree>
    <p:extLst>
      <p:ext uri="{BB962C8B-B14F-4D97-AF65-F5344CB8AC3E}">
        <p14:creationId xmlns:p14="http://schemas.microsoft.com/office/powerpoint/2010/main" val="314417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37" fill="hold" nodeType="clickEffect">
                                  <p:stCondLst>
                                    <p:cond delay="0"/>
                                  </p:stCondLst>
                                  <p:childTnLst>
                                    <p:animEffect transition="out" filter="barn(outVertic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Flag_of_the_ICRC.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0275" y="6105525"/>
            <a:ext cx="4460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4"/>
          <a:srcRect l="10825" t="16843" r="8570" b="24636"/>
          <a:stretch/>
        </p:blipFill>
        <p:spPr>
          <a:xfrm>
            <a:off x="-1" y="-20475"/>
            <a:ext cx="9144001" cy="1839472"/>
          </a:xfrm>
          <a:prstGeom prst="rect">
            <a:avLst/>
          </a:prstGeom>
        </p:spPr>
      </p:pic>
      <p:sp>
        <p:nvSpPr>
          <p:cNvPr id="8" name="Rectangle 7"/>
          <p:cNvSpPr>
            <a:spLocks noChangeArrowheads="1"/>
          </p:cNvSpPr>
          <p:nvPr/>
        </p:nvSpPr>
        <p:spPr bwMode="auto">
          <a:xfrm>
            <a:off x="158447" y="262580"/>
            <a:ext cx="4028541"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r-FR" sz="2800" b="1" dirty="0" smtClean="0">
                <a:solidFill>
                  <a:schemeClr val="bg1"/>
                </a:solidFill>
                <a:latin typeface="Myriad Pro" panose="020B0503030403020204" pitchFamily="34" charset="0"/>
                <a:cs typeface="Lemon/Milk"/>
              </a:rPr>
              <a:t>ICRC in Asia and Pacific</a:t>
            </a:r>
            <a:endParaRPr lang="en-GB" altLang="fr-FR" sz="2800" b="1" dirty="0" smtClean="0">
              <a:solidFill>
                <a:schemeClr val="bg1"/>
              </a:solidFill>
              <a:latin typeface="Myriad Pro" panose="020B0503030403020204" pitchFamily="34" charset="0"/>
              <a:cs typeface="Lemon/Milk"/>
            </a:endParaRPr>
          </a:p>
        </p:txBody>
      </p:sp>
      <p:sp>
        <p:nvSpPr>
          <p:cNvPr id="9" name="Rectangle 8"/>
          <p:cNvSpPr>
            <a:spLocks noChangeArrowheads="1"/>
          </p:cNvSpPr>
          <p:nvPr/>
        </p:nvSpPr>
        <p:spPr bwMode="auto">
          <a:xfrm>
            <a:off x="158446" y="1075222"/>
            <a:ext cx="4028541"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r-FR" sz="2800" b="1" dirty="0" smtClean="0">
                <a:solidFill>
                  <a:schemeClr val="bg1"/>
                </a:solidFill>
                <a:latin typeface="Myriad Pro" panose="020B0503030403020204" pitchFamily="34" charset="0"/>
                <a:cs typeface="Lemon/Milk"/>
              </a:rPr>
              <a:t>Jakarta regional</a:t>
            </a:r>
          </a:p>
          <a:p>
            <a:r>
              <a:rPr lang="en-US" altLang="fr-FR" sz="1600" b="1" dirty="0" smtClean="0">
                <a:solidFill>
                  <a:schemeClr val="bg1"/>
                </a:solidFill>
                <a:latin typeface="Myriad Pro" panose="020B0503030403020204" pitchFamily="34" charset="0"/>
                <a:cs typeface="Lemon/Milk"/>
              </a:rPr>
              <a:t>(Indonesia, Timor </a:t>
            </a:r>
            <a:r>
              <a:rPr lang="en-US" altLang="fr-FR" sz="1600" b="1" dirty="0" err="1" smtClean="0">
                <a:solidFill>
                  <a:schemeClr val="bg1"/>
                </a:solidFill>
                <a:latin typeface="Myriad Pro" panose="020B0503030403020204" pitchFamily="34" charset="0"/>
                <a:cs typeface="Lemon/Milk"/>
              </a:rPr>
              <a:t>Leste</a:t>
            </a:r>
            <a:r>
              <a:rPr lang="en-US" altLang="fr-FR" sz="1600" b="1" dirty="0" smtClean="0">
                <a:solidFill>
                  <a:schemeClr val="bg1"/>
                </a:solidFill>
                <a:latin typeface="Myriad Pro" panose="020B0503030403020204" pitchFamily="34" charset="0"/>
                <a:cs typeface="Lemon/Milk"/>
              </a:rPr>
              <a:t> and ASEAN)</a:t>
            </a:r>
            <a:endParaRPr lang="en-GB" altLang="fr-FR" sz="1600" b="1" dirty="0" smtClean="0">
              <a:solidFill>
                <a:schemeClr val="bg1"/>
              </a:solidFill>
              <a:latin typeface="Myriad Pro" panose="020B0503030403020204" pitchFamily="34" charset="0"/>
              <a:cs typeface="Lemon/Milk"/>
            </a:endParaRPr>
          </a:p>
        </p:txBody>
      </p:sp>
      <p:cxnSp>
        <p:nvCxnSpPr>
          <p:cNvPr id="12" name="Straight Connector 11"/>
          <p:cNvCxnSpPr/>
          <p:nvPr/>
        </p:nvCxnSpPr>
        <p:spPr>
          <a:xfrm>
            <a:off x="300038" y="899261"/>
            <a:ext cx="3743325" cy="0"/>
          </a:xfrm>
          <a:prstGeom prst="line">
            <a:avLst/>
          </a:prstGeom>
          <a:ln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339115" y="1618965"/>
            <a:ext cx="8211160" cy="5339923"/>
            <a:chOff x="339115" y="1618965"/>
            <a:chExt cx="8211160" cy="5339923"/>
          </a:xfrm>
        </p:grpSpPr>
        <p:sp>
          <p:nvSpPr>
            <p:cNvPr id="16" name="TextBox 15"/>
            <p:cNvSpPr txBox="1"/>
            <p:nvPr/>
          </p:nvSpPr>
          <p:spPr>
            <a:xfrm>
              <a:off x="339115" y="1618965"/>
              <a:ext cx="4275747" cy="5339923"/>
            </a:xfrm>
            <a:prstGeom prst="rect">
              <a:avLst/>
            </a:prstGeom>
            <a:noFill/>
          </p:spPr>
          <p:txBody>
            <a:bodyPr wrap="square" rtlCol="0">
              <a:spAutoFit/>
            </a:bodyPr>
            <a:lstStyle/>
            <a:p>
              <a:pPr marL="285750" indent="-285750">
                <a:buFont typeface="Arial" panose="020B0604020202020204" pitchFamily="34" charset="0"/>
                <a:buChar char="•"/>
              </a:pPr>
              <a:endParaRPr lang="en-US" sz="1700" dirty="0" smtClean="0"/>
            </a:p>
            <a:p>
              <a:pPr marL="285750" indent="-285750">
                <a:buFont typeface="Arial" panose="020B0604020202020204" pitchFamily="34" charset="0"/>
                <a:buChar char="•"/>
              </a:pPr>
              <a:r>
                <a:rPr lang="en-US" sz="1700" dirty="0" smtClean="0"/>
                <a:t>Continue with RFL services</a:t>
              </a:r>
            </a:p>
            <a:p>
              <a:pPr marL="285750" indent="-285750">
                <a:buFont typeface="Arial" panose="020B0604020202020204" pitchFamily="34" charset="0"/>
                <a:buChar char="•"/>
              </a:pPr>
              <a:r>
                <a:rPr lang="en-US" sz="1700" dirty="0" smtClean="0"/>
                <a:t>Ophthalmological care for the communities (PMI and ICRC) in Papua and Maluku</a:t>
              </a:r>
              <a:endParaRPr lang="en-US" sz="1700" dirty="0"/>
            </a:p>
            <a:p>
              <a:pPr marL="285750" indent="-285750">
                <a:buFont typeface="Arial" panose="020B0604020202020204" pitchFamily="34" charset="0"/>
                <a:buChar char="•"/>
              </a:pPr>
              <a:r>
                <a:rPr lang="en-US" sz="1700" dirty="0" smtClean="0"/>
                <a:t>Supporting PMI on increasing their safety while working in sensitive and insecure situation</a:t>
              </a:r>
              <a:endParaRPr lang="en-US" sz="1700" dirty="0"/>
            </a:p>
            <a:p>
              <a:pPr marL="285750" indent="-285750">
                <a:buFont typeface="Arial" panose="020B0604020202020204" pitchFamily="34" charset="0"/>
                <a:buChar char="•"/>
              </a:pPr>
              <a:r>
                <a:rPr lang="en-US" sz="1700" dirty="0" smtClean="0"/>
                <a:t>IHL dissemination – Indonesian military and police</a:t>
              </a:r>
            </a:p>
            <a:p>
              <a:pPr marL="285750" indent="-285750">
                <a:buFont typeface="Arial" panose="020B0604020202020204" pitchFamily="34" charset="0"/>
                <a:buChar char="•"/>
              </a:pPr>
              <a:r>
                <a:rPr lang="en-US" sz="1700" dirty="0" smtClean="0"/>
                <a:t>Maintain regular dialogue with ASEAN</a:t>
              </a:r>
            </a:p>
            <a:p>
              <a:endParaRPr lang="en-US" sz="1700" dirty="0" smtClean="0"/>
            </a:p>
            <a:p>
              <a:pPr marL="285750" indent="-285750">
                <a:buFont typeface="Arial" panose="020B0604020202020204" pitchFamily="34" charset="0"/>
                <a:buChar char="•"/>
              </a:pPr>
              <a:r>
                <a:rPr lang="en-US" sz="1700" dirty="0" smtClean="0"/>
                <a:t>In Timor </a:t>
              </a:r>
              <a:r>
                <a:rPr lang="en-US" sz="1700" dirty="0" err="1" smtClean="0"/>
                <a:t>Leste</a:t>
              </a:r>
              <a:r>
                <a:rPr lang="en-US" sz="1700" dirty="0" smtClean="0"/>
                <a:t> -  management of human remains</a:t>
              </a:r>
            </a:p>
            <a:p>
              <a:pPr marL="285750" indent="-285750">
                <a:buFont typeface="Arial" panose="020B0604020202020204" pitchFamily="34" charset="0"/>
                <a:buChar char="•"/>
              </a:pPr>
              <a:r>
                <a:rPr lang="en-US" sz="1700" dirty="0" smtClean="0"/>
                <a:t>In </a:t>
              </a:r>
              <a:r>
                <a:rPr lang="en-US" sz="1700" dirty="0" err="1" smtClean="0"/>
                <a:t>Timore</a:t>
              </a:r>
              <a:r>
                <a:rPr lang="en-US" sz="1700" dirty="0" smtClean="0"/>
                <a:t> </a:t>
              </a:r>
              <a:r>
                <a:rPr lang="en-US" sz="1700" dirty="0" err="1" smtClean="0"/>
                <a:t>Leste</a:t>
              </a:r>
              <a:r>
                <a:rPr lang="en-US" sz="1700" dirty="0" smtClean="0"/>
                <a:t> -  IHL dissemination TL military and police</a:t>
              </a:r>
            </a:p>
            <a:p>
              <a:pPr marL="285750" indent="-285750">
                <a:buFont typeface="Arial" panose="020B0604020202020204" pitchFamily="34" charset="0"/>
                <a:buChar char="•"/>
              </a:pPr>
              <a:r>
                <a:rPr lang="en-US" sz="1700" dirty="0" smtClean="0"/>
                <a:t>Supporting CVTL in increasing their safety while working in sensitive and insecure situation</a:t>
              </a:r>
            </a:p>
            <a:p>
              <a:pPr marL="285750" indent="-285750">
                <a:buFont typeface="Arial" panose="020B0604020202020204" pitchFamily="34" charset="0"/>
                <a:buChar char="•"/>
              </a:pPr>
              <a:endParaRPr lang="en-US" sz="1700" dirty="0" smtClean="0"/>
            </a:p>
            <a:p>
              <a:pPr marL="285750" indent="-285750">
                <a:buFont typeface="Arial" panose="020B0604020202020204" pitchFamily="34" charset="0"/>
                <a:buChar char="•"/>
              </a:pPr>
              <a:endParaRPr lang="fr-CH" dirty="0"/>
            </a:p>
          </p:txBody>
        </p:sp>
        <p:pic>
          <p:nvPicPr>
            <p:cNvPr id="3" name="Picture 2"/>
            <p:cNvPicPr>
              <a:picLocks noChangeAspect="1"/>
            </p:cNvPicPr>
            <p:nvPr/>
          </p:nvPicPr>
          <p:blipFill>
            <a:blip r:embed="rId5"/>
            <a:stretch>
              <a:fillRect/>
            </a:stretch>
          </p:blipFill>
          <p:spPr>
            <a:xfrm>
              <a:off x="4778375" y="2185848"/>
              <a:ext cx="3771900" cy="3552825"/>
            </a:xfrm>
            <a:prstGeom prst="rect">
              <a:avLst/>
            </a:prstGeom>
          </p:spPr>
        </p:pic>
      </p:grpSp>
    </p:spTree>
    <p:extLst>
      <p:ext uri="{BB962C8B-B14F-4D97-AF65-F5344CB8AC3E}">
        <p14:creationId xmlns:p14="http://schemas.microsoft.com/office/powerpoint/2010/main" val="224211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37" fill="hold" nodeType="clickEffect">
                                  <p:stCondLst>
                                    <p:cond delay="0"/>
                                  </p:stCondLst>
                                  <p:childTnLst>
                                    <p:animEffect transition="out" filter="barn(outVertic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3766" b="4626"/>
          <a:stretch/>
        </p:blipFill>
        <p:spPr>
          <a:xfrm>
            <a:off x="0" y="163071"/>
            <a:ext cx="9143999" cy="5787155"/>
          </a:xfrm>
          <a:prstGeom prst="rect">
            <a:avLst/>
          </a:prstGeom>
        </p:spPr>
      </p:pic>
      <p:sp>
        <p:nvSpPr>
          <p:cNvPr id="5" name="Rectangle 4"/>
          <p:cNvSpPr>
            <a:spLocks noChangeArrowheads="1"/>
          </p:cNvSpPr>
          <p:nvPr/>
        </p:nvSpPr>
        <p:spPr bwMode="auto">
          <a:xfrm>
            <a:off x="2562089" y="2946264"/>
            <a:ext cx="6581911" cy="16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GB" altLang="fr-FR" sz="2800" b="1" dirty="0" smtClean="0">
                <a:solidFill>
                  <a:srgbClr val="FFFFFF"/>
                </a:solidFill>
                <a:latin typeface="Myriad Pro" panose="020B0503030403020204" pitchFamily="34" charset="0"/>
                <a:cs typeface="Lemon/Milk"/>
              </a:rPr>
              <a:t>INTERNATIONAL COMMITTEE </a:t>
            </a:r>
          </a:p>
          <a:p>
            <a:pPr algn="r"/>
            <a:r>
              <a:rPr lang="en-GB" altLang="fr-FR" sz="2800" b="1" dirty="0" smtClean="0">
                <a:solidFill>
                  <a:srgbClr val="FFFFFF"/>
                </a:solidFill>
                <a:latin typeface="Myriad Pro" panose="020B0503030403020204" pitchFamily="34" charset="0"/>
                <a:cs typeface="Lemon/Milk"/>
              </a:rPr>
              <a:t>OF THE RED CROSS</a:t>
            </a:r>
          </a:p>
          <a:p>
            <a:pPr algn="r"/>
            <a:r>
              <a:rPr lang="en-GB" altLang="fr-FR" sz="2800" b="1" dirty="0" smtClean="0">
                <a:solidFill>
                  <a:srgbClr val="FFFFFF"/>
                </a:solidFill>
                <a:latin typeface="Myriad Pro" panose="020B0503030403020204" pitchFamily="34" charset="0"/>
                <a:cs typeface="Lemon/Milk"/>
              </a:rPr>
              <a:t>(ICRC)</a:t>
            </a:r>
          </a:p>
        </p:txBody>
      </p:sp>
      <p:cxnSp>
        <p:nvCxnSpPr>
          <p:cNvPr id="6" name="Straight Connector 5"/>
          <p:cNvCxnSpPr/>
          <p:nvPr/>
        </p:nvCxnSpPr>
        <p:spPr>
          <a:xfrm>
            <a:off x="8397346" y="1883382"/>
            <a:ext cx="0" cy="4735911"/>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030666" y="5544806"/>
            <a:ext cx="965346" cy="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descr="Flag_of_the_ICRC.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0140" y="6104311"/>
            <a:ext cx="445872" cy="514982"/>
          </a:xfrm>
          <a:prstGeom prst="rect">
            <a:avLst/>
          </a:prstGeom>
        </p:spPr>
      </p:pic>
    </p:spTree>
    <p:extLst>
      <p:ext uri="{BB962C8B-B14F-4D97-AF65-F5344CB8AC3E}">
        <p14:creationId xmlns:p14="http://schemas.microsoft.com/office/powerpoint/2010/main" val="390256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Flag_of_the_ICRC.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0275" y="6105525"/>
            <a:ext cx="4460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4"/>
          <a:srcRect l="10825" t="16843" r="8570" b="24636"/>
          <a:stretch/>
        </p:blipFill>
        <p:spPr>
          <a:xfrm>
            <a:off x="-1" y="-20475"/>
            <a:ext cx="9144001" cy="1839472"/>
          </a:xfrm>
          <a:prstGeom prst="rect">
            <a:avLst/>
          </a:prstGeom>
        </p:spPr>
      </p:pic>
      <p:sp>
        <p:nvSpPr>
          <p:cNvPr id="8" name="Rectangle 7"/>
          <p:cNvSpPr>
            <a:spLocks noChangeArrowheads="1"/>
          </p:cNvSpPr>
          <p:nvPr/>
        </p:nvSpPr>
        <p:spPr bwMode="auto">
          <a:xfrm>
            <a:off x="158447" y="262580"/>
            <a:ext cx="4028541"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r-FR" sz="2800" b="1" dirty="0" smtClean="0">
                <a:solidFill>
                  <a:schemeClr val="bg1"/>
                </a:solidFill>
                <a:latin typeface="Myriad Pro" panose="020B0503030403020204" pitchFamily="34" charset="0"/>
                <a:cs typeface="Lemon/Milk"/>
              </a:rPr>
              <a:t>ICRC in Asia and Pacific</a:t>
            </a:r>
            <a:endParaRPr lang="en-GB" altLang="fr-FR" sz="2800" b="1" dirty="0" smtClean="0">
              <a:solidFill>
                <a:schemeClr val="bg1"/>
              </a:solidFill>
              <a:latin typeface="Myriad Pro" panose="020B0503030403020204" pitchFamily="34" charset="0"/>
              <a:cs typeface="Lemon/Milk"/>
            </a:endParaRPr>
          </a:p>
        </p:txBody>
      </p:sp>
      <p:sp>
        <p:nvSpPr>
          <p:cNvPr id="9" name="Rectangle 8"/>
          <p:cNvSpPr>
            <a:spLocks noChangeArrowheads="1"/>
          </p:cNvSpPr>
          <p:nvPr/>
        </p:nvSpPr>
        <p:spPr bwMode="auto">
          <a:xfrm>
            <a:off x="158446" y="1075222"/>
            <a:ext cx="4028541"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r-FR" sz="2800" b="1" dirty="0" smtClean="0">
                <a:solidFill>
                  <a:schemeClr val="bg1"/>
                </a:solidFill>
                <a:latin typeface="Myriad Pro" panose="020B0503030403020204" pitchFamily="34" charset="0"/>
                <a:cs typeface="Lemon/Milk"/>
              </a:rPr>
              <a:t>Kuala Lumpur regional</a:t>
            </a:r>
          </a:p>
          <a:p>
            <a:r>
              <a:rPr lang="en-US" altLang="fr-FR" sz="1600" b="1" dirty="0" smtClean="0">
                <a:solidFill>
                  <a:schemeClr val="bg1"/>
                </a:solidFill>
                <a:latin typeface="Myriad Pro" panose="020B0503030403020204" pitchFamily="34" charset="0"/>
                <a:cs typeface="Lemon/Milk"/>
              </a:rPr>
              <a:t>(Brunei Darussalam, Malaysia, Singapore)</a:t>
            </a:r>
            <a:endParaRPr lang="en-GB" altLang="fr-FR" sz="1600" b="1" dirty="0" smtClean="0">
              <a:solidFill>
                <a:schemeClr val="bg1"/>
              </a:solidFill>
              <a:latin typeface="Myriad Pro" panose="020B0503030403020204" pitchFamily="34" charset="0"/>
              <a:cs typeface="Lemon/Milk"/>
            </a:endParaRPr>
          </a:p>
        </p:txBody>
      </p:sp>
      <p:cxnSp>
        <p:nvCxnSpPr>
          <p:cNvPr id="12" name="Straight Connector 11"/>
          <p:cNvCxnSpPr/>
          <p:nvPr/>
        </p:nvCxnSpPr>
        <p:spPr>
          <a:xfrm>
            <a:off x="300038" y="899261"/>
            <a:ext cx="3743325" cy="0"/>
          </a:xfrm>
          <a:prstGeom prst="line">
            <a:avLst/>
          </a:prstGeom>
          <a:ln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296252" y="2102052"/>
            <a:ext cx="8047648" cy="3770263"/>
            <a:chOff x="296252" y="2102052"/>
            <a:chExt cx="8047648" cy="3770263"/>
          </a:xfrm>
        </p:grpSpPr>
        <p:sp>
          <p:nvSpPr>
            <p:cNvPr id="16" name="TextBox 15"/>
            <p:cNvSpPr txBox="1"/>
            <p:nvPr/>
          </p:nvSpPr>
          <p:spPr>
            <a:xfrm>
              <a:off x="296252" y="2102052"/>
              <a:ext cx="4275747" cy="3770263"/>
            </a:xfrm>
            <a:prstGeom prst="rect">
              <a:avLst/>
            </a:prstGeom>
            <a:noFill/>
          </p:spPr>
          <p:txBody>
            <a:bodyPr wrap="square" rtlCol="0">
              <a:spAutoFit/>
            </a:bodyPr>
            <a:lstStyle/>
            <a:p>
              <a:pPr marL="285750" indent="-285750">
                <a:buFont typeface="Arial" panose="020B0604020202020204" pitchFamily="34" charset="0"/>
                <a:buChar char="•"/>
              </a:pPr>
              <a:endParaRPr lang="en-US" sz="1700" dirty="0" smtClean="0"/>
            </a:p>
            <a:p>
              <a:pPr marL="285750" indent="-285750">
                <a:buFont typeface="Arial" panose="020B0604020202020204" pitchFamily="34" charset="0"/>
                <a:buChar char="•"/>
              </a:pPr>
              <a:r>
                <a:rPr lang="en-US" sz="1700" dirty="0" smtClean="0"/>
                <a:t>Health care in immigration detention </a:t>
              </a:r>
              <a:r>
                <a:rPr lang="en-US" sz="1700" dirty="0" err="1" smtClean="0"/>
                <a:t>centres</a:t>
              </a:r>
              <a:r>
                <a:rPr lang="en-US" sz="1700" dirty="0" smtClean="0"/>
                <a:t> – Malaysia (on site clinic)</a:t>
              </a:r>
            </a:p>
            <a:p>
              <a:endParaRPr lang="en-US" sz="1700" dirty="0" smtClean="0"/>
            </a:p>
            <a:p>
              <a:pPr marL="285750" indent="-285750">
                <a:buFont typeface="Arial" panose="020B0604020202020204" pitchFamily="34" charset="0"/>
                <a:buChar char="•"/>
              </a:pPr>
              <a:r>
                <a:rPr lang="en-US" sz="1700" dirty="0" smtClean="0"/>
                <a:t>Basic Health Care promotion together with Malaysian RC – Sabah, Malaysia</a:t>
              </a:r>
            </a:p>
            <a:p>
              <a:endParaRPr lang="en-US" sz="1700" dirty="0" smtClean="0"/>
            </a:p>
            <a:p>
              <a:pPr marL="285750" indent="-285750">
                <a:buFont typeface="Arial" panose="020B0604020202020204" pitchFamily="34" charset="0"/>
                <a:buChar char="•"/>
              </a:pPr>
              <a:r>
                <a:rPr lang="en-US" sz="1700" dirty="0" smtClean="0"/>
                <a:t>Restoring Family Links services</a:t>
              </a:r>
            </a:p>
            <a:p>
              <a:endParaRPr lang="en-US" sz="1700" dirty="0" smtClean="0"/>
            </a:p>
            <a:p>
              <a:pPr marL="285750" indent="-285750">
                <a:buFont typeface="Arial" panose="020B0604020202020204" pitchFamily="34" charset="0"/>
                <a:buChar char="•"/>
              </a:pPr>
              <a:r>
                <a:rPr lang="en-US" sz="1700" dirty="0" smtClean="0"/>
                <a:t>IHL dissemination – military officers from Brunei Darussalam, Malaysia, Singapore and 7 other countries</a:t>
              </a:r>
            </a:p>
            <a:p>
              <a:pPr marL="285750" indent="-285750">
                <a:buFont typeface="Arial" panose="020B0604020202020204" pitchFamily="34" charset="0"/>
                <a:buChar char="•"/>
              </a:pPr>
              <a:endParaRPr lang="en-US" sz="1700" dirty="0" smtClean="0"/>
            </a:p>
            <a:p>
              <a:pPr marL="285750" indent="-285750">
                <a:buFont typeface="Arial" panose="020B0604020202020204" pitchFamily="34" charset="0"/>
                <a:buChar char="•"/>
              </a:pPr>
              <a:endParaRPr lang="fr-CH" dirty="0"/>
            </a:p>
          </p:txBody>
        </p:sp>
        <p:pic>
          <p:nvPicPr>
            <p:cNvPr id="3" name="Picture 2"/>
            <p:cNvPicPr>
              <a:picLocks noChangeAspect="1"/>
            </p:cNvPicPr>
            <p:nvPr/>
          </p:nvPicPr>
          <p:blipFill>
            <a:blip r:embed="rId5"/>
            <a:stretch>
              <a:fillRect/>
            </a:stretch>
          </p:blipFill>
          <p:spPr>
            <a:xfrm>
              <a:off x="4572000" y="2229820"/>
              <a:ext cx="3771900" cy="3514725"/>
            </a:xfrm>
            <a:prstGeom prst="rect">
              <a:avLst/>
            </a:prstGeom>
          </p:spPr>
        </p:pic>
      </p:grpSp>
    </p:spTree>
    <p:extLst>
      <p:ext uri="{BB962C8B-B14F-4D97-AF65-F5344CB8AC3E}">
        <p14:creationId xmlns:p14="http://schemas.microsoft.com/office/powerpoint/2010/main" val="401357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37" fill="hold" nodeType="clickEffect">
                                  <p:stCondLst>
                                    <p:cond delay="0"/>
                                  </p:stCondLst>
                                  <p:childTnLst>
                                    <p:animEffect transition="out" filter="barn(outVertic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
          <p:cNvSpPr>
            <a:spLocks noGrp="1" noChangeArrowheads="1"/>
          </p:cNvSpPr>
          <p:nvPr>
            <p:ph idx="1"/>
          </p:nvPr>
        </p:nvSpPr>
        <p:spPr>
          <a:xfrm>
            <a:off x="4288185" y="2731282"/>
            <a:ext cx="2784128" cy="1750600"/>
          </a:xfrm>
        </p:spPr>
        <p:txBody>
          <a:bodyPr>
            <a:normAutofit/>
          </a:bodyPr>
          <a:lstStyle/>
          <a:p>
            <a:pPr marL="0" indent="0">
              <a:lnSpc>
                <a:spcPct val="80000"/>
              </a:lnSpc>
              <a:buNone/>
            </a:pPr>
            <a:r>
              <a:rPr lang="fr-FR" sz="1500" dirty="0" smtClean="0">
                <a:solidFill>
                  <a:schemeClr val="tx2">
                    <a:lumMod val="75000"/>
                  </a:schemeClr>
                </a:solidFill>
                <a:latin typeface="Myriad Pro"/>
                <a:cs typeface="Myriad Pro"/>
              </a:rPr>
              <a:t>http://blogs.icrc.org/indonesia</a:t>
            </a:r>
          </a:p>
          <a:p>
            <a:pPr marL="0" indent="0">
              <a:lnSpc>
                <a:spcPct val="80000"/>
              </a:lnSpc>
              <a:buNone/>
            </a:pPr>
            <a:r>
              <a:rPr lang="fr-FR" sz="1500" dirty="0" smtClean="0">
                <a:solidFill>
                  <a:schemeClr val="tx2">
                    <a:lumMod val="75000"/>
                  </a:schemeClr>
                </a:solidFill>
                <a:latin typeface="Myriad Pro"/>
                <a:cs typeface="Myriad Pro"/>
              </a:rPr>
              <a:t>www.icrc.org</a:t>
            </a:r>
          </a:p>
          <a:p>
            <a:pPr marL="0" indent="0">
              <a:lnSpc>
                <a:spcPct val="80000"/>
              </a:lnSpc>
              <a:buNone/>
            </a:pPr>
            <a:r>
              <a:rPr lang="fr-FR" sz="1500" dirty="0" err="1" smtClean="0">
                <a:solidFill>
                  <a:schemeClr val="tx2">
                    <a:lumMod val="75000"/>
                  </a:schemeClr>
                </a:solidFill>
                <a:latin typeface="Myriad Pro"/>
                <a:cs typeface="Myriad Pro"/>
              </a:rPr>
              <a:t>www.facebook.com</a:t>
            </a:r>
            <a:r>
              <a:rPr lang="fr-FR" sz="1500" dirty="0" smtClean="0">
                <a:solidFill>
                  <a:schemeClr val="tx2">
                    <a:lumMod val="75000"/>
                  </a:schemeClr>
                </a:solidFill>
                <a:latin typeface="Myriad Pro"/>
                <a:cs typeface="Myriad Pro"/>
              </a:rPr>
              <a:t>/</a:t>
            </a:r>
            <a:r>
              <a:rPr lang="fr-FR" sz="1500" b="1" dirty="0" err="1" smtClean="0">
                <a:solidFill>
                  <a:schemeClr val="tx2">
                    <a:lumMod val="75000"/>
                  </a:schemeClr>
                </a:solidFill>
                <a:latin typeface="Myriad Pro"/>
                <a:cs typeface="Myriad Pro"/>
              </a:rPr>
              <a:t>icrcfans</a:t>
            </a:r>
            <a:endParaRPr lang="fr-FR" sz="1500" b="1" dirty="0" smtClean="0">
              <a:solidFill>
                <a:schemeClr val="tx2">
                  <a:lumMod val="75000"/>
                </a:schemeClr>
              </a:solidFill>
              <a:latin typeface="Myriad Pro"/>
              <a:cs typeface="Myriad Pro"/>
            </a:endParaRPr>
          </a:p>
          <a:p>
            <a:pPr marL="0" indent="0">
              <a:lnSpc>
                <a:spcPct val="80000"/>
              </a:lnSpc>
              <a:buNone/>
            </a:pPr>
            <a:r>
              <a:rPr lang="fr-FR" sz="1500" dirty="0" smtClean="0">
                <a:solidFill>
                  <a:schemeClr val="tx2">
                    <a:lumMod val="75000"/>
                  </a:schemeClr>
                </a:solidFill>
                <a:latin typeface="Myriad Pro"/>
                <a:cs typeface="Myriad Pro"/>
              </a:rPr>
              <a:t>Twitter: @</a:t>
            </a:r>
            <a:r>
              <a:rPr lang="fr-FR" sz="1500" dirty="0" err="1" smtClean="0">
                <a:solidFill>
                  <a:schemeClr val="tx2">
                    <a:lumMod val="75000"/>
                  </a:schemeClr>
                </a:solidFill>
                <a:latin typeface="Myriad Pro"/>
                <a:cs typeface="Myriad Pro"/>
              </a:rPr>
              <a:t>icrc</a:t>
            </a:r>
            <a:endParaRPr lang="fr-FR" sz="1500" dirty="0" smtClean="0">
              <a:solidFill>
                <a:schemeClr val="tx2">
                  <a:lumMod val="75000"/>
                </a:schemeClr>
              </a:solidFill>
              <a:latin typeface="Myriad Pro"/>
              <a:cs typeface="Myriad Pro"/>
            </a:endParaRPr>
          </a:p>
          <a:p>
            <a:pPr marL="0" indent="0">
              <a:lnSpc>
                <a:spcPct val="80000"/>
              </a:lnSpc>
              <a:buNone/>
            </a:pPr>
            <a:r>
              <a:rPr lang="fr-FR" sz="1500" dirty="0" smtClean="0">
                <a:solidFill>
                  <a:schemeClr val="tx2">
                    <a:lumMod val="75000"/>
                  </a:schemeClr>
                </a:solidFill>
                <a:latin typeface="Myriad Pro"/>
                <a:cs typeface="Myriad Pro"/>
              </a:rPr>
              <a:t>                @</a:t>
            </a:r>
            <a:r>
              <a:rPr lang="fr-FR" sz="1500" dirty="0" err="1" smtClean="0">
                <a:solidFill>
                  <a:schemeClr val="tx2">
                    <a:lumMod val="75000"/>
                  </a:schemeClr>
                </a:solidFill>
                <a:latin typeface="Myriad Pro"/>
                <a:cs typeface="Myriad Pro"/>
              </a:rPr>
              <a:t>icrc_id</a:t>
            </a:r>
            <a:endParaRPr lang="fr-FR" sz="1500" dirty="0" smtClean="0">
              <a:solidFill>
                <a:schemeClr val="tx2">
                  <a:lumMod val="75000"/>
                </a:schemeClr>
              </a:solidFill>
              <a:latin typeface="Myriad Pro"/>
              <a:cs typeface="Myriad Pro"/>
              <a:hlinkClick r:id="rId2"/>
            </a:endParaRPr>
          </a:p>
          <a:p>
            <a:pPr marL="0" indent="0">
              <a:lnSpc>
                <a:spcPct val="80000"/>
              </a:lnSpc>
              <a:buNone/>
            </a:pPr>
            <a:endParaRPr lang="fr-FR" sz="1500" b="1" dirty="0" smtClean="0">
              <a:solidFill>
                <a:schemeClr val="tx2">
                  <a:lumMod val="75000"/>
                </a:schemeClr>
              </a:solidFill>
              <a:latin typeface="Myriad Pro"/>
              <a:cs typeface="Myriad Pro"/>
            </a:endParaRPr>
          </a:p>
        </p:txBody>
      </p:sp>
      <p:pic>
        <p:nvPicPr>
          <p:cNvPr id="34" name="Picture 33" descr="social-media-icons-2.png"/>
          <p:cNvPicPr>
            <a:picLocks noChangeAspect="1"/>
          </p:cNvPicPr>
          <p:nvPr/>
        </p:nvPicPr>
        <p:blipFill rotWithShape="1">
          <a:blip r:embed="rId3">
            <a:extLst>
              <a:ext uri="{28A0092B-C50C-407E-A947-70E740481C1C}">
                <a14:useLocalDpi xmlns:a14="http://schemas.microsoft.com/office/drawing/2010/main" val="0"/>
              </a:ext>
            </a:extLst>
          </a:blip>
          <a:srcRect l="66712" t="50655" r="4634" b="7061"/>
          <a:stretch/>
        </p:blipFill>
        <p:spPr>
          <a:xfrm>
            <a:off x="4361650" y="2306054"/>
            <a:ext cx="337621" cy="337636"/>
          </a:xfrm>
          <a:prstGeom prst="rect">
            <a:avLst/>
          </a:prstGeom>
        </p:spPr>
      </p:pic>
      <p:cxnSp>
        <p:nvCxnSpPr>
          <p:cNvPr id="35" name="Straight Connector 34"/>
          <p:cNvCxnSpPr/>
          <p:nvPr/>
        </p:nvCxnSpPr>
        <p:spPr>
          <a:xfrm>
            <a:off x="4075104" y="2306054"/>
            <a:ext cx="0" cy="2302727"/>
          </a:xfrm>
          <a:prstGeom prst="line">
            <a:avLst/>
          </a:prstGeom>
          <a:ln w="6350">
            <a:solidFill>
              <a:schemeClr val="bg1">
                <a:lumMod val="50000"/>
                <a:alpha val="30000"/>
              </a:schemeClr>
            </a:solidFill>
          </a:ln>
          <a:effectLst/>
        </p:spPr>
        <p:style>
          <a:lnRef idx="2">
            <a:schemeClr val="accent1"/>
          </a:lnRef>
          <a:fillRef idx="0">
            <a:schemeClr val="accent1"/>
          </a:fillRef>
          <a:effectRef idx="1">
            <a:schemeClr val="accent1"/>
          </a:effectRef>
          <a:fontRef idx="minor">
            <a:schemeClr val="tx1"/>
          </a:fontRef>
        </p:style>
      </p:cxnSp>
      <p:pic>
        <p:nvPicPr>
          <p:cNvPr id="36" name="Picture 35" descr="social-media-icons-2.png"/>
          <p:cNvPicPr>
            <a:picLocks noChangeAspect="1"/>
          </p:cNvPicPr>
          <p:nvPr/>
        </p:nvPicPr>
        <p:blipFill rotWithShape="1">
          <a:blip r:embed="rId3">
            <a:extLst>
              <a:ext uri="{28A0092B-C50C-407E-A947-70E740481C1C}">
                <a14:useLocalDpi xmlns:a14="http://schemas.microsoft.com/office/drawing/2010/main" val="0"/>
              </a:ext>
            </a:extLst>
          </a:blip>
          <a:srcRect l="37342" t="7558" r="33801" b="49345"/>
          <a:stretch/>
        </p:blipFill>
        <p:spPr>
          <a:xfrm>
            <a:off x="4730756" y="2299567"/>
            <a:ext cx="340009" cy="344123"/>
          </a:xfrm>
          <a:prstGeom prst="rect">
            <a:avLst/>
          </a:prstGeom>
        </p:spPr>
      </p:pic>
      <p:pic>
        <p:nvPicPr>
          <p:cNvPr id="37" name="Picture 36" descr="social-media-icons-2.png"/>
          <p:cNvPicPr>
            <a:picLocks noChangeAspect="1"/>
          </p:cNvPicPr>
          <p:nvPr/>
        </p:nvPicPr>
        <p:blipFill rotWithShape="1">
          <a:blip r:embed="rId3">
            <a:extLst>
              <a:ext uri="{28A0092B-C50C-407E-A947-70E740481C1C}">
                <a14:useLocalDpi xmlns:a14="http://schemas.microsoft.com/office/drawing/2010/main" val="0"/>
              </a:ext>
            </a:extLst>
          </a:blip>
          <a:srcRect l="7793" t="7558" r="62406" b="49345"/>
          <a:stretch/>
        </p:blipFill>
        <p:spPr>
          <a:xfrm>
            <a:off x="5102250" y="2299567"/>
            <a:ext cx="351139" cy="344123"/>
          </a:xfrm>
          <a:prstGeom prst="rect">
            <a:avLst/>
          </a:prstGeom>
        </p:spPr>
      </p:pic>
      <p:pic>
        <p:nvPicPr>
          <p:cNvPr id="38" name="Picture 37" descr="164482_71040e5e9c304ed795ba5bffbe0328b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5864" y="2299567"/>
            <a:ext cx="344123" cy="344123"/>
          </a:xfrm>
          <a:prstGeom prst="rect">
            <a:avLst/>
          </a:prstGeom>
        </p:spPr>
      </p:pic>
      <p:pic>
        <p:nvPicPr>
          <p:cNvPr id="39" name="Picture 38" descr="social_flickr_b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263" y="2276872"/>
            <a:ext cx="390952" cy="390952"/>
          </a:xfrm>
          <a:prstGeom prst="rect">
            <a:avLst/>
          </a:prstGeom>
        </p:spPr>
      </p:pic>
      <p:sp>
        <p:nvSpPr>
          <p:cNvPr id="40" name="Rectangle 39"/>
          <p:cNvSpPr/>
          <p:nvPr/>
        </p:nvSpPr>
        <p:spPr>
          <a:xfrm>
            <a:off x="0" y="0"/>
            <a:ext cx="9144000" cy="1521871"/>
          </a:xfrm>
          <a:prstGeom prst="rect">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0" y="5336129"/>
            <a:ext cx="9144000" cy="1521871"/>
          </a:xfrm>
          <a:prstGeom prst="rect">
            <a:avLst/>
          </a:prstGeom>
          <a:solidFill>
            <a:schemeClr val="tx1">
              <a:lumMod val="95000"/>
              <a:lumOff val="5000"/>
            </a:schemeClr>
          </a:solidFill>
          <a:ln>
            <a:noFill/>
          </a:ln>
          <a:effectLst>
            <a:outerShdw blurRad="40000" dist="23000" dir="156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Picture 23" descr="Flag_of_the_ICRC.svg.png"/>
          <p:cNvSpPr>
            <a:spLocks noChangeAspect="1"/>
          </p:cNvSpPr>
          <p:nvPr/>
        </p:nvSpPr>
        <p:spPr bwMode="auto">
          <a:xfrm>
            <a:off x="8548688" y="212725"/>
            <a:ext cx="4445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4" name="Picture 5" descr="Flag_of_the_ICRC.svg.png"/>
          <p:cNvPicPr>
            <a:picLocks noChangeAspect="1"/>
          </p:cNvPicPr>
          <p:nvPr/>
        </p:nvPicPr>
        <p:blipFill rotWithShape="1">
          <a:blip r:embed="rId6">
            <a:extLst>
              <a:ext uri="{28A0092B-C50C-407E-A947-70E740481C1C}">
                <a14:useLocalDpi xmlns:a14="http://schemas.microsoft.com/office/drawing/2010/main" val="0"/>
              </a:ext>
            </a:extLst>
          </a:blip>
          <a:srcRect b="39722"/>
          <a:stretch/>
        </p:blipFill>
        <p:spPr bwMode="auto">
          <a:xfrm>
            <a:off x="2447764" y="2304525"/>
            <a:ext cx="1302552" cy="90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5" descr="Flag_of_the_ICRC.svg.png"/>
          <p:cNvPicPr>
            <a:picLocks noChangeAspect="1"/>
          </p:cNvPicPr>
          <p:nvPr/>
        </p:nvPicPr>
        <p:blipFill rotWithShape="1">
          <a:blip r:embed="rId6">
            <a:extLst>
              <a:ext uri="{28A0092B-C50C-407E-A947-70E740481C1C}">
                <a14:useLocalDpi xmlns:a14="http://schemas.microsoft.com/office/drawing/2010/main" val="0"/>
              </a:ext>
            </a:extLst>
          </a:blip>
          <a:srcRect t="66542"/>
          <a:stretch/>
        </p:blipFill>
        <p:spPr bwMode="auto">
          <a:xfrm>
            <a:off x="2447764" y="3206177"/>
            <a:ext cx="1302552" cy="50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15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srcRect l="10825" t="16843" r="8570" b="24636"/>
          <a:stretch/>
        </p:blipFill>
        <p:spPr>
          <a:xfrm>
            <a:off x="-1" y="-46766"/>
            <a:ext cx="9144001" cy="1839472"/>
          </a:xfrm>
          <a:prstGeom prst="rect">
            <a:avLst/>
          </a:prstGeom>
        </p:spPr>
      </p:pic>
      <p:sp>
        <p:nvSpPr>
          <p:cNvPr id="4" name="Rectangle 3"/>
          <p:cNvSpPr>
            <a:spLocks noChangeArrowheads="1"/>
          </p:cNvSpPr>
          <p:nvPr/>
        </p:nvSpPr>
        <p:spPr bwMode="auto">
          <a:xfrm>
            <a:off x="-164190" y="1222255"/>
            <a:ext cx="3681084"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fr-FR" sz="3800" b="1" dirty="0" smtClean="0">
                <a:solidFill>
                  <a:schemeClr val="bg1"/>
                </a:solidFill>
                <a:latin typeface="Myriad Pro" panose="020B0503030403020204" pitchFamily="34" charset="0"/>
                <a:cs typeface="Lemon/Milk"/>
              </a:rPr>
              <a:t>ICRC MANDATE</a:t>
            </a:r>
            <a:endParaRPr lang="en-GB" altLang="fr-FR" sz="3800" b="1" dirty="0" smtClean="0">
              <a:solidFill>
                <a:schemeClr val="bg1"/>
              </a:solidFill>
              <a:latin typeface="Myriad Pro" panose="020B0503030403020204" pitchFamily="34" charset="0"/>
              <a:cs typeface="Lemon/Milk"/>
            </a:endParaRPr>
          </a:p>
        </p:txBody>
      </p:sp>
      <p:sp>
        <p:nvSpPr>
          <p:cNvPr id="5" name="Text Box 3"/>
          <p:cNvSpPr txBox="1">
            <a:spLocks noChangeArrowheads="1"/>
          </p:cNvSpPr>
          <p:nvPr/>
        </p:nvSpPr>
        <p:spPr bwMode="auto">
          <a:xfrm>
            <a:off x="1890416" y="2263745"/>
            <a:ext cx="5172121"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rgbClr val="008000"/>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rgbClr val="99CC00"/>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fr-FR" sz="1900" b="1" dirty="0" smtClean="0">
                <a:latin typeface="Myriad Pro" panose="020B0503030403020204" pitchFamily="34" charset="0"/>
                <a:cs typeface="Bebas"/>
              </a:rPr>
              <a:t>To </a:t>
            </a:r>
            <a:r>
              <a:rPr lang="en-GB" altLang="fr-FR" sz="1900" b="1" dirty="0" smtClean="0">
                <a:solidFill>
                  <a:schemeClr val="accent2"/>
                </a:solidFill>
                <a:latin typeface="Myriad Pro" panose="020B0503030403020204" pitchFamily="34" charset="0"/>
                <a:cs typeface="Bebas"/>
              </a:rPr>
              <a:t>Protect </a:t>
            </a:r>
            <a:r>
              <a:rPr lang="en-GB" altLang="fr-FR" sz="1900" b="1" dirty="0" smtClean="0">
                <a:latin typeface="Myriad Pro" panose="020B0503030403020204" pitchFamily="34" charset="0"/>
                <a:cs typeface="Bebas"/>
              </a:rPr>
              <a:t>and </a:t>
            </a:r>
            <a:r>
              <a:rPr lang="en-GB" altLang="fr-FR" sz="1900" b="1" dirty="0" smtClean="0">
                <a:solidFill>
                  <a:schemeClr val="accent2"/>
                </a:solidFill>
                <a:latin typeface="Myriad Pro" panose="020B0503030403020204" pitchFamily="34" charset="0"/>
                <a:cs typeface="Bebas"/>
              </a:rPr>
              <a:t>Assist</a:t>
            </a:r>
            <a:r>
              <a:rPr lang="en-GB" altLang="fr-FR" sz="1900" b="1" dirty="0" smtClean="0">
                <a:latin typeface="Myriad Pro" panose="020B0503030403020204" pitchFamily="34" charset="0"/>
                <a:cs typeface="Bebas"/>
              </a:rPr>
              <a:t> victims of armed conflict</a:t>
            </a:r>
          </a:p>
        </p:txBody>
      </p:sp>
      <p:cxnSp>
        <p:nvCxnSpPr>
          <p:cNvPr id="12" name="Straight Connector 11"/>
          <p:cNvCxnSpPr/>
          <p:nvPr/>
        </p:nvCxnSpPr>
        <p:spPr>
          <a:xfrm>
            <a:off x="8397875" y="1882775"/>
            <a:ext cx="0" cy="473710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077200" y="5545138"/>
            <a:ext cx="965200" cy="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86" descr="Flag_of_the_ICRC.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59800" y="6105525"/>
            <a:ext cx="4460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643880" y="2770629"/>
            <a:ext cx="3232862" cy="529959"/>
            <a:chOff x="643880" y="2770629"/>
            <a:chExt cx="3232862" cy="529959"/>
          </a:xfrm>
        </p:grpSpPr>
        <p:sp>
          <p:nvSpPr>
            <p:cNvPr id="21" name="Rectangle 20"/>
            <p:cNvSpPr/>
            <p:nvPr/>
          </p:nvSpPr>
          <p:spPr>
            <a:xfrm>
              <a:off x="725883" y="2770629"/>
              <a:ext cx="3150859" cy="529959"/>
            </a:xfrm>
            <a:prstGeom prst="rect">
              <a:avLst/>
            </a:prstGeom>
            <a:solidFill>
              <a:srgbClr val="80000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2"/>
                </a:solidFill>
              </a:endParaRPr>
            </a:p>
          </p:txBody>
        </p:sp>
        <p:sp>
          <p:nvSpPr>
            <p:cNvPr id="6" name="Text Box 6"/>
            <p:cNvSpPr txBox="1">
              <a:spLocks noChangeArrowheads="1"/>
            </p:cNvSpPr>
            <p:nvPr/>
          </p:nvSpPr>
          <p:spPr bwMode="auto">
            <a:xfrm>
              <a:off x="643880" y="2804777"/>
              <a:ext cx="23774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01600">
                <a:spcBef>
                  <a:spcPct val="20000"/>
                </a:spcBef>
                <a:buClr>
                  <a:schemeClr va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rgbClr val="008000"/>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rgbClr val="99CC00"/>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0" hangingPunct="0">
                <a:spcBef>
                  <a:spcPct val="0"/>
                </a:spcBef>
                <a:buClrTx/>
                <a:buSzTx/>
                <a:buFontTx/>
                <a:buNone/>
              </a:pPr>
              <a:r>
                <a:rPr lang="en-GB" altLang="fr-FR" sz="2400" b="1" dirty="0" smtClean="0">
                  <a:solidFill>
                    <a:srgbClr val="FFFFFF"/>
                  </a:solidFill>
                  <a:latin typeface="Myriad Pro" panose="020B0503030403020204" pitchFamily="34" charset="0"/>
                  <a:cs typeface="Bebas"/>
                </a:rPr>
                <a:t>COMBATANTS</a:t>
              </a:r>
              <a:endParaRPr lang="en-GB" altLang="fr-FR" sz="2000" b="1" dirty="0" smtClean="0">
                <a:solidFill>
                  <a:srgbClr val="FFFFFF"/>
                </a:solidFill>
                <a:latin typeface="Myriad Pro" panose="020B0503030403020204" pitchFamily="34" charset="0"/>
                <a:cs typeface="Bebas"/>
              </a:endParaRPr>
            </a:p>
          </p:txBody>
        </p:sp>
      </p:grpSp>
      <p:grpSp>
        <p:nvGrpSpPr>
          <p:cNvPr id="9" name="Group 8"/>
          <p:cNvGrpSpPr/>
          <p:nvPr/>
        </p:nvGrpSpPr>
        <p:grpSpPr>
          <a:xfrm>
            <a:off x="4576414" y="4943506"/>
            <a:ext cx="3249401" cy="529959"/>
            <a:chOff x="4576414" y="4943506"/>
            <a:chExt cx="3249401" cy="529959"/>
          </a:xfrm>
        </p:grpSpPr>
        <p:sp>
          <p:nvSpPr>
            <p:cNvPr id="22" name="Rectangle 21"/>
            <p:cNvSpPr/>
            <p:nvPr/>
          </p:nvSpPr>
          <p:spPr>
            <a:xfrm>
              <a:off x="4576414" y="4943506"/>
              <a:ext cx="3249401" cy="529959"/>
            </a:xfrm>
            <a:prstGeom prst="rect">
              <a:avLst/>
            </a:prstGeom>
            <a:solidFill>
              <a:schemeClr val="tx2">
                <a:lumMod val="7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2"/>
                </a:solidFill>
              </a:endParaRPr>
            </a:p>
          </p:txBody>
        </p:sp>
        <p:sp>
          <p:nvSpPr>
            <p:cNvPr id="8" name="Text Box 10"/>
            <p:cNvSpPr txBox="1">
              <a:spLocks noChangeArrowheads="1"/>
            </p:cNvSpPr>
            <p:nvPr/>
          </p:nvSpPr>
          <p:spPr bwMode="auto">
            <a:xfrm>
              <a:off x="6074830" y="4970104"/>
              <a:ext cx="1750985" cy="45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01600">
                <a:spcBef>
                  <a:spcPct val="20000"/>
                </a:spcBef>
                <a:buClr>
                  <a:schemeClr va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rgbClr val="008000"/>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rgbClr val="99CC00"/>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0" hangingPunct="0">
                <a:spcBef>
                  <a:spcPct val="0"/>
                </a:spcBef>
                <a:buClrTx/>
                <a:buSzTx/>
                <a:buFontTx/>
                <a:buNone/>
              </a:pPr>
              <a:r>
                <a:rPr lang="en-GB" altLang="fr-FR" sz="2400" b="1" dirty="0" smtClean="0">
                  <a:solidFill>
                    <a:srgbClr val="FFFFFF"/>
                  </a:solidFill>
                  <a:latin typeface="Myriad Pro" panose="020B0503030403020204" pitchFamily="34" charset="0"/>
                  <a:cs typeface="Bebas"/>
                </a:rPr>
                <a:t>CIVILIANS</a:t>
              </a:r>
              <a:endParaRPr lang="en-GB" altLang="fr-FR" sz="2000" b="1" dirty="0" smtClean="0">
                <a:solidFill>
                  <a:srgbClr val="FFFFFF"/>
                </a:solidFill>
                <a:latin typeface="Myriad Pro" panose="020B0503030403020204" pitchFamily="34" charset="0"/>
                <a:cs typeface="Bebas"/>
              </a:endParaRPr>
            </a:p>
          </p:txBody>
        </p:sp>
      </p:grpSp>
      <p:pic>
        <p:nvPicPr>
          <p:cNvPr id="3" name="Picture 2"/>
          <p:cNvPicPr>
            <a:picLocks noChangeAspect="1"/>
          </p:cNvPicPr>
          <p:nvPr/>
        </p:nvPicPr>
        <p:blipFill>
          <a:blip r:embed="rId5"/>
          <a:stretch>
            <a:fillRect/>
          </a:stretch>
        </p:blipFill>
        <p:spPr>
          <a:xfrm>
            <a:off x="725884" y="3490873"/>
            <a:ext cx="3150859" cy="2103804"/>
          </a:xfrm>
          <a:prstGeom prst="rect">
            <a:avLst/>
          </a:prstGeom>
        </p:spPr>
      </p:pic>
      <p:pic>
        <p:nvPicPr>
          <p:cNvPr id="7" name="Picture 6"/>
          <p:cNvPicPr>
            <a:picLocks noChangeAspect="1"/>
          </p:cNvPicPr>
          <p:nvPr/>
        </p:nvPicPr>
        <p:blipFill>
          <a:blip r:embed="rId6"/>
          <a:stretch>
            <a:fillRect/>
          </a:stretch>
        </p:blipFill>
        <p:spPr>
          <a:xfrm>
            <a:off x="4576414" y="2770629"/>
            <a:ext cx="3287108" cy="1993876"/>
          </a:xfrm>
          <a:prstGeom prst="rect">
            <a:avLst/>
          </a:prstGeom>
        </p:spPr>
      </p:pic>
    </p:spTree>
    <p:extLst>
      <p:ext uri="{BB962C8B-B14F-4D97-AF65-F5344CB8AC3E}">
        <p14:creationId xmlns:p14="http://schemas.microsoft.com/office/powerpoint/2010/main" val="10487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srcRect l="10825" t="16843" r="8570" b="24636"/>
          <a:stretch/>
        </p:blipFill>
        <p:spPr>
          <a:xfrm>
            <a:off x="-1" y="-46766"/>
            <a:ext cx="9144001" cy="1839472"/>
          </a:xfrm>
          <a:prstGeom prst="rect">
            <a:avLst/>
          </a:prstGeom>
        </p:spPr>
      </p:pic>
      <p:sp>
        <p:nvSpPr>
          <p:cNvPr id="4" name="Rectangle 3"/>
          <p:cNvSpPr>
            <a:spLocks noChangeArrowheads="1"/>
          </p:cNvSpPr>
          <p:nvPr/>
        </p:nvSpPr>
        <p:spPr bwMode="auto">
          <a:xfrm>
            <a:off x="-416853" y="1226595"/>
            <a:ext cx="3681084"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fr-FR" sz="3800" b="1" dirty="0" smtClean="0">
                <a:solidFill>
                  <a:schemeClr val="bg1"/>
                </a:solidFill>
                <a:latin typeface="Myriad Pro" panose="020B0503030403020204" pitchFamily="34" charset="0"/>
                <a:cs typeface="Lemon/Milk"/>
              </a:rPr>
              <a:t>ICRC MISSION</a:t>
            </a:r>
            <a:endParaRPr lang="en-GB" altLang="fr-FR" sz="3800" b="1" dirty="0" smtClean="0">
              <a:solidFill>
                <a:schemeClr val="bg1"/>
              </a:solidFill>
              <a:latin typeface="Myriad Pro" panose="020B0503030403020204" pitchFamily="34" charset="0"/>
              <a:cs typeface="Lemon/Milk"/>
            </a:endParaRPr>
          </a:p>
        </p:txBody>
      </p:sp>
      <p:sp>
        <p:nvSpPr>
          <p:cNvPr id="5" name="Text Box 3"/>
          <p:cNvSpPr txBox="1">
            <a:spLocks noChangeArrowheads="1"/>
          </p:cNvSpPr>
          <p:nvPr/>
        </p:nvSpPr>
        <p:spPr bwMode="auto">
          <a:xfrm>
            <a:off x="209550" y="1947824"/>
            <a:ext cx="8027988" cy="346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rgbClr val="008000"/>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rgbClr val="99CC00"/>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342900" indent="-342900">
              <a:buClrTx/>
              <a:buSzPct val="90000"/>
              <a:buFont typeface="Arial" panose="020B0604020202020204" pitchFamily="34" charset="0"/>
              <a:buChar char="•"/>
            </a:pPr>
            <a:r>
              <a:rPr lang="en-US" altLang="fr-FR" sz="2000" dirty="0">
                <a:latin typeface="Myriad Pro" panose="020B0503030403020204" pitchFamily="34" charset="0"/>
              </a:rPr>
              <a:t>T</a:t>
            </a:r>
            <a:r>
              <a:rPr lang="en-US" altLang="fr-FR" sz="2000" dirty="0" smtClean="0">
                <a:latin typeface="Myriad Pro" panose="020B0503030403020204" pitchFamily="34" charset="0"/>
              </a:rPr>
              <a:t>o </a:t>
            </a:r>
            <a:r>
              <a:rPr lang="en-US" altLang="fr-FR" sz="2000" dirty="0" smtClean="0">
                <a:solidFill>
                  <a:srgbClr val="FF0000"/>
                </a:solidFill>
                <a:latin typeface="Myriad Pro" panose="020B0503030403020204" pitchFamily="34" charset="0"/>
              </a:rPr>
              <a:t>protect</a:t>
            </a:r>
            <a:r>
              <a:rPr lang="en-US" altLang="fr-FR" sz="2000" dirty="0" smtClean="0">
                <a:latin typeface="Myriad Pro" panose="020B0503030403020204" pitchFamily="34" charset="0"/>
              </a:rPr>
              <a:t> the lives and dignity of victims of armed conflict and other situations of violence and to provide them with </a:t>
            </a:r>
            <a:r>
              <a:rPr lang="en-US" altLang="fr-FR" sz="2000" dirty="0" smtClean="0">
                <a:solidFill>
                  <a:srgbClr val="FF0000"/>
                </a:solidFill>
                <a:latin typeface="Myriad Pro" panose="020B0503030403020204" pitchFamily="34" charset="0"/>
              </a:rPr>
              <a:t>assistance</a:t>
            </a:r>
          </a:p>
          <a:p>
            <a:pPr marL="342900" indent="-342900">
              <a:buClrTx/>
              <a:buSzPct val="90000"/>
              <a:buFont typeface="Arial" panose="020B0604020202020204" pitchFamily="34" charset="0"/>
              <a:buChar char="•"/>
            </a:pPr>
            <a:endParaRPr lang="en-US" altLang="fr-FR" sz="2000" dirty="0" smtClean="0">
              <a:latin typeface="Myriad Pro" panose="020B0503030403020204" pitchFamily="34" charset="0"/>
            </a:endParaRPr>
          </a:p>
          <a:p>
            <a:pPr marL="342900" indent="-342900">
              <a:buClrTx/>
              <a:buSzPct val="90000"/>
              <a:buFont typeface="Arial" panose="020B0604020202020204" pitchFamily="34" charset="0"/>
              <a:buChar char="•"/>
            </a:pPr>
            <a:r>
              <a:rPr lang="en-US" altLang="fr-FR" sz="2000" dirty="0" smtClean="0">
                <a:latin typeface="Myriad Pro" panose="020B0503030403020204" pitchFamily="34" charset="0"/>
              </a:rPr>
              <a:t>The </a:t>
            </a:r>
            <a:r>
              <a:rPr lang="en-US" altLang="fr-FR" sz="2000" dirty="0">
                <a:latin typeface="Myriad Pro" panose="020B0503030403020204" pitchFamily="34" charset="0"/>
              </a:rPr>
              <a:t>ICRC also </a:t>
            </a:r>
            <a:r>
              <a:rPr lang="en-US" altLang="fr-FR" sz="2000" dirty="0" err="1" smtClean="0">
                <a:latin typeface="Myriad Pro" panose="020B0503030403020204" pitchFamily="34" charset="0"/>
              </a:rPr>
              <a:t>endeavours</a:t>
            </a:r>
            <a:r>
              <a:rPr lang="en-US" altLang="fr-FR" sz="2000" dirty="0" smtClean="0">
                <a:latin typeface="Myriad Pro" panose="020B0503030403020204" pitchFamily="34" charset="0"/>
              </a:rPr>
              <a:t> </a:t>
            </a:r>
            <a:r>
              <a:rPr lang="en-US" altLang="fr-FR" sz="2000" dirty="0">
                <a:latin typeface="Myriad Pro" panose="020B0503030403020204" pitchFamily="34" charset="0"/>
              </a:rPr>
              <a:t>to prevent suffering by </a:t>
            </a:r>
            <a:r>
              <a:rPr lang="en-US" altLang="fr-FR" sz="2000" dirty="0">
                <a:solidFill>
                  <a:srgbClr val="FF0000"/>
                </a:solidFill>
                <a:latin typeface="Myriad Pro" panose="020B0503030403020204" pitchFamily="34" charset="0"/>
              </a:rPr>
              <a:t>promoting and strengthening humanitarian law </a:t>
            </a:r>
            <a:r>
              <a:rPr lang="en-US" altLang="fr-FR" sz="2000" dirty="0">
                <a:latin typeface="Myriad Pro" panose="020B0503030403020204" pitchFamily="34" charset="0"/>
              </a:rPr>
              <a:t>and universal humanitarian </a:t>
            </a:r>
            <a:r>
              <a:rPr lang="en-US" altLang="fr-FR" sz="2000" dirty="0" smtClean="0">
                <a:latin typeface="Myriad Pro" panose="020B0503030403020204" pitchFamily="34" charset="0"/>
              </a:rPr>
              <a:t>principles</a:t>
            </a:r>
          </a:p>
          <a:p>
            <a:pPr>
              <a:buClrTx/>
              <a:buSzPct val="90000"/>
              <a:buNone/>
            </a:pPr>
            <a:endParaRPr lang="en-US" altLang="fr-FR" sz="2000" dirty="0" smtClean="0">
              <a:latin typeface="Myriad Pro" panose="020B0503030403020204" pitchFamily="34" charset="0"/>
            </a:endParaRPr>
          </a:p>
          <a:p>
            <a:pPr marL="342900" indent="-342900">
              <a:buClrTx/>
              <a:buSzPct val="90000"/>
              <a:buFont typeface="Arial" panose="020B0604020202020204" pitchFamily="34" charset="0"/>
              <a:buChar char="•"/>
            </a:pPr>
            <a:r>
              <a:rPr lang="en-US" sz="2000" dirty="0">
                <a:latin typeface="Myriad Pro" panose="020B0503030403020204" pitchFamily="34" charset="0"/>
              </a:rPr>
              <a:t>It </a:t>
            </a:r>
            <a:r>
              <a:rPr lang="en-US" sz="2000" dirty="0">
                <a:solidFill>
                  <a:srgbClr val="FF0000"/>
                </a:solidFill>
                <a:latin typeface="Myriad Pro" panose="020B0503030403020204" pitchFamily="34" charset="0"/>
              </a:rPr>
              <a:t>directs and coordinates </a:t>
            </a:r>
            <a:r>
              <a:rPr lang="en-US" sz="2000" dirty="0">
                <a:latin typeface="Myriad Pro" panose="020B0503030403020204" pitchFamily="34" charset="0"/>
              </a:rPr>
              <a:t>the </a:t>
            </a:r>
            <a:r>
              <a:rPr lang="en-US" sz="2000" dirty="0">
                <a:solidFill>
                  <a:srgbClr val="FF0000"/>
                </a:solidFill>
                <a:latin typeface="Myriad Pro" panose="020B0503030403020204" pitchFamily="34" charset="0"/>
              </a:rPr>
              <a:t>international activities </a:t>
            </a:r>
            <a:r>
              <a:rPr lang="en-US" sz="2000" dirty="0">
                <a:latin typeface="Myriad Pro" panose="020B0503030403020204" pitchFamily="34" charset="0"/>
              </a:rPr>
              <a:t>conducted by the </a:t>
            </a:r>
            <a:r>
              <a:rPr lang="en-US" sz="2000" dirty="0">
                <a:solidFill>
                  <a:srgbClr val="FF0000"/>
                </a:solidFill>
                <a:latin typeface="Myriad Pro" panose="020B0503030403020204" pitchFamily="34" charset="0"/>
              </a:rPr>
              <a:t>Movement in armed conflicts </a:t>
            </a:r>
            <a:r>
              <a:rPr lang="en-US" sz="2000" dirty="0">
                <a:latin typeface="Myriad Pro" panose="020B0503030403020204" pitchFamily="34" charset="0"/>
              </a:rPr>
              <a:t>and other situations of violence</a:t>
            </a:r>
            <a:r>
              <a:rPr lang="en-US" sz="2000" dirty="0"/>
              <a:t>.</a:t>
            </a:r>
            <a:endParaRPr lang="en-US" altLang="fr-FR" sz="2000" dirty="0" smtClean="0">
              <a:latin typeface="Myriad Pro" panose="020B0503030403020204" pitchFamily="34" charset="0"/>
            </a:endParaRPr>
          </a:p>
          <a:p>
            <a:pPr marL="342900" indent="-342900">
              <a:buClrTx/>
              <a:buSzPct val="90000"/>
              <a:buFont typeface="Arial" panose="020B0604020202020204" pitchFamily="34" charset="0"/>
              <a:buChar char="•"/>
            </a:pPr>
            <a:endParaRPr lang="en-US" altLang="fr-FR" sz="2000" dirty="0">
              <a:latin typeface="Myriad Pro" panose="020B0503030403020204" pitchFamily="34" charset="0"/>
            </a:endParaRPr>
          </a:p>
          <a:p>
            <a:pPr marL="342900" indent="-342900">
              <a:spcBef>
                <a:spcPct val="0"/>
              </a:spcBef>
              <a:buClrTx/>
              <a:buSzTx/>
              <a:buFont typeface="Arial" panose="020B0604020202020204" pitchFamily="34" charset="0"/>
              <a:buChar char="•"/>
            </a:pPr>
            <a:endParaRPr lang="en-GB" altLang="fr-FR" sz="1900" b="1" dirty="0" smtClean="0">
              <a:latin typeface="+mj-lt"/>
              <a:cs typeface="Bebas"/>
            </a:endParaRPr>
          </a:p>
        </p:txBody>
      </p:sp>
      <p:cxnSp>
        <p:nvCxnSpPr>
          <p:cNvPr id="12" name="Straight Connector 11"/>
          <p:cNvCxnSpPr/>
          <p:nvPr/>
        </p:nvCxnSpPr>
        <p:spPr>
          <a:xfrm>
            <a:off x="8397875" y="1882775"/>
            <a:ext cx="0" cy="473710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077200" y="5545138"/>
            <a:ext cx="965200" cy="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86" descr="Flag_of_the_ICRC.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59800" y="6105525"/>
            <a:ext cx="4460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5"/>
          <a:srcRect l="10755"/>
          <a:stretch/>
        </p:blipFill>
        <p:spPr>
          <a:xfrm>
            <a:off x="0" y="5353050"/>
            <a:ext cx="8397876" cy="1504950"/>
          </a:xfrm>
          <a:prstGeom prst="rect">
            <a:avLst/>
          </a:prstGeom>
        </p:spPr>
      </p:pic>
    </p:spTree>
    <p:extLst>
      <p:ext uri="{BB962C8B-B14F-4D97-AF65-F5344CB8AC3E}">
        <p14:creationId xmlns:p14="http://schemas.microsoft.com/office/powerpoint/2010/main" val="41943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rotWithShape="1">
          <a:blip r:embed="rId3"/>
          <a:srcRect l="10825" t="16843" r="8570" b="24636"/>
          <a:stretch/>
        </p:blipFill>
        <p:spPr>
          <a:xfrm>
            <a:off x="-1" y="-46766"/>
            <a:ext cx="9144001" cy="1839472"/>
          </a:xfrm>
          <a:prstGeom prst="rect">
            <a:avLst/>
          </a:prstGeom>
        </p:spPr>
      </p:pic>
      <p:sp>
        <p:nvSpPr>
          <p:cNvPr id="4" name="Rectangle 3"/>
          <p:cNvSpPr>
            <a:spLocks noChangeArrowheads="1"/>
          </p:cNvSpPr>
          <p:nvPr/>
        </p:nvSpPr>
        <p:spPr bwMode="auto">
          <a:xfrm>
            <a:off x="85809" y="1198803"/>
            <a:ext cx="2953474"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r-FR" sz="2700" b="1" dirty="0" smtClean="0">
                <a:solidFill>
                  <a:srgbClr val="FFFFFF"/>
                </a:solidFill>
                <a:latin typeface="Lemon/Milk"/>
                <a:cs typeface="Lemon/Milk"/>
              </a:rPr>
              <a:t>ICRC IS NOT.....</a:t>
            </a:r>
            <a:endParaRPr lang="en-GB" altLang="fr-FR" sz="2700" b="1" dirty="0" smtClean="0">
              <a:solidFill>
                <a:srgbClr val="FFFFFF"/>
              </a:solidFill>
              <a:latin typeface="Lemon/Milk"/>
              <a:cs typeface="Lemon/Milk"/>
            </a:endParaRPr>
          </a:p>
        </p:txBody>
      </p:sp>
      <p:grpSp>
        <p:nvGrpSpPr>
          <p:cNvPr id="6" name="Group 5"/>
          <p:cNvGrpSpPr/>
          <p:nvPr/>
        </p:nvGrpSpPr>
        <p:grpSpPr>
          <a:xfrm>
            <a:off x="6492500" y="2718996"/>
            <a:ext cx="2101152" cy="1899852"/>
            <a:chOff x="6492500" y="2726786"/>
            <a:chExt cx="2101152" cy="1899852"/>
          </a:xfrm>
        </p:grpSpPr>
        <p:pic>
          <p:nvPicPr>
            <p:cNvPr id="13" name="Picture 12" descr="stock-vector-speaker-icon-male-speaker-speaker-man-illustration-vector-27878160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9251" y="2726786"/>
              <a:ext cx="1671028" cy="1256614"/>
            </a:xfrm>
            <a:prstGeom prst="rect">
              <a:avLst/>
            </a:prstGeom>
          </p:spPr>
        </p:pic>
        <p:sp>
          <p:nvSpPr>
            <p:cNvPr id="14" name="Rectangle 3"/>
            <p:cNvSpPr>
              <a:spLocks noChangeArrowheads="1"/>
            </p:cNvSpPr>
            <p:nvPr/>
          </p:nvSpPr>
          <p:spPr bwMode="auto">
            <a:xfrm>
              <a:off x="6492500" y="4066377"/>
              <a:ext cx="2101152" cy="56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anose="05000000000000000000" pitchFamily="2" charset="2"/>
                <a:buNone/>
              </a:pPr>
              <a:r>
                <a:rPr lang="en-US" altLang="fr-FR" sz="1300" dirty="0" smtClean="0">
                  <a:solidFill>
                    <a:srgbClr val="000000"/>
                  </a:solidFill>
                  <a:latin typeface="Myriad Pro"/>
                  <a:cs typeface="Myriad Pro"/>
                </a:rPr>
                <a:t>Political Organization</a:t>
              </a:r>
              <a:endParaRPr lang="en-GB" altLang="fr-FR" sz="1300" dirty="0" smtClean="0">
                <a:solidFill>
                  <a:srgbClr val="000000"/>
                </a:solidFill>
                <a:latin typeface="Myriad Pro"/>
                <a:cs typeface="Myriad Pro"/>
              </a:endParaRPr>
            </a:p>
          </p:txBody>
        </p:sp>
      </p:grpSp>
      <p:grpSp>
        <p:nvGrpSpPr>
          <p:cNvPr id="3" name="Group 2"/>
          <p:cNvGrpSpPr/>
          <p:nvPr/>
        </p:nvGrpSpPr>
        <p:grpSpPr>
          <a:xfrm>
            <a:off x="2903499" y="2809763"/>
            <a:ext cx="1256614" cy="1589683"/>
            <a:chOff x="2903499" y="2809763"/>
            <a:chExt cx="1256614" cy="1589683"/>
          </a:xfrm>
        </p:grpSpPr>
        <p:sp>
          <p:nvSpPr>
            <p:cNvPr id="8" name="Rectangle 3"/>
            <p:cNvSpPr>
              <a:spLocks noChangeArrowheads="1"/>
            </p:cNvSpPr>
            <p:nvPr/>
          </p:nvSpPr>
          <p:spPr bwMode="auto">
            <a:xfrm>
              <a:off x="3039283" y="4066377"/>
              <a:ext cx="994866" cy="33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Wingdings" panose="05000000000000000000" pitchFamily="2" charset="2"/>
                <a:buNone/>
              </a:pPr>
              <a:r>
                <a:rPr lang="en-GB" altLang="fr-FR" sz="1300" b="1" dirty="0" smtClean="0">
                  <a:solidFill>
                    <a:srgbClr val="000000"/>
                  </a:solidFill>
                  <a:latin typeface="Myriad Pro"/>
                  <a:cs typeface="Myriad Pro"/>
                </a:rPr>
                <a:t>NGO</a:t>
              </a:r>
            </a:p>
          </p:txBody>
        </p:sp>
        <p:pic>
          <p:nvPicPr>
            <p:cNvPr id="17" name="Picture 16" descr="black-and-white-illustration-of-helping-hand-Download-Royalty-free-Vector-File-EPS-52683 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3499" y="2809763"/>
              <a:ext cx="1256614" cy="1256614"/>
            </a:xfrm>
            <a:prstGeom prst="rect">
              <a:avLst/>
            </a:prstGeom>
          </p:spPr>
        </p:pic>
      </p:grpSp>
      <p:grpSp>
        <p:nvGrpSpPr>
          <p:cNvPr id="5" name="Group 4"/>
          <p:cNvGrpSpPr/>
          <p:nvPr/>
        </p:nvGrpSpPr>
        <p:grpSpPr>
          <a:xfrm>
            <a:off x="4667053" y="2951444"/>
            <a:ext cx="1724342" cy="1508569"/>
            <a:chOff x="4667053" y="2879252"/>
            <a:chExt cx="1724342" cy="1508569"/>
          </a:xfrm>
        </p:grpSpPr>
        <p:sp>
          <p:nvSpPr>
            <p:cNvPr id="10" name="Rectangle 3"/>
            <p:cNvSpPr>
              <a:spLocks noChangeArrowheads="1"/>
            </p:cNvSpPr>
            <p:nvPr/>
          </p:nvSpPr>
          <p:spPr bwMode="auto">
            <a:xfrm>
              <a:off x="4667053" y="4000117"/>
              <a:ext cx="1724342" cy="38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anose="05000000000000000000" pitchFamily="2" charset="2"/>
                <a:buNone/>
              </a:pPr>
              <a:r>
                <a:rPr lang="en-GB" altLang="fr-FR" sz="1300" dirty="0" smtClean="0">
                  <a:solidFill>
                    <a:srgbClr val="000000"/>
                  </a:solidFill>
                  <a:latin typeface="Myriad Pro"/>
                  <a:cs typeface="Myriad Pro"/>
                </a:rPr>
                <a:t>Group of Activist</a:t>
              </a:r>
            </a:p>
          </p:txBody>
        </p:sp>
        <p:pic>
          <p:nvPicPr>
            <p:cNvPr id="18" name="Picture 17" descr="14187964-Clenched-fist-hand-vector-Victory-revolt-concept-Revolution-solidarity-punch-strong-strike-change-il-Stock-Vecto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6865" y="2879252"/>
              <a:ext cx="890113" cy="1104148"/>
            </a:xfrm>
            <a:prstGeom prst="rect">
              <a:avLst/>
            </a:prstGeom>
          </p:spPr>
        </p:pic>
      </p:grpSp>
      <p:grpSp>
        <p:nvGrpSpPr>
          <p:cNvPr id="9" name="Group 8"/>
          <p:cNvGrpSpPr/>
          <p:nvPr/>
        </p:nvGrpSpPr>
        <p:grpSpPr>
          <a:xfrm>
            <a:off x="2619165" y="4896500"/>
            <a:ext cx="1769738" cy="1610995"/>
            <a:chOff x="2619165" y="4896500"/>
            <a:chExt cx="1769738" cy="1610995"/>
          </a:xfrm>
        </p:grpSpPr>
        <p:sp>
          <p:nvSpPr>
            <p:cNvPr id="12" name="Rectangle 3"/>
            <p:cNvSpPr>
              <a:spLocks noChangeArrowheads="1"/>
            </p:cNvSpPr>
            <p:nvPr/>
          </p:nvSpPr>
          <p:spPr bwMode="auto">
            <a:xfrm>
              <a:off x="2619165" y="5823767"/>
              <a:ext cx="1769738" cy="68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anose="05000000000000000000" pitchFamily="2" charset="2"/>
                <a:buNone/>
              </a:pPr>
              <a:r>
                <a:rPr lang="en-GB" altLang="fr-FR" sz="1300" dirty="0" smtClean="0">
                  <a:solidFill>
                    <a:srgbClr val="000000"/>
                  </a:solidFill>
                  <a:latin typeface="Myriad Pro"/>
                  <a:cs typeface="Myriad Pro"/>
                </a:rPr>
                <a:t>Part of any government</a:t>
              </a:r>
            </a:p>
          </p:txBody>
        </p:sp>
        <p:pic>
          <p:nvPicPr>
            <p:cNvPr id="19" name="Picture 18" descr="crown-icon-vector-black-white-background-4704936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3499" y="4896500"/>
              <a:ext cx="1253202" cy="833862"/>
            </a:xfrm>
            <a:prstGeom prst="rect">
              <a:avLst/>
            </a:prstGeom>
          </p:spPr>
        </p:pic>
      </p:grpSp>
      <p:grpSp>
        <p:nvGrpSpPr>
          <p:cNvPr id="2" name="Group 1"/>
          <p:cNvGrpSpPr/>
          <p:nvPr/>
        </p:nvGrpSpPr>
        <p:grpSpPr>
          <a:xfrm>
            <a:off x="877760" y="3007473"/>
            <a:ext cx="1562720" cy="1391973"/>
            <a:chOff x="877760" y="3007473"/>
            <a:chExt cx="1562720" cy="1391973"/>
          </a:xfrm>
        </p:grpSpPr>
        <p:sp>
          <p:nvSpPr>
            <p:cNvPr id="7" name="Rectangle 3"/>
            <p:cNvSpPr>
              <a:spLocks noChangeArrowheads="1"/>
            </p:cNvSpPr>
            <p:nvPr/>
          </p:nvSpPr>
          <p:spPr bwMode="auto">
            <a:xfrm>
              <a:off x="877760" y="4066377"/>
              <a:ext cx="1562720" cy="33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Wingdings" panose="05000000000000000000" pitchFamily="2" charset="2"/>
                <a:buNone/>
              </a:pPr>
              <a:r>
                <a:rPr lang="en-GB" altLang="fr-FR" sz="1300" dirty="0" smtClean="0">
                  <a:solidFill>
                    <a:srgbClr val="000000"/>
                  </a:solidFill>
                  <a:latin typeface="Myriad Pro"/>
                  <a:cs typeface="Myriad Pro"/>
                </a:rPr>
                <a:t>United Nation</a:t>
              </a:r>
            </a:p>
          </p:txBody>
        </p:sp>
        <p:pic>
          <p:nvPicPr>
            <p:cNvPr id="22" name="Picture 21" descr="UNlogoblack.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1648" y="3007473"/>
              <a:ext cx="1219270" cy="1108882"/>
            </a:xfrm>
            <a:prstGeom prst="rect">
              <a:avLst/>
            </a:prstGeom>
          </p:spPr>
        </p:pic>
      </p:grpSp>
      <p:grpSp>
        <p:nvGrpSpPr>
          <p:cNvPr id="11" name="Group 10"/>
          <p:cNvGrpSpPr/>
          <p:nvPr/>
        </p:nvGrpSpPr>
        <p:grpSpPr>
          <a:xfrm>
            <a:off x="4676531" y="4882869"/>
            <a:ext cx="1769738" cy="1973784"/>
            <a:chOff x="4676531" y="4882869"/>
            <a:chExt cx="1769738" cy="1973784"/>
          </a:xfrm>
        </p:grpSpPr>
        <p:pic>
          <p:nvPicPr>
            <p:cNvPr id="20" name="Picture 19" descr="14187964-Clenched-fist-hand-vector-Victory-revolt-concept-Revolution-solidarity-punch-strong-strike-change-il-Stock-Vector.png"/>
            <p:cNvPicPr>
              <a:picLocks noChangeAspect="1"/>
            </p:cNvPicPr>
            <p:nvPr/>
          </p:nvPicPr>
          <p:blipFill rotWithShape="1">
            <a:blip r:embed="rId6">
              <a:extLst>
                <a:ext uri="{28A0092B-C50C-407E-A947-70E740481C1C}">
                  <a14:useLocalDpi xmlns:a14="http://schemas.microsoft.com/office/drawing/2010/main" val="0"/>
                </a:ext>
              </a:extLst>
            </a:blip>
            <a:srcRect b="30218"/>
            <a:stretch/>
          </p:blipFill>
          <p:spPr>
            <a:xfrm rot="16200000">
              <a:off x="5501589" y="4942682"/>
              <a:ext cx="890113" cy="770490"/>
            </a:xfrm>
            <a:prstGeom prst="rect">
              <a:avLst/>
            </a:prstGeom>
          </p:spPr>
        </p:pic>
        <p:pic>
          <p:nvPicPr>
            <p:cNvPr id="21" name="Picture 20" descr="14187964-Clenched-fist-hand-vector-Victory-revolt-concept-Revolution-solidarity-punch-strong-strike-change-il-Stock-Vector.png"/>
            <p:cNvPicPr>
              <a:picLocks noChangeAspect="1"/>
            </p:cNvPicPr>
            <p:nvPr/>
          </p:nvPicPr>
          <p:blipFill rotWithShape="1">
            <a:blip r:embed="rId6">
              <a:extLst>
                <a:ext uri="{28A0092B-C50C-407E-A947-70E740481C1C}">
                  <a14:useLocalDpi xmlns:a14="http://schemas.microsoft.com/office/drawing/2010/main" val="0"/>
                </a:ext>
              </a:extLst>
            </a:blip>
            <a:srcRect b="30218"/>
            <a:stretch/>
          </p:blipFill>
          <p:spPr>
            <a:xfrm rot="16200000" flipV="1">
              <a:off x="4731099" y="4942682"/>
              <a:ext cx="890113" cy="770488"/>
            </a:xfrm>
            <a:prstGeom prst="rect">
              <a:avLst/>
            </a:prstGeom>
          </p:spPr>
        </p:pic>
        <p:sp>
          <p:nvSpPr>
            <p:cNvPr id="23" name="Rectangle 3"/>
            <p:cNvSpPr>
              <a:spLocks noChangeArrowheads="1"/>
            </p:cNvSpPr>
            <p:nvPr/>
          </p:nvSpPr>
          <p:spPr bwMode="auto">
            <a:xfrm>
              <a:off x="4676531" y="5823766"/>
              <a:ext cx="1769738" cy="103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anose="05000000000000000000" pitchFamily="2" charset="2"/>
                <a:buNone/>
              </a:pPr>
              <a:r>
                <a:rPr lang="en-GB" altLang="fr-FR" sz="1300" dirty="0" smtClean="0">
                  <a:solidFill>
                    <a:srgbClr val="000000"/>
                  </a:solidFill>
                  <a:latin typeface="Myriad Pro"/>
                  <a:cs typeface="Myriad Pro"/>
                </a:rPr>
                <a:t>Taking side in politics</a:t>
              </a:r>
            </a:p>
          </p:txBody>
        </p:sp>
      </p:grpSp>
      <p:cxnSp>
        <p:nvCxnSpPr>
          <p:cNvPr id="24" name="Straight Connector 23"/>
          <p:cNvCxnSpPr/>
          <p:nvPr/>
        </p:nvCxnSpPr>
        <p:spPr>
          <a:xfrm flipH="1" flipV="1">
            <a:off x="1184979" y="4626637"/>
            <a:ext cx="7010445" cy="1"/>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48523" y="2368037"/>
            <a:ext cx="0" cy="4094187"/>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578041" y="2610830"/>
            <a:ext cx="0" cy="4094187"/>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639251" y="2368037"/>
            <a:ext cx="0" cy="4094187"/>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8077200" y="5545138"/>
            <a:ext cx="965200" cy="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pic>
        <p:nvPicPr>
          <p:cNvPr id="36" name="Picture 86" descr="Flag_of_the_ICRC.svg.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593652" y="6165631"/>
            <a:ext cx="4460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66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a:srcRect l="10825" t="16843" r="8570" b="24636"/>
          <a:stretch/>
        </p:blipFill>
        <p:spPr>
          <a:xfrm>
            <a:off x="-1" y="-46766"/>
            <a:ext cx="9144001" cy="1839472"/>
          </a:xfrm>
          <a:prstGeom prst="rect">
            <a:avLst/>
          </a:prstGeom>
        </p:spPr>
      </p:pic>
      <p:sp>
        <p:nvSpPr>
          <p:cNvPr id="4" name="Rectangle 2"/>
          <p:cNvSpPr>
            <a:spLocks noGrp="1" noChangeArrowheads="1"/>
          </p:cNvSpPr>
          <p:nvPr>
            <p:ph type="title" idx="4294967295"/>
          </p:nvPr>
        </p:nvSpPr>
        <p:spPr>
          <a:xfrm>
            <a:off x="41066" y="1134360"/>
            <a:ext cx="5304587" cy="793402"/>
          </a:xfrm>
        </p:spPr>
        <p:txBody>
          <a:bodyPr>
            <a:normAutofit/>
          </a:bodyPr>
          <a:lstStyle/>
          <a:p>
            <a:pPr algn="l" eaLnBrk="1" hangingPunct="1"/>
            <a:r>
              <a:rPr lang="en-GB" sz="2800" b="1" dirty="0" smtClean="0">
                <a:solidFill>
                  <a:schemeClr val="bg1"/>
                </a:solidFill>
                <a:latin typeface="Myriad Pro" panose="020B0503030403020204" pitchFamily="34" charset="0"/>
                <a:ea typeface="ＭＳ Ｐゴシック" charset="0"/>
                <a:cs typeface="Lemon/Milk"/>
              </a:rPr>
              <a:t>ACCEPTANCE BASED ACCESS</a:t>
            </a:r>
            <a:endParaRPr lang="en-GB" sz="2800" b="1" dirty="0">
              <a:solidFill>
                <a:schemeClr val="bg1"/>
              </a:solidFill>
              <a:latin typeface="Myriad Pro" panose="020B0503030403020204" pitchFamily="34" charset="0"/>
              <a:ea typeface="ＭＳ Ｐゴシック" charset="0"/>
              <a:cs typeface="Lemon/Milk"/>
            </a:endParaRPr>
          </a:p>
        </p:txBody>
      </p:sp>
      <p:sp>
        <p:nvSpPr>
          <p:cNvPr id="5" name="Text Box 6"/>
          <p:cNvSpPr txBox="1">
            <a:spLocks noChangeArrowheads="1"/>
          </p:cNvSpPr>
          <p:nvPr/>
        </p:nvSpPr>
        <p:spPr bwMode="auto">
          <a:xfrm>
            <a:off x="3093694" y="2456995"/>
            <a:ext cx="2218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01600">
              <a:spcBef>
                <a:spcPct val="20000"/>
              </a:spcBef>
              <a:buClr>
                <a:schemeClr va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rgbClr val="008000"/>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rgbClr val="99CC00"/>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0" hangingPunct="0">
              <a:spcBef>
                <a:spcPct val="0"/>
              </a:spcBef>
              <a:buClrTx/>
              <a:buSzTx/>
              <a:buFontTx/>
              <a:buNone/>
            </a:pPr>
            <a:r>
              <a:rPr lang="en-GB" altLang="fr-FR" sz="2400" b="1" dirty="0" smtClean="0">
                <a:solidFill>
                  <a:srgbClr val="17375E"/>
                </a:solidFill>
                <a:latin typeface="Bebas"/>
                <a:cs typeface="Bebas"/>
              </a:rPr>
              <a:t>PERCEPTION</a:t>
            </a:r>
            <a:endParaRPr lang="en-GB" altLang="fr-FR" sz="2000" b="1" dirty="0" smtClean="0">
              <a:solidFill>
                <a:srgbClr val="17375E"/>
              </a:solidFill>
              <a:latin typeface="Bebas"/>
              <a:cs typeface="Bebas"/>
            </a:endParaRPr>
          </a:p>
        </p:txBody>
      </p:sp>
      <p:sp>
        <p:nvSpPr>
          <p:cNvPr id="6" name="AutoShape 39"/>
          <p:cNvSpPr>
            <a:spLocks noChangeArrowheads="1"/>
          </p:cNvSpPr>
          <p:nvPr/>
        </p:nvSpPr>
        <p:spPr bwMode="auto">
          <a:xfrm rot="19855528">
            <a:off x="5607055" y="2398243"/>
            <a:ext cx="585681" cy="1365873"/>
          </a:xfrm>
          <a:prstGeom prst="curvedLeftArrow">
            <a:avLst>
              <a:gd name="adj1" fmla="val 46642"/>
              <a:gd name="adj2" fmla="val 93284"/>
              <a:gd name="adj3" fmla="val 33333"/>
            </a:avLst>
          </a:prstGeom>
          <a:solidFill>
            <a:schemeClr val="tx2">
              <a:lumMod val="75000"/>
            </a:schemeClr>
          </a:solidFill>
          <a:ln w="9525">
            <a:noFill/>
            <a:miter lim="800000"/>
            <a:headEnd/>
            <a:tailEnd/>
          </a:ln>
        </p:spPr>
        <p:txBody>
          <a:bodyPr wrap="none" anchor="ctr"/>
          <a:lstStyle/>
          <a:p>
            <a:pPr defTabSz="457200" fontAlgn="auto">
              <a:spcBef>
                <a:spcPts val="0"/>
              </a:spcBef>
              <a:spcAft>
                <a:spcPts val="0"/>
              </a:spcAft>
            </a:pPr>
            <a:endParaRPr lang="en-US">
              <a:solidFill>
                <a:srgbClr val="FBFBFB"/>
              </a:solidFill>
              <a:effectLst>
                <a:outerShdw blurRad="50800" dist="38100" dir="2700000" algn="tl" rotWithShape="0">
                  <a:prstClr val="black">
                    <a:alpha val="40000"/>
                  </a:prstClr>
                </a:outerShdw>
              </a:effectLst>
              <a:latin typeface="Calibri"/>
              <a:cs typeface="+mn-cs"/>
            </a:endParaRPr>
          </a:p>
        </p:txBody>
      </p:sp>
      <p:sp>
        <p:nvSpPr>
          <p:cNvPr id="7" name="Text Box 6"/>
          <p:cNvSpPr txBox="1">
            <a:spLocks noChangeArrowheads="1"/>
          </p:cNvSpPr>
          <p:nvPr/>
        </p:nvSpPr>
        <p:spPr bwMode="auto">
          <a:xfrm>
            <a:off x="4941923" y="3820363"/>
            <a:ext cx="2218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01600">
              <a:spcBef>
                <a:spcPct val="20000"/>
              </a:spcBef>
              <a:buClr>
                <a:schemeClr va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rgbClr val="008000"/>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rgbClr val="99CC00"/>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0" hangingPunct="0">
              <a:spcBef>
                <a:spcPct val="0"/>
              </a:spcBef>
              <a:buClrTx/>
              <a:buSzTx/>
              <a:buFontTx/>
              <a:buNone/>
            </a:pPr>
            <a:r>
              <a:rPr lang="en-GB" altLang="fr-FR" sz="2400" b="1" dirty="0" smtClean="0">
                <a:solidFill>
                  <a:srgbClr val="17375E"/>
                </a:solidFill>
                <a:latin typeface="Bebas"/>
                <a:cs typeface="Bebas"/>
              </a:rPr>
              <a:t>ACCEPTANCE</a:t>
            </a:r>
            <a:endParaRPr lang="en-GB" altLang="fr-FR" sz="2000" b="1" dirty="0" smtClean="0">
              <a:solidFill>
                <a:srgbClr val="17375E"/>
              </a:solidFill>
              <a:latin typeface="Bebas"/>
              <a:cs typeface="Bebas"/>
            </a:endParaRPr>
          </a:p>
        </p:txBody>
      </p:sp>
      <p:sp>
        <p:nvSpPr>
          <p:cNvPr id="8" name="AutoShape 39"/>
          <p:cNvSpPr>
            <a:spLocks noChangeArrowheads="1"/>
          </p:cNvSpPr>
          <p:nvPr/>
        </p:nvSpPr>
        <p:spPr bwMode="auto">
          <a:xfrm rot="2666579">
            <a:off x="5592906" y="4750061"/>
            <a:ext cx="585681" cy="1365873"/>
          </a:xfrm>
          <a:prstGeom prst="curvedLeftArrow">
            <a:avLst>
              <a:gd name="adj1" fmla="val 46642"/>
              <a:gd name="adj2" fmla="val 93284"/>
              <a:gd name="adj3" fmla="val 33333"/>
            </a:avLst>
          </a:prstGeom>
          <a:solidFill>
            <a:schemeClr val="tx2">
              <a:lumMod val="75000"/>
            </a:schemeClr>
          </a:solidFill>
          <a:ln w="9525">
            <a:noFill/>
            <a:miter lim="800000"/>
            <a:headEnd/>
            <a:tailEnd/>
          </a:ln>
        </p:spPr>
        <p:txBody>
          <a:bodyPr wrap="none" anchor="ctr"/>
          <a:lstStyle/>
          <a:p>
            <a:pPr defTabSz="457200" fontAlgn="auto">
              <a:spcBef>
                <a:spcPts val="0"/>
              </a:spcBef>
              <a:spcAft>
                <a:spcPts val="0"/>
              </a:spcAft>
            </a:pPr>
            <a:endParaRPr lang="en-US">
              <a:solidFill>
                <a:srgbClr val="FBFBFB"/>
              </a:solidFill>
              <a:effectLst>
                <a:outerShdw blurRad="50800" dist="38100" dir="2700000" algn="tl" rotWithShape="0">
                  <a:prstClr val="black">
                    <a:alpha val="40000"/>
                  </a:prstClr>
                </a:outerShdw>
              </a:effectLst>
              <a:latin typeface="Calibri"/>
              <a:cs typeface="+mn-cs"/>
            </a:endParaRPr>
          </a:p>
        </p:txBody>
      </p:sp>
      <p:sp>
        <p:nvSpPr>
          <p:cNvPr id="9" name="Content Placeholder 2"/>
          <p:cNvSpPr>
            <a:spLocks noGrp="1"/>
          </p:cNvSpPr>
          <p:nvPr>
            <p:ph idx="1"/>
          </p:nvPr>
        </p:nvSpPr>
        <p:spPr>
          <a:xfrm>
            <a:off x="5053790" y="4168304"/>
            <a:ext cx="2106524" cy="553114"/>
          </a:xfrm>
        </p:spPr>
        <p:txBody>
          <a:bodyPr>
            <a:normAutofit/>
          </a:bodyPr>
          <a:lstStyle/>
          <a:p>
            <a:pPr marL="0" indent="0" algn="ctr">
              <a:spcBef>
                <a:spcPts val="0"/>
              </a:spcBef>
              <a:buNone/>
            </a:pPr>
            <a:r>
              <a:rPr lang="en-US" sz="1300" dirty="0" smtClean="0">
                <a:latin typeface="Myriad Pro"/>
                <a:cs typeface="Myriad Pro"/>
              </a:rPr>
              <a:t>Authorities, Arms Carriers</a:t>
            </a:r>
          </a:p>
          <a:p>
            <a:pPr marL="0" indent="0" algn="ctr">
              <a:spcBef>
                <a:spcPts val="0"/>
              </a:spcBef>
              <a:buNone/>
            </a:pPr>
            <a:r>
              <a:rPr lang="en-US" sz="1300" dirty="0" smtClean="0">
                <a:latin typeface="Myriad Pro"/>
                <a:cs typeface="Myriad Pro"/>
              </a:rPr>
              <a:t>Beneficiaries</a:t>
            </a:r>
            <a:endParaRPr lang="en-US" sz="1300" dirty="0">
              <a:latin typeface="Myriad Pro"/>
              <a:cs typeface="Myriad Pro"/>
            </a:endParaRPr>
          </a:p>
        </p:txBody>
      </p:sp>
      <p:sp>
        <p:nvSpPr>
          <p:cNvPr id="10" name="Text Box 6"/>
          <p:cNvSpPr txBox="1">
            <a:spLocks noChangeArrowheads="1"/>
          </p:cNvSpPr>
          <p:nvPr/>
        </p:nvSpPr>
        <p:spPr bwMode="auto">
          <a:xfrm>
            <a:off x="3469404" y="5376762"/>
            <a:ext cx="14801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01600">
              <a:spcBef>
                <a:spcPct val="20000"/>
              </a:spcBef>
              <a:buClr>
                <a:schemeClr va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rgbClr val="008000"/>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rgbClr val="99CC00"/>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0" hangingPunct="0">
              <a:spcBef>
                <a:spcPct val="0"/>
              </a:spcBef>
              <a:buClrTx/>
              <a:buSzTx/>
              <a:buFontTx/>
              <a:buNone/>
            </a:pPr>
            <a:r>
              <a:rPr lang="en-GB" altLang="fr-FR" sz="2400" b="1" dirty="0" smtClean="0">
                <a:solidFill>
                  <a:srgbClr val="17375E"/>
                </a:solidFill>
                <a:latin typeface="Bebas"/>
                <a:cs typeface="Bebas"/>
              </a:rPr>
              <a:t>access</a:t>
            </a:r>
            <a:endParaRPr lang="en-GB" altLang="fr-FR" sz="2000" b="1" dirty="0" smtClean="0">
              <a:solidFill>
                <a:srgbClr val="17375E"/>
              </a:solidFill>
              <a:latin typeface="Bebas"/>
              <a:cs typeface="Bebas"/>
            </a:endParaRPr>
          </a:p>
        </p:txBody>
      </p:sp>
      <p:sp>
        <p:nvSpPr>
          <p:cNvPr id="11" name="Content Placeholder 2"/>
          <p:cNvSpPr txBox="1">
            <a:spLocks/>
          </p:cNvSpPr>
          <p:nvPr/>
        </p:nvSpPr>
        <p:spPr>
          <a:xfrm>
            <a:off x="3205561" y="5743654"/>
            <a:ext cx="2106524" cy="3630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1300" dirty="0" smtClean="0">
                <a:latin typeface="Myriad Pro"/>
                <a:cs typeface="Myriad Pro"/>
              </a:rPr>
              <a:t>Reaching Beneficiaries</a:t>
            </a:r>
            <a:endParaRPr lang="en-US" sz="1300" dirty="0">
              <a:latin typeface="Myriad Pro"/>
              <a:cs typeface="Myriad Pro"/>
            </a:endParaRPr>
          </a:p>
        </p:txBody>
      </p:sp>
      <p:sp>
        <p:nvSpPr>
          <p:cNvPr id="12" name="AutoShape 39"/>
          <p:cNvSpPr>
            <a:spLocks noChangeArrowheads="1"/>
          </p:cNvSpPr>
          <p:nvPr/>
        </p:nvSpPr>
        <p:spPr bwMode="auto">
          <a:xfrm rot="8100000">
            <a:off x="2371101" y="4693825"/>
            <a:ext cx="585681" cy="1365873"/>
          </a:xfrm>
          <a:prstGeom prst="curvedLeftArrow">
            <a:avLst>
              <a:gd name="adj1" fmla="val 46642"/>
              <a:gd name="adj2" fmla="val 93284"/>
              <a:gd name="adj3" fmla="val 33333"/>
            </a:avLst>
          </a:prstGeom>
          <a:solidFill>
            <a:schemeClr val="tx2">
              <a:lumMod val="75000"/>
            </a:schemeClr>
          </a:solidFill>
          <a:ln w="9525">
            <a:noFill/>
            <a:miter lim="800000"/>
            <a:headEnd/>
            <a:tailEnd/>
          </a:ln>
        </p:spPr>
        <p:txBody>
          <a:bodyPr wrap="none" anchor="ctr"/>
          <a:lstStyle/>
          <a:p>
            <a:pPr defTabSz="457200" fontAlgn="auto">
              <a:spcBef>
                <a:spcPts val="0"/>
              </a:spcBef>
              <a:spcAft>
                <a:spcPts val="0"/>
              </a:spcAft>
            </a:pPr>
            <a:endParaRPr lang="en-US">
              <a:solidFill>
                <a:srgbClr val="FBFBFB"/>
              </a:solidFill>
              <a:effectLst>
                <a:outerShdw blurRad="50800" dist="38100" dir="2700000" algn="tl" rotWithShape="0">
                  <a:prstClr val="black">
                    <a:alpha val="40000"/>
                  </a:prstClr>
                </a:outerShdw>
              </a:effectLst>
              <a:latin typeface="Calibri"/>
              <a:cs typeface="+mn-cs"/>
            </a:endParaRPr>
          </a:p>
        </p:txBody>
      </p:sp>
      <p:sp>
        <p:nvSpPr>
          <p:cNvPr id="13" name="Text Box 6"/>
          <p:cNvSpPr txBox="1">
            <a:spLocks noChangeArrowheads="1"/>
          </p:cNvSpPr>
          <p:nvPr/>
        </p:nvSpPr>
        <p:spPr bwMode="auto">
          <a:xfrm>
            <a:off x="1251013" y="3820363"/>
            <a:ext cx="2218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01600">
              <a:spcBef>
                <a:spcPct val="20000"/>
              </a:spcBef>
              <a:buClr>
                <a:schemeClr va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rgbClr val="008000"/>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rgbClr val="99CC00"/>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0" hangingPunct="0">
              <a:spcBef>
                <a:spcPct val="0"/>
              </a:spcBef>
              <a:buClrTx/>
              <a:buSzTx/>
              <a:buFontTx/>
              <a:buNone/>
            </a:pPr>
            <a:r>
              <a:rPr lang="en-GB" altLang="fr-FR" sz="2400" b="1" dirty="0" smtClean="0">
                <a:solidFill>
                  <a:srgbClr val="17375E"/>
                </a:solidFill>
                <a:latin typeface="Bebas"/>
                <a:cs typeface="Bebas"/>
              </a:rPr>
              <a:t>action</a:t>
            </a:r>
            <a:endParaRPr lang="en-GB" altLang="fr-FR" sz="2000" b="1" dirty="0" smtClean="0">
              <a:solidFill>
                <a:srgbClr val="17375E"/>
              </a:solidFill>
              <a:latin typeface="Bebas"/>
              <a:cs typeface="Bebas"/>
            </a:endParaRPr>
          </a:p>
        </p:txBody>
      </p:sp>
      <p:sp>
        <p:nvSpPr>
          <p:cNvPr id="14" name="Content Placeholder 2"/>
          <p:cNvSpPr txBox="1">
            <a:spLocks/>
          </p:cNvSpPr>
          <p:nvPr/>
        </p:nvSpPr>
        <p:spPr>
          <a:xfrm>
            <a:off x="1353537" y="4177781"/>
            <a:ext cx="2106524" cy="3630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1300" dirty="0" err="1" smtClean="0">
                <a:latin typeface="Myriad Pro"/>
                <a:cs typeface="Myriad Pro"/>
              </a:rPr>
              <a:t>Programmes</a:t>
            </a:r>
            <a:endParaRPr lang="en-US" sz="1300" dirty="0">
              <a:latin typeface="Myriad Pro"/>
              <a:cs typeface="Myriad Pro"/>
            </a:endParaRPr>
          </a:p>
        </p:txBody>
      </p:sp>
      <p:sp>
        <p:nvSpPr>
          <p:cNvPr id="15" name="AutoShape 39"/>
          <p:cNvSpPr>
            <a:spLocks noChangeArrowheads="1"/>
          </p:cNvSpPr>
          <p:nvPr/>
        </p:nvSpPr>
        <p:spPr bwMode="auto">
          <a:xfrm rot="13646235">
            <a:off x="2400520" y="2210264"/>
            <a:ext cx="585681" cy="1365873"/>
          </a:xfrm>
          <a:prstGeom prst="curvedLeftArrow">
            <a:avLst>
              <a:gd name="adj1" fmla="val 46642"/>
              <a:gd name="adj2" fmla="val 93284"/>
              <a:gd name="adj3" fmla="val 33333"/>
            </a:avLst>
          </a:prstGeom>
          <a:solidFill>
            <a:schemeClr val="tx2">
              <a:lumMod val="75000"/>
            </a:schemeClr>
          </a:solidFill>
          <a:ln w="9525">
            <a:noFill/>
            <a:miter lim="800000"/>
            <a:headEnd/>
            <a:tailEnd/>
          </a:ln>
        </p:spPr>
        <p:txBody>
          <a:bodyPr wrap="none" anchor="ctr"/>
          <a:lstStyle/>
          <a:p>
            <a:pPr defTabSz="457200" fontAlgn="auto">
              <a:spcBef>
                <a:spcPts val="0"/>
              </a:spcBef>
              <a:spcAft>
                <a:spcPts val="0"/>
              </a:spcAft>
            </a:pPr>
            <a:endParaRPr lang="en-US">
              <a:solidFill>
                <a:srgbClr val="FBFBFB"/>
              </a:solidFill>
              <a:effectLst>
                <a:outerShdw blurRad="50800" dist="38100" dir="2700000" algn="tl" rotWithShape="0">
                  <a:prstClr val="black">
                    <a:alpha val="40000"/>
                  </a:prstClr>
                </a:outerShdw>
              </a:effectLst>
              <a:latin typeface="Calibri"/>
              <a:cs typeface="+mn-cs"/>
            </a:endParaRPr>
          </a:p>
        </p:txBody>
      </p:sp>
      <p:cxnSp>
        <p:nvCxnSpPr>
          <p:cNvPr id="16" name="Straight Connector 15"/>
          <p:cNvCxnSpPr/>
          <p:nvPr/>
        </p:nvCxnSpPr>
        <p:spPr>
          <a:xfrm>
            <a:off x="8397875" y="1882775"/>
            <a:ext cx="0" cy="473710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77200" y="5545138"/>
            <a:ext cx="965200" cy="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descr="Flag_of_the_ICRC.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4481" y="6104311"/>
            <a:ext cx="445872" cy="514982"/>
          </a:xfrm>
          <a:prstGeom prst="rect">
            <a:avLst/>
          </a:prstGeom>
        </p:spPr>
      </p:pic>
    </p:spTree>
    <p:extLst>
      <p:ext uri="{BB962C8B-B14F-4D97-AF65-F5344CB8AC3E}">
        <p14:creationId xmlns:p14="http://schemas.microsoft.com/office/powerpoint/2010/main" val="301827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down)">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wipe(down)">
                                      <p:cBhvr>
                                        <p:cTn id="35" dur="500"/>
                                        <p:tgtEl>
                                          <p:spTgt spid="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42"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arn(inVertical)">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build="p"/>
      <p:bldP spid="10" grpId="0"/>
      <p:bldP spid="11" grpId="0"/>
      <p:bldP spid="12" grpId="0" animBg="1"/>
      <p:bldP spid="13" grpId="0"/>
      <p:bldP spid="14"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4"/>
          <a:srcRect l="10825" t="16843" r="8570" b="24636"/>
          <a:stretch/>
        </p:blipFill>
        <p:spPr>
          <a:xfrm>
            <a:off x="2901" y="0"/>
            <a:ext cx="9144001" cy="1839472"/>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290060632"/>
              </p:ext>
            </p:extLst>
          </p:nvPr>
        </p:nvGraphicFramePr>
        <p:xfrm>
          <a:off x="-244768" y="2750049"/>
          <a:ext cx="5265680" cy="2971047"/>
        </p:xfrm>
        <a:graphic>
          <a:graphicData uri="http://schemas.openxmlformats.org/presentationml/2006/ole">
            <mc:AlternateContent xmlns:mc="http://schemas.openxmlformats.org/markup-compatibility/2006">
              <mc:Choice xmlns:v="urn:schemas-microsoft-com:vml" Requires="v">
                <p:oleObj spid="_x0000_s5507" name="Worksheet" r:id="rId5" imgW="10363200" imgH="5781511" progId="Excel.Sheet.12">
                  <p:link updateAutomatic="1"/>
                </p:oleObj>
              </mc:Choice>
              <mc:Fallback>
                <p:oleObj name="Worksheet" r:id="rId5" imgW="10363200" imgH="5781511" progId="Excel.Sheet.12">
                  <p:link updateAutomatic="1"/>
                  <p:pic>
                    <p:nvPicPr>
                      <p:cNvPr id="0" name=""/>
                      <p:cNvPicPr/>
                      <p:nvPr/>
                    </p:nvPicPr>
                    <p:blipFill>
                      <a:blip r:embed="rId6"/>
                      <a:stretch>
                        <a:fillRect/>
                      </a:stretch>
                    </p:blipFill>
                    <p:spPr>
                      <a:xfrm>
                        <a:off x="-244768" y="2750049"/>
                        <a:ext cx="5265680" cy="2971047"/>
                      </a:xfrm>
                      <a:prstGeom prst="rect">
                        <a:avLst/>
                      </a:prstGeom>
                    </p:spPr>
                  </p:pic>
                </p:oleObj>
              </mc:Fallback>
            </mc:AlternateContent>
          </a:graphicData>
        </a:graphic>
      </p:graphicFrame>
      <p:sp>
        <p:nvSpPr>
          <p:cNvPr id="5" name="Rectangle 4"/>
          <p:cNvSpPr>
            <a:spLocks noChangeArrowheads="1"/>
          </p:cNvSpPr>
          <p:nvPr/>
        </p:nvSpPr>
        <p:spPr bwMode="auto">
          <a:xfrm>
            <a:off x="826686" y="6053764"/>
            <a:ext cx="2751401"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fr-FR" b="1" dirty="0" smtClean="0">
                <a:latin typeface="Myriad Pro" panose="020B0503030403020204" pitchFamily="34" charset="0"/>
                <a:cs typeface="Lemon/Milk"/>
              </a:rPr>
              <a:t>SOURCE of FUND 2015</a:t>
            </a:r>
          </a:p>
        </p:txBody>
      </p:sp>
      <p:cxnSp>
        <p:nvCxnSpPr>
          <p:cNvPr id="13" name="Straight Connector 12"/>
          <p:cNvCxnSpPr/>
          <p:nvPr/>
        </p:nvCxnSpPr>
        <p:spPr>
          <a:xfrm>
            <a:off x="8397875" y="3321050"/>
            <a:ext cx="0" cy="3298825"/>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077200" y="5564188"/>
            <a:ext cx="965200" cy="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pic>
        <p:nvPicPr>
          <p:cNvPr id="16" name="Picture 7" descr="Flag_of_the_ICRC.sv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50275" y="6105525"/>
            <a:ext cx="4460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27020" y="1170678"/>
            <a:ext cx="5784762"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fr-FR" sz="2800" b="1" dirty="0" smtClean="0">
                <a:solidFill>
                  <a:schemeClr val="bg1"/>
                </a:solidFill>
                <a:latin typeface="Myriad Pro" panose="020B0503030403020204" pitchFamily="34" charset="0"/>
                <a:cs typeface="Lemon/Milk"/>
              </a:rPr>
              <a:t>FUNDING and EXPANDITURE 2015</a:t>
            </a:r>
          </a:p>
        </p:txBody>
      </p:sp>
      <p:graphicFrame>
        <p:nvGraphicFramePr>
          <p:cNvPr id="9" name="Chart 8"/>
          <p:cNvGraphicFramePr/>
          <p:nvPr>
            <p:extLst>
              <p:ext uri="{D42A27DB-BD31-4B8C-83A1-F6EECF244321}">
                <p14:modId xmlns:p14="http://schemas.microsoft.com/office/powerpoint/2010/main" val="2993464887"/>
              </p:ext>
            </p:extLst>
          </p:nvPr>
        </p:nvGraphicFramePr>
        <p:xfrm>
          <a:off x="4042777" y="2169739"/>
          <a:ext cx="4807812" cy="3189995"/>
        </p:xfrm>
        <a:graphic>
          <a:graphicData uri="http://schemas.openxmlformats.org/drawingml/2006/chart">
            <c:chart xmlns:c="http://schemas.openxmlformats.org/drawingml/2006/chart" xmlns:r="http://schemas.openxmlformats.org/officeDocument/2006/relationships" r:id="rId8"/>
          </a:graphicData>
        </a:graphic>
      </p:graphicFrame>
      <p:grpSp>
        <p:nvGrpSpPr>
          <p:cNvPr id="10" name="Group 9"/>
          <p:cNvGrpSpPr/>
          <p:nvPr/>
        </p:nvGrpSpPr>
        <p:grpSpPr>
          <a:xfrm>
            <a:off x="5068375" y="5915025"/>
            <a:ext cx="3008825" cy="704850"/>
            <a:chOff x="4005907" y="5564188"/>
            <a:chExt cx="4010025" cy="704850"/>
          </a:xfrm>
        </p:grpSpPr>
        <p:pic>
          <p:nvPicPr>
            <p:cNvPr id="12" name="Picture 11"/>
            <p:cNvPicPr>
              <a:picLocks noChangeAspect="1"/>
            </p:cNvPicPr>
            <p:nvPr/>
          </p:nvPicPr>
          <p:blipFill>
            <a:blip r:embed="rId9"/>
            <a:stretch>
              <a:fillRect/>
            </a:stretch>
          </p:blipFill>
          <p:spPr>
            <a:xfrm>
              <a:off x="4005907" y="5564188"/>
              <a:ext cx="4010025" cy="704850"/>
            </a:xfrm>
            <a:prstGeom prst="rect">
              <a:avLst/>
            </a:prstGeom>
          </p:spPr>
        </p:pic>
        <p:sp>
          <p:nvSpPr>
            <p:cNvPr id="15" name="TextBox 14"/>
            <p:cNvSpPr txBox="1"/>
            <p:nvPr/>
          </p:nvSpPr>
          <p:spPr>
            <a:xfrm>
              <a:off x="5293818" y="5608836"/>
              <a:ext cx="1524387" cy="307777"/>
            </a:xfrm>
            <a:prstGeom prst="rect">
              <a:avLst/>
            </a:prstGeom>
            <a:noFill/>
          </p:spPr>
          <p:txBody>
            <a:bodyPr wrap="square" rtlCol="0">
              <a:spAutoFit/>
            </a:bodyPr>
            <a:lstStyle/>
            <a:p>
              <a:r>
                <a:rPr lang="en-US" sz="1400" dirty="0" smtClean="0">
                  <a:latin typeface="Myriad Pro" panose="020B0503030403020204" pitchFamily="34" charset="0"/>
                </a:rPr>
                <a:t>(in million)</a:t>
              </a:r>
              <a:endParaRPr lang="fr-CH" sz="1400" dirty="0">
                <a:latin typeface="Myriad Pro" panose="020B0503030403020204" pitchFamily="34" charset="0"/>
              </a:endParaRPr>
            </a:p>
          </p:txBody>
        </p:sp>
      </p:grpSp>
      <p:cxnSp>
        <p:nvCxnSpPr>
          <p:cNvPr id="3" name="Straight Connector 2"/>
          <p:cNvCxnSpPr/>
          <p:nvPr/>
        </p:nvCxnSpPr>
        <p:spPr>
          <a:xfrm>
            <a:off x="4574901" y="2750049"/>
            <a:ext cx="0" cy="3717012"/>
          </a:xfrm>
          <a:prstGeom prst="line">
            <a:avLst/>
          </a:prstGeom>
          <a:ln w="12700">
            <a:solidFill>
              <a:schemeClr val="accent5">
                <a:lumMod val="20000"/>
                <a:lumOff val="80000"/>
                <a:alpha val="8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206062" y="3205634"/>
            <a:ext cx="481242" cy="230832"/>
          </a:xfrm>
          <a:prstGeom prst="rect">
            <a:avLst/>
          </a:prstGeom>
          <a:noFill/>
        </p:spPr>
        <p:txBody>
          <a:bodyPr wrap="square" rtlCol="0">
            <a:spAutoFit/>
          </a:bodyPr>
          <a:lstStyle/>
          <a:p>
            <a:r>
              <a:rPr lang="en-US" sz="900" dirty="0" smtClean="0">
                <a:solidFill>
                  <a:schemeClr val="bg1"/>
                </a:solidFill>
              </a:rPr>
              <a:t>HQ</a:t>
            </a:r>
            <a:endParaRPr lang="fr-CH" sz="900" dirty="0">
              <a:solidFill>
                <a:schemeClr val="bg1"/>
              </a:solidFill>
            </a:endParaRPr>
          </a:p>
        </p:txBody>
      </p:sp>
      <p:sp>
        <p:nvSpPr>
          <p:cNvPr id="17" name="TextBox 16"/>
          <p:cNvSpPr txBox="1"/>
          <p:nvPr/>
        </p:nvSpPr>
        <p:spPr>
          <a:xfrm>
            <a:off x="6428387" y="4356945"/>
            <a:ext cx="481242" cy="230832"/>
          </a:xfrm>
          <a:prstGeom prst="rect">
            <a:avLst/>
          </a:prstGeom>
          <a:noFill/>
        </p:spPr>
        <p:txBody>
          <a:bodyPr wrap="square" rtlCol="0">
            <a:spAutoFit/>
          </a:bodyPr>
          <a:lstStyle/>
          <a:p>
            <a:r>
              <a:rPr lang="en-US" sz="900" dirty="0" smtClean="0">
                <a:solidFill>
                  <a:schemeClr val="bg1"/>
                </a:solidFill>
              </a:rPr>
              <a:t>FIELD</a:t>
            </a:r>
            <a:endParaRPr lang="fr-CH" sz="900" dirty="0">
              <a:solidFill>
                <a:schemeClr val="bg1"/>
              </a:solidFill>
            </a:endParaRPr>
          </a:p>
        </p:txBody>
      </p:sp>
    </p:spTree>
    <p:extLst>
      <p:ext uri="{BB962C8B-B14F-4D97-AF65-F5344CB8AC3E}">
        <p14:creationId xmlns:p14="http://schemas.microsoft.com/office/powerpoint/2010/main" val="386632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10825" t="16843" r="8570" b="24636"/>
          <a:stretch/>
        </p:blipFill>
        <p:spPr>
          <a:xfrm>
            <a:off x="-1" y="-14502"/>
            <a:ext cx="9144001" cy="1839472"/>
          </a:xfrm>
          <a:prstGeom prst="rect">
            <a:avLst/>
          </a:prstGeom>
        </p:spPr>
      </p:pic>
      <p:sp>
        <p:nvSpPr>
          <p:cNvPr id="5" name="Rectangle 4"/>
          <p:cNvSpPr>
            <a:spLocks noChangeArrowheads="1"/>
          </p:cNvSpPr>
          <p:nvPr/>
        </p:nvSpPr>
        <p:spPr bwMode="auto">
          <a:xfrm>
            <a:off x="158448" y="1321589"/>
            <a:ext cx="3594988"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r-FR" sz="2800" b="1" dirty="0" smtClean="0">
                <a:solidFill>
                  <a:schemeClr val="bg1"/>
                </a:solidFill>
                <a:latin typeface="Myriad Pro" panose="020B0503030403020204" pitchFamily="34" charset="0"/>
                <a:cs typeface="Lemon/Milk"/>
              </a:rPr>
              <a:t>ICRC in the WORLD</a:t>
            </a:r>
            <a:endParaRPr lang="en-GB" altLang="fr-FR" sz="2800" b="1" dirty="0" smtClean="0">
              <a:solidFill>
                <a:schemeClr val="bg1"/>
              </a:solidFill>
              <a:latin typeface="Myriad Pro" panose="020B0503030403020204" pitchFamily="34" charset="0"/>
              <a:cs typeface="Lemon/Milk"/>
            </a:endParaRPr>
          </a:p>
        </p:txBody>
      </p:sp>
      <p:cxnSp>
        <p:nvCxnSpPr>
          <p:cNvPr id="6" name="Straight Connector 5"/>
          <p:cNvCxnSpPr/>
          <p:nvPr/>
        </p:nvCxnSpPr>
        <p:spPr>
          <a:xfrm>
            <a:off x="8397875" y="2141621"/>
            <a:ext cx="0" cy="4478254"/>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077200" y="5545138"/>
            <a:ext cx="965200" cy="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descr="Flag_of_the_ICRC.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880" y="6104311"/>
            <a:ext cx="445872" cy="514982"/>
          </a:xfrm>
          <a:prstGeom prst="rect">
            <a:avLst/>
          </a:prstGeom>
        </p:spPr>
      </p:pic>
      <p:pic>
        <p:nvPicPr>
          <p:cNvPr id="9" name="Picture 8"/>
          <p:cNvPicPr>
            <a:picLocks noChangeAspect="1"/>
          </p:cNvPicPr>
          <p:nvPr/>
        </p:nvPicPr>
        <p:blipFill>
          <a:blip r:embed="rId4"/>
          <a:stretch>
            <a:fillRect/>
          </a:stretch>
        </p:blipFill>
        <p:spPr>
          <a:xfrm>
            <a:off x="158448" y="1824970"/>
            <a:ext cx="6091422" cy="5033031"/>
          </a:xfrm>
          <a:prstGeom prst="rect">
            <a:avLst/>
          </a:prstGeom>
        </p:spPr>
      </p:pic>
      <p:sp>
        <p:nvSpPr>
          <p:cNvPr id="10" name="TextBox 9"/>
          <p:cNvSpPr txBox="1"/>
          <p:nvPr/>
        </p:nvSpPr>
        <p:spPr>
          <a:xfrm>
            <a:off x="5781396" y="6057781"/>
            <a:ext cx="3056021" cy="800219"/>
          </a:xfrm>
          <a:prstGeom prst="rect">
            <a:avLst/>
          </a:prstGeom>
          <a:noFill/>
        </p:spPr>
        <p:txBody>
          <a:bodyPr wrap="square" rtlCol="0">
            <a:spAutoFit/>
          </a:bodyPr>
          <a:lstStyle/>
          <a:p>
            <a:pPr marL="285750" indent="-285750">
              <a:buFont typeface="Arial" panose="020B0604020202020204" pitchFamily="34" charset="0"/>
              <a:buChar char="•"/>
            </a:pPr>
            <a:r>
              <a:rPr lang="en-US" altLang="fr-FR" sz="1400" dirty="0" smtClean="0"/>
              <a:t>around </a:t>
            </a:r>
            <a:r>
              <a:rPr lang="en-US" altLang="fr-FR" sz="1400" dirty="0"/>
              <a:t>60 delegations </a:t>
            </a:r>
            <a:endParaRPr lang="en-US" altLang="fr-FR" sz="1400" dirty="0" smtClean="0"/>
          </a:p>
          <a:p>
            <a:pPr marL="285750" indent="-285750">
              <a:buFont typeface="Arial" panose="020B0604020202020204" pitchFamily="34" charset="0"/>
              <a:buChar char="•"/>
            </a:pPr>
            <a:r>
              <a:rPr lang="en-US" altLang="fr-FR" sz="1400" dirty="0" smtClean="0"/>
              <a:t>in </a:t>
            </a:r>
            <a:r>
              <a:rPr lang="en-US" altLang="fr-FR" sz="1400" dirty="0"/>
              <a:t>80 countries</a:t>
            </a:r>
          </a:p>
          <a:p>
            <a:endParaRPr lang="fr-CH" dirty="0"/>
          </a:p>
        </p:txBody>
      </p:sp>
    </p:spTree>
    <p:extLst>
      <p:ext uri="{BB962C8B-B14F-4D97-AF65-F5344CB8AC3E}">
        <p14:creationId xmlns:p14="http://schemas.microsoft.com/office/powerpoint/2010/main" val="353752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nodeType="clickEffect">
                                  <p:stCondLst>
                                    <p:cond delay="0"/>
                                  </p:stCondLst>
                                  <p:childTnLst>
                                    <p:animClr clrSpc="hsl" dir="cw">
                                      <p:cBhvr override="childStyle">
                                        <p:cTn id="12" dur="500" fill="hold"/>
                                        <p:tgtEl>
                                          <p:spTgt spid="9"/>
                                        </p:tgtEl>
                                        <p:attrNameLst>
                                          <p:attrName>style.color</p:attrName>
                                        </p:attrNameLst>
                                      </p:cBhvr>
                                      <p:by>
                                        <p:hsl h="0" s="12549" l="25098"/>
                                      </p:by>
                                    </p:animClr>
                                    <p:animClr clrSpc="hsl" dir="cw">
                                      <p:cBhvr>
                                        <p:cTn id="13" dur="500" fill="hold"/>
                                        <p:tgtEl>
                                          <p:spTgt spid="9"/>
                                        </p:tgtEl>
                                        <p:attrNameLst>
                                          <p:attrName>fillcolor</p:attrName>
                                        </p:attrNameLst>
                                      </p:cBhvr>
                                      <p:by>
                                        <p:hsl h="0" s="12549" l="25098"/>
                                      </p:by>
                                    </p:animClr>
                                    <p:animClr clrSpc="hsl" dir="cw">
                                      <p:cBhvr>
                                        <p:cTn id="14" dur="500" fill="hold"/>
                                        <p:tgtEl>
                                          <p:spTgt spid="9"/>
                                        </p:tgtEl>
                                        <p:attrNameLst>
                                          <p:attrName>stroke.color</p:attrName>
                                        </p:attrNameLst>
                                      </p:cBhvr>
                                      <p:by>
                                        <p:hsl h="0" s="12549" l="25098"/>
                                      </p:by>
                                    </p:animClr>
                                    <p:set>
                                      <p:cBhvr>
                                        <p:cTn id="15" dur="500" fill="hold"/>
                                        <p:tgtEl>
                                          <p:spTgt spid="9"/>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l="10825" t="16843" r="8570" b="24636"/>
          <a:stretch/>
        </p:blipFill>
        <p:spPr>
          <a:xfrm>
            <a:off x="-1" y="-46766"/>
            <a:ext cx="9144001" cy="1839472"/>
          </a:xfrm>
          <a:prstGeom prst="rect">
            <a:avLst/>
          </a:prstGeom>
        </p:spPr>
      </p:pic>
      <p:sp>
        <p:nvSpPr>
          <p:cNvPr id="2" name="Rectangle 1"/>
          <p:cNvSpPr/>
          <p:nvPr/>
        </p:nvSpPr>
        <p:spPr>
          <a:xfrm>
            <a:off x="0" y="1269486"/>
            <a:ext cx="4274055" cy="523220"/>
          </a:xfrm>
          <a:prstGeom prst="rect">
            <a:avLst/>
          </a:prstGeom>
        </p:spPr>
        <p:txBody>
          <a:bodyPr wrap="none">
            <a:spAutoFit/>
          </a:bodyPr>
          <a:lstStyle/>
          <a:p>
            <a:pPr lvl="0" indent="4763"/>
            <a:r>
              <a:rPr lang="fr-FR" altLang="fr-FR" sz="2800" b="1" dirty="0" smtClean="0">
                <a:solidFill>
                  <a:schemeClr val="bg1"/>
                </a:solidFill>
                <a:latin typeface="Myriad Pro" panose="020B0503030403020204" pitchFamily="34" charset="0"/>
                <a:cs typeface="Bebas"/>
              </a:rPr>
              <a:t>10 LARGEST OPERATIONS</a:t>
            </a:r>
            <a:endParaRPr lang="en-US" altLang="fr-FR" sz="2800" b="1" dirty="0">
              <a:solidFill>
                <a:schemeClr val="bg1"/>
              </a:solidFill>
              <a:latin typeface="Myriad Pro" panose="020B0503030403020204" pitchFamily="34" charset="0"/>
              <a:cs typeface="Bebas"/>
            </a:endParaRPr>
          </a:p>
        </p:txBody>
      </p:sp>
      <p:cxnSp>
        <p:nvCxnSpPr>
          <p:cNvPr id="11" name="Straight Connector 10"/>
          <p:cNvCxnSpPr/>
          <p:nvPr/>
        </p:nvCxnSpPr>
        <p:spPr>
          <a:xfrm>
            <a:off x="8397875" y="2141621"/>
            <a:ext cx="0" cy="4478254"/>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077200" y="5545138"/>
            <a:ext cx="965200" cy="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Flag_of_the_ICRC.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5880" y="6104311"/>
            <a:ext cx="445872" cy="514982"/>
          </a:xfrm>
          <a:prstGeom prst="rect">
            <a:avLst/>
          </a:prstGeom>
        </p:spPr>
      </p:pic>
      <p:pic>
        <p:nvPicPr>
          <p:cNvPr id="15" name="Content Placeholder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0" y="1933120"/>
            <a:ext cx="7283533" cy="3471603"/>
          </a:xfrm>
          <a:prstGeom prst="rect">
            <a:avLst/>
          </a:prstGeom>
        </p:spPr>
      </p:pic>
      <p:pic>
        <p:nvPicPr>
          <p:cNvPr id="5" name="Picture 4"/>
          <p:cNvPicPr>
            <a:picLocks noChangeAspect="1"/>
          </p:cNvPicPr>
          <p:nvPr/>
        </p:nvPicPr>
        <p:blipFill>
          <a:blip r:embed="rId6"/>
          <a:stretch>
            <a:fillRect/>
          </a:stretch>
        </p:blipFill>
        <p:spPr>
          <a:xfrm>
            <a:off x="5859212" y="5440934"/>
            <a:ext cx="2538663" cy="1326754"/>
          </a:xfrm>
          <a:prstGeom prst="rect">
            <a:avLst/>
          </a:prstGeom>
          <a:pattFill prst="pct5">
            <a:fgClr>
              <a:schemeClr val="accent1"/>
            </a:fgClr>
            <a:bgClr>
              <a:schemeClr val="bg1"/>
            </a:bgClr>
          </a:pattFill>
          <a:effectLst/>
        </p:spPr>
      </p:pic>
    </p:spTree>
    <p:extLst>
      <p:ext uri="{BB962C8B-B14F-4D97-AF65-F5344CB8AC3E}">
        <p14:creationId xmlns:p14="http://schemas.microsoft.com/office/powerpoint/2010/main" val="73939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2974</TotalTime>
  <Words>6127</Words>
  <Application>Microsoft Office PowerPoint</Application>
  <PresentationFormat>On-screen Show (4:3)</PresentationFormat>
  <Paragraphs>530</Paragraphs>
  <Slides>21</Slides>
  <Notes>17</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21</vt:i4>
      </vt:variant>
    </vt:vector>
  </HeadingPairs>
  <TitlesOfParts>
    <vt:vector size="23" baseType="lpstr">
      <vt:lpstr>Office Theme</vt:lpstr>
      <vt:lpstr>\\gva.icrc.priv\dfsdata\GVA\Data\Common\REX\PRESENTATIONS ON PPT 2015\COORD files for 2015 update\2. Contribution_details2015.xlsx!2015 GRAPH SUM![2. Contribution_details2015.xlsx]2015 GRAPH SUM Chart 1</vt:lpstr>
      <vt:lpstr>PowerPoint Presentation</vt:lpstr>
      <vt:lpstr>PowerPoint Presentation</vt:lpstr>
      <vt:lpstr>PowerPoint Presentation</vt:lpstr>
      <vt:lpstr>PowerPoint Presentation</vt:lpstr>
      <vt:lpstr>PowerPoint Presentation</vt:lpstr>
      <vt:lpstr>ACCEPTANCE BASED ACCESS</vt:lpstr>
      <vt:lpstr>PowerPoint Presentation</vt:lpstr>
      <vt:lpstr>PowerPoint Presentation</vt:lpstr>
      <vt:lpstr>PowerPoint Presentation</vt:lpstr>
      <vt:lpstr>PROTECTION</vt:lpstr>
      <vt:lpstr>ASSISTANCE</vt:lpstr>
      <vt:lpstr>PREVENTION</vt:lpstr>
      <vt:lpstr>COOPERATION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Inspirasi.co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Futih Aljihadi</dc:creator>
  <cp:lastModifiedBy>Angeline Tandiono</cp:lastModifiedBy>
  <cp:revision>397</cp:revision>
  <dcterms:created xsi:type="dcterms:W3CDTF">2016-04-28T03:13:36Z</dcterms:created>
  <dcterms:modified xsi:type="dcterms:W3CDTF">2016-05-24T06:37:45Z</dcterms:modified>
</cp:coreProperties>
</file>