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688" r:id="rId3"/>
    <p:sldMasterId id="2147483702" r:id="rId4"/>
  </p:sldMasterIdLst>
  <p:notesMasterIdLst>
    <p:notesMasterId r:id="rId20"/>
  </p:notesMasterIdLst>
  <p:sldIdLst>
    <p:sldId id="256" r:id="rId5"/>
    <p:sldId id="350" r:id="rId6"/>
    <p:sldId id="351" r:id="rId7"/>
    <p:sldId id="257" r:id="rId8"/>
    <p:sldId id="259" r:id="rId9"/>
    <p:sldId id="305" r:id="rId10"/>
    <p:sldId id="260" r:id="rId11"/>
    <p:sldId id="354" r:id="rId12"/>
    <p:sldId id="333" r:id="rId13"/>
    <p:sldId id="355" r:id="rId14"/>
    <p:sldId id="349" r:id="rId15"/>
    <p:sldId id="264" r:id="rId16"/>
    <p:sldId id="302" r:id="rId17"/>
    <p:sldId id="352" r:id="rId18"/>
    <p:sldId id="35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69" autoAdjust="0"/>
    <p:restoredTop sz="95179" autoAdjust="0"/>
  </p:normalViewPr>
  <p:slideViewPr>
    <p:cSldViewPr snapToGrid="0" snapToObjects="1">
      <p:cViewPr>
        <p:scale>
          <a:sx n="105" d="100"/>
          <a:sy n="105" d="100"/>
        </p:scale>
        <p:origin x="-834"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8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9B43B-7686-4A04-84FD-E7C0F16786FC}" type="datetimeFigureOut">
              <a:rPr lang="fr-CH" smtClean="0"/>
              <a:t>24.05.2016</a:t>
            </a:fld>
            <a:endParaRPr lang="fr-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5FDB06-9E3E-4551-A7A5-CC47D0EAA10C}" type="slidenum">
              <a:rPr lang="fr-CH" smtClean="0"/>
              <a:t>‹#›</a:t>
            </a:fld>
            <a:endParaRPr lang="fr-CH"/>
          </a:p>
        </p:txBody>
      </p:sp>
    </p:spTree>
    <p:extLst>
      <p:ext uri="{BB962C8B-B14F-4D97-AF65-F5344CB8AC3E}">
        <p14:creationId xmlns:p14="http://schemas.microsoft.com/office/powerpoint/2010/main" val="166251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E5FDB06-9E3E-4551-A7A5-CC47D0EAA10C}" type="slidenum">
              <a:rPr lang="fr-CH" smtClean="0"/>
              <a:t>1</a:t>
            </a:fld>
            <a:endParaRPr lang="fr-CH"/>
          </a:p>
        </p:txBody>
      </p:sp>
    </p:spTree>
    <p:extLst>
      <p:ext uri="{BB962C8B-B14F-4D97-AF65-F5344CB8AC3E}">
        <p14:creationId xmlns:p14="http://schemas.microsoft.com/office/powerpoint/2010/main" val="2133577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latin typeface="Arial" pitchFamily="-106" charset="0"/>
            </a:endParaRPr>
          </a:p>
        </p:txBody>
      </p:sp>
      <p:sp>
        <p:nvSpPr>
          <p:cNvPr id="4" name="Slide Number Placeholder 3"/>
          <p:cNvSpPr>
            <a:spLocks noGrp="1"/>
          </p:cNvSpPr>
          <p:nvPr>
            <p:ph type="sldNum" sz="quarter" idx="10"/>
          </p:nvPr>
        </p:nvSpPr>
        <p:spPr/>
        <p:txBody>
          <a:bodyPr/>
          <a:lstStyle/>
          <a:p>
            <a:fld id="{BE5FDB06-9E3E-4551-A7A5-CC47D0EAA10C}" type="slidenum">
              <a:rPr lang="fr-CH" smtClean="0"/>
              <a:t>4</a:t>
            </a:fld>
            <a:endParaRPr lang="fr-CH"/>
          </a:p>
        </p:txBody>
      </p:sp>
    </p:spTree>
    <p:extLst>
      <p:ext uri="{BB962C8B-B14F-4D97-AF65-F5344CB8AC3E}">
        <p14:creationId xmlns:p14="http://schemas.microsoft.com/office/powerpoint/2010/main" val="291927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5</a:t>
            </a:fld>
            <a:endParaRPr lang="fr-CH"/>
          </a:p>
        </p:txBody>
      </p:sp>
    </p:spTree>
    <p:extLst>
      <p:ext uri="{BB962C8B-B14F-4D97-AF65-F5344CB8AC3E}">
        <p14:creationId xmlns:p14="http://schemas.microsoft.com/office/powerpoint/2010/main" val="347663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7550" indent="-717550">
              <a:spcBef>
                <a:spcPct val="30000"/>
              </a:spcBef>
              <a:buClr>
                <a:schemeClr val="hlink"/>
              </a:buClr>
              <a:buFont typeface="Wingdings" pitchFamily="2" charset="2"/>
              <a:buChar char=""/>
              <a:defRPr/>
            </a:pPr>
            <a:r>
              <a:rPr lang="en-US" sz="1200" dirty="0" smtClean="0">
                <a:cs typeface="Arial" charset="0"/>
              </a:rPr>
              <a:t>To assist victims of conflict</a:t>
            </a:r>
            <a:r>
              <a:rPr lang="id-ID" sz="1200" dirty="0" smtClean="0">
                <a:cs typeface="Arial" charset="0"/>
              </a:rPr>
              <a:t> </a:t>
            </a:r>
            <a:r>
              <a:rPr lang="id-ID" sz="1200" dirty="0" smtClean="0"/>
              <a:t>: </a:t>
            </a:r>
            <a:endParaRPr lang="fr-CH" sz="1200" dirty="0" smtClean="0"/>
          </a:p>
          <a:p>
            <a:pPr marL="723900">
              <a:spcBef>
                <a:spcPct val="30000"/>
              </a:spcBef>
              <a:buClr>
                <a:schemeClr val="hlink"/>
              </a:buClr>
              <a:defRPr/>
            </a:pPr>
            <a:r>
              <a:rPr lang="fr-CH" sz="1200" dirty="0" smtClean="0"/>
              <a:t>i</a:t>
            </a:r>
            <a:r>
              <a:rPr lang="id-ID" sz="1200" dirty="0" smtClean="0"/>
              <a:t>nterna</a:t>
            </a:r>
            <a:r>
              <a:rPr lang="en-US" sz="1200" dirty="0" smtClean="0"/>
              <a:t>t</a:t>
            </a:r>
            <a:r>
              <a:rPr lang="id-ID" sz="1200" dirty="0" smtClean="0"/>
              <a:t>ional,</a:t>
            </a:r>
            <a:r>
              <a:rPr lang="fr-CH" sz="1200" dirty="0" smtClean="0"/>
              <a:t> </a:t>
            </a:r>
            <a:r>
              <a:rPr lang="id-ID" sz="1200" dirty="0" smtClean="0"/>
              <a:t>non-interna</a:t>
            </a:r>
            <a:r>
              <a:rPr lang="en-US" sz="1200" dirty="0" smtClean="0"/>
              <a:t>t</a:t>
            </a:r>
            <a:r>
              <a:rPr lang="id-ID" sz="1200" dirty="0" smtClean="0"/>
              <a:t>ional, </a:t>
            </a:r>
            <a:r>
              <a:rPr lang="en-US" sz="1200" dirty="0" smtClean="0"/>
              <a:t>violence and internal disturbances</a:t>
            </a:r>
            <a:r>
              <a:rPr lang="fr-CH" sz="1200" dirty="0" smtClean="0"/>
              <a:t>, OSV</a:t>
            </a:r>
            <a:r>
              <a:rPr lang="id-ID" sz="1200" dirty="0" smtClean="0"/>
              <a:t> </a:t>
            </a:r>
            <a:r>
              <a:rPr lang="en-US" sz="1200" dirty="0" smtClean="0"/>
              <a:t>and</a:t>
            </a:r>
            <a:r>
              <a:rPr lang="id-ID" sz="1200" dirty="0" smtClean="0"/>
              <a:t> </a:t>
            </a:r>
            <a:r>
              <a:rPr lang="en-US" sz="1200" dirty="0" smtClean="0"/>
              <a:t>coordinating humanitarian assistance</a:t>
            </a:r>
            <a:endParaRPr lang="fr-CH" sz="1200" dirty="0" smtClean="0"/>
          </a:p>
          <a:p>
            <a:pPr marL="717550" indent="-717550">
              <a:spcBef>
                <a:spcPct val="30000"/>
              </a:spcBef>
              <a:buClr>
                <a:schemeClr val="hlink"/>
              </a:buClr>
              <a:buFont typeface="Wingdings" pitchFamily="2" charset="2"/>
              <a:buChar char=""/>
              <a:defRPr/>
            </a:pPr>
            <a:r>
              <a:rPr lang="en-US" sz="1200" dirty="0" smtClean="0"/>
              <a:t>IHL development, promotion and dissemination </a:t>
            </a:r>
          </a:p>
          <a:p>
            <a:pPr marL="0" indent="0">
              <a:lnSpc>
                <a:spcPct val="90000"/>
              </a:lnSpc>
              <a:buFontTx/>
              <a:buNone/>
            </a:pPr>
            <a:r>
              <a:rPr lang="en-GB" altLang="fr-FR" dirty="0" smtClean="0"/>
              <a:t>- provide</a:t>
            </a:r>
            <a:r>
              <a:rPr lang="en-GB" altLang="fr-FR" dirty="0" smtClean="0">
                <a:solidFill>
                  <a:srgbClr val="FFFF17"/>
                </a:solidFill>
              </a:rPr>
              <a:t> </a:t>
            </a:r>
            <a:r>
              <a:rPr lang="en-GB" altLang="fr-FR" b="1" dirty="0" smtClean="0">
                <a:solidFill>
                  <a:srgbClr val="FFFF17"/>
                </a:solidFill>
              </a:rPr>
              <a:t>protection</a:t>
            </a:r>
            <a:r>
              <a:rPr lang="en-GB" altLang="fr-FR" dirty="0" smtClean="0">
                <a:solidFill>
                  <a:srgbClr val="FFFF17"/>
                </a:solidFill>
              </a:rPr>
              <a:t> </a:t>
            </a:r>
            <a:r>
              <a:rPr lang="en-GB" altLang="fr-FR" dirty="0" smtClean="0"/>
              <a:t>and </a:t>
            </a:r>
            <a:r>
              <a:rPr lang="en-GB" altLang="fr-FR" b="1" dirty="0" smtClean="0">
                <a:solidFill>
                  <a:srgbClr val="FFFF17"/>
                </a:solidFill>
              </a:rPr>
              <a:t>assistance</a:t>
            </a:r>
            <a:r>
              <a:rPr lang="en-GB" altLang="fr-FR" dirty="0" smtClean="0"/>
              <a:t> for civilian and military victims of armed conflicts and internal violence, </a:t>
            </a:r>
          </a:p>
          <a:p>
            <a:pPr marL="0" indent="0">
              <a:lnSpc>
                <a:spcPct val="90000"/>
              </a:lnSpc>
              <a:buFontTx/>
              <a:buNone/>
            </a:pPr>
            <a:endParaRPr lang="en-GB" altLang="fr-FR" dirty="0" smtClean="0"/>
          </a:p>
          <a:p>
            <a:pPr marL="0" indent="0">
              <a:lnSpc>
                <a:spcPct val="90000"/>
              </a:lnSpc>
              <a:buFontTx/>
              <a:buNone/>
            </a:pPr>
            <a:r>
              <a:rPr lang="en-GB" altLang="fr-FR" dirty="0" smtClean="0"/>
              <a:t>- </a:t>
            </a:r>
            <a:r>
              <a:rPr lang="en-GB" altLang="fr-FR" b="1" dirty="0" smtClean="0">
                <a:solidFill>
                  <a:srgbClr val="FFFF00"/>
                </a:solidFill>
              </a:rPr>
              <a:t>promote</a:t>
            </a:r>
            <a:r>
              <a:rPr lang="en-GB" altLang="fr-FR" dirty="0" smtClean="0"/>
              <a:t> International Humanitarian Law</a:t>
            </a:r>
            <a:endParaRPr lang="en-US" altLang="fr-FR" dirty="0" smtClean="0"/>
          </a:p>
          <a:p>
            <a:pPr marL="717550" indent="-717550">
              <a:spcBef>
                <a:spcPct val="30000"/>
              </a:spcBef>
              <a:buClr>
                <a:schemeClr val="hlink"/>
              </a:buClr>
              <a:buFont typeface="Wingdings" pitchFamily="2" charset="2"/>
              <a:buChar char=""/>
              <a:defRPr/>
            </a:pPr>
            <a:endParaRPr lang="fr-CH" sz="1200" dirty="0"/>
          </a:p>
        </p:txBody>
      </p:sp>
      <p:sp>
        <p:nvSpPr>
          <p:cNvPr id="4" name="Slide Number Placeholder 3"/>
          <p:cNvSpPr>
            <a:spLocks noGrp="1"/>
          </p:cNvSpPr>
          <p:nvPr>
            <p:ph type="sldNum" sz="quarter" idx="10"/>
          </p:nvPr>
        </p:nvSpPr>
        <p:spPr/>
        <p:txBody>
          <a:bodyPr/>
          <a:lstStyle/>
          <a:p>
            <a:fld id="{BE5FDB06-9E3E-4551-A7A5-CC47D0EAA10C}" type="slidenum">
              <a:rPr lang="fr-CH" smtClean="0"/>
              <a:t>7</a:t>
            </a:fld>
            <a:endParaRPr lang="fr-CH"/>
          </a:p>
        </p:txBody>
      </p:sp>
    </p:spTree>
    <p:extLst>
      <p:ext uri="{BB962C8B-B14F-4D97-AF65-F5344CB8AC3E}">
        <p14:creationId xmlns:p14="http://schemas.microsoft.com/office/powerpoint/2010/main" val="3108288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438" eaLnBrk="0" hangingPunct="0">
              <a:defRPr sz="1600">
                <a:solidFill>
                  <a:schemeClr val="tx1"/>
                </a:solidFill>
                <a:latin typeface="Arial Unicode MS" pitchFamily="34" charset="-128"/>
              </a:defRPr>
            </a:lvl1pPr>
            <a:lvl2pPr marL="495771" indent="-190681" defTabSz="900438" eaLnBrk="0" hangingPunct="0">
              <a:defRPr sz="1600">
                <a:solidFill>
                  <a:schemeClr val="tx1"/>
                </a:solidFill>
                <a:latin typeface="Arial Unicode MS" pitchFamily="34" charset="-128"/>
              </a:defRPr>
            </a:lvl2pPr>
            <a:lvl3pPr marL="762724" indent="-152545" defTabSz="900438" eaLnBrk="0" hangingPunct="0">
              <a:defRPr sz="1600">
                <a:solidFill>
                  <a:schemeClr val="tx1"/>
                </a:solidFill>
                <a:latin typeface="Arial Unicode MS" pitchFamily="34" charset="-128"/>
              </a:defRPr>
            </a:lvl3pPr>
            <a:lvl4pPr marL="1067813" indent="-152545" defTabSz="900438" eaLnBrk="0" hangingPunct="0">
              <a:defRPr sz="1600">
                <a:solidFill>
                  <a:schemeClr val="tx1"/>
                </a:solidFill>
                <a:latin typeface="Arial Unicode MS" pitchFamily="34" charset="-128"/>
              </a:defRPr>
            </a:lvl4pPr>
            <a:lvl5pPr marL="1372903" indent="-152545" defTabSz="900438" eaLnBrk="0" hangingPunct="0">
              <a:defRPr sz="1600">
                <a:solidFill>
                  <a:schemeClr val="tx1"/>
                </a:solidFill>
                <a:latin typeface="Arial Unicode MS" pitchFamily="34" charset="-128"/>
              </a:defRPr>
            </a:lvl5pPr>
            <a:lvl6pPr marL="1677993"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6pPr>
            <a:lvl7pPr marL="198308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7pPr>
            <a:lvl8pPr marL="2288172"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8pPr>
            <a:lvl9pPr marL="2593261" indent="-152545" defTabSz="900438" eaLnBrk="0" fontAlgn="base" hangingPunct="0">
              <a:spcBef>
                <a:spcPct val="20000"/>
              </a:spcBef>
              <a:spcAft>
                <a:spcPct val="0"/>
              </a:spcAft>
              <a:buClr>
                <a:srgbClr val="E00034"/>
              </a:buClr>
              <a:buFont typeface="Wingdings" pitchFamily="2" charset="2"/>
              <a:buChar char="§"/>
              <a:defRPr sz="1600">
                <a:solidFill>
                  <a:schemeClr val="tx1"/>
                </a:solidFill>
                <a:latin typeface="Arial Unicode MS" pitchFamily="34" charset="-128"/>
              </a:defRPr>
            </a:lvl9pPr>
          </a:lstStyle>
          <a:p>
            <a:pPr eaLnBrk="1" hangingPunct="1"/>
            <a:fld id="{308E2636-6DD5-4A70-AD3D-5159E5B0651C}" type="slidenum">
              <a:rPr lang="en-GB" altLang="en-US" sz="1200">
                <a:latin typeface="Times New Roman" pitchFamily="18" charset="0"/>
              </a:rPr>
              <a:pPr eaLnBrk="1" hangingPunct="1"/>
              <a:t>8</a:t>
            </a:fld>
            <a:endParaRPr lang="en-GB" altLang="en-US" sz="1200">
              <a:latin typeface="Times New Roman" pitchFamily="18" charset="0"/>
            </a:endParaRPr>
          </a:p>
        </p:txBody>
      </p:sp>
      <p:sp>
        <p:nvSpPr>
          <p:cNvPr id="31747" name="Rectangle 2"/>
          <p:cNvSpPr>
            <a:spLocks noGrp="1" noRot="1" noChangeAspect="1" noChangeArrowheads="1" noTextEdit="1"/>
          </p:cNvSpPr>
          <p:nvPr>
            <p:ph type="sldImg"/>
          </p:nvPr>
        </p:nvSpPr>
        <p:spPr>
          <a:xfrm>
            <a:off x="1143000" y="685800"/>
            <a:ext cx="4572000" cy="34290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solidFill>
                  <a:srgbClr val="333333"/>
                </a:solidFill>
                <a:cs typeface="Times New Roman" pitchFamily="18" charset="0"/>
              </a:rPr>
              <a:t>The promotion of humanitarian values is an intrinsic part of all Red Cross and Red Crescent activities. National Societies conduct campaigns and speak on behalf of vulnerable people in their own countries. They also promote awareness of international humanitarian law and advocate internationally through the Federation and with the International Committee of the Red Cross.</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National Societies build and mobilize their network of volunteers through a nationwide branch structure, which can reach communities at greatest risk. Their programmes and services address both immediate and long-term needs of the beneficiaries and include: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emergency shelter, food and medicine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water and sanitation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restoring family contact for disaster victims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disaster preparedness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community-based health and care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first aid training and activities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control and prevention of diseases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HIV/AIDS prevention and awareness</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blood donor recruitment, collection and supply </a:t>
            </a:r>
            <a:endParaRPr lang="en-AU" altLang="en-US" smtClean="0">
              <a:cs typeface="Times New Roman" pitchFamily="18" charset="0"/>
            </a:endParaRPr>
          </a:p>
          <a:p>
            <a:pPr eaLnBrk="1" hangingPunct="1"/>
            <a:r>
              <a:rPr lang="en-GB" altLang="en-US" smtClean="0">
                <a:solidFill>
                  <a:srgbClr val="333333"/>
                </a:solidFill>
                <a:cs typeface="Times New Roman" pitchFamily="18" charset="0"/>
              </a:rPr>
              <a:t>• youth and volunteer activities </a:t>
            </a:r>
            <a:endParaRPr lang="en-AU" altLang="en-US" smtClean="0">
              <a:cs typeface="Times New Roman" pitchFamily="18" charset="0"/>
            </a:endParaRPr>
          </a:p>
          <a:p>
            <a:pPr eaLnBrk="1" hangingPunct="1"/>
            <a:endParaRPr lang="en-GB" altLang="en-US" smtClean="0"/>
          </a:p>
        </p:txBody>
      </p:sp>
    </p:spTree>
    <p:extLst>
      <p:ext uri="{BB962C8B-B14F-4D97-AF65-F5344CB8AC3E}">
        <p14:creationId xmlns:p14="http://schemas.microsoft.com/office/powerpoint/2010/main" val="267696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IFRC vision:</a:t>
            </a:r>
            <a:r>
              <a:rPr lang="en-US" b="1" dirty="0" smtClean="0"/>
              <a:t> To inspire, encourage, facilitate and promote at all times all forms of humanitarian activities by National Societies, with a view to preventing and alleviating human suffering, and thereby contributing to the maintenance and promotion of human dignity and peace in the world.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IFRC carries out relief operations to assist victims of disasters, and combines this with development work to strengthen the capacities of its member National Societies. The IFRC's work focuses on four core areas: promoting humanitarian values, disaster response, disaster preparedness, and health and community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role of the secretariat in Geneva is to coordinate and mobilize relief assistance for international emergencies, promote cooperation between National Societies and represent these National Societies in the international field. </a:t>
            </a:r>
            <a:br>
              <a:rPr lang="en-US" dirty="0" smtClean="0"/>
            </a:br>
            <a:r>
              <a:rPr lang="en-US" dirty="0" smtClean="0"/>
              <a:t/>
            </a:r>
            <a:br>
              <a:rPr lang="en-US" dirty="0" smtClean="0"/>
            </a:br>
            <a:r>
              <a:rPr lang="en-US" dirty="0" smtClean="0"/>
              <a:t>The role of the field delegations is to assist and advise National Societies with relief operations and development </a:t>
            </a:r>
            <a:r>
              <a:rPr lang="en-US" dirty="0" err="1" smtClean="0"/>
              <a:t>programmes</a:t>
            </a:r>
            <a:r>
              <a:rPr lang="en-US" dirty="0" smtClean="0"/>
              <a:t>, and encourage regional cooperation. </a:t>
            </a:r>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9</a:t>
            </a:fld>
            <a:endParaRPr lang="fr-CH"/>
          </a:p>
        </p:txBody>
      </p:sp>
    </p:spTree>
    <p:extLst>
      <p:ext uri="{BB962C8B-B14F-4D97-AF65-F5344CB8AC3E}">
        <p14:creationId xmlns:p14="http://schemas.microsoft.com/office/powerpoint/2010/main" val="260810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International Conference is a unique forum bringing together the world's largest humanitarian network and nearly every government. It is a major event on the humanitarian calendar and the premier global forum to enhance and inspire humanitarian debates among governments, policy makers and the components of the International Red Cross and Red Crescent Movement.</a:t>
            </a:r>
          </a:p>
          <a:p>
            <a:endParaRPr lang="en-US" dirty="0" smtClean="0"/>
          </a:p>
          <a:p>
            <a:r>
              <a:rPr lang="en-US" dirty="0" smtClean="0"/>
              <a:t>Through the Conference, states, as parties to the Geneva Conventions and partners in humanitarian action, undertake joint commitments with the Movement to advance humanitarian action. </a:t>
            </a:r>
          </a:p>
          <a:p>
            <a:endParaRPr lang="en-US" dirty="0" smtClean="0"/>
          </a:p>
          <a:p>
            <a:r>
              <a:rPr lang="en-US" dirty="0" smtClean="0"/>
              <a:t>The Conference also serves an important function in nurturing the auxiliary role of Red Cross and Red Crescent National Societies to their public authorities in the humanitarian field.</a:t>
            </a:r>
          </a:p>
          <a:p>
            <a:endParaRPr lang="en-US" dirty="0" smtClean="0"/>
          </a:p>
          <a:p>
            <a:r>
              <a:rPr lang="en-US" dirty="0" smtClean="0"/>
              <a:t>A range of other humanitarian and development actors also participate as observers – including regional and international organizations, the United Nations and several of its specialized agencies, non-governmental organizations, academic institutions and others.</a:t>
            </a:r>
          </a:p>
          <a:p>
            <a:endParaRPr lang="en-US" dirty="0" smtClean="0"/>
          </a:p>
          <a:p>
            <a:r>
              <a:rPr lang="en-US" dirty="0" smtClean="0"/>
              <a:t>In addition to formal decisions (resolutions) of the Conference, participants also make commitments in the form of pledges. These pledges, which may be made individually or jointly by several participants, are an important tool for translating the Conference outcomes into action at the country level.</a:t>
            </a:r>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11</a:t>
            </a:fld>
            <a:endParaRPr lang="fr-CH"/>
          </a:p>
        </p:txBody>
      </p:sp>
    </p:spTree>
    <p:extLst>
      <p:ext uri="{BB962C8B-B14F-4D97-AF65-F5344CB8AC3E}">
        <p14:creationId xmlns:p14="http://schemas.microsoft.com/office/powerpoint/2010/main" val="1906665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Geneva conferences of 1863 and 1864, which established the rules that have now become the Geneva Conventions, a red cross on a white background was adopted as a neutral emblem. It was intended to be universal and easily recognized in order to protect medical personnel and facilities from attack during armed conflicts. This was not a religious symbol; it was simply the reversal of the </a:t>
            </a:r>
            <a:r>
              <a:rPr lang="en-US" dirty="0" err="1" smtClean="0"/>
              <a:t>colours</a:t>
            </a:r>
            <a:r>
              <a:rPr lang="en-US" dirty="0" smtClean="0"/>
              <a:t> of the Swiss flag. As such, it was felt it would embody the fundamental requirement of neutrality.</a:t>
            </a:r>
            <a:endParaRPr lang="fr-CH" dirty="0"/>
          </a:p>
        </p:txBody>
      </p:sp>
      <p:sp>
        <p:nvSpPr>
          <p:cNvPr id="4" name="Slide Number Placeholder 3"/>
          <p:cNvSpPr>
            <a:spLocks noGrp="1"/>
          </p:cNvSpPr>
          <p:nvPr>
            <p:ph type="sldNum" sz="quarter" idx="10"/>
          </p:nvPr>
        </p:nvSpPr>
        <p:spPr/>
        <p:txBody>
          <a:bodyPr/>
          <a:lstStyle/>
          <a:p>
            <a:fld id="{BE5FDB06-9E3E-4551-A7A5-CC47D0EAA10C}" type="slidenum">
              <a:rPr lang="fr-CH" smtClean="0"/>
              <a:t>12</a:t>
            </a:fld>
            <a:endParaRPr lang="fr-CH"/>
          </a:p>
        </p:txBody>
      </p:sp>
    </p:spTree>
    <p:extLst>
      <p:ext uri="{BB962C8B-B14F-4D97-AF65-F5344CB8AC3E}">
        <p14:creationId xmlns:p14="http://schemas.microsoft.com/office/powerpoint/2010/main" val="2386446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5FDB06-9E3E-4551-A7A5-CC47D0EAA10C}" type="slidenum">
              <a:rPr lang="fr-CH" smtClean="0"/>
              <a:t>13</a:t>
            </a:fld>
            <a:endParaRPr lang="fr-CH"/>
          </a:p>
        </p:txBody>
      </p:sp>
    </p:spTree>
    <p:extLst>
      <p:ext uri="{BB962C8B-B14F-4D97-AF65-F5344CB8AC3E}">
        <p14:creationId xmlns:p14="http://schemas.microsoft.com/office/powerpoint/2010/main" val="1347944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2454664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07758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826153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58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918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86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942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947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76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369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29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4253771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015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033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972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948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482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930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60525"/>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60525"/>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984625"/>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xfrm>
            <a:off x="533400" y="6400800"/>
            <a:ext cx="1905000" cy="457200"/>
          </a:xfrm>
          <a:prstGeom prst="rect">
            <a:avLst/>
          </a:prstGeom>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ftr" sz="quarter" idx="11"/>
          </p:nvPr>
        </p:nvSpPr>
        <p:spPr>
          <a:xfrm>
            <a:off x="2667000" y="6400800"/>
            <a:ext cx="2895600" cy="457200"/>
          </a:xfrm>
          <a:prstGeom prst="rect">
            <a:avLst/>
          </a:prstGeom>
          <a:ln/>
        </p:spPr>
        <p:txBody>
          <a:bodyPr/>
          <a:lstStyle>
            <a:lvl1pPr>
              <a:defRPr/>
            </a:lvl1pPr>
          </a:lstStyle>
          <a:p>
            <a:pPr>
              <a:defRPr/>
            </a:pPr>
            <a:endParaRPr lang="en-GB">
              <a:solidFill>
                <a:srgbClr val="000000"/>
              </a:solidFill>
            </a:endParaRPr>
          </a:p>
        </p:txBody>
      </p:sp>
      <p:sp>
        <p:nvSpPr>
          <p:cNvPr id="8" name="Rectangle 9"/>
          <p:cNvSpPr>
            <a:spLocks noGrp="1" noChangeArrowheads="1"/>
          </p:cNvSpPr>
          <p:nvPr>
            <p:ph type="sldNum" sz="quarter" idx="12"/>
          </p:nvPr>
        </p:nvSpPr>
        <p:spPr>
          <a:xfrm>
            <a:off x="5867400" y="6400800"/>
            <a:ext cx="1905000" cy="457200"/>
          </a:xfrm>
          <a:prstGeom prst="rect">
            <a:avLst/>
          </a:prstGeom>
          <a:ln/>
        </p:spPr>
        <p:txBody>
          <a:bodyPr/>
          <a:lstStyle>
            <a:lvl1pPr>
              <a:defRPr/>
            </a:lvl1pPr>
          </a:lstStyle>
          <a:p>
            <a:pPr>
              <a:defRPr/>
            </a:pPr>
            <a:fld id="{3E51C79D-F6A1-4134-8678-A260D24B67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53066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7" name="Rectangle 6"/>
          <p:cNvSpPr>
            <a:spLocks noGrp="1"/>
          </p:cNvSpPr>
          <p:nvPr>
            <p:ph type="dt" sz="half" idx="29"/>
          </p:nvPr>
        </p:nvSpPr>
        <p:spPr/>
        <p:txBody>
          <a:bodyPr/>
          <a:lstStyle>
            <a:extLst/>
          </a:lstStyle>
          <a:p>
            <a:fld id="{F30C84A2-23CF-44F5-B813-5187ED5C7D1C}" type="datetimeFigureOut">
              <a:rPr lang="en-US" smtClean="0">
                <a:solidFill>
                  <a:srgbClr val="D4D2D0"/>
                </a:solidFill>
              </a:rPr>
              <a:pPr/>
              <a:t>5/24/2016</a:t>
            </a:fld>
            <a:endParaRPr lang="en-US">
              <a:solidFill>
                <a:srgbClr val="D4D2D0"/>
              </a:solidFill>
            </a:endParaRPr>
          </a:p>
        </p:txBody>
      </p:sp>
      <p:sp>
        <p:nvSpPr>
          <p:cNvPr id="8" name="Rectangle 7"/>
          <p:cNvSpPr>
            <a:spLocks noGrp="1"/>
          </p:cNvSpPr>
          <p:nvPr>
            <p:ph type="sldNum" sz="quarter" idx="30"/>
          </p:nvPr>
        </p:nvSpPr>
        <p:spPr/>
        <p:txBody>
          <a:bodyPr/>
          <a:lstStyle>
            <a:extLst/>
          </a:lstStyle>
          <a:p>
            <a:fld id="{F99EC173-99AE-4773-AB25-02E469A13EAE}" type="slidenum">
              <a:rPr lang="en-US" smtClean="0">
                <a:solidFill>
                  <a:srgbClr val="D4D2D0"/>
                </a:solidFill>
              </a:rPr>
              <a:pPr/>
              <a:t>‹#›</a:t>
            </a:fld>
            <a:endParaRPr lang="en-US">
              <a:solidFill>
                <a:srgbClr val="D4D2D0"/>
              </a:solidFill>
            </a:endParaRPr>
          </a:p>
        </p:txBody>
      </p:sp>
      <p:sp>
        <p:nvSpPr>
          <p:cNvPr id="10" name="Rectangle 9"/>
          <p:cNvSpPr>
            <a:spLocks noGrp="1"/>
          </p:cNvSpPr>
          <p:nvPr>
            <p:ph type="ftr" sz="quarter" idx="31"/>
          </p:nvPr>
        </p:nvSpPr>
        <p:spPr/>
        <p:txBody>
          <a:bodyPr/>
          <a:lstStyle>
            <a:extLst/>
          </a:lstStyle>
          <a:p>
            <a:endParaRPr lang="en-US">
              <a:solidFill>
                <a:srgbClr val="D4D2D0"/>
              </a:solidFill>
            </a:endParaRPr>
          </a:p>
        </p:txBody>
      </p:sp>
    </p:spTree>
    <p:extLst>
      <p:ext uri="{BB962C8B-B14F-4D97-AF65-F5344CB8AC3E}">
        <p14:creationId xmlns:p14="http://schemas.microsoft.com/office/powerpoint/2010/main" val="159897292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158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314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144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7C721-5A8A-7C4B-977E-18CAD3B17FDE}" type="datetimeFigureOut">
              <a:rPr lang="en-US" smtClean="0"/>
              <a:t>5/24/2016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2141772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52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953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0277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9967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493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880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613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89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844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93038"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60525"/>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029200" y="1660525"/>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029200" y="3984625"/>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7"/>
          <p:cNvSpPr>
            <a:spLocks noGrp="1" noChangeArrowheads="1"/>
          </p:cNvSpPr>
          <p:nvPr>
            <p:ph type="dt" sz="half" idx="10"/>
          </p:nvPr>
        </p:nvSpPr>
        <p:spPr>
          <a:xfrm>
            <a:off x="533400" y="6400800"/>
            <a:ext cx="1905000" cy="457200"/>
          </a:xfrm>
          <a:prstGeom prst="rect">
            <a:avLst/>
          </a:prstGeom>
          <a:ln/>
        </p:spPr>
        <p:txBody>
          <a:bodyPr/>
          <a:lstStyle>
            <a:lvl1pPr>
              <a:defRPr/>
            </a:lvl1pPr>
          </a:lstStyle>
          <a:p>
            <a:pPr>
              <a:defRPr/>
            </a:pPr>
            <a:endParaRPr lang="en-GB">
              <a:solidFill>
                <a:srgbClr val="000000"/>
              </a:solidFill>
            </a:endParaRPr>
          </a:p>
        </p:txBody>
      </p:sp>
      <p:sp>
        <p:nvSpPr>
          <p:cNvPr id="7" name="Rectangle 8"/>
          <p:cNvSpPr>
            <a:spLocks noGrp="1" noChangeArrowheads="1"/>
          </p:cNvSpPr>
          <p:nvPr>
            <p:ph type="ftr" sz="quarter" idx="11"/>
          </p:nvPr>
        </p:nvSpPr>
        <p:spPr>
          <a:xfrm>
            <a:off x="2667000" y="6400800"/>
            <a:ext cx="2895600" cy="457200"/>
          </a:xfrm>
          <a:prstGeom prst="rect">
            <a:avLst/>
          </a:prstGeom>
          <a:ln/>
        </p:spPr>
        <p:txBody>
          <a:bodyPr/>
          <a:lstStyle>
            <a:lvl1pPr>
              <a:defRPr/>
            </a:lvl1pPr>
          </a:lstStyle>
          <a:p>
            <a:pPr>
              <a:defRPr/>
            </a:pPr>
            <a:endParaRPr lang="en-GB">
              <a:solidFill>
                <a:srgbClr val="000000"/>
              </a:solidFill>
            </a:endParaRPr>
          </a:p>
        </p:txBody>
      </p:sp>
      <p:sp>
        <p:nvSpPr>
          <p:cNvPr id="8" name="Rectangle 9"/>
          <p:cNvSpPr>
            <a:spLocks noGrp="1" noChangeArrowheads="1"/>
          </p:cNvSpPr>
          <p:nvPr>
            <p:ph type="sldNum" sz="quarter" idx="12"/>
          </p:nvPr>
        </p:nvSpPr>
        <p:spPr>
          <a:xfrm>
            <a:off x="5867400" y="6400800"/>
            <a:ext cx="1905000" cy="457200"/>
          </a:xfrm>
          <a:prstGeom prst="rect">
            <a:avLst/>
          </a:prstGeom>
          <a:ln/>
        </p:spPr>
        <p:txBody>
          <a:bodyPr/>
          <a:lstStyle>
            <a:lvl1pPr>
              <a:defRPr/>
            </a:lvl1pPr>
          </a:lstStyle>
          <a:p>
            <a:pPr>
              <a:defRPr/>
            </a:pPr>
            <a:fld id="{3E51C79D-F6A1-4134-8678-A260D24B67B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1744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A7C721-5A8A-7C4B-977E-18CAD3B17FDE}"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322967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7" name="Rectangle 6"/>
          <p:cNvSpPr>
            <a:spLocks noGrp="1"/>
          </p:cNvSpPr>
          <p:nvPr>
            <p:ph type="dt" sz="half" idx="29"/>
          </p:nvPr>
        </p:nvSpPr>
        <p:spPr/>
        <p:txBody>
          <a:bodyPr/>
          <a:lstStyle>
            <a:extLst/>
          </a:lstStyle>
          <a:p>
            <a:fld id="{F30C84A2-23CF-44F5-B813-5187ED5C7D1C}" type="datetimeFigureOut">
              <a:rPr lang="en-US" smtClean="0">
                <a:solidFill>
                  <a:srgbClr val="D4D2D0"/>
                </a:solidFill>
              </a:rPr>
              <a:pPr/>
              <a:t>5/24/2016</a:t>
            </a:fld>
            <a:endParaRPr lang="en-US">
              <a:solidFill>
                <a:srgbClr val="D4D2D0"/>
              </a:solidFill>
            </a:endParaRPr>
          </a:p>
        </p:txBody>
      </p:sp>
      <p:sp>
        <p:nvSpPr>
          <p:cNvPr id="8" name="Rectangle 7"/>
          <p:cNvSpPr>
            <a:spLocks noGrp="1"/>
          </p:cNvSpPr>
          <p:nvPr>
            <p:ph type="sldNum" sz="quarter" idx="30"/>
          </p:nvPr>
        </p:nvSpPr>
        <p:spPr/>
        <p:txBody>
          <a:bodyPr/>
          <a:lstStyle>
            <a:extLst/>
          </a:lstStyle>
          <a:p>
            <a:fld id="{F99EC173-99AE-4773-AB25-02E469A13EAE}" type="slidenum">
              <a:rPr lang="en-US" smtClean="0">
                <a:solidFill>
                  <a:srgbClr val="D4D2D0"/>
                </a:solidFill>
              </a:rPr>
              <a:pPr/>
              <a:t>‹#›</a:t>
            </a:fld>
            <a:endParaRPr lang="en-US">
              <a:solidFill>
                <a:srgbClr val="D4D2D0"/>
              </a:solidFill>
            </a:endParaRPr>
          </a:p>
        </p:txBody>
      </p:sp>
      <p:sp>
        <p:nvSpPr>
          <p:cNvPr id="10" name="Rectangle 9"/>
          <p:cNvSpPr>
            <a:spLocks noGrp="1"/>
          </p:cNvSpPr>
          <p:nvPr>
            <p:ph type="ftr" sz="quarter" idx="31"/>
          </p:nvPr>
        </p:nvSpPr>
        <p:spPr/>
        <p:txBody>
          <a:bodyPr/>
          <a:lstStyle>
            <a:extLst/>
          </a:lstStyle>
          <a:p>
            <a:endParaRPr lang="en-US">
              <a:solidFill>
                <a:srgbClr val="D4D2D0"/>
              </a:solidFill>
            </a:endParaRPr>
          </a:p>
        </p:txBody>
      </p:sp>
    </p:spTree>
    <p:extLst>
      <p:ext uri="{BB962C8B-B14F-4D97-AF65-F5344CB8AC3E}">
        <p14:creationId xmlns:p14="http://schemas.microsoft.com/office/powerpoint/2010/main" val="42855581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solidFill>
                <a:prstClr val="white"/>
              </a:solidFill>
            </a:endParaRPr>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extLst>
      <p:ext uri="{BB962C8B-B14F-4D97-AF65-F5344CB8AC3E}">
        <p14:creationId xmlns:p14="http://schemas.microsoft.com/office/powerpoint/2010/main" val="26195529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839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2333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4128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9511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19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A7C721-5A8A-7C4B-977E-18CAD3B17FDE}" type="datetimeFigureOut">
              <a:rPr lang="en-US" smtClean="0"/>
              <a:t>5/24/2016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163512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A7C721-5A8A-7C4B-977E-18CAD3B17FDE}" type="datetimeFigureOut">
              <a:rPr lang="en-US" smtClean="0"/>
              <a:t>5/24/2016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420242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7C721-5A8A-7C4B-977E-18CAD3B17FDE}" type="datetimeFigureOut">
              <a:rPr lang="en-US" smtClean="0"/>
              <a:t>5/24/2016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4086129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64067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7C721-5A8A-7C4B-977E-18CAD3B17FDE}" type="datetimeFigureOut">
              <a:rPr lang="en-US" smtClean="0"/>
              <a:t>5/24/2016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A3F0EA-4330-7F4A-A44C-2D882B44F982}" type="slidenum">
              <a:rPr lang="en-US" smtClean="0"/>
              <a:t>‹#›</a:t>
            </a:fld>
            <a:endParaRPr lang="en-US"/>
          </a:p>
        </p:txBody>
      </p:sp>
    </p:spTree>
    <p:extLst>
      <p:ext uri="{BB962C8B-B14F-4D97-AF65-F5344CB8AC3E}">
        <p14:creationId xmlns:p14="http://schemas.microsoft.com/office/powerpoint/2010/main" val="1411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43.xml"/><Relationship Id="rId7"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7C721-5A8A-7C4B-977E-18CAD3B17FDE}" type="datetimeFigureOut">
              <a:rPr lang="en-US" smtClean="0"/>
              <a:t>5/24/2016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3F0EA-4330-7F4A-A44C-2D882B44F982}" type="slidenum">
              <a:rPr lang="en-US" smtClean="0"/>
              <a:t>‹#›</a:t>
            </a:fld>
            <a:endParaRPr lang="en-US"/>
          </a:p>
        </p:txBody>
      </p:sp>
    </p:spTree>
    <p:extLst>
      <p:ext uri="{BB962C8B-B14F-4D97-AF65-F5344CB8AC3E}">
        <p14:creationId xmlns:p14="http://schemas.microsoft.com/office/powerpoint/2010/main" val="2080661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9" r:id="rId12"/>
    <p:sldLayoutId id="2147483710"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2356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711"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7C721-5A8A-7C4B-977E-18CAD3B17FDE}" type="datetimeFigureOut">
              <a:rPr lang="en-US" smtClean="0">
                <a:solidFill>
                  <a:prstClr val="black">
                    <a:tint val="75000"/>
                  </a:prstClr>
                </a:solidFill>
              </a:rPr>
              <a:pPr/>
              <a:t>5/24/2016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3F0EA-4330-7F4A-A44C-2D882B44F9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66420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652120" y="337026"/>
            <a:ext cx="2952328" cy="436970"/>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21" name="TextBox 18"/>
          <p:cNvSpPr txBox="1"/>
          <p:nvPr/>
        </p:nvSpPr>
        <p:spPr bwMode="auto">
          <a:xfrm>
            <a:off x="395536" y="404664"/>
            <a:ext cx="3456384" cy="369332"/>
          </a:xfrm>
          <a:prstGeom prst="rect">
            <a:avLst/>
          </a:prstGeom>
          <a:noFill/>
        </p:spPr>
        <p:txBody>
          <a:bodyPr wrap="square" lIns="0" tIns="0" rIns="0" bIns="0">
            <a:spAutoFit/>
          </a:bodyPr>
          <a:lstStyle/>
          <a:p>
            <a:pPr defTabSz="914400">
              <a:defRPr/>
            </a:pPr>
            <a:r>
              <a:rPr lang="en-GB" sz="1400" dirty="0" smtClean="0">
                <a:solidFill>
                  <a:prstClr val="black"/>
                </a:solidFill>
                <a:cs typeface="Arial" pitchFamily="34" charset="0"/>
              </a:rPr>
              <a:t>Presentation to ACE training third batch </a:t>
            </a:r>
          </a:p>
          <a:p>
            <a:pPr defTabSz="914400">
              <a:defRPr/>
            </a:pPr>
            <a:r>
              <a:rPr lang="en-GB" sz="1000" dirty="0" smtClean="0">
                <a:solidFill>
                  <a:prstClr val="black"/>
                </a:solidFill>
                <a:cs typeface="Arial" pitchFamily="34" charset="0"/>
              </a:rPr>
              <a:t>Semarang, 24 May 2016</a:t>
            </a: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International Committee of the Red Cross"/>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788024" y="148003"/>
            <a:ext cx="586623" cy="69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5157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xStyles>
    <p:title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mj-lt"/>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V-F-CR-F-01375-A-EN-DIG.MP4" TargetMode="Externa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4.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1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hyperlink" Target="Story%20of%20an%20idea,%20Basic%20Rules%204%20behaviour,%20Mobile%20121/VIDEO_TS/VTS_01_1.VOB" TargetMode="Externa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V-F-CR-F-01375-A-EN-DIG.MP4" TargetMode="Externa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303288" y="264211"/>
            <a:ext cx="0" cy="5494812"/>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8734" y="1806224"/>
            <a:ext cx="1558571"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sp>
        <p:nvSpPr>
          <p:cNvPr id="13" name="Rectangle 3"/>
          <p:cNvSpPr txBox="1">
            <a:spLocks noChangeArrowheads="1"/>
          </p:cNvSpPr>
          <p:nvPr/>
        </p:nvSpPr>
        <p:spPr>
          <a:xfrm>
            <a:off x="1704143" y="4577453"/>
            <a:ext cx="5481439" cy="4095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altLang="fr-FR" sz="2800" b="1" dirty="0">
              <a:solidFill>
                <a:schemeClr val="bg1"/>
              </a:solidFill>
              <a:latin typeface="Arial" panose="020B0604020202020204" pitchFamily="34" charset="0"/>
              <a:cs typeface="Arial" panose="020B0604020202020204" pitchFamily="34" charset="0"/>
            </a:endParaRPr>
          </a:p>
        </p:txBody>
      </p:sp>
      <p:pic>
        <p:nvPicPr>
          <p:cNvPr id="3" name="Picture 2" descr="Flag_of_the_ICRC.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31" y="318717"/>
            <a:ext cx="598457" cy="691217"/>
          </a:xfrm>
          <a:prstGeom prst="rect">
            <a:avLst/>
          </a:prstGeom>
        </p:spPr>
      </p:pic>
      <p:sp>
        <p:nvSpPr>
          <p:cNvPr id="10" name="Title 1"/>
          <p:cNvSpPr>
            <a:spLocks noGrp="1"/>
          </p:cNvSpPr>
          <p:nvPr>
            <p:ph type="ctrTitle"/>
          </p:nvPr>
        </p:nvSpPr>
        <p:spPr>
          <a:xfrm>
            <a:off x="706429" y="3941397"/>
            <a:ext cx="7906072" cy="647700"/>
          </a:xfrm>
        </p:spPr>
        <p:txBody>
          <a:bodyPr>
            <a:normAutofit fontScale="90000"/>
          </a:bodyPr>
          <a:lstStyle/>
          <a:p>
            <a:r>
              <a:rPr lang="en-GB" sz="4000" b="1" dirty="0" smtClean="0">
                <a:solidFill>
                  <a:srgbClr val="C00000"/>
                </a:solidFill>
                <a:effectLst>
                  <a:outerShdw blurRad="38100" dist="38100" dir="2700000" algn="tl">
                    <a:srgbClr val="000000">
                      <a:alpha val="43137"/>
                    </a:srgbClr>
                  </a:outerShdw>
                </a:effectLst>
                <a:latin typeface="+mn-lt"/>
                <a:cs typeface="Arial" charset="0"/>
              </a:rPr>
              <a:t>The International</a:t>
            </a:r>
            <a:br>
              <a:rPr lang="en-GB" sz="4000" b="1" dirty="0" smtClean="0">
                <a:solidFill>
                  <a:srgbClr val="C00000"/>
                </a:solidFill>
                <a:effectLst>
                  <a:outerShdw blurRad="38100" dist="38100" dir="2700000" algn="tl">
                    <a:srgbClr val="000000">
                      <a:alpha val="43137"/>
                    </a:srgbClr>
                  </a:outerShdw>
                </a:effectLst>
                <a:latin typeface="+mn-lt"/>
                <a:cs typeface="Arial" charset="0"/>
              </a:rPr>
            </a:br>
            <a:r>
              <a:rPr lang="en-GB" sz="4000" b="1" dirty="0" smtClean="0">
                <a:solidFill>
                  <a:srgbClr val="C00000"/>
                </a:solidFill>
                <a:effectLst>
                  <a:outerShdw blurRad="38100" dist="38100" dir="2700000" algn="tl">
                    <a:srgbClr val="000000">
                      <a:alpha val="43137"/>
                    </a:srgbClr>
                  </a:outerShdw>
                </a:effectLst>
                <a:latin typeface="+mn-lt"/>
                <a:cs typeface="Arial" charset="0"/>
              </a:rPr>
              <a:t>Red Cross and Red Crescent Movement</a:t>
            </a:r>
            <a:br>
              <a:rPr lang="en-GB" sz="4000" b="1" dirty="0" smtClean="0">
                <a:solidFill>
                  <a:srgbClr val="C00000"/>
                </a:solidFill>
                <a:effectLst>
                  <a:outerShdw blurRad="38100" dist="38100" dir="2700000" algn="tl">
                    <a:srgbClr val="000000">
                      <a:alpha val="43137"/>
                    </a:srgbClr>
                  </a:outerShdw>
                </a:effectLst>
                <a:latin typeface="+mn-lt"/>
                <a:cs typeface="Arial" charset="0"/>
              </a:rPr>
            </a:br>
            <a:r>
              <a:rPr lang="en-GB" sz="4000" b="1" dirty="0" smtClean="0">
                <a:solidFill>
                  <a:srgbClr val="C00000"/>
                </a:solidFill>
                <a:effectLst>
                  <a:outerShdw blurRad="38100" dist="38100" dir="2700000" algn="tl">
                    <a:srgbClr val="000000">
                      <a:alpha val="43137"/>
                    </a:srgbClr>
                  </a:outerShdw>
                </a:effectLst>
                <a:latin typeface="+mn-lt"/>
                <a:cs typeface="Arial" charset="0"/>
              </a:rPr>
              <a:t/>
            </a:r>
            <a:br>
              <a:rPr lang="en-GB" sz="4000" b="1" dirty="0" smtClean="0">
                <a:solidFill>
                  <a:srgbClr val="C00000"/>
                </a:solidFill>
                <a:effectLst>
                  <a:outerShdw blurRad="38100" dist="38100" dir="2700000" algn="tl">
                    <a:srgbClr val="000000">
                      <a:alpha val="43137"/>
                    </a:srgbClr>
                  </a:outerShdw>
                </a:effectLst>
                <a:latin typeface="+mn-lt"/>
                <a:cs typeface="Arial" charset="0"/>
              </a:rPr>
            </a:br>
            <a:r>
              <a:rPr lang="en-GB" sz="4000" b="1" dirty="0" smtClean="0">
                <a:solidFill>
                  <a:srgbClr val="C00000"/>
                </a:solidFill>
                <a:effectLst>
                  <a:outerShdw blurRad="38100" dist="38100" dir="2700000" algn="tl">
                    <a:srgbClr val="000000">
                      <a:alpha val="43137"/>
                    </a:srgbClr>
                  </a:outerShdw>
                </a:effectLst>
                <a:latin typeface="+mn-lt"/>
                <a:cs typeface="Arial" charset="0"/>
              </a:rPr>
              <a:t/>
            </a:r>
            <a:br>
              <a:rPr lang="en-GB" sz="4000" b="1" dirty="0" smtClean="0">
                <a:solidFill>
                  <a:srgbClr val="C00000"/>
                </a:solidFill>
                <a:effectLst>
                  <a:outerShdw blurRad="38100" dist="38100" dir="2700000" algn="tl">
                    <a:srgbClr val="000000">
                      <a:alpha val="43137"/>
                    </a:srgbClr>
                  </a:outerShdw>
                </a:effectLst>
                <a:latin typeface="+mn-lt"/>
                <a:cs typeface="Arial" charset="0"/>
              </a:rPr>
            </a:br>
            <a:r>
              <a:rPr lang="en-GB" sz="4000" b="1" dirty="0">
                <a:solidFill>
                  <a:srgbClr val="C00000"/>
                </a:solidFill>
                <a:effectLst>
                  <a:outerShdw blurRad="38100" dist="38100" dir="2700000" algn="tl">
                    <a:srgbClr val="000000">
                      <a:alpha val="43137"/>
                    </a:srgbClr>
                  </a:outerShdw>
                </a:effectLst>
                <a:latin typeface="+mn-lt"/>
                <a:cs typeface="Arial" charset="0"/>
              </a:rPr>
              <a:t/>
            </a:r>
            <a:br>
              <a:rPr lang="en-GB" sz="4000" b="1" dirty="0">
                <a:solidFill>
                  <a:srgbClr val="C00000"/>
                </a:solidFill>
                <a:effectLst>
                  <a:outerShdw blurRad="38100" dist="38100" dir="2700000" algn="tl">
                    <a:srgbClr val="000000">
                      <a:alpha val="43137"/>
                    </a:srgbClr>
                  </a:outerShdw>
                </a:effectLst>
                <a:latin typeface="+mn-lt"/>
                <a:cs typeface="Arial" charset="0"/>
              </a:rPr>
            </a:br>
            <a:r>
              <a:rPr lang="en-GB" sz="3600" dirty="0" smtClean="0">
                <a:effectLst>
                  <a:outerShdw blurRad="38100" dist="38100" dir="2700000" algn="tl">
                    <a:srgbClr val="000000">
                      <a:alpha val="43137"/>
                    </a:srgbClr>
                  </a:outerShdw>
                </a:effectLst>
                <a:latin typeface="+mn-lt"/>
                <a:cs typeface="Arial" charset="0"/>
              </a:rPr>
              <a:t/>
            </a:r>
            <a:br>
              <a:rPr lang="en-GB" sz="3600" dirty="0" smtClean="0">
                <a:effectLst>
                  <a:outerShdw blurRad="38100" dist="38100" dir="2700000" algn="tl">
                    <a:srgbClr val="000000">
                      <a:alpha val="43137"/>
                    </a:srgbClr>
                  </a:outerShdw>
                </a:effectLst>
                <a:latin typeface="+mn-lt"/>
                <a:cs typeface="Arial" charset="0"/>
              </a:rPr>
            </a:br>
            <a:r>
              <a:rPr lang="en-GB" sz="3600" i="1" dirty="0">
                <a:solidFill>
                  <a:srgbClr val="C00000"/>
                </a:solidFill>
                <a:effectLst>
                  <a:outerShdw blurRad="38100" dist="38100" dir="2700000" algn="tl">
                    <a:srgbClr val="000000">
                      <a:alpha val="43137"/>
                    </a:srgbClr>
                  </a:outerShdw>
                </a:effectLst>
                <a:latin typeface="+mn-lt"/>
                <a:cs typeface="Arial" charset="0"/>
              </a:rPr>
              <a:t>  </a:t>
            </a:r>
            <a:r>
              <a:rPr lang="en-GB" sz="3600" i="1" dirty="0">
                <a:solidFill>
                  <a:schemeClr val="tx1">
                    <a:lumMod val="65000"/>
                    <a:lumOff val="35000"/>
                  </a:schemeClr>
                </a:solidFill>
                <a:effectLst>
                  <a:outerShdw blurRad="38100" dist="38100" dir="2700000" algn="tl">
                    <a:srgbClr val="000000">
                      <a:alpha val="43137"/>
                    </a:srgbClr>
                  </a:outerShdw>
                </a:effectLst>
                <a:latin typeface="+mn-lt"/>
                <a:cs typeface="Arial" charset="0"/>
              </a:rPr>
              <a:t>Presentation to </a:t>
            </a:r>
            <a:br>
              <a:rPr lang="en-GB" sz="3600" i="1" dirty="0">
                <a:solidFill>
                  <a:schemeClr val="tx1">
                    <a:lumMod val="65000"/>
                    <a:lumOff val="35000"/>
                  </a:schemeClr>
                </a:solidFill>
                <a:effectLst>
                  <a:outerShdw blurRad="38100" dist="38100" dir="2700000" algn="tl">
                    <a:srgbClr val="000000">
                      <a:alpha val="43137"/>
                    </a:srgbClr>
                  </a:outerShdw>
                </a:effectLst>
                <a:latin typeface="+mn-lt"/>
                <a:cs typeface="Arial" charset="0"/>
              </a:rPr>
            </a:br>
            <a:r>
              <a:rPr lang="en-GB" sz="3600" i="1" dirty="0">
                <a:solidFill>
                  <a:schemeClr val="tx1">
                    <a:lumMod val="65000"/>
                    <a:lumOff val="35000"/>
                  </a:schemeClr>
                </a:solidFill>
                <a:effectLst>
                  <a:outerShdw blurRad="38100" dist="38100" dir="2700000" algn="tl">
                    <a:srgbClr val="000000">
                      <a:alpha val="43137"/>
                    </a:srgbClr>
                  </a:outerShdw>
                </a:effectLst>
                <a:latin typeface="+mn-lt"/>
                <a:cs typeface="Arial" charset="0"/>
              </a:rPr>
              <a:t>Participants to 3rd batch of ACE training  </a:t>
            </a:r>
            <a:br>
              <a:rPr lang="en-GB" sz="3600" i="1" dirty="0">
                <a:solidFill>
                  <a:schemeClr val="tx1">
                    <a:lumMod val="65000"/>
                    <a:lumOff val="35000"/>
                  </a:schemeClr>
                </a:solidFill>
                <a:effectLst>
                  <a:outerShdw blurRad="38100" dist="38100" dir="2700000" algn="tl">
                    <a:srgbClr val="000000">
                      <a:alpha val="43137"/>
                    </a:srgbClr>
                  </a:outerShdw>
                </a:effectLst>
                <a:latin typeface="+mn-lt"/>
                <a:cs typeface="Arial" charset="0"/>
              </a:rPr>
            </a:br>
            <a:r>
              <a:rPr lang="en-GB" sz="3600" i="1" dirty="0">
                <a:solidFill>
                  <a:schemeClr val="tx1">
                    <a:lumMod val="65000"/>
                    <a:lumOff val="35000"/>
                  </a:schemeClr>
                </a:solidFill>
                <a:effectLst>
                  <a:outerShdw blurRad="38100" dist="38100" dir="2700000" algn="tl">
                    <a:srgbClr val="000000">
                      <a:alpha val="43137"/>
                    </a:srgbClr>
                  </a:outerShdw>
                </a:effectLst>
                <a:latin typeface="+mn-lt"/>
                <a:cs typeface="Arial" charset="0"/>
              </a:rPr>
              <a:t>by AHA Centre</a:t>
            </a:r>
            <a:br>
              <a:rPr lang="en-GB" sz="3600" i="1" dirty="0">
                <a:solidFill>
                  <a:schemeClr val="tx1">
                    <a:lumMod val="65000"/>
                    <a:lumOff val="35000"/>
                  </a:schemeClr>
                </a:solidFill>
                <a:effectLst>
                  <a:outerShdw blurRad="38100" dist="38100" dir="2700000" algn="tl">
                    <a:srgbClr val="000000">
                      <a:alpha val="43137"/>
                    </a:srgbClr>
                  </a:outerShdw>
                </a:effectLst>
                <a:latin typeface="+mn-lt"/>
                <a:cs typeface="Arial" charset="0"/>
              </a:rPr>
            </a:br>
            <a:endParaRPr lang="en-GB" sz="3600" b="0" i="1" dirty="0" smtClean="0">
              <a:solidFill>
                <a:schemeClr val="tx1">
                  <a:lumMod val="65000"/>
                  <a:lumOff val="35000"/>
                </a:schemeClr>
              </a:solidFill>
              <a:effectLst>
                <a:outerShdw blurRad="38100" dist="38100" dir="2700000" algn="tl">
                  <a:srgbClr val="000000">
                    <a:alpha val="43137"/>
                  </a:srgbClr>
                </a:outerShdw>
              </a:effectLst>
              <a:latin typeface="+mn-lt"/>
              <a:cs typeface="Arial" charset="0"/>
            </a:endParaRPr>
          </a:p>
        </p:txBody>
      </p:sp>
      <p:pic>
        <p:nvPicPr>
          <p:cNvPr id="4" name="Picture 3"/>
          <p:cNvPicPr>
            <a:picLocks noChangeAspect="1"/>
          </p:cNvPicPr>
          <p:nvPr/>
        </p:nvPicPr>
        <p:blipFill>
          <a:blip r:embed="rId4"/>
          <a:stretch>
            <a:fillRect/>
          </a:stretch>
        </p:blipFill>
        <p:spPr>
          <a:xfrm>
            <a:off x="4858602" y="420320"/>
            <a:ext cx="3963519" cy="589614"/>
          </a:xfrm>
          <a:prstGeom prst="rect">
            <a:avLst/>
          </a:prstGeom>
        </p:spPr>
      </p:pic>
      <p:pic>
        <p:nvPicPr>
          <p:cNvPr id="15" name="Picture 9" descr="flags-on-whi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8550" y="3011617"/>
            <a:ext cx="3180103" cy="190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47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5536" y="2780928"/>
            <a:ext cx="8291264" cy="1153716"/>
          </a:xfrm>
        </p:spPr>
        <p:txBody>
          <a:bodyPr/>
          <a:lstStyle/>
          <a:p>
            <a:pPr algn="ctr"/>
            <a:r>
              <a:rPr lang="en-GB" sz="3200" dirty="0" smtClean="0">
                <a:cs typeface="Arial" charset="0"/>
                <a:hlinkClick r:id="rId2" action="ppaction://hlinkfile"/>
              </a:rPr>
              <a:t>Video</a:t>
            </a:r>
            <a:br>
              <a:rPr lang="en-GB" sz="3200" dirty="0" smtClean="0">
                <a:cs typeface="Arial" charset="0"/>
                <a:hlinkClick r:id="rId2" action="ppaction://hlinkfile"/>
              </a:rPr>
            </a:br>
            <a:r>
              <a:rPr lang="en-GB" sz="3200" dirty="0" smtClean="0">
                <a:cs typeface="Arial" charset="0"/>
                <a:hlinkClick r:id="rId2" action="ppaction://hlinkfile"/>
              </a:rPr>
              <a:t>the Movement</a:t>
            </a:r>
            <a:endParaRPr lang="en-GB" sz="3200" dirty="0" smtClean="0">
              <a:cs typeface="Arial" charset="0"/>
            </a:endParaRPr>
          </a:p>
        </p:txBody>
      </p:sp>
    </p:spTree>
    <p:extLst>
      <p:ext uri="{BB962C8B-B14F-4D97-AF65-F5344CB8AC3E}">
        <p14:creationId xmlns:p14="http://schemas.microsoft.com/office/powerpoint/2010/main" val="15206676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p:cNvPicPr>
            <a:picLocks noChangeAspect="1"/>
          </p:cNvPicPr>
          <p:nvPr/>
        </p:nvPicPr>
        <p:blipFill>
          <a:blip r:embed="rId3"/>
          <a:stretch>
            <a:fillRect/>
          </a:stretch>
        </p:blipFill>
        <p:spPr>
          <a:xfrm>
            <a:off x="-15134" y="-48785"/>
            <a:ext cx="9175464" cy="1982023"/>
          </a:xfrm>
          <a:prstGeom prst="rect">
            <a:avLst/>
          </a:prstGeom>
        </p:spPr>
      </p:pic>
      <p:sp>
        <p:nvSpPr>
          <p:cNvPr id="40" name="Rectangle 39"/>
          <p:cNvSpPr/>
          <p:nvPr/>
        </p:nvSpPr>
        <p:spPr>
          <a:xfrm>
            <a:off x="3087757" y="518828"/>
            <a:ext cx="6056242" cy="1004418"/>
          </a:xfrm>
          <a:prstGeom prst="rect">
            <a:avLst/>
          </a:prstGeom>
          <a:noFill/>
          <a:ln>
            <a:noFill/>
          </a:ln>
          <a:effectLst/>
        </p:spPr>
        <p:style>
          <a:lnRef idx="1">
            <a:schemeClr val="dk1"/>
          </a:lnRef>
          <a:fillRef idx="3">
            <a:schemeClr val="dk1"/>
          </a:fillRef>
          <a:effectRef idx="2">
            <a:schemeClr val="dk1"/>
          </a:effectRef>
          <a:fontRef idx="minor">
            <a:schemeClr val="lt1"/>
          </a:fontRef>
        </p:style>
        <p:txBody>
          <a:bodyPr rtlCol="0" anchor="ctr"/>
          <a:lstStyle/>
          <a:p>
            <a:pPr algn="r"/>
            <a:endParaRPr lang="en-US" dirty="0">
              <a:solidFill>
                <a:schemeClr val="tx2"/>
              </a:solidFill>
            </a:endParaRPr>
          </a:p>
        </p:txBody>
      </p:sp>
      <p:sp>
        <p:nvSpPr>
          <p:cNvPr id="26" name="Rectangle 25"/>
          <p:cNvSpPr/>
          <p:nvPr/>
        </p:nvSpPr>
        <p:spPr>
          <a:xfrm rot="16200000" flipV="1">
            <a:off x="5613266" y="2892076"/>
            <a:ext cx="1934094" cy="226781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rot="10800000">
            <a:off x="3585377" y="4301395"/>
            <a:ext cx="1881505" cy="21958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545088" y="1546990"/>
            <a:ext cx="1934094" cy="219588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rot="5400000" flipV="1">
            <a:off x="681307" y="2992448"/>
            <a:ext cx="1934094" cy="219587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608" y="2052559"/>
            <a:ext cx="887224" cy="1024742"/>
          </a:xfrm>
          <a:prstGeom prst="rect">
            <a:avLst/>
          </a:prstGeom>
        </p:spPr>
      </p:pic>
      <p:sp>
        <p:nvSpPr>
          <p:cNvPr id="28" name="Rectangle 3"/>
          <p:cNvSpPr txBox="1">
            <a:spLocks noChangeArrowheads="1"/>
          </p:cNvSpPr>
          <p:nvPr/>
        </p:nvSpPr>
        <p:spPr>
          <a:xfrm>
            <a:off x="3171356" y="3257723"/>
            <a:ext cx="2080263" cy="1425646"/>
          </a:xfrm>
          <a:prstGeom prst="rect">
            <a:avLst/>
          </a:prstGeom>
          <a:noFill/>
          <a:ln w="25400">
            <a:solidFill>
              <a:schemeClr val="bg1">
                <a:lumMod val="50000"/>
              </a:schemeClr>
            </a:solidFill>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GB" altLang="fr-FR" sz="1800" b="1" dirty="0" smtClean="0">
                <a:solidFill>
                  <a:srgbClr val="C00000"/>
                </a:solidFill>
                <a:latin typeface="Century Gothic"/>
                <a:cs typeface="Century Gothic"/>
              </a:rPr>
              <a:t>INTERNATIONAL CONFRENCE of RED CROSS and RED CRESCENT</a:t>
            </a:r>
            <a:endParaRPr lang="en-GB" altLang="fr-FR" sz="1800" b="1" dirty="0">
              <a:solidFill>
                <a:srgbClr val="C00000"/>
              </a:solidFill>
              <a:latin typeface="Century Gothic"/>
              <a:cs typeface="Century Gothic"/>
            </a:endParaRPr>
          </a:p>
        </p:txBody>
      </p:sp>
      <p:pic>
        <p:nvPicPr>
          <p:cNvPr id="29" name="Picture 7" descr="Flag_of_the_ICRC.sv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50275" y="6105525"/>
            <a:ext cx="446088"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4"/>
          <p:cNvSpPr>
            <a:spLocks noChangeArrowheads="1"/>
          </p:cNvSpPr>
          <p:nvPr/>
        </p:nvSpPr>
        <p:spPr bwMode="auto">
          <a:xfrm>
            <a:off x="2560323" y="1039670"/>
            <a:ext cx="6581911" cy="100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fr-FR" sz="3500" b="1" i="1" dirty="0" smtClean="0">
                <a:solidFill>
                  <a:srgbClr val="C00000"/>
                </a:solidFill>
                <a:effectLst>
                  <a:outerShdw blurRad="38100" dist="38100" dir="2700000" algn="tl">
                    <a:srgbClr val="000000">
                      <a:alpha val="43137"/>
                    </a:srgbClr>
                  </a:outerShdw>
                </a:effectLst>
                <a:latin typeface="Myriad Pro" panose="020B0503030403020204" pitchFamily="34" charset="0"/>
                <a:cs typeface="Lemon/Milk"/>
              </a:rPr>
              <a:t>MOVEMENT and STATES</a:t>
            </a:r>
          </a:p>
        </p:txBody>
      </p:sp>
      <p:pic>
        <p:nvPicPr>
          <p:cNvPr id="41" name="Picture 40"/>
          <p:cNvPicPr>
            <a:picLocks noChangeAspect="1"/>
          </p:cNvPicPr>
          <p:nvPr/>
        </p:nvPicPr>
        <p:blipFill>
          <a:blip r:embed="rId5"/>
          <a:stretch>
            <a:fillRect/>
          </a:stretch>
        </p:blipFill>
        <p:spPr>
          <a:xfrm>
            <a:off x="5382189" y="3718870"/>
            <a:ext cx="3761810" cy="598821"/>
          </a:xfrm>
          <a:prstGeom prst="rect">
            <a:avLst/>
          </a:prstGeom>
        </p:spPr>
      </p:pic>
      <p:grpSp>
        <p:nvGrpSpPr>
          <p:cNvPr id="5" name="Group 4"/>
          <p:cNvGrpSpPr/>
          <p:nvPr/>
        </p:nvGrpSpPr>
        <p:grpSpPr>
          <a:xfrm>
            <a:off x="1443538" y="3293009"/>
            <a:ext cx="1597248" cy="1759091"/>
            <a:chOff x="1042096" y="3488247"/>
            <a:chExt cx="1597248" cy="1759091"/>
          </a:xfrm>
        </p:grpSpPr>
        <p:sp>
          <p:nvSpPr>
            <p:cNvPr id="23" name="Rectangle 3"/>
            <p:cNvSpPr txBox="1">
              <a:spLocks noChangeArrowheads="1"/>
            </p:cNvSpPr>
            <p:nvPr/>
          </p:nvSpPr>
          <p:spPr>
            <a:xfrm>
              <a:off x="1042096" y="4578772"/>
              <a:ext cx="1597248" cy="6685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GB" altLang="fr-FR" sz="1300" b="1" dirty="0" smtClean="0">
                  <a:solidFill>
                    <a:schemeClr val="tx1"/>
                  </a:solidFill>
                  <a:latin typeface="Century Gothic"/>
                  <a:cs typeface="Century Gothic"/>
                </a:rPr>
                <a:t>190 National Societies</a:t>
              </a:r>
              <a:endParaRPr lang="en-GB" altLang="fr-FR" sz="1300" b="1" dirty="0">
                <a:solidFill>
                  <a:schemeClr val="tx1"/>
                </a:solidFill>
                <a:latin typeface="Century Gothic"/>
                <a:cs typeface="Century Gothic"/>
              </a:endParaRPr>
            </a:p>
          </p:txBody>
        </p:sp>
        <p:grpSp>
          <p:nvGrpSpPr>
            <p:cNvPr id="42" name="Group 41"/>
            <p:cNvGrpSpPr/>
            <p:nvPr/>
          </p:nvGrpSpPr>
          <p:grpSpPr>
            <a:xfrm>
              <a:off x="1257281" y="3488247"/>
              <a:ext cx="1141190" cy="990552"/>
              <a:chOff x="3539889" y="2378284"/>
              <a:chExt cx="1417677" cy="1391252"/>
            </a:xfrm>
          </p:grpSpPr>
          <p:pic>
            <p:nvPicPr>
              <p:cNvPr id="43" name="Picture 42" descr="2000px-Flag_of_the_Red_Crescent.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9051" y="3100923"/>
                <a:ext cx="485541" cy="668613"/>
              </a:xfrm>
              <a:prstGeom prst="rect">
                <a:avLst/>
              </a:prstGeom>
            </p:spPr>
          </p:pic>
          <p:pic>
            <p:nvPicPr>
              <p:cNvPr id="44" name="Picture 43" descr="11954335252025281875red_cross_joshua_dwire_03.svg.m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9889" y="2861675"/>
                <a:ext cx="453555" cy="439491"/>
              </a:xfrm>
              <a:prstGeom prst="rect">
                <a:avLst/>
              </a:prstGeom>
            </p:spPr>
          </p:pic>
          <p:pic>
            <p:nvPicPr>
              <p:cNvPr id="45" name="Picture 44" descr="11954335252025281875red_cross_joshua_dwire_03.svg.m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7524" y="2769082"/>
                <a:ext cx="453555" cy="439491"/>
              </a:xfrm>
              <a:prstGeom prst="rect">
                <a:avLst/>
              </a:prstGeom>
            </p:spPr>
          </p:pic>
          <p:pic>
            <p:nvPicPr>
              <p:cNvPr id="46" name="Picture 45" descr="11954335252025281875red_cross_joshua_dwire_03.svg.m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77061" y="2378284"/>
                <a:ext cx="276487" cy="267913"/>
              </a:xfrm>
              <a:prstGeom prst="rect">
                <a:avLst/>
              </a:prstGeom>
            </p:spPr>
          </p:pic>
          <p:pic>
            <p:nvPicPr>
              <p:cNvPr id="47" name="Picture 46" descr="2000px-Flag_of_the_Red_Crescent.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7923" y="2404284"/>
                <a:ext cx="301128" cy="414666"/>
              </a:xfrm>
              <a:prstGeom prst="rect">
                <a:avLst/>
              </a:prstGeom>
            </p:spPr>
          </p:pic>
          <p:pic>
            <p:nvPicPr>
              <p:cNvPr id="48" name="Picture 47" descr="11954335252025281875red_cross_joshua_dwire_03.svg.m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81" y="3320582"/>
                <a:ext cx="236870" cy="229524"/>
              </a:xfrm>
              <a:prstGeom prst="rect">
                <a:avLst/>
              </a:prstGeom>
            </p:spPr>
          </p:pic>
          <p:pic>
            <p:nvPicPr>
              <p:cNvPr id="49" name="Picture 48" descr="2000px-Flag_of_the_Red_Crescent.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0515" y="2404284"/>
                <a:ext cx="301128" cy="414666"/>
              </a:xfrm>
              <a:prstGeom prst="rect">
                <a:avLst/>
              </a:prstGeom>
            </p:spPr>
          </p:pic>
          <p:pic>
            <p:nvPicPr>
              <p:cNvPr id="50" name="Picture 49" descr="2000px-Flag_of_the_Red_Crescent.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6396" y="2561749"/>
                <a:ext cx="301128" cy="414666"/>
              </a:xfrm>
              <a:prstGeom prst="rect">
                <a:avLst/>
              </a:prstGeom>
            </p:spPr>
          </p:pic>
          <p:pic>
            <p:nvPicPr>
              <p:cNvPr id="51" name="Picture 50" descr="11954335252025281875red_cross_joshua_dwire_03.svg.m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4592" y="3348600"/>
                <a:ext cx="276487" cy="267913"/>
              </a:xfrm>
              <a:prstGeom prst="rect">
                <a:avLst/>
              </a:prstGeom>
            </p:spPr>
          </p:pic>
          <p:pic>
            <p:nvPicPr>
              <p:cNvPr id="52" name="Picture 51" descr="11954335252025281875red_cross_joshua_dwire_03.svg.m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1079" y="3100923"/>
                <a:ext cx="276487" cy="267913"/>
              </a:xfrm>
              <a:prstGeom prst="rect">
                <a:avLst/>
              </a:prstGeom>
            </p:spPr>
          </p:pic>
        </p:grpSp>
      </p:grpSp>
      <p:cxnSp>
        <p:nvCxnSpPr>
          <p:cNvPr id="54" name="Straight Connector 53"/>
          <p:cNvCxnSpPr/>
          <p:nvPr/>
        </p:nvCxnSpPr>
        <p:spPr>
          <a:xfrm>
            <a:off x="8397875" y="2144389"/>
            <a:ext cx="0" cy="4475486"/>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8077200" y="5545138"/>
            <a:ext cx="965200"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3326117" y="4756386"/>
            <a:ext cx="1778460" cy="1307284"/>
            <a:chOff x="3471202" y="4687962"/>
            <a:chExt cx="1778460" cy="1307284"/>
          </a:xfrm>
        </p:grpSpPr>
        <p:sp>
          <p:nvSpPr>
            <p:cNvPr id="24" name="Rectangle 3"/>
            <p:cNvSpPr txBox="1">
              <a:spLocks noChangeArrowheads="1"/>
            </p:cNvSpPr>
            <p:nvPr/>
          </p:nvSpPr>
          <p:spPr>
            <a:xfrm>
              <a:off x="3471202" y="5446606"/>
              <a:ext cx="1778460" cy="5486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GB" altLang="fr-FR" sz="1400" b="1" dirty="0" smtClean="0">
                  <a:solidFill>
                    <a:schemeClr val="tx1"/>
                  </a:solidFill>
                  <a:latin typeface="+mj-lt"/>
                  <a:cs typeface="Century Gothic"/>
                </a:rPr>
                <a:t>196 States party to Geneva Conventions</a:t>
              </a:r>
              <a:endParaRPr lang="en-GB" altLang="fr-FR" sz="1400" b="1" dirty="0">
                <a:solidFill>
                  <a:schemeClr val="tx1"/>
                </a:solidFill>
                <a:latin typeface="+mj-lt"/>
                <a:cs typeface="Century Gothic"/>
              </a:endParaRPr>
            </a:p>
          </p:txBody>
        </p:sp>
        <p:pic>
          <p:nvPicPr>
            <p:cNvPr id="2" name="Picture 1"/>
            <p:cNvPicPr>
              <a:picLocks noChangeAspect="1"/>
            </p:cNvPicPr>
            <p:nvPr/>
          </p:nvPicPr>
          <p:blipFill>
            <a:blip r:embed="rId8"/>
            <a:stretch>
              <a:fillRect/>
            </a:stretch>
          </p:blipFill>
          <p:spPr>
            <a:xfrm>
              <a:off x="3471202" y="4687962"/>
              <a:ext cx="1590806" cy="784507"/>
            </a:xfrm>
            <a:prstGeom prst="rect">
              <a:avLst/>
            </a:prstGeom>
          </p:spPr>
        </p:pic>
      </p:grpSp>
      <p:pic>
        <p:nvPicPr>
          <p:cNvPr id="7" name="Picture 6"/>
          <p:cNvPicPr>
            <a:picLocks noChangeAspect="1"/>
          </p:cNvPicPr>
          <p:nvPr/>
        </p:nvPicPr>
        <p:blipFill>
          <a:blip r:embed="rId9"/>
          <a:stretch>
            <a:fillRect/>
          </a:stretch>
        </p:blipFill>
        <p:spPr>
          <a:xfrm>
            <a:off x="342553" y="6136687"/>
            <a:ext cx="3048264" cy="457240"/>
          </a:xfrm>
          <a:prstGeom prst="rect">
            <a:avLst/>
          </a:prstGeom>
        </p:spPr>
      </p:pic>
    </p:spTree>
    <p:extLst>
      <p:ext uri="{BB962C8B-B14F-4D97-AF65-F5344CB8AC3E}">
        <p14:creationId xmlns:p14="http://schemas.microsoft.com/office/powerpoint/2010/main" val="19322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right)">
                                      <p:cBhvr>
                                        <p:cTn id="10" dur="500"/>
                                        <p:tgtEl>
                                          <p:spTgt spid="41"/>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397875" y="3321050"/>
            <a:ext cx="0" cy="3298825"/>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rot="16200000">
            <a:off x="4954910" y="2757651"/>
            <a:ext cx="2316590" cy="2612732"/>
          </a:xfrm>
          <a:prstGeom prst="rect">
            <a:avLst/>
          </a:prstGeom>
        </p:spPr>
      </p:pic>
      <p:pic>
        <p:nvPicPr>
          <p:cNvPr id="12" name="Picture 11"/>
          <p:cNvPicPr>
            <a:picLocks noChangeAspect="1"/>
          </p:cNvPicPr>
          <p:nvPr/>
        </p:nvPicPr>
        <p:blipFill>
          <a:blip r:embed="rId4"/>
          <a:stretch>
            <a:fillRect/>
          </a:stretch>
        </p:blipFill>
        <p:spPr>
          <a:xfrm>
            <a:off x="-15134" y="-48785"/>
            <a:ext cx="9175464" cy="1982023"/>
          </a:xfrm>
          <a:prstGeom prst="rect">
            <a:avLst/>
          </a:prstGeom>
        </p:spPr>
      </p:pic>
      <p:sp>
        <p:nvSpPr>
          <p:cNvPr id="17" name="Title 5"/>
          <p:cNvSpPr txBox="1">
            <a:spLocks/>
          </p:cNvSpPr>
          <p:nvPr/>
        </p:nvSpPr>
        <p:spPr>
          <a:xfrm>
            <a:off x="3500473" y="1259320"/>
            <a:ext cx="5541927" cy="5115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altLang="fr-FR" sz="3500" b="1" i="1" dirty="0" smtClean="0">
                <a:solidFill>
                  <a:srgbClr val="C00000"/>
                </a:solidFill>
                <a:effectLst>
                  <a:outerShdw blurRad="38100" dist="38100" dir="2700000" algn="tl">
                    <a:srgbClr val="000000">
                      <a:alpha val="43137"/>
                    </a:srgbClr>
                  </a:outerShdw>
                </a:effectLst>
                <a:latin typeface="Myriad Pro" panose="020B0503030403020204" pitchFamily="34" charset="0"/>
                <a:cs typeface="Lemon/Milk"/>
              </a:rPr>
              <a:t>THE RED CROSS EMBLEM</a:t>
            </a:r>
            <a:endParaRPr lang="en-US" altLang="fr-FR" sz="3500" b="1" i="1" dirty="0">
              <a:solidFill>
                <a:srgbClr val="C00000"/>
              </a:solidFill>
              <a:effectLst>
                <a:outerShdw blurRad="38100" dist="38100" dir="2700000" algn="tl">
                  <a:srgbClr val="000000">
                    <a:alpha val="43137"/>
                  </a:srgbClr>
                </a:outerShdw>
              </a:effectLst>
              <a:latin typeface="Myriad Pro" panose="020B0503030403020204" pitchFamily="34" charset="0"/>
              <a:cs typeface="Lemon/Milk"/>
            </a:endParaRPr>
          </a:p>
        </p:txBody>
      </p:sp>
      <p:sp>
        <p:nvSpPr>
          <p:cNvPr id="9" name="AutoShape 3"/>
          <p:cNvSpPr>
            <a:spLocks noChangeArrowheads="1"/>
          </p:cNvSpPr>
          <p:nvPr/>
        </p:nvSpPr>
        <p:spPr bwMode="auto">
          <a:xfrm>
            <a:off x="1173720" y="3063029"/>
            <a:ext cx="755901" cy="876166"/>
          </a:xfrm>
          <a:prstGeom prst="wave">
            <a:avLst>
              <a:gd name="adj1" fmla="val 13005"/>
              <a:gd name="adj2" fmla="val 0"/>
            </a:avLst>
          </a:prstGeom>
          <a:solidFill>
            <a:schemeClr val="folHlink"/>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CH" altLang="fr-FR"/>
          </a:p>
        </p:txBody>
      </p:sp>
      <p:sp>
        <p:nvSpPr>
          <p:cNvPr id="10" name="AutoShape 4"/>
          <p:cNvSpPr>
            <a:spLocks noChangeArrowheads="1"/>
          </p:cNvSpPr>
          <p:nvPr/>
        </p:nvSpPr>
        <p:spPr bwMode="auto">
          <a:xfrm>
            <a:off x="1651954" y="2459596"/>
            <a:ext cx="800366" cy="766646"/>
          </a:xfrm>
          <a:prstGeom prst="wave">
            <a:avLst>
              <a:gd name="adj1" fmla="val 13005"/>
              <a:gd name="adj2" fmla="val 0"/>
            </a:avLst>
          </a:prstGeom>
          <a:solidFill>
            <a:srgbClr val="96969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CH" altLang="fr-FR"/>
          </a:p>
        </p:txBody>
      </p:sp>
      <p:sp>
        <p:nvSpPr>
          <p:cNvPr id="14" name="AutoShape 5"/>
          <p:cNvSpPr>
            <a:spLocks noChangeArrowheads="1"/>
          </p:cNvSpPr>
          <p:nvPr/>
        </p:nvSpPr>
        <p:spPr bwMode="auto">
          <a:xfrm>
            <a:off x="640368" y="2315601"/>
            <a:ext cx="755901" cy="821406"/>
          </a:xfrm>
          <a:prstGeom prst="wave">
            <a:avLst>
              <a:gd name="adj1" fmla="val 13005"/>
              <a:gd name="adj2" fmla="val 0"/>
            </a:avLst>
          </a:prstGeom>
          <a:solidFill>
            <a:srgbClr val="33996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CH" altLang="fr-FR"/>
          </a:p>
        </p:txBody>
      </p:sp>
      <p:sp>
        <p:nvSpPr>
          <p:cNvPr id="15" name="AutoShape 6"/>
          <p:cNvSpPr>
            <a:spLocks noChangeArrowheads="1"/>
          </p:cNvSpPr>
          <p:nvPr/>
        </p:nvSpPr>
        <p:spPr bwMode="auto">
          <a:xfrm>
            <a:off x="1785319" y="3818885"/>
            <a:ext cx="667001" cy="888401"/>
          </a:xfrm>
          <a:prstGeom prst="wave">
            <a:avLst>
              <a:gd name="adj1" fmla="val 13005"/>
              <a:gd name="adj2" fmla="val 0"/>
            </a:avLst>
          </a:prstGeom>
          <a:solidFill>
            <a:srgbClr val="FF66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CH" altLang="fr-FR"/>
          </a:p>
        </p:txBody>
      </p:sp>
      <p:sp>
        <p:nvSpPr>
          <p:cNvPr id="16" name="AutoShape 7"/>
          <p:cNvSpPr>
            <a:spLocks noChangeArrowheads="1"/>
          </p:cNvSpPr>
          <p:nvPr/>
        </p:nvSpPr>
        <p:spPr bwMode="auto">
          <a:xfrm>
            <a:off x="580024" y="3673725"/>
            <a:ext cx="711436" cy="876166"/>
          </a:xfrm>
          <a:prstGeom prst="wave">
            <a:avLst>
              <a:gd name="adj1" fmla="val 13005"/>
              <a:gd name="adj2" fmla="val 0"/>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CH" altLang="fr-FR"/>
          </a:p>
        </p:txBody>
      </p:sp>
      <p:sp>
        <p:nvSpPr>
          <p:cNvPr id="3" name="Rectangle 2"/>
          <p:cNvSpPr/>
          <p:nvPr/>
        </p:nvSpPr>
        <p:spPr>
          <a:xfrm>
            <a:off x="110360" y="4898197"/>
            <a:ext cx="3083187" cy="646331"/>
          </a:xfrm>
          <a:prstGeom prst="rect">
            <a:avLst/>
          </a:prstGeom>
        </p:spPr>
        <p:txBody>
          <a:bodyPr wrap="square">
            <a:spAutoFit/>
          </a:bodyPr>
          <a:lstStyle/>
          <a:p>
            <a:pPr>
              <a:buClr>
                <a:schemeClr val="accent1"/>
              </a:buClr>
            </a:pPr>
            <a:r>
              <a:rPr lang="en-US" altLang="fr-FR" dirty="0">
                <a:solidFill>
                  <a:schemeClr val="accent2"/>
                </a:solidFill>
                <a:latin typeface="+mj-lt"/>
              </a:rPr>
              <a:t>Signs of the medical services of armed </a:t>
            </a:r>
            <a:r>
              <a:rPr lang="en-US" altLang="fr-FR" dirty="0" smtClean="0">
                <a:solidFill>
                  <a:schemeClr val="accent2"/>
                </a:solidFill>
                <a:latin typeface="+mj-lt"/>
              </a:rPr>
              <a:t>forces before 1863 </a:t>
            </a:r>
            <a:endParaRPr lang="en-US" altLang="fr-FR" dirty="0">
              <a:solidFill>
                <a:schemeClr val="accent2"/>
              </a:solidFill>
              <a:latin typeface="+mj-lt"/>
            </a:endParaRPr>
          </a:p>
        </p:txBody>
      </p:sp>
      <p:sp>
        <p:nvSpPr>
          <p:cNvPr id="18" name="Rectangle 17"/>
          <p:cNvSpPr/>
          <p:nvPr/>
        </p:nvSpPr>
        <p:spPr>
          <a:xfrm>
            <a:off x="4499912" y="2490676"/>
            <a:ext cx="3226585" cy="646331"/>
          </a:xfrm>
          <a:prstGeom prst="rect">
            <a:avLst/>
          </a:prstGeom>
        </p:spPr>
        <p:txBody>
          <a:bodyPr wrap="square">
            <a:spAutoFit/>
          </a:bodyPr>
          <a:lstStyle/>
          <a:p>
            <a:pPr>
              <a:buClr>
                <a:schemeClr val="accent1"/>
              </a:buClr>
            </a:pPr>
            <a:r>
              <a:rPr lang="en-US" altLang="fr-FR" dirty="0">
                <a:solidFill>
                  <a:schemeClr val="accent2"/>
                </a:solidFill>
                <a:latin typeface="+mj-lt"/>
              </a:rPr>
              <a:t>Signs of the medical services of armed </a:t>
            </a:r>
            <a:r>
              <a:rPr lang="en-US" altLang="fr-FR" dirty="0" smtClean="0">
                <a:solidFill>
                  <a:schemeClr val="accent2"/>
                </a:solidFill>
                <a:latin typeface="+mj-lt"/>
              </a:rPr>
              <a:t>forces after 1863 </a:t>
            </a:r>
            <a:endParaRPr lang="en-US" altLang="fr-FR" dirty="0">
              <a:solidFill>
                <a:schemeClr val="accent2"/>
              </a:solidFill>
              <a:latin typeface="+mj-lt"/>
            </a:endParaRPr>
          </a:p>
        </p:txBody>
      </p:sp>
      <p:pic>
        <p:nvPicPr>
          <p:cNvPr id="4" name="Picture 3"/>
          <p:cNvPicPr>
            <a:picLocks noChangeAspect="1"/>
          </p:cNvPicPr>
          <p:nvPr/>
        </p:nvPicPr>
        <p:blipFill>
          <a:blip r:embed="rId5"/>
          <a:stretch>
            <a:fillRect/>
          </a:stretch>
        </p:blipFill>
        <p:spPr>
          <a:xfrm>
            <a:off x="110360" y="6141049"/>
            <a:ext cx="8824036" cy="518205"/>
          </a:xfrm>
          <a:prstGeom prst="rect">
            <a:avLst/>
          </a:prstGeom>
        </p:spPr>
      </p:pic>
    </p:spTree>
    <p:extLst>
      <p:ext uri="{BB962C8B-B14F-4D97-AF65-F5344CB8AC3E}">
        <p14:creationId xmlns:p14="http://schemas.microsoft.com/office/powerpoint/2010/main" val="361740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1000"/>
                                        <p:tgtEl>
                                          <p:spTgt spid="2"/>
                                        </p:tgtEl>
                                      </p:cBhvr>
                                    </p:animEffect>
                                    <p:anim calcmode="lin" valueType="num">
                                      <p:cBhvr>
                                        <p:cTn id="45" dur="1000" fill="hold"/>
                                        <p:tgtEl>
                                          <p:spTgt spid="2"/>
                                        </p:tgtEl>
                                        <p:attrNameLst>
                                          <p:attrName>ppt_x</p:attrName>
                                        </p:attrNameLst>
                                      </p:cBhvr>
                                      <p:tavLst>
                                        <p:tav tm="0">
                                          <p:val>
                                            <p:strVal val="#ppt_x"/>
                                          </p:val>
                                        </p:tav>
                                        <p:tav tm="100000">
                                          <p:val>
                                            <p:strVal val="#ppt_x"/>
                                          </p:val>
                                        </p:tav>
                                      </p:tavLst>
                                    </p:anim>
                                    <p:anim calcmode="lin" valueType="num">
                                      <p:cBhvr>
                                        <p:cTn id="4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P spid="16" grpId="0" animBg="1"/>
      <p:bldP spid="3"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15134" y="-48785"/>
            <a:ext cx="9175464" cy="1982023"/>
          </a:xfrm>
          <a:prstGeom prst="rect">
            <a:avLst/>
          </a:prstGeom>
        </p:spPr>
      </p:pic>
      <p:sp>
        <p:nvSpPr>
          <p:cNvPr id="8" name="Rectangle 3"/>
          <p:cNvSpPr>
            <a:spLocks noChangeArrowheads="1"/>
          </p:cNvSpPr>
          <p:nvPr/>
        </p:nvSpPr>
        <p:spPr bwMode="auto">
          <a:xfrm>
            <a:off x="4659633" y="4527897"/>
            <a:ext cx="1562720" cy="33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Wingdings" panose="05000000000000000000" pitchFamily="2" charset="2"/>
              <a:buNone/>
            </a:pPr>
            <a:r>
              <a:rPr lang="en-GB" altLang="fr-FR" sz="2000" dirty="0" smtClean="0">
                <a:solidFill>
                  <a:schemeClr val="tx2">
                    <a:lumMod val="75000"/>
                  </a:schemeClr>
                </a:solidFill>
                <a:latin typeface="Bebas"/>
                <a:cs typeface="Bebas"/>
              </a:rPr>
              <a:t>1929 - 1980</a:t>
            </a:r>
          </a:p>
        </p:txBody>
      </p:sp>
      <p:sp>
        <p:nvSpPr>
          <p:cNvPr id="9" name="Rectangle 3"/>
          <p:cNvSpPr>
            <a:spLocks noChangeArrowheads="1"/>
          </p:cNvSpPr>
          <p:nvPr/>
        </p:nvSpPr>
        <p:spPr bwMode="auto">
          <a:xfrm>
            <a:off x="918186" y="4461045"/>
            <a:ext cx="994866" cy="333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buFont typeface="Wingdings" panose="05000000000000000000" pitchFamily="2" charset="2"/>
              <a:buNone/>
            </a:pPr>
            <a:r>
              <a:rPr lang="en-GB" altLang="fr-FR" sz="2000" dirty="0" smtClean="0">
                <a:solidFill>
                  <a:srgbClr val="17375E"/>
                </a:solidFill>
                <a:latin typeface="Bebas"/>
                <a:cs typeface="Bebas"/>
              </a:rPr>
              <a:t>1863 - Z</a:t>
            </a:r>
          </a:p>
        </p:txBody>
      </p:sp>
      <p:sp>
        <p:nvSpPr>
          <p:cNvPr id="10" name="Rectangle 3"/>
          <p:cNvSpPr>
            <a:spLocks noChangeArrowheads="1"/>
          </p:cNvSpPr>
          <p:nvPr/>
        </p:nvSpPr>
        <p:spPr bwMode="auto">
          <a:xfrm>
            <a:off x="2544849" y="4488972"/>
            <a:ext cx="1724342" cy="38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GB" altLang="fr-FR" sz="2000" dirty="0" smtClean="0">
                <a:solidFill>
                  <a:srgbClr val="17375E"/>
                </a:solidFill>
                <a:latin typeface="Bebas"/>
                <a:cs typeface="Bebas"/>
              </a:rPr>
              <a:t>1876 - Z</a:t>
            </a:r>
          </a:p>
        </p:txBody>
      </p:sp>
      <p:sp>
        <p:nvSpPr>
          <p:cNvPr id="12" name="Rectangle 3"/>
          <p:cNvSpPr>
            <a:spLocks noChangeArrowheads="1"/>
          </p:cNvSpPr>
          <p:nvPr/>
        </p:nvSpPr>
        <p:spPr bwMode="auto">
          <a:xfrm>
            <a:off x="6376054" y="4470633"/>
            <a:ext cx="2101152" cy="56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Font typeface="Wingdings" panose="05000000000000000000" pitchFamily="2" charset="2"/>
              <a:buNone/>
            </a:pPr>
            <a:r>
              <a:rPr lang="en-US" altLang="fr-FR" sz="2000" dirty="0" smtClean="0">
                <a:solidFill>
                  <a:srgbClr val="17375E"/>
                </a:solidFill>
                <a:latin typeface="Bebas"/>
                <a:cs typeface="Bebas"/>
              </a:rPr>
              <a:t>2005 - Z</a:t>
            </a:r>
            <a:endParaRPr lang="en-GB" altLang="fr-FR" sz="2000" dirty="0" smtClean="0">
              <a:solidFill>
                <a:srgbClr val="17375E"/>
              </a:solidFill>
              <a:latin typeface="Bebas"/>
              <a:cs typeface="Bebas"/>
            </a:endParaRPr>
          </a:p>
        </p:txBody>
      </p:sp>
      <p:cxnSp>
        <p:nvCxnSpPr>
          <p:cNvPr id="17" name="Straight Connector 16"/>
          <p:cNvCxnSpPr/>
          <p:nvPr/>
        </p:nvCxnSpPr>
        <p:spPr>
          <a:xfrm>
            <a:off x="4505931" y="2611350"/>
            <a:ext cx="0" cy="2282863"/>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571837" y="2611355"/>
            <a:ext cx="0" cy="2282863"/>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440026" y="2465574"/>
            <a:ext cx="0" cy="2282863"/>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8397875" y="5344786"/>
            <a:ext cx="0" cy="1275089"/>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8250844" y="5545138"/>
            <a:ext cx="791556"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2000px-Red_Crystal_with_Star.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0993" y="2868970"/>
            <a:ext cx="1059188" cy="1059188"/>
          </a:xfrm>
          <a:prstGeom prst="rect">
            <a:avLst/>
          </a:prstGeom>
        </p:spPr>
      </p:pic>
      <p:pic>
        <p:nvPicPr>
          <p:cNvPr id="11" name="Picture 10" descr="2000px-Flag_of_the_Red_Crescent.sv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2584" y="2625132"/>
            <a:ext cx="1048630" cy="1490216"/>
          </a:xfrm>
          <a:prstGeom prst="rect">
            <a:avLst/>
          </a:prstGeom>
        </p:spPr>
      </p:pic>
      <p:pic>
        <p:nvPicPr>
          <p:cNvPr id="13" name="Picture 12" descr="800px-red_lion_with_sun_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2262" y="2611355"/>
            <a:ext cx="2178842" cy="1451652"/>
          </a:xfrm>
          <a:prstGeom prst="rect">
            <a:avLst/>
          </a:prstGeom>
        </p:spPr>
      </p:pic>
      <p:pic>
        <p:nvPicPr>
          <p:cNvPr id="15" name="Picture 14" descr="11954335252025281875red_cross_joshua_dwire_03.svg.med.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8186" y="2868970"/>
            <a:ext cx="1002542" cy="1002540"/>
          </a:xfrm>
          <a:prstGeom prst="rect">
            <a:avLst/>
          </a:prstGeom>
        </p:spPr>
      </p:pic>
      <p:cxnSp>
        <p:nvCxnSpPr>
          <p:cNvPr id="34" name="Straight Connector 33"/>
          <p:cNvCxnSpPr/>
          <p:nvPr/>
        </p:nvCxnSpPr>
        <p:spPr>
          <a:xfrm>
            <a:off x="654359" y="4337831"/>
            <a:ext cx="7660445"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sp>
        <p:nvSpPr>
          <p:cNvPr id="28" name="Rectangle 4"/>
          <p:cNvSpPr>
            <a:spLocks noChangeArrowheads="1"/>
          </p:cNvSpPr>
          <p:nvPr/>
        </p:nvSpPr>
        <p:spPr bwMode="auto">
          <a:xfrm>
            <a:off x="2697454" y="1377886"/>
            <a:ext cx="6462876" cy="580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fr-FR" sz="3000" b="1" i="1" dirty="0" smtClean="0">
                <a:solidFill>
                  <a:srgbClr val="C00000"/>
                </a:solidFill>
                <a:effectLst>
                  <a:outerShdw blurRad="38100" dist="38100" dir="2700000" algn="tl">
                    <a:srgbClr val="000000">
                      <a:alpha val="43137"/>
                    </a:srgbClr>
                  </a:outerShdw>
                </a:effectLst>
                <a:latin typeface="Myriad Pro" panose="020B0503030403020204" pitchFamily="34" charset="0"/>
                <a:cs typeface="Lemon/Milk"/>
              </a:rPr>
              <a:t>GENEVA CONVENTION EMBLEMS</a:t>
            </a:r>
          </a:p>
        </p:txBody>
      </p:sp>
      <p:sp>
        <p:nvSpPr>
          <p:cNvPr id="3" name="Rectangle 2"/>
          <p:cNvSpPr/>
          <p:nvPr/>
        </p:nvSpPr>
        <p:spPr>
          <a:xfrm>
            <a:off x="1713003" y="5071270"/>
            <a:ext cx="5358518" cy="400110"/>
          </a:xfrm>
          <a:prstGeom prst="rect">
            <a:avLst/>
          </a:prstGeom>
        </p:spPr>
        <p:txBody>
          <a:bodyPr wrap="none">
            <a:spAutoFit/>
          </a:bodyPr>
          <a:lstStyle/>
          <a:p>
            <a:pPr algn="ctr">
              <a:buClr>
                <a:schemeClr val="tx1"/>
              </a:buClr>
              <a:buFont typeface="Wingdings" pitchFamily="2" charset="2"/>
              <a:buNone/>
              <a:defRPr/>
            </a:pPr>
            <a:r>
              <a:rPr lang="fr-CH" sz="2000" dirty="0" err="1">
                <a:solidFill>
                  <a:srgbClr val="000000"/>
                </a:solidFill>
              </a:rPr>
              <a:t>Each</a:t>
            </a:r>
            <a:r>
              <a:rPr lang="fr-CH" sz="2000" dirty="0">
                <a:solidFill>
                  <a:srgbClr val="000000"/>
                </a:solidFill>
              </a:rPr>
              <a:t> state party </a:t>
            </a:r>
            <a:r>
              <a:rPr lang="fr-CH" sz="2000" dirty="0" smtClean="0">
                <a:solidFill>
                  <a:srgbClr val="000000"/>
                </a:solidFill>
              </a:rPr>
              <a:t>of GC must </a:t>
            </a:r>
            <a:r>
              <a:rPr lang="fr-CH" sz="2000" dirty="0">
                <a:solidFill>
                  <a:srgbClr val="000000"/>
                </a:solidFill>
              </a:rPr>
              <a:t>use </a:t>
            </a:r>
            <a:r>
              <a:rPr lang="fr-CH" sz="2000" dirty="0">
                <a:solidFill>
                  <a:srgbClr val="FF0000"/>
                </a:solidFill>
              </a:rPr>
              <a:t>one </a:t>
            </a:r>
            <a:r>
              <a:rPr lang="fr-CH" sz="2000" dirty="0" err="1">
                <a:solidFill>
                  <a:srgbClr val="FF0000"/>
                </a:solidFill>
              </a:rPr>
              <a:t>emblem</a:t>
            </a:r>
            <a:r>
              <a:rPr lang="fr-CH" sz="2000" dirty="0">
                <a:solidFill>
                  <a:srgbClr val="FF0000"/>
                </a:solidFill>
              </a:rPr>
              <a:t> </a:t>
            </a:r>
            <a:r>
              <a:rPr lang="fr-CH" sz="2000" dirty="0" err="1">
                <a:solidFill>
                  <a:srgbClr val="FF0000"/>
                </a:solidFill>
              </a:rPr>
              <a:t>only</a:t>
            </a:r>
            <a:endParaRPr lang="fr-CH" sz="2000" dirty="0">
              <a:solidFill>
                <a:srgbClr val="FF0000"/>
              </a:solidFill>
            </a:endParaRPr>
          </a:p>
        </p:txBody>
      </p:sp>
      <p:pic>
        <p:nvPicPr>
          <p:cNvPr id="4" name="Picture 3"/>
          <p:cNvPicPr>
            <a:picLocks noChangeAspect="1"/>
          </p:cNvPicPr>
          <p:nvPr/>
        </p:nvPicPr>
        <p:blipFill>
          <a:blip r:embed="rId8"/>
          <a:stretch>
            <a:fillRect/>
          </a:stretch>
        </p:blipFill>
        <p:spPr>
          <a:xfrm>
            <a:off x="300139" y="6139007"/>
            <a:ext cx="8620491" cy="518205"/>
          </a:xfrm>
          <a:prstGeom prst="rect">
            <a:avLst/>
          </a:prstGeom>
        </p:spPr>
      </p:pic>
    </p:spTree>
    <p:extLst>
      <p:ext uri="{BB962C8B-B14F-4D97-AF65-F5344CB8AC3E}">
        <p14:creationId xmlns:p14="http://schemas.microsoft.com/office/powerpoint/2010/main" val="393881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5536" y="103502"/>
            <a:ext cx="8291264" cy="1153716"/>
          </a:xfrm>
        </p:spPr>
        <p:txBody>
          <a:bodyPr/>
          <a:lstStyle/>
          <a:p>
            <a:pPr algn="ctr"/>
            <a:r>
              <a:rPr lang="en-GB" sz="4000" dirty="0" smtClean="0">
                <a:solidFill>
                  <a:srgbClr val="FF0000"/>
                </a:solidFill>
                <a:effectLst>
                  <a:outerShdw blurRad="38100" dist="38100" dir="2700000" algn="tl">
                    <a:srgbClr val="000000">
                      <a:alpha val="43137"/>
                    </a:srgbClr>
                  </a:outerShdw>
                </a:effectLst>
                <a:cs typeface="Arial" charset="0"/>
              </a:rPr>
              <a:t>The Fundamental Principles </a:t>
            </a:r>
          </a:p>
        </p:txBody>
      </p:sp>
      <p:sp>
        <p:nvSpPr>
          <p:cNvPr id="3" name="Rectangle 2"/>
          <p:cNvSpPr>
            <a:spLocks noGrp="1" noChangeArrowheads="1"/>
          </p:cNvSpPr>
          <p:nvPr/>
        </p:nvSpPr>
        <p:spPr bwMode="auto">
          <a:xfrm>
            <a:off x="467544" y="1471654"/>
            <a:ext cx="6958013"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0" fontAlgn="base" hangingPunct="0">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Humanity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Impartiality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Neutrality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Independence</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Voluntary service</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Unity</a:t>
            </a:r>
          </a:p>
          <a:p>
            <a:pPr marL="0" indent="0" eaLnBrk="1" hangingPunct="1">
              <a:spcBef>
                <a:spcPct val="40000"/>
              </a:spcBef>
              <a:buFont typeface="Wingdings" pitchFamily="2" charset="2"/>
              <a:buNone/>
            </a:pPr>
            <a:r>
              <a:rPr lang="en-GB" altLang="en-US" sz="2800" b="1" dirty="0" smtClean="0">
                <a:effectLst>
                  <a:outerShdw blurRad="38100" dist="38100" dir="2700000" algn="tl">
                    <a:srgbClr val="000000">
                      <a:alpha val="43137"/>
                    </a:srgbClr>
                  </a:outerShdw>
                </a:effectLst>
                <a:ea typeface="ＭＳ Ｐゴシック" pitchFamily="34" charset="-128"/>
              </a:rPr>
              <a:t>Universality </a:t>
            </a:r>
          </a:p>
        </p:txBody>
      </p:sp>
      <p:pic>
        <p:nvPicPr>
          <p:cNvPr id="5" name="Picture 9" descr="flags-on-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4004" y="1759686"/>
            <a:ext cx="552450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8464276" y="6063222"/>
            <a:ext cx="445047" cy="518205"/>
          </a:xfrm>
          <a:prstGeom prst="rect">
            <a:avLst/>
          </a:prstGeom>
        </p:spPr>
      </p:pic>
      <p:pic>
        <p:nvPicPr>
          <p:cNvPr id="4" name="Picture 3"/>
          <p:cNvPicPr>
            <a:picLocks noChangeAspect="1"/>
          </p:cNvPicPr>
          <p:nvPr/>
        </p:nvPicPr>
        <p:blipFill>
          <a:blip r:embed="rId4"/>
          <a:stretch>
            <a:fillRect/>
          </a:stretch>
        </p:blipFill>
        <p:spPr>
          <a:xfrm>
            <a:off x="291020" y="6093704"/>
            <a:ext cx="3048264" cy="457240"/>
          </a:xfrm>
          <a:prstGeom prst="rect">
            <a:avLst/>
          </a:prstGeom>
        </p:spPr>
      </p:pic>
    </p:spTree>
    <p:extLst>
      <p:ext uri="{BB962C8B-B14F-4D97-AF65-F5344CB8AC3E}">
        <p14:creationId xmlns:p14="http://schemas.microsoft.com/office/powerpoint/2010/main" val="1878745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8016" y="-48064"/>
            <a:ext cx="8291264" cy="1153716"/>
          </a:xfrm>
        </p:spPr>
        <p:txBody>
          <a:bodyPr/>
          <a:lstStyle/>
          <a:p>
            <a:pPr algn="ctr"/>
            <a:r>
              <a:rPr lang="en-GB" sz="4000" dirty="0" smtClean="0">
                <a:solidFill>
                  <a:srgbClr val="FF0000"/>
                </a:solidFill>
                <a:effectLst>
                  <a:outerShdw blurRad="38100" dist="38100" dir="2700000" algn="tl">
                    <a:srgbClr val="000000">
                      <a:alpha val="43137"/>
                    </a:srgbClr>
                  </a:outerShdw>
                </a:effectLst>
                <a:cs typeface="Arial" charset="0"/>
              </a:rPr>
              <a:t>The Fundamental Principles </a:t>
            </a:r>
          </a:p>
        </p:txBody>
      </p:sp>
      <p:sp>
        <p:nvSpPr>
          <p:cNvPr id="2" name="TextBox 1"/>
          <p:cNvSpPr txBox="1"/>
          <p:nvPr/>
        </p:nvSpPr>
        <p:spPr>
          <a:xfrm>
            <a:off x="107504" y="816032"/>
            <a:ext cx="8784976" cy="5693866"/>
          </a:xfrm>
          <a:prstGeom prst="rect">
            <a:avLst/>
          </a:prstGeom>
          <a:noFill/>
        </p:spPr>
        <p:txBody>
          <a:bodyPr wrap="square" rtlCol="0">
            <a:spAutoFit/>
          </a:bodyPr>
          <a:lstStyle/>
          <a:p>
            <a:pPr algn="just"/>
            <a:r>
              <a:rPr lang="en-GB" sz="1400" b="1" dirty="0">
                <a:solidFill>
                  <a:srgbClr val="FF0000"/>
                </a:solidFill>
                <a:effectLst>
                  <a:outerShdw blurRad="38100" dist="38100" dir="2700000" algn="tl">
                    <a:srgbClr val="000000">
                      <a:alpha val="43137"/>
                    </a:srgbClr>
                  </a:outerShdw>
                </a:effectLst>
              </a:rPr>
              <a:t>Humanity</a:t>
            </a:r>
          </a:p>
          <a:p>
            <a:pPr algn="just"/>
            <a:r>
              <a:rPr lang="en-GB" sz="1400" dirty="0"/>
              <a:t>The International Red Cross and Red Crescent Movement, born </a:t>
            </a:r>
            <a:r>
              <a:rPr lang="en-GB" sz="1400" dirty="0" smtClean="0"/>
              <a:t>of a </a:t>
            </a:r>
            <a:r>
              <a:rPr lang="en-GB" sz="1400" dirty="0"/>
              <a:t>desire to bring assistance without discrimination to the </a:t>
            </a:r>
            <a:r>
              <a:rPr lang="en-GB" sz="1400" dirty="0" smtClean="0"/>
              <a:t>wounded on </a:t>
            </a:r>
            <a:r>
              <a:rPr lang="en-GB" sz="1400" dirty="0"/>
              <a:t>the battlefield, endeavours, in its international and </a:t>
            </a:r>
            <a:r>
              <a:rPr lang="en-GB" sz="1400" dirty="0" smtClean="0"/>
              <a:t>national capacity</a:t>
            </a:r>
            <a:r>
              <a:rPr lang="en-GB" sz="1400" dirty="0"/>
              <a:t>, to </a:t>
            </a:r>
            <a:r>
              <a:rPr lang="en-GB" sz="1400" dirty="0">
                <a:solidFill>
                  <a:srgbClr val="FF0000"/>
                </a:solidFill>
              </a:rPr>
              <a:t>prevent and alleviate human suffering </a:t>
            </a:r>
            <a:r>
              <a:rPr lang="en-GB" sz="1400" dirty="0"/>
              <a:t>wherever it </a:t>
            </a:r>
            <a:r>
              <a:rPr lang="en-GB" sz="1400" dirty="0" smtClean="0"/>
              <a:t>may be </a:t>
            </a:r>
            <a:r>
              <a:rPr lang="en-GB" sz="1400" dirty="0"/>
              <a:t>found. Its purpose is to protect life and health and to </a:t>
            </a:r>
            <a:r>
              <a:rPr lang="en-GB" sz="1400" dirty="0" smtClean="0"/>
              <a:t>ensure respect </a:t>
            </a:r>
            <a:r>
              <a:rPr lang="en-GB" sz="1400" dirty="0"/>
              <a:t>for the human being. It promotes mutual understanding</a:t>
            </a:r>
            <a:r>
              <a:rPr lang="en-GB" sz="1400" dirty="0" smtClean="0"/>
              <a:t>, friendship</a:t>
            </a:r>
            <a:r>
              <a:rPr lang="en-GB" sz="1400" dirty="0"/>
              <a:t>, cooperation and lasting peace amongst all peoples</a:t>
            </a:r>
            <a:r>
              <a:rPr lang="en-GB" sz="1400" dirty="0" smtClean="0"/>
              <a:t>. </a:t>
            </a:r>
            <a:endParaRPr lang="en-GB" sz="1400" dirty="0"/>
          </a:p>
          <a:p>
            <a:pPr algn="just"/>
            <a:r>
              <a:rPr lang="en-GB" sz="1400" b="1" dirty="0">
                <a:solidFill>
                  <a:srgbClr val="FF0000"/>
                </a:solidFill>
                <a:effectLst>
                  <a:outerShdw blurRad="38100" dist="38100" dir="2700000" algn="tl">
                    <a:srgbClr val="000000">
                      <a:alpha val="43137"/>
                    </a:srgbClr>
                  </a:outerShdw>
                </a:effectLst>
              </a:rPr>
              <a:t>Impartiality</a:t>
            </a:r>
          </a:p>
          <a:p>
            <a:pPr algn="just"/>
            <a:r>
              <a:rPr lang="en-GB" sz="1400" dirty="0"/>
              <a:t>It makes </a:t>
            </a:r>
            <a:r>
              <a:rPr lang="en-GB" sz="1400" dirty="0">
                <a:solidFill>
                  <a:srgbClr val="FF0000"/>
                </a:solidFill>
              </a:rPr>
              <a:t>no discrimination as to nationality, race, religious beliefs</a:t>
            </a:r>
            <a:r>
              <a:rPr lang="en-GB" sz="1400" dirty="0" smtClean="0">
                <a:solidFill>
                  <a:srgbClr val="FF0000"/>
                </a:solidFill>
              </a:rPr>
              <a:t>, class </a:t>
            </a:r>
            <a:r>
              <a:rPr lang="en-GB" sz="1400" dirty="0">
                <a:solidFill>
                  <a:srgbClr val="FF0000"/>
                </a:solidFill>
              </a:rPr>
              <a:t>or political opinions</a:t>
            </a:r>
            <a:r>
              <a:rPr lang="en-GB" sz="1400" dirty="0"/>
              <a:t>. It endeavours to relieve the suffering </a:t>
            </a:r>
            <a:r>
              <a:rPr lang="en-GB" sz="1400" dirty="0" smtClean="0"/>
              <a:t>of individuals</a:t>
            </a:r>
            <a:r>
              <a:rPr lang="en-GB" sz="1400" dirty="0"/>
              <a:t>, being guided solely by their needs, and to give </a:t>
            </a:r>
            <a:r>
              <a:rPr lang="en-GB" sz="1400" dirty="0" smtClean="0"/>
              <a:t>priority to </a:t>
            </a:r>
            <a:r>
              <a:rPr lang="en-GB" sz="1400" dirty="0"/>
              <a:t>the most urgent cases of distress.</a:t>
            </a:r>
          </a:p>
          <a:p>
            <a:pPr algn="just"/>
            <a:r>
              <a:rPr lang="en-GB" sz="1400" b="1" dirty="0">
                <a:solidFill>
                  <a:srgbClr val="FF0000"/>
                </a:solidFill>
                <a:effectLst>
                  <a:outerShdw blurRad="38100" dist="38100" dir="2700000" algn="tl">
                    <a:srgbClr val="000000">
                      <a:alpha val="43137"/>
                    </a:srgbClr>
                  </a:outerShdw>
                </a:effectLst>
              </a:rPr>
              <a:t>Neutrality</a:t>
            </a:r>
          </a:p>
          <a:p>
            <a:pPr algn="just"/>
            <a:r>
              <a:rPr lang="en-GB" sz="1400" dirty="0"/>
              <a:t>In order to enjoy the confidence of all, </a:t>
            </a:r>
            <a:r>
              <a:rPr lang="en-GB" sz="1400" dirty="0">
                <a:solidFill>
                  <a:srgbClr val="FF0000"/>
                </a:solidFill>
              </a:rPr>
              <a:t>the Movement may not </a:t>
            </a:r>
            <a:r>
              <a:rPr lang="en-GB" sz="1400" dirty="0" smtClean="0">
                <a:solidFill>
                  <a:srgbClr val="FF0000"/>
                </a:solidFill>
              </a:rPr>
              <a:t>take sides </a:t>
            </a:r>
            <a:r>
              <a:rPr lang="en-GB" sz="1400" dirty="0">
                <a:solidFill>
                  <a:srgbClr val="FF0000"/>
                </a:solidFill>
              </a:rPr>
              <a:t>in hostilities or engage at any time in controversies of </a:t>
            </a:r>
            <a:r>
              <a:rPr lang="en-GB" sz="1400" dirty="0" smtClean="0">
                <a:solidFill>
                  <a:srgbClr val="FF0000"/>
                </a:solidFill>
              </a:rPr>
              <a:t>a political</a:t>
            </a:r>
            <a:r>
              <a:rPr lang="en-GB" sz="1400" dirty="0">
                <a:solidFill>
                  <a:srgbClr val="FF0000"/>
                </a:solidFill>
              </a:rPr>
              <a:t>, racial, religious or ideological nature</a:t>
            </a:r>
            <a:r>
              <a:rPr lang="en-GB" sz="1400" dirty="0"/>
              <a:t>.</a:t>
            </a:r>
          </a:p>
          <a:p>
            <a:pPr algn="just"/>
            <a:r>
              <a:rPr lang="en-GB" sz="1400" b="1" dirty="0">
                <a:solidFill>
                  <a:srgbClr val="FF0000"/>
                </a:solidFill>
                <a:effectLst>
                  <a:outerShdw blurRad="38100" dist="38100" dir="2700000" algn="tl">
                    <a:srgbClr val="000000">
                      <a:alpha val="43137"/>
                    </a:srgbClr>
                  </a:outerShdw>
                </a:effectLst>
              </a:rPr>
              <a:t>Independence</a:t>
            </a:r>
          </a:p>
          <a:p>
            <a:pPr algn="just"/>
            <a:r>
              <a:rPr lang="en-GB" sz="1400" dirty="0"/>
              <a:t>The Movement </a:t>
            </a:r>
            <a:r>
              <a:rPr lang="en-GB" sz="1400" dirty="0">
                <a:solidFill>
                  <a:srgbClr val="FF0000"/>
                </a:solidFill>
              </a:rPr>
              <a:t>is independent</a:t>
            </a:r>
            <a:r>
              <a:rPr lang="en-GB" sz="1400" dirty="0"/>
              <a:t>. The National Societies, </a:t>
            </a:r>
            <a:r>
              <a:rPr lang="en-GB" sz="1400" dirty="0" smtClean="0"/>
              <a:t>while </a:t>
            </a:r>
            <a:r>
              <a:rPr lang="en-GB" sz="1400" dirty="0" smtClean="0">
                <a:solidFill>
                  <a:srgbClr val="FF0000"/>
                </a:solidFill>
              </a:rPr>
              <a:t>auxiliaries </a:t>
            </a:r>
            <a:r>
              <a:rPr lang="en-GB" sz="1400" dirty="0">
                <a:solidFill>
                  <a:srgbClr val="FF0000"/>
                </a:solidFill>
              </a:rPr>
              <a:t>in the humanitarian services of their governments </a:t>
            </a:r>
            <a:r>
              <a:rPr lang="en-GB" sz="1400" dirty="0" smtClean="0">
                <a:solidFill>
                  <a:srgbClr val="FF0000"/>
                </a:solidFill>
              </a:rPr>
              <a:t>and subject </a:t>
            </a:r>
            <a:r>
              <a:rPr lang="en-GB" sz="1400" dirty="0">
                <a:solidFill>
                  <a:srgbClr val="FF0000"/>
                </a:solidFill>
              </a:rPr>
              <a:t>to the laws of their respective countries</a:t>
            </a:r>
            <a:r>
              <a:rPr lang="en-GB" sz="1400" dirty="0"/>
              <a:t>, must </a:t>
            </a:r>
            <a:r>
              <a:rPr lang="en-GB" sz="1400" dirty="0" smtClean="0"/>
              <a:t>always maintain </a:t>
            </a:r>
            <a:r>
              <a:rPr lang="en-GB" sz="1400" dirty="0"/>
              <a:t>their autonomy so that they may be able at all times to </a:t>
            </a:r>
            <a:r>
              <a:rPr lang="en-GB" sz="1400" dirty="0" smtClean="0"/>
              <a:t>act in </a:t>
            </a:r>
            <a:r>
              <a:rPr lang="en-GB" sz="1400" dirty="0"/>
              <a:t>accordance with the principles of the Movement.</a:t>
            </a:r>
          </a:p>
          <a:p>
            <a:pPr algn="just"/>
            <a:r>
              <a:rPr lang="en-GB" sz="1400" b="1" dirty="0">
                <a:solidFill>
                  <a:srgbClr val="FF0000"/>
                </a:solidFill>
                <a:effectLst>
                  <a:outerShdw blurRad="38100" dist="38100" dir="2700000" algn="tl">
                    <a:srgbClr val="000000">
                      <a:alpha val="43137"/>
                    </a:srgbClr>
                  </a:outerShdw>
                </a:effectLst>
              </a:rPr>
              <a:t>Voluntary service</a:t>
            </a:r>
          </a:p>
          <a:p>
            <a:pPr algn="just"/>
            <a:r>
              <a:rPr lang="en-GB" sz="1400" dirty="0"/>
              <a:t>It is a voluntary relief movement not prompted in any manner </a:t>
            </a:r>
            <a:r>
              <a:rPr lang="en-GB" sz="1400" dirty="0" smtClean="0"/>
              <a:t>by desire </a:t>
            </a:r>
            <a:r>
              <a:rPr lang="en-GB" sz="1400" dirty="0"/>
              <a:t>for gain.</a:t>
            </a:r>
          </a:p>
          <a:p>
            <a:pPr algn="just"/>
            <a:r>
              <a:rPr lang="en-GB" sz="1400" b="1" dirty="0">
                <a:solidFill>
                  <a:srgbClr val="FF0000"/>
                </a:solidFill>
                <a:effectLst>
                  <a:outerShdw blurRad="38100" dist="38100" dir="2700000" algn="tl">
                    <a:srgbClr val="000000">
                      <a:alpha val="43137"/>
                    </a:srgbClr>
                  </a:outerShdw>
                </a:effectLst>
              </a:rPr>
              <a:t>Unity</a:t>
            </a:r>
          </a:p>
          <a:p>
            <a:pPr algn="just"/>
            <a:r>
              <a:rPr lang="en-GB" sz="1400" dirty="0"/>
              <a:t>There can be </a:t>
            </a:r>
            <a:r>
              <a:rPr lang="en-GB" sz="1400" dirty="0">
                <a:solidFill>
                  <a:srgbClr val="FF0000"/>
                </a:solidFill>
              </a:rPr>
              <a:t>only one Red Cross or Red Crescent Society in </a:t>
            </a:r>
            <a:r>
              <a:rPr lang="en-GB" sz="1400" dirty="0" smtClean="0">
                <a:solidFill>
                  <a:srgbClr val="FF0000"/>
                </a:solidFill>
              </a:rPr>
              <a:t>any one </a:t>
            </a:r>
            <a:r>
              <a:rPr lang="en-GB" sz="1400" dirty="0">
                <a:solidFill>
                  <a:srgbClr val="FF0000"/>
                </a:solidFill>
              </a:rPr>
              <a:t>country</a:t>
            </a:r>
            <a:r>
              <a:rPr lang="en-GB" sz="1400" dirty="0"/>
              <a:t>. It must be </a:t>
            </a:r>
            <a:r>
              <a:rPr lang="en-GB" sz="1400" dirty="0">
                <a:solidFill>
                  <a:srgbClr val="FF0000"/>
                </a:solidFill>
              </a:rPr>
              <a:t>open to all</a:t>
            </a:r>
            <a:r>
              <a:rPr lang="en-GB" sz="1400" dirty="0"/>
              <a:t>. It must carry on </a:t>
            </a:r>
            <a:r>
              <a:rPr lang="en-GB" sz="1400" dirty="0" smtClean="0"/>
              <a:t>its humanitarian </a:t>
            </a:r>
            <a:r>
              <a:rPr lang="en-GB" sz="1400" dirty="0"/>
              <a:t>work throughout its territory.</a:t>
            </a:r>
          </a:p>
          <a:p>
            <a:pPr algn="just"/>
            <a:r>
              <a:rPr lang="en-GB" sz="1400" b="1" dirty="0">
                <a:solidFill>
                  <a:srgbClr val="FF0000"/>
                </a:solidFill>
                <a:effectLst>
                  <a:outerShdw blurRad="38100" dist="38100" dir="2700000" algn="tl">
                    <a:srgbClr val="000000">
                      <a:alpha val="43137"/>
                    </a:srgbClr>
                  </a:outerShdw>
                </a:effectLst>
              </a:rPr>
              <a:t>Universality</a:t>
            </a:r>
          </a:p>
          <a:p>
            <a:pPr algn="just"/>
            <a:r>
              <a:rPr lang="en-GB" sz="1400" dirty="0"/>
              <a:t>The International Red Cross and Red Crescent Movement, </a:t>
            </a:r>
            <a:r>
              <a:rPr lang="en-GB" sz="1400" dirty="0" smtClean="0"/>
              <a:t>in which </a:t>
            </a:r>
            <a:r>
              <a:rPr lang="en-GB" sz="1400" dirty="0"/>
              <a:t>all societies have equal status and share equal </a:t>
            </a:r>
            <a:r>
              <a:rPr lang="en-GB" sz="1400" dirty="0" smtClean="0"/>
              <a:t>responsibilities and </a:t>
            </a:r>
            <a:r>
              <a:rPr lang="en-GB" sz="1400" dirty="0"/>
              <a:t>duties in helping each other, is worldwide.</a:t>
            </a:r>
          </a:p>
        </p:txBody>
      </p:sp>
      <p:pic>
        <p:nvPicPr>
          <p:cNvPr id="3" name="Picture 2"/>
          <p:cNvPicPr>
            <a:picLocks noChangeAspect="1"/>
          </p:cNvPicPr>
          <p:nvPr/>
        </p:nvPicPr>
        <p:blipFill>
          <a:blip r:embed="rId2"/>
          <a:stretch>
            <a:fillRect/>
          </a:stretch>
        </p:blipFill>
        <p:spPr>
          <a:xfrm>
            <a:off x="203040" y="6090518"/>
            <a:ext cx="8620491" cy="518205"/>
          </a:xfrm>
          <a:prstGeom prst="rect">
            <a:avLst/>
          </a:prstGeom>
        </p:spPr>
      </p:pic>
    </p:spTree>
    <p:extLst>
      <p:ext uri="{BB962C8B-B14F-4D97-AF65-F5344CB8AC3E}">
        <p14:creationId xmlns:p14="http://schemas.microsoft.com/office/powerpoint/2010/main" val="34178642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arn(inVertical)">
                                      <p:cBhvr>
                                        <p:cTn id="26" dur="5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barn(inVertical)">
                                      <p:cBhvr>
                                        <p:cTn id="31" dur="500"/>
                                        <p:tgtEl>
                                          <p:spTgt spid="2">
                                            <p:txEl>
                                              <p:pRg st="6" end="6"/>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arn(inVertical)">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barn(inVertical)">
                                      <p:cBhvr>
                                        <p:cTn id="39" dur="500"/>
                                        <p:tgtEl>
                                          <p:spTgt spid="2">
                                            <p:txEl>
                                              <p:pRg st="8" end="8"/>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barn(inVertical)">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barn(inVertical)">
                                      <p:cBhvr>
                                        <p:cTn id="47" dur="500"/>
                                        <p:tgtEl>
                                          <p:spTgt spid="2">
                                            <p:txEl>
                                              <p:pRg st="10" end="10"/>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
                                            <p:txEl>
                                              <p:pRg st="11" end="11"/>
                                            </p:txEl>
                                          </p:spTgt>
                                        </p:tgtEl>
                                        <p:attrNameLst>
                                          <p:attrName>style.visibility</p:attrName>
                                        </p:attrNameLst>
                                      </p:cBhvr>
                                      <p:to>
                                        <p:strVal val="visible"/>
                                      </p:to>
                                    </p:set>
                                    <p:animEffect transition="in" filter="barn(inVertical)">
                                      <p:cBhvr>
                                        <p:cTn id="50" dur="500"/>
                                        <p:tgtEl>
                                          <p:spTgt spid="2">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Effect transition="in" filter="barn(inVertical)">
                                      <p:cBhvr>
                                        <p:cTn id="55" dur="500"/>
                                        <p:tgtEl>
                                          <p:spTgt spid="2">
                                            <p:txEl>
                                              <p:pRg st="12" end="12"/>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3" end="13"/>
                                            </p:txEl>
                                          </p:spTgt>
                                        </p:tgtEl>
                                        <p:attrNameLst>
                                          <p:attrName>style.visibility</p:attrName>
                                        </p:attrNameLst>
                                      </p:cBhvr>
                                      <p:to>
                                        <p:strVal val="visible"/>
                                      </p:to>
                                    </p:set>
                                    <p:animEffect transition="in" filter="barn(inVertical)">
                                      <p:cBhvr>
                                        <p:cTn id="58"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5536" y="2780928"/>
            <a:ext cx="8291264" cy="1153716"/>
          </a:xfrm>
        </p:spPr>
        <p:txBody>
          <a:bodyPr/>
          <a:lstStyle/>
          <a:p>
            <a:pPr algn="ctr"/>
            <a:r>
              <a:rPr lang="en-GB" sz="3200" dirty="0" smtClean="0">
                <a:cs typeface="Arial" charset="0"/>
              </a:rPr>
              <a:t>Video</a:t>
            </a:r>
            <a:br>
              <a:rPr lang="en-GB" sz="3200" dirty="0" smtClean="0">
                <a:cs typeface="Arial" charset="0"/>
              </a:rPr>
            </a:br>
            <a:r>
              <a:rPr lang="en-GB" sz="3200" dirty="0" smtClean="0">
                <a:cs typeface="Arial" charset="0"/>
              </a:rPr>
              <a:t>imagine </a:t>
            </a:r>
          </a:p>
        </p:txBody>
      </p:sp>
    </p:spTree>
    <p:extLst>
      <p:ext uri="{BB962C8B-B14F-4D97-AF65-F5344CB8AC3E}">
        <p14:creationId xmlns:p14="http://schemas.microsoft.com/office/powerpoint/2010/main" val="2081364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95536" y="2780928"/>
            <a:ext cx="8291264" cy="1153716"/>
          </a:xfrm>
        </p:spPr>
        <p:txBody>
          <a:bodyPr/>
          <a:lstStyle/>
          <a:p>
            <a:pPr algn="ctr"/>
            <a:r>
              <a:rPr lang="en-GB" sz="3200" dirty="0" smtClean="0">
                <a:cs typeface="Arial" charset="0"/>
                <a:hlinkClick r:id="rId2" action="ppaction://hlinkfile"/>
              </a:rPr>
              <a:t>Video</a:t>
            </a:r>
            <a:br>
              <a:rPr lang="en-GB" sz="3200" dirty="0" smtClean="0">
                <a:cs typeface="Arial" charset="0"/>
                <a:hlinkClick r:id="rId2" action="ppaction://hlinkfile"/>
              </a:rPr>
            </a:br>
            <a:r>
              <a:rPr lang="en-GB" sz="3200" dirty="0" smtClean="0">
                <a:cs typeface="Arial" charset="0"/>
                <a:hlinkClick r:id="rId2" action="ppaction://hlinkfile"/>
              </a:rPr>
              <a:t>Story of an Idea </a:t>
            </a:r>
            <a:endParaRPr lang="en-GB" sz="3200" dirty="0" smtClean="0">
              <a:cs typeface="Arial" charset="0"/>
            </a:endParaRPr>
          </a:p>
        </p:txBody>
      </p:sp>
    </p:spTree>
    <p:extLst>
      <p:ext uri="{BB962C8B-B14F-4D97-AF65-F5344CB8AC3E}">
        <p14:creationId xmlns:p14="http://schemas.microsoft.com/office/powerpoint/2010/main" val="367381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566" b="23750"/>
          <a:stretch/>
        </p:blipFill>
        <p:spPr>
          <a:xfrm>
            <a:off x="-6625" y="-14930"/>
            <a:ext cx="9163877" cy="2453330"/>
          </a:xfrm>
          <a:prstGeom prst="rect">
            <a:avLst/>
          </a:prstGeom>
        </p:spPr>
      </p:pic>
      <p:cxnSp>
        <p:nvCxnSpPr>
          <p:cNvPr id="10" name="Straight Connector 9"/>
          <p:cNvCxnSpPr/>
          <p:nvPr/>
        </p:nvCxnSpPr>
        <p:spPr>
          <a:xfrm>
            <a:off x="8397346" y="1883382"/>
            <a:ext cx="0" cy="4735911"/>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065064" y="5629716"/>
            <a:ext cx="965346"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7737" y="6104311"/>
            <a:ext cx="445872" cy="514982"/>
          </a:xfrm>
          <a:prstGeom prst="rect">
            <a:avLst/>
          </a:prstGeom>
        </p:spPr>
      </p:pic>
      <p:sp>
        <p:nvSpPr>
          <p:cNvPr id="16" name="Rectangle 4"/>
          <p:cNvSpPr>
            <a:spLocks noChangeArrowheads="1"/>
          </p:cNvSpPr>
          <p:nvPr/>
        </p:nvSpPr>
        <p:spPr bwMode="auto">
          <a:xfrm>
            <a:off x="2239617" y="1443824"/>
            <a:ext cx="6917635"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fr-FR" sz="3200" b="1" i="1" dirty="0" smtClean="0">
                <a:solidFill>
                  <a:srgbClr val="C00000"/>
                </a:solidFill>
                <a:effectLst>
                  <a:outerShdw blurRad="38100" dist="38100" dir="2700000" algn="tl">
                    <a:srgbClr val="000000">
                      <a:alpha val="43137"/>
                    </a:srgbClr>
                  </a:outerShdw>
                </a:effectLst>
                <a:latin typeface="Myriad Pro" panose="020B0503030403020204" pitchFamily="34" charset="0"/>
                <a:cs typeface="Lemon/Milk"/>
              </a:rPr>
              <a:t>ORIGIN OF THE MOVEMENT  </a:t>
            </a:r>
          </a:p>
        </p:txBody>
      </p:sp>
      <p:sp>
        <p:nvSpPr>
          <p:cNvPr id="17" name="Rectangle 17"/>
          <p:cNvSpPr>
            <a:spLocks noChangeArrowheads="1"/>
          </p:cNvSpPr>
          <p:nvPr/>
        </p:nvSpPr>
        <p:spPr bwMode="auto">
          <a:xfrm>
            <a:off x="1514901" y="1983627"/>
            <a:ext cx="76092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4763" eaLnBrk="1" hangingPunct="1"/>
            <a:r>
              <a:rPr lang="fr-FR" altLang="fr-FR" sz="1600" b="1" dirty="0" smtClean="0">
                <a:solidFill>
                  <a:schemeClr val="bg1"/>
                </a:solidFill>
                <a:latin typeface="Myriad Pro"/>
                <a:cs typeface="Myriad Pro"/>
              </a:rPr>
              <a:t>24 Jun 1859: Battle of Solferino, Battle </a:t>
            </a:r>
            <a:r>
              <a:rPr lang="fr-FR" altLang="fr-FR" sz="1600" b="1" dirty="0" err="1" smtClean="0">
                <a:solidFill>
                  <a:schemeClr val="bg1"/>
                </a:solidFill>
                <a:latin typeface="Myriad Pro"/>
                <a:cs typeface="Myriad Pro"/>
              </a:rPr>
              <a:t>between</a:t>
            </a:r>
            <a:r>
              <a:rPr lang="fr-FR" altLang="fr-FR" sz="1600" b="1" dirty="0" smtClean="0">
                <a:solidFill>
                  <a:schemeClr val="bg1"/>
                </a:solidFill>
                <a:latin typeface="Myriad Pro"/>
                <a:cs typeface="Myriad Pro"/>
              </a:rPr>
              <a:t> </a:t>
            </a:r>
            <a:r>
              <a:rPr lang="fr-FR" altLang="fr-FR" sz="1600" b="1" dirty="0" err="1" smtClean="0">
                <a:solidFill>
                  <a:schemeClr val="bg1"/>
                </a:solidFill>
                <a:latin typeface="Myriad Pro"/>
                <a:cs typeface="Myriad Pro"/>
              </a:rPr>
              <a:t>Austrian</a:t>
            </a:r>
            <a:r>
              <a:rPr lang="fr-FR" altLang="fr-FR" sz="1600" b="1" dirty="0" smtClean="0">
                <a:solidFill>
                  <a:schemeClr val="bg1"/>
                </a:solidFill>
                <a:latin typeface="Myriad Pro"/>
                <a:cs typeface="Myriad Pro"/>
              </a:rPr>
              <a:t> and French </a:t>
            </a:r>
            <a:r>
              <a:rPr lang="fr-FR" altLang="fr-FR" sz="1600" b="1" dirty="0" err="1" smtClean="0">
                <a:solidFill>
                  <a:schemeClr val="bg1"/>
                </a:solidFill>
                <a:latin typeface="Myriad Pro"/>
                <a:cs typeface="Myriad Pro"/>
              </a:rPr>
              <a:t>army</a:t>
            </a:r>
            <a:endParaRPr lang="en-US" altLang="fr-FR" sz="1600" b="1" dirty="0" smtClean="0">
              <a:solidFill>
                <a:schemeClr val="bg1"/>
              </a:solidFill>
              <a:latin typeface="Myriad Pro"/>
              <a:cs typeface="Myriad Pro"/>
            </a:endParaRPr>
          </a:p>
        </p:txBody>
      </p:sp>
      <p:sp>
        <p:nvSpPr>
          <p:cNvPr id="2" name="TextBox 1"/>
          <p:cNvSpPr txBox="1"/>
          <p:nvPr/>
        </p:nvSpPr>
        <p:spPr>
          <a:xfrm>
            <a:off x="177761" y="3126187"/>
            <a:ext cx="7254240" cy="3416320"/>
          </a:xfrm>
          <a:prstGeom prst="rect">
            <a:avLst/>
          </a:prstGeom>
          <a:noFill/>
        </p:spPr>
        <p:txBody>
          <a:bodyPr wrap="square" rtlCol="0">
            <a:spAutoFit/>
          </a:bodyPr>
          <a:lstStyle/>
          <a:p>
            <a:r>
              <a:rPr lang="en-US" dirty="0" smtClean="0"/>
              <a:t>1862 </a:t>
            </a:r>
            <a:endParaRPr lang="en-US" dirty="0"/>
          </a:p>
          <a:p>
            <a:r>
              <a:rPr lang="en-US" dirty="0" smtClean="0"/>
              <a:t>“ A Memory of </a:t>
            </a:r>
            <a:r>
              <a:rPr lang="en-US" dirty="0" err="1" smtClean="0"/>
              <a:t>Solferino</a:t>
            </a:r>
            <a:r>
              <a:rPr lang="en-US" dirty="0" smtClean="0"/>
              <a:t>”  - Henry Dunant</a:t>
            </a:r>
          </a:p>
          <a:p>
            <a:pPr marL="1200150" lvl="2" indent="-285750">
              <a:buFont typeface="Arial" panose="020B0604020202020204" pitchFamily="34" charset="0"/>
              <a:buChar char="•"/>
            </a:pPr>
            <a:r>
              <a:rPr lang="en-US" dirty="0" smtClean="0"/>
              <a:t>Voluntary Organization</a:t>
            </a:r>
          </a:p>
          <a:p>
            <a:pPr marL="1200150" lvl="2" indent="-285750">
              <a:buFont typeface="Arial" panose="020B0604020202020204" pitchFamily="34" charset="0"/>
              <a:buChar char="•"/>
            </a:pPr>
            <a:r>
              <a:rPr lang="en-US" dirty="0" smtClean="0"/>
              <a:t>International Agreement</a:t>
            </a:r>
          </a:p>
          <a:p>
            <a:pPr marL="1200150" lvl="2"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smtClean="0"/>
          </a:p>
          <a:p>
            <a:pPr lvl="2"/>
            <a:endParaRPr lang="en-US" dirty="0" smtClean="0"/>
          </a:p>
          <a:p>
            <a:r>
              <a:rPr lang="en-US" dirty="0" smtClean="0"/>
              <a:t>1863  </a:t>
            </a:r>
          </a:p>
          <a:p>
            <a:r>
              <a:rPr lang="en-US" dirty="0" smtClean="0"/>
              <a:t>Creation of International Committee for Relief to the wounded </a:t>
            </a:r>
          </a:p>
          <a:p>
            <a:r>
              <a:rPr lang="en-US" dirty="0" smtClean="0"/>
              <a:t>(1876 became ICRC)</a:t>
            </a:r>
          </a:p>
          <a:p>
            <a:endParaRPr lang="en-US" dirty="0"/>
          </a:p>
          <a:p>
            <a:r>
              <a:rPr lang="en-US" dirty="0" smtClean="0"/>
              <a:t>	</a:t>
            </a:r>
            <a:endParaRPr lang="fr-CH" dirty="0"/>
          </a:p>
        </p:txBody>
      </p:sp>
      <p:pic>
        <p:nvPicPr>
          <p:cNvPr id="12" name="Picture 11" descr="h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065" y="2861984"/>
            <a:ext cx="1335397" cy="1585118"/>
          </a:xfrm>
          <a:prstGeom prst="rect">
            <a:avLst/>
          </a:prstGeom>
        </p:spPr>
      </p:pic>
      <p:pic>
        <p:nvPicPr>
          <p:cNvPr id="13" name="Picture 17" descr="Committee of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8145" y="4722456"/>
            <a:ext cx="1541238" cy="1266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7"/>
          <a:stretch>
            <a:fillRect/>
          </a:stretch>
        </p:blipFill>
        <p:spPr>
          <a:xfrm>
            <a:off x="177761" y="6315003"/>
            <a:ext cx="3048153" cy="455008"/>
          </a:xfrm>
          <a:prstGeom prst="rect">
            <a:avLst/>
          </a:prstGeom>
        </p:spPr>
      </p:pic>
    </p:spTree>
    <p:extLst>
      <p:ext uri="{BB962C8B-B14F-4D97-AF65-F5344CB8AC3E}">
        <p14:creationId xmlns:p14="http://schemas.microsoft.com/office/powerpoint/2010/main" val="20597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fade">
                                      <p:cBhvr>
                                        <p:cTn id="27" dur="1000"/>
                                        <p:tgtEl>
                                          <p:spTgt spid="2">
                                            <p:txEl>
                                              <p:pRg st="1" end="1"/>
                                            </p:txEl>
                                          </p:spTgt>
                                        </p:tgtEl>
                                      </p:cBhvr>
                                    </p:animEffect>
                                    <p:anim calcmode="lin" valueType="num">
                                      <p:cBhvr>
                                        <p:cTn id="2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fade">
                                      <p:cBhvr>
                                        <p:cTn id="32" dur="1000"/>
                                        <p:tgtEl>
                                          <p:spTgt spid="2">
                                            <p:txEl>
                                              <p:pRg st="2" end="2"/>
                                            </p:txEl>
                                          </p:spTgt>
                                        </p:tgtEl>
                                      </p:cBhvr>
                                    </p:animEffect>
                                    <p:anim calcmode="lin" valueType="num">
                                      <p:cBhvr>
                                        <p:cTn id="3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Effect transition="in" filter="fade">
                                      <p:cBhvr>
                                        <p:cTn id="37" dur="1000"/>
                                        <p:tgtEl>
                                          <p:spTgt spid="2">
                                            <p:txEl>
                                              <p:pRg st="3" end="3"/>
                                            </p:txEl>
                                          </p:spTgt>
                                        </p:tgtEl>
                                      </p:cBhvr>
                                    </p:animEffect>
                                    <p:anim calcmode="lin" valueType="num">
                                      <p:cBhvr>
                                        <p:cTn id="3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1000"/>
                                        <p:tgtEl>
                                          <p:spTgt spid="2">
                                            <p:txEl>
                                              <p:pRg st="7" end="7"/>
                                            </p:txEl>
                                          </p:spTgt>
                                        </p:tgtEl>
                                      </p:cBhvr>
                                    </p:animEffect>
                                    <p:anim calcmode="lin" valueType="num">
                                      <p:cBhvr>
                                        <p:cTn id="5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fade">
                                      <p:cBhvr>
                                        <p:cTn id="58" dur="1000"/>
                                        <p:tgtEl>
                                          <p:spTgt spid="2">
                                            <p:txEl>
                                              <p:pRg st="8" end="8"/>
                                            </p:txEl>
                                          </p:spTgt>
                                        </p:tgtEl>
                                      </p:cBhvr>
                                    </p:animEffect>
                                    <p:anim calcmode="lin" valueType="num">
                                      <p:cBhvr>
                                        <p:cTn id="5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fade">
                                      <p:cBhvr>
                                        <p:cTn id="63" dur="1000"/>
                                        <p:tgtEl>
                                          <p:spTgt spid="2">
                                            <p:txEl>
                                              <p:pRg st="9" end="9"/>
                                            </p:txEl>
                                          </p:spTgt>
                                        </p:tgtEl>
                                      </p:cBhvr>
                                    </p:animEffect>
                                    <p:anim calcmode="lin" valueType="num">
                                      <p:cBhvr>
                                        <p:cTn id="64"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1" descr="GVA Conven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160" y="2974000"/>
            <a:ext cx="1967967" cy="133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5" descr="krizmjesec0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a:xfrm>
            <a:off x="5949160" y="4697881"/>
            <a:ext cx="1801955" cy="10470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24" name="Straight Connector 23"/>
          <p:cNvCxnSpPr/>
          <p:nvPr/>
        </p:nvCxnSpPr>
        <p:spPr>
          <a:xfrm>
            <a:off x="8397346" y="1883382"/>
            <a:ext cx="0" cy="4735911"/>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077200" y="5544806"/>
            <a:ext cx="965346"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pic>
        <p:nvPicPr>
          <p:cNvPr id="26" name="Picture 25" descr="Flag_of_the_ICRC.svg.png">
            <a:hlinkClick r:id="rId5" action="ppaction://hlinkfi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0384" y="6104311"/>
            <a:ext cx="445872" cy="514982"/>
          </a:xfrm>
          <a:prstGeom prst="rect">
            <a:avLst/>
          </a:prstGeom>
        </p:spPr>
      </p:pic>
      <p:sp>
        <p:nvSpPr>
          <p:cNvPr id="36" name="TextBox 35"/>
          <p:cNvSpPr txBox="1"/>
          <p:nvPr/>
        </p:nvSpPr>
        <p:spPr>
          <a:xfrm>
            <a:off x="597951" y="2974000"/>
            <a:ext cx="5141918" cy="3693319"/>
          </a:xfrm>
          <a:prstGeom prst="rect">
            <a:avLst/>
          </a:prstGeom>
          <a:noFill/>
        </p:spPr>
        <p:txBody>
          <a:bodyPr wrap="square" rtlCol="0">
            <a:spAutoFit/>
          </a:bodyPr>
          <a:lstStyle/>
          <a:p>
            <a:r>
              <a:rPr lang="en-US" dirty="0" smtClean="0"/>
              <a:t>1864 </a:t>
            </a:r>
            <a:endParaRPr lang="en-US" dirty="0"/>
          </a:p>
          <a:p>
            <a:r>
              <a:rPr lang="en-US" dirty="0" smtClean="0"/>
              <a:t>1st International Conference </a:t>
            </a:r>
          </a:p>
          <a:p>
            <a:r>
              <a:rPr lang="en-US" dirty="0" smtClean="0"/>
              <a:t>1</a:t>
            </a:r>
            <a:r>
              <a:rPr lang="en-US" baseline="30000" dirty="0" smtClean="0"/>
              <a:t>st</a:t>
            </a:r>
            <a:r>
              <a:rPr lang="en-US" dirty="0" smtClean="0"/>
              <a:t> Geneva Convention </a:t>
            </a:r>
          </a:p>
          <a:p>
            <a:pPr lvl="2"/>
            <a:endParaRPr lang="en-US" dirty="0" smtClean="0"/>
          </a:p>
          <a:p>
            <a:pPr lvl="2"/>
            <a:endParaRPr lang="en-US" dirty="0"/>
          </a:p>
          <a:p>
            <a:pPr lvl="2"/>
            <a:endParaRPr lang="en-US" dirty="0" smtClean="0"/>
          </a:p>
          <a:p>
            <a:pPr lvl="2"/>
            <a:endParaRPr lang="en-US" dirty="0" smtClean="0"/>
          </a:p>
          <a:p>
            <a:r>
              <a:rPr lang="en-US" dirty="0" smtClean="0"/>
              <a:t>1863/1864 </a:t>
            </a:r>
          </a:p>
          <a:p>
            <a:r>
              <a:rPr lang="en-US" dirty="0" smtClean="0"/>
              <a:t>establishment of the first National Societies</a:t>
            </a:r>
          </a:p>
          <a:p>
            <a:r>
              <a:rPr lang="en-US" dirty="0"/>
              <a:t>(Germany, Spanish</a:t>
            </a:r>
            <a:r>
              <a:rPr lang="en-US" dirty="0" smtClean="0"/>
              <a:t>, Italian, French)</a:t>
            </a:r>
          </a:p>
          <a:p>
            <a:endParaRPr lang="en-US" dirty="0" smtClean="0"/>
          </a:p>
          <a:p>
            <a:endParaRPr lang="en-US" dirty="0"/>
          </a:p>
          <a:p>
            <a:r>
              <a:rPr lang="en-US" dirty="0" smtClean="0"/>
              <a:t>	</a:t>
            </a:r>
            <a:endParaRPr lang="fr-CH" dirty="0"/>
          </a:p>
        </p:txBody>
      </p:sp>
      <p:pic>
        <p:nvPicPr>
          <p:cNvPr id="38" name="Picture 37"/>
          <p:cNvPicPr>
            <a:picLocks noChangeAspect="1"/>
          </p:cNvPicPr>
          <p:nvPr/>
        </p:nvPicPr>
        <p:blipFill rotWithShape="1">
          <a:blip r:embed="rId7"/>
          <a:srcRect r="1566" b="24986"/>
          <a:stretch/>
        </p:blipFill>
        <p:spPr>
          <a:xfrm>
            <a:off x="-6625" y="-14930"/>
            <a:ext cx="9163877" cy="2413573"/>
          </a:xfrm>
          <a:prstGeom prst="rect">
            <a:avLst/>
          </a:prstGeom>
        </p:spPr>
      </p:pic>
      <p:sp>
        <p:nvSpPr>
          <p:cNvPr id="39" name="Rectangle 4"/>
          <p:cNvSpPr>
            <a:spLocks noChangeArrowheads="1"/>
          </p:cNvSpPr>
          <p:nvPr/>
        </p:nvSpPr>
        <p:spPr bwMode="auto">
          <a:xfrm>
            <a:off x="3527136" y="1744223"/>
            <a:ext cx="7048099" cy="56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fr-FR" sz="3200" b="1" i="1" dirty="0" smtClean="0">
                <a:solidFill>
                  <a:srgbClr val="C00000"/>
                </a:solidFill>
                <a:effectLst>
                  <a:outerShdw blurRad="38100" dist="38100" dir="2700000" algn="tl">
                    <a:srgbClr val="000000">
                      <a:alpha val="43137"/>
                    </a:srgbClr>
                  </a:outerShdw>
                </a:effectLst>
                <a:latin typeface="Myriad Pro" panose="020B0503030403020204" pitchFamily="34" charset="0"/>
                <a:cs typeface="Lemon/Milk"/>
              </a:rPr>
              <a:t>ORIGIN OF THE MOVEMENT</a:t>
            </a:r>
          </a:p>
        </p:txBody>
      </p:sp>
      <p:pic>
        <p:nvPicPr>
          <p:cNvPr id="2" name="Picture 1"/>
          <p:cNvPicPr>
            <a:picLocks noChangeAspect="1"/>
          </p:cNvPicPr>
          <p:nvPr/>
        </p:nvPicPr>
        <p:blipFill>
          <a:blip r:embed="rId8"/>
          <a:stretch>
            <a:fillRect/>
          </a:stretch>
        </p:blipFill>
        <p:spPr>
          <a:xfrm>
            <a:off x="218617" y="6263851"/>
            <a:ext cx="3048264" cy="457240"/>
          </a:xfrm>
          <a:prstGeom prst="rect">
            <a:avLst/>
          </a:prstGeom>
        </p:spPr>
      </p:pic>
    </p:spTree>
    <p:extLst>
      <p:ext uri="{BB962C8B-B14F-4D97-AF65-F5344CB8AC3E}">
        <p14:creationId xmlns:p14="http://schemas.microsoft.com/office/powerpoint/2010/main" val="163349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xEl>
                                              <p:pRg st="0" end="0"/>
                                            </p:txEl>
                                          </p:spTgt>
                                        </p:tgtEl>
                                        <p:attrNameLst>
                                          <p:attrName>style.visibility</p:attrName>
                                        </p:attrNameLst>
                                      </p:cBhvr>
                                      <p:to>
                                        <p:strVal val="visible"/>
                                      </p:to>
                                    </p:set>
                                    <p:animEffect transition="in" filter="fade">
                                      <p:cBhvr>
                                        <p:cTn id="14" dur="1000"/>
                                        <p:tgtEl>
                                          <p:spTgt spid="36">
                                            <p:txEl>
                                              <p:pRg st="0" end="0"/>
                                            </p:txEl>
                                          </p:spTgt>
                                        </p:tgtEl>
                                      </p:cBhvr>
                                    </p:animEffect>
                                    <p:anim calcmode="lin" valueType="num">
                                      <p:cBhvr>
                                        <p:cTn id="15"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6">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Effect transition="in" filter="fade">
                                      <p:cBhvr>
                                        <p:cTn id="19" dur="1000"/>
                                        <p:tgtEl>
                                          <p:spTgt spid="36">
                                            <p:txEl>
                                              <p:pRg st="1" end="1"/>
                                            </p:txEl>
                                          </p:spTgt>
                                        </p:tgtEl>
                                      </p:cBhvr>
                                    </p:animEffect>
                                    <p:anim calcmode="lin" valueType="num">
                                      <p:cBhvr>
                                        <p:cTn id="20"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6">
                                            <p:txEl>
                                              <p:pRg st="2" end="2"/>
                                            </p:txEl>
                                          </p:spTgt>
                                        </p:tgtEl>
                                        <p:attrNameLst>
                                          <p:attrName>style.visibility</p:attrName>
                                        </p:attrNameLst>
                                      </p:cBhvr>
                                      <p:to>
                                        <p:strVal val="visible"/>
                                      </p:to>
                                    </p:set>
                                    <p:animEffect transition="in" filter="fade">
                                      <p:cBhvr>
                                        <p:cTn id="24" dur="1000"/>
                                        <p:tgtEl>
                                          <p:spTgt spid="36">
                                            <p:txEl>
                                              <p:pRg st="2" end="2"/>
                                            </p:txEl>
                                          </p:spTgt>
                                        </p:tgtEl>
                                      </p:cBhvr>
                                    </p:animEffect>
                                    <p:anim calcmode="lin" valueType="num">
                                      <p:cBhvr>
                                        <p:cTn id="25"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6">
                                            <p:txEl>
                                              <p:pRg st="7" end="7"/>
                                            </p:txEl>
                                          </p:spTgt>
                                        </p:tgtEl>
                                        <p:attrNameLst>
                                          <p:attrName>style.visibility</p:attrName>
                                        </p:attrNameLst>
                                      </p:cBhvr>
                                      <p:to>
                                        <p:strVal val="visible"/>
                                      </p:to>
                                    </p:set>
                                    <p:animEffect transition="in" filter="fade">
                                      <p:cBhvr>
                                        <p:cTn id="38" dur="1000"/>
                                        <p:tgtEl>
                                          <p:spTgt spid="36">
                                            <p:txEl>
                                              <p:pRg st="7" end="7"/>
                                            </p:txEl>
                                          </p:spTgt>
                                        </p:tgtEl>
                                      </p:cBhvr>
                                    </p:animEffect>
                                    <p:anim calcmode="lin" valueType="num">
                                      <p:cBhvr>
                                        <p:cTn id="39" dur="1000" fill="hold"/>
                                        <p:tgtEl>
                                          <p:spTgt spid="36">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36">
                                            <p:txEl>
                                              <p:pRg st="7" end="7"/>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6">
                                            <p:txEl>
                                              <p:pRg st="8" end="8"/>
                                            </p:txEl>
                                          </p:spTgt>
                                        </p:tgtEl>
                                        <p:attrNameLst>
                                          <p:attrName>style.visibility</p:attrName>
                                        </p:attrNameLst>
                                      </p:cBhvr>
                                      <p:to>
                                        <p:strVal val="visible"/>
                                      </p:to>
                                    </p:set>
                                    <p:animEffect transition="in" filter="fade">
                                      <p:cBhvr>
                                        <p:cTn id="43" dur="1000"/>
                                        <p:tgtEl>
                                          <p:spTgt spid="36">
                                            <p:txEl>
                                              <p:pRg st="8" end="8"/>
                                            </p:txEl>
                                          </p:spTgt>
                                        </p:tgtEl>
                                      </p:cBhvr>
                                    </p:animEffect>
                                    <p:anim calcmode="lin" valueType="num">
                                      <p:cBhvr>
                                        <p:cTn id="44" dur="1000" fill="hold"/>
                                        <p:tgtEl>
                                          <p:spTgt spid="36">
                                            <p:txEl>
                                              <p:pRg st="8" end="8"/>
                                            </p:txEl>
                                          </p:spTgt>
                                        </p:tgtEl>
                                        <p:attrNameLst>
                                          <p:attrName>ppt_x</p:attrName>
                                        </p:attrNameLst>
                                      </p:cBhvr>
                                      <p:tavLst>
                                        <p:tav tm="0">
                                          <p:val>
                                            <p:strVal val="#ppt_x"/>
                                          </p:val>
                                        </p:tav>
                                        <p:tav tm="100000">
                                          <p:val>
                                            <p:strVal val="#ppt_x"/>
                                          </p:val>
                                        </p:tav>
                                      </p:tavLst>
                                    </p:anim>
                                    <p:anim calcmode="lin" valueType="num">
                                      <p:cBhvr>
                                        <p:cTn id="45" dur="1000" fill="hold"/>
                                        <p:tgtEl>
                                          <p:spTgt spid="36">
                                            <p:txEl>
                                              <p:pRg st="8" end="8"/>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6">
                                            <p:txEl>
                                              <p:pRg st="9" end="9"/>
                                            </p:txEl>
                                          </p:spTgt>
                                        </p:tgtEl>
                                        <p:attrNameLst>
                                          <p:attrName>style.visibility</p:attrName>
                                        </p:attrNameLst>
                                      </p:cBhvr>
                                      <p:to>
                                        <p:strVal val="visible"/>
                                      </p:to>
                                    </p:set>
                                    <p:animEffect transition="in" filter="fade">
                                      <p:cBhvr>
                                        <p:cTn id="48" dur="1000"/>
                                        <p:tgtEl>
                                          <p:spTgt spid="36">
                                            <p:txEl>
                                              <p:pRg st="9" end="9"/>
                                            </p:txEl>
                                          </p:spTgt>
                                        </p:tgtEl>
                                      </p:cBhvr>
                                    </p:animEffect>
                                    <p:anim calcmode="lin" valueType="num">
                                      <p:cBhvr>
                                        <p:cTn id="49" dur="1000" fill="hold"/>
                                        <p:tgtEl>
                                          <p:spTgt spid="36">
                                            <p:txEl>
                                              <p:pRg st="9" end="9"/>
                                            </p:txEl>
                                          </p:spTgt>
                                        </p:tgtEl>
                                        <p:attrNameLst>
                                          <p:attrName>ppt_x</p:attrName>
                                        </p:attrNameLst>
                                      </p:cBhvr>
                                      <p:tavLst>
                                        <p:tav tm="0">
                                          <p:val>
                                            <p:strVal val="#ppt_x"/>
                                          </p:val>
                                        </p:tav>
                                        <p:tav tm="100000">
                                          <p:val>
                                            <p:strVal val="#ppt_x"/>
                                          </p:val>
                                        </p:tav>
                                      </p:tavLst>
                                    </p:anim>
                                    <p:anim calcmode="lin" valueType="num">
                                      <p:cBhvr>
                                        <p:cTn id="50" dur="1000" fill="hold"/>
                                        <p:tgtEl>
                                          <p:spTgt spid="3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grpSp>
        <p:nvGrpSpPr>
          <p:cNvPr id="47" name="Group 46"/>
          <p:cNvGrpSpPr/>
          <p:nvPr/>
        </p:nvGrpSpPr>
        <p:grpSpPr>
          <a:xfrm>
            <a:off x="3222998" y="2609772"/>
            <a:ext cx="2458894" cy="3006721"/>
            <a:chOff x="2990982" y="2782048"/>
            <a:chExt cx="2458894" cy="3006721"/>
          </a:xfrm>
        </p:grpSpPr>
        <p:sp>
          <p:nvSpPr>
            <p:cNvPr id="36" name="Rectangle 35"/>
            <p:cNvSpPr/>
            <p:nvPr/>
          </p:nvSpPr>
          <p:spPr>
            <a:xfrm rot="10800000">
              <a:off x="2990982" y="2782048"/>
              <a:ext cx="2458894" cy="3006721"/>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a:spLocks noChangeArrowheads="1"/>
            </p:cNvSpPr>
            <p:nvPr/>
          </p:nvSpPr>
          <p:spPr bwMode="auto">
            <a:xfrm>
              <a:off x="3201670" y="4640951"/>
              <a:ext cx="2037518"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300"/>
                </a:spcBef>
              </a:pPr>
              <a:r>
                <a:rPr lang="en-US" altLang="fr-FR" sz="1300" b="1" dirty="0" smtClean="0">
                  <a:solidFill>
                    <a:srgbClr val="17375E"/>
                  </a:solidFill>
                  <a:latin typeface="Lemon/Milk" panose="020B0603050302020204" pitchFamily="34" charset="0"/>
                  <a:ea typeface="MS PGothic" panose="020B0600070205080204" pitchFamily="34" charset="-128"/>
                  <a:cs typeface="Bebas"/>
                </a:rPr>
                <a:t> 190  NATIONAL SOCIETIES</a:t>
              </a:r>
            </a:p>
            <a:p>
              <a:pPr algn="ctr" eaLnBrk="1" hangingPunct="1">
                <a:spcBef>
                  <a:spcPts val="300"/>
                </a:spcBef>
              </a:pPr>
              <a:r>
                <a:rPr lang="en-US" altLang="fr-FR" sz="1300" b="1" dirty="0" smtClean="0">
                  <a:solidFill>
                    <a:srgbClr val="17375E"/>
                  </a:solidFill>
                  <a:latin typeface="Lemon/Milk" panose="020B0603050302020204" pitchFamily="34" charset="0"/>
                  <a:ea typeface="MS PGothic" panose="020B0600070205080204" pitchFamily="34" charset="-128"/>
                  <a:cs typeface="Bebas"/>
                </a:rPr>
                <a:t> (SINCE 1863)</a:t>
              </a:r>
              <a:endParaRPr lang="en-CA" altLang="fr-FR" sz="1300" b="1" dirty="0" smtClean="0">
                <a:solidFill>
                  <a:srgbClr val="17375E"/>
                </a:solidFill>
                <a:latin typeface="Lemon/Milk" panose="020B0603050302020204" pitchFamily="34" charset="0"/>
                <a:ea typeface="MS PGothic" panose="020B0600070205080204" pitchFamily="34" charset="-128"/>
                <a:cs typeface="Bebas"/>
              </a:endParaRPr>
            </a:p>
          </p:txBody>
        </p:sp>
        <p:grpSp>
          <p:nvGrpSpPr>
            <p:cNvPr id="3" name="Group 2"/>
            <p:cNvGrpSpPr/>
            <p:nvPr/>
          </p:nvGrpSpPr>
          <p:grpSpPr>
            <a:xfrm>
              <a:off x="3532794" y="2999156"/>
              <a:ext cx="1417677" cy="1391252"/>
              <a:chOff x="3539889" y="2378284"/>
              <a:chExt cx="1417677" cy="1391252"/>
            </a:xfrm>
          </p:grpSpPr>
          <p:pic>
            <p:nvPicPr>
              <p:cNvPr id="18" name="Picture 17" descr="2000px-Flag_of_the_Red_Crescen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9051" y="3100923"/>
                <a:ext cx="485541" cy="668613"/>
              </a:xfrm>
              <a:prstGeom prst="rect">
                <a:avLst/>
              </a:prstGeom>
            </p:spPr>
          </p:pic>
          <p:pic>
            <p:nvPicPr>
              <p:cNvPr id="19" name="Picture 18" descr="11954335252025281875red_cross_joshua_dwire_03.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9889" y="2861675"/>
                <a:ext cx="453555" cy="439491"/>
              </a:xfrm>
              <a:prstGeom prst="rect">
                <a:avLst/>
              </a:prstGeom>
            </p:spPr>
          </p:pic>
          <p:pic>
            <p:nvPicPr>
              <p:cNvPr id="20" name="Picture 19" descr="11954335252025281875red_cross_joshua_dwire_03.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524" y="2769082"/>
                <a:ext cx="453555" cy="439491"/>
              </a:xfrm>
              <a:prstGeom prst="rect">
                <a:avLst/>
              </a:prstGeom>
            </p:spPr>
          </p:pic>
          <p:pic>
            <p:nvPicPr>
              <p:cNvPr id="21" name="Picture 20" descr="11954335252025281875red_cross_joshua_dwire_03.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061" y="2378284"/>
                <a:ext cx="276487" cy="267913"/>
              </a:xfrm>
              <a:prstGeom prst="rect">
                <a:avLst/>
              </a:prstGeom>
            </p:spPr>
          </p:pic>
          <p:pic>
            <p:nvPicPr>
              <p:cNvPr id="22" name="Picture 21" descr="2000px-Flag_of_the_Red_Crescen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923" y="2404284"/>
                <a:ext cx="301128" cy="414666"/>
              </a:xfrm>
              <a:prstGeom prst="rect">
                <a:avLst/>
              </a:prstGeom>
            </p:spPr>
          </p:pic>
          <p:pic>
            <p:nvPicPr>
              <p:cNvPr id="23" name="Picture 22" descr="11954335252025281875red_cross_joshua_dwire_03.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181" y="3320582"/>
                <a:ext cx="236870" cy="229524"/>
              </a:xfrm>
              <a:prstGeom prst="rect">
                <a:avLst/>
              </a:prstGeom>
            </p:spPr>
          </p:pic>
          <p:pic>
            <p:nvPicPr>
              <p:cNvPr id="24" name="Picture 23" descr="2000px-Flag_of_the_Red_Crescen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0515" y="2404284"/>
                <a:ext cx="301128" cy="414666"/>
              </a:xfrm>
              <a:prstGeom prst="rect">
                <a:avLst/>
              </a:prstGeom>
            </p:spPr>
          </p:pic>
          <p:pic>
            <p:nvPicPr>
              <p:cNvPr id="25" name="Picture 24" descr="2000px-Flag_of_the_Red_Crescen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396" y="2561749"/>
                <a:ext cx="301128" cy="414666"/>
              </a:xfrm>
              <a:prstGeom prst="rect">
                <a:avLst/>
              </a:prstGeom>
            </p:spPr>
          </p:pic>
          <p:pic>
            <p:nvPicPr>
              <p:cNvPr id="26" name="Picture 25" descr="11954335252025281875red_cross_joshua_dwire_03.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4592" y="3348600"/>
                <a:ext cx="276487" cy="267913"/>
              </a:xfrm>
              <a:prstGeom prst="rect">
                <a:avLst/>
              </a:prstGeom>
            </p:spPr>
          </p:pic>
          <p:pic>
            <p:nvPicPr>
              <p:cNvPr id="27" name="Picture 26" descr="11954335252025281875red_cross_joshua_dwire_03.svg.m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079" y="3100923"/>
                <a:ext cx="276487" cy="267913"/>
              </a:xfrm>
              <a:prstGeom prst="rect">
                <a:avLst/>
              </a:prstGeom>
            </p:spPr>
          </p:pic>
        </p:grpSp>
      </p:grpSp>
      <p:cxnSp>
        <p:nvCxnSpPr>
          <p:cNvPr id="29" name="Straight Connector 28"/>
          <p:cNvCxnSpPr/>
          <p:nvPr/>
        </p:nvCxnSpPr>
        <p:spPr>
          <a:xfrm>
            <a:off x="8397346" y="1883382"/>
            <a:ext cx="0" cy="4735911"/>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8077200" y="5544806"/>
            <a:ext cx="965346" cy="0"/>
          </a:xfrm>
          <a:prstGeom prst="line">
            <a:avLst/>
          </a:prstGeom>
          <a:ln w="12700">
            <a:no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37560" y="2609773"/>
            <a:ext cx="2458894" cy="3006721"/>
            <a:chOff x="262890" y="2025707"/>
            <a:chExt cx="2458894" cy="3006721"/>
          </a:xfrm>
        </p:grpSpPr>
        <p:sp>
          <p:nvSpPr>
            <p:cNvPr id="4" name="Rectangle 3"/>
            <p:cNvSpPr/>
            <p:nvPr/>
          </p:nvSpPr>
          <p:spPr>
            <a:xfrm rot="10800000">
              <a:off x="262890" y="2025707"/>
              <a:ext cx="2458894" cy="3006721"/>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a:spLocks noChangeArrowheads="1"/>
            </p:cNvSpPr>
            <p:nvPr/>
          </p:nvSpPr>
          <p:spPr bwMode="auto">
            <a:xfrm>
              <a:off x="465413" y="3845944"/>
              <a:ext cx="2053846" cy="93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300"/>
                </a:spcBef>
              </a:pPr>
              <a:r>
                <a:rPr lang="en-US" altLang="fr-FR" sz="1300" b="1" dirty="0" smtClean="0">
                  <a:solidFill>
                    <a:srgbClr val="17375E"/>
                  </a:solidFill>
                  <a:latin typeface="Lemon/Milk" panose="020B0603050302020204" pitchFamily="34" charset="0"/>
                  <a:ea typeface="MS PGothic" panose="020B0600070205080204" pitchFamily="34" charset="-128"/>
                  <a:cs typeface="Bebas"/>
                </a:rPr>
                <a:t>INTERNATIONAL COMMITTEE OF THE RED CROSS (ICRC)</a:t>
              </a:r>
            </a:p>
            <a:p>
              <a:pPr algn="ctr" eaLnBrk="1" hangingPunct="1">
                <a:spcBef>
                  <a:spcPts val="300"/>
                </a:spcBef>
              </a:pPr>
              <a:r>
                <a:rPr lang="en-US" altLang="fr-FR" sz="1300" b="1" dirty="0" smtClean="0">
                  <a:solidFill>
                    <a:srgbClr val="17375E"/>
                  </a:solidFill>
                  <a:latin typeface="Lemon/Milk" panose="020B0603050302020204" pitchFamily="34" charset="0"/>
                  <a:ea typeface="MS PGothic" panose="020B0600070205080204" pitchFamily="34" charset="-128"/>
                  <a:cs typeface="Bebas"/>
                </a:rPr>
                <a:t>(1863)</a:t>
              </a:r>
              <a:endParaRPr lang="en-CA" altLang="fr-FR" sz="1300" b="1" dirty="0" smtClean="0">
                <a:solidFill>
                  <a:srgbClr val="17375E"/>
                </a:solidFill>
                <a:latin typeface="Lemon/Milk" panose="020B0603050302020204" pitchFamily="34" charset="0"/>
                <a:ea typeface="MS PGothic" panose="020B0600070205080204" pitchFamily="34" charset="-128"/>
                <a:cs typeface="Bebas"/>
              </a:endParaRPr>
            </a:p>
          </p:txBody>
        </p:sp>
        <p:pic>
          <p:nvPicPr>
            <p:cNvPr id="35" name="Picture 34"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866" y="2750798"/>
              <a:ext cx="701259" cy="809954"/>
            </a:xfrm>
            <a:prstGeom prst="rect">
              <a:avLst/>
            </a:prstGeom>
          </p:spPr>
        </p:pic>
      </p:grpSp>
      <p:pic>
        <p:nvPicPr>
          <p:cNvPr id="7" name="Picture 6"/>
          <p:cNvPicPr>
            <a:picLocks noChangeAspect="1"/>
          </p:cNvPicPr>
          <p:nvPr/>
        </p:nvPicPr>
        <p:blipFill>
          <a:blip r:embed="rId5"/>
          <a:stretch>
            <a:fillRect/>
          </a:stretch>
        </p:blipFill>
        <p:spPr>
          <a:xfrm>
            <a:off x="-31275" y="-17733"/>
            <a:ext cx="9175275" cy="1981372"/>
          </a:xfrm>
          <a:prstGeom prst="rect">
            <a:avLst/>
          </a:prstGeom>
        </p:spPr>
      </p:pic>
      <p:grpSp>
        <p:nvGrpSpPr>
          <p:cNvPr id="46" name="Group 45"/>
          <p:cNvGrpSpPr/>
          <p:nvPr/>
        </p:nvGrpSpPr>
        <p:grpSpPr>
          <a:xfrm>
            <a:off x="5689237" y="2620648"/>
            <a:ext cx="3157260" cy="3006721"/>
            <a:chOff x="5457221" y="2792924"/>
            <a:chExt cx="3157260" cy="3006721"/>
          </a:xfrm>
        </p:grpSpPr>
        <p:sp>
          <p:nvSpPr>
            <p:cNvPr id="37" name="Rectangle 36"/>
            <p:cNvSpPr/>
            <p:nvPr/>
          </p:nvSpPr>
          <p:spPr>
            <a:xfrm rot="10800000">
              <a:off x="5668102" y="2792924"/>
              <a:ext cx="2458894" cy="3006721"/>
            </a:xfrm>
            <a:prstGeom prst="rect">
              <a:avLst/>
            </a:prstGeom>
            <a:solidFill>
              <a:schemeClr val="bg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 Box 21"/>
            <p:cNvSpPr txBox="1">
              <a:spLocks noChangeArrowheads="1"/>
            </p:cNvSpPr>
            <p:nvPr/>
          </p:nvSpPr>
          <p:spPr bwMode="auto">
            <a:xfrm>
              <a:off x="5810144" y="4600867"/>
              <a:ext cx="2058883"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300"/>
                </a:spcBef>
              </a:pPr>
              <a:r>
                <a:rPr lang="en-GB" altLang="fr-FR" sz="1300" b="1" dirty="0" smtClean="0">
                  <a:solidFill>
                    <a:schemeClr val="tx2">
                      <a:lumMod val="75000"/>
                    </a:schemeClr>
                  </a:solidFill>
                  <a:latin typeface="Lemon/Milk" panose="020B0603050302020204" pitchFamily="34" charset="0"/>
                  <a:ea typeface="MS PGothic" panose="020B0600070205080204" pitchFamily="34" charset="-128"/>
                  <a:cs typeface="Bebas"/>
                </a:rPr>
                <a:t>INTERNATIONAL FEDERATION OF RED CROSS AND RED CRESCENT SOCIETIES (IFRC)  (1919)</a:t>
              </a:r>
            </a:p>
          </p:txBody>
        </p:sp>
        <p:pic>
          <p:nvPicPr>
            <p:cNvPr id="32" name="Picture 31"/>
            <p:cNvPicPr>
              <a:picLocks noChangeAspect="1"/>
            </p:cNvPicPr>
            <p:nvPr/>
          </p:nvPicPr>
          <p:blipFill>
            <a:blip r:embed="rId6"/>
            <a:stretch>
              <a:fillRect/>
            </a:stretch>
          </p:blipFill>
          <p:spPr>
            <a:xfrm>
              <a:off x="5457221" y="3705151"/>
              <a:ext cx="3157260" cy="532233"/>
            </a:xfrm>
            <a:prstGeom prst="rect">
              <a:avLst/>
            </a:prstGeom>
          </p:spPr>
        </p:pic>
      </p:grpSp>
      <p:pic>
        <p:nvPicPr>
          <p:cNvPr id="31" name="Picture 30"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4481" y="6104311"/>
            <a:ext cx="445872" cy="514982"/>
          </a:xfrm>
          <a:prstGeom prst="rect">
            <a:avLst/>
          </a:prstGeom>
        </p:spPr>
      </p:pic>
      <p:sp>
        <p:nvSpPr>
          <p:cNvPr id="33" name="Title 7"/>
          <p:cNvSpPr txBox="1">
            <a:spLocks/>
          </p:cNvSpPr>
          <p:nvPr/>
        </p:nvSpPr>
        <p:spPr bwMode="auto">
          <a:xfrm>
            <a:off x="395536" y="581933"/>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600" b="1" i="1" kern="1200">
                <a:solidFill>
                  <a:schemeClr val="tx1"/>
                </a:solidFill>
                <a:latin typeface="+mj-lt"/>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a:lstStyle>
          <a:p>
            <a:pPr algn="ctr" defTabSz="914400"/>
            <a:r>
              <a:rPr lang="en-GB" altLang="en-US" sz="4000" dirty="0" smtClean="0">
                <a:solidFill>
                  <a:srgbClr val="FF0000"/>
                </a:solidFill>
                <a:effectLst>
                  <a:outerShdw blurRad="38100" dist="38100" dir="2700000" algn="tl">
                    <a:srgbClr val="000000">
                      <a:alpha val="43137"/>
                    </a:srgbClr>
                  </a:outerShdw>
                </a:effectLst>
                <a:ea typeface="ＭＳ Ｐゴシック" pitchFamily="34" charset="-128"/>
              </a:rPr>
              <a:t>The International Red Cross               and Red Crescent Movement </a:t>
            </a:r>
          </a:p>
        </p:txBody>
      </p:sp>
      <p:pic>
        <p:nvPicPr>
          <p:cNvPr id="2" name="Picture 1"/>
          <p:cNvPicPr>
            <a:picLocks noChangeAspect="1"/>
          </p:cNvPicPr>
          <p:nvPr/>
        </p:nvPicPr>
        <p:blipFill>
          <a:blip r:embed="rId7"/>
          <a:stretch>
            <a:fillRect/>
          </a:stretch>
        </p:blipFill>
        <p:spPr>
          <a:xfrm>
            <a:off x="225598" y="6209748"/>
            <a:ext cx="3048264" cy="457240"/>
          </a:xfrm>
          <a:prstGeom prst="rect">
            <a:avLst/>
          </a:prstGeom>
        </p:spPr>
      </p:pic>
    </p:spTree>
    <p:extLst>
      <p:ext uri="{BB962C8B-B14F-4D97-AF65-F5344CB8AC3E}">
        <p14:creationId xmlns:p14="http://schemas.microsoft.com/office/powerpoint/2010/main" val="2501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256655" y="2436644"/>
            <a:ext cx="4916007" cy="1323439"/>
          </a:xfrm>
          <a:prstGeom prst="rect">
            <a:avLst/>
          </a:prstGeom>
          <a:noFill/>
          <a:ln>
            <a:noFill/>
          </a:ln>
          <a:effectLst/>
          <a:extLst>
            <a:ext uri="{909E8E84-426E-40DD-AFC4-6F175D3DCCD1}">
              <a14:hiddenFill xmlns:a14="http://schemas.microsoft.com/office/drawing/2010/main">
                <a:gradFill rotWithShape="0">
                  <a:gsLst>
                    <a:gs pos="0">
                      <a:srgbClr val="66CCFF"/>
                    </a:gs>
                    <a:gs pos="50000">
                      <a:srgbClr val="FFFF00"/>
                    </a:gs>
                    <a:gs pos="100000">
                      <a:srgbClr val="66CCFF"/>
                    </a:gs>
                  </a:gsLst>
                  <a:lin ang="5400000" scaled="1"/>
                </a:gra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7550" indent="-71755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896938"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076325"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0" hangingPunct="0">
              <a:spcBef>
                <a:spcPct val="30000"/>
              </a:spcBef>
              <a:buClrTx/>
              <a:buSzTx/>
              <a:buFont typeface="Courier New" panose="02070309020205020404" pitchFamily="49" charset="0"/>
              <a:buChar char="o"/>
            </a:pPr>
            <a:r>
              <a:rPr lang="en-US" altLang="fr-FR" sz="2000" dirty="0" smtClean="0">
                <a:latin typeface="Myriad Pro"/>
                <a:cs typeface="Myriad Pro"/>
              </a:rPr>
              <a:t>Provide protection and assistance for civilian and victims of international, non-international armed conflict, violence, internal disturbances</a:t>
            </a:r>
            <a:endParaRPr lang="id-ID" altLang="fr-FR" sz="2000" dirty="0" smtClean="0">
              <a:latin typeface="Myriad Pro"/>
              <a:cs typeface="Myriad Pro"/>
            </a:endParaRPr>
          </a:p>
        </p:txBody>
      </p:sp>
      <p:cxnSp>
        <p:nvCxnSpPr>
          <p:cNvPr id="11" name="Straight Connector 10"/>
          <p:cNvCxnSpPr/>
          <p:nvPr/>
        </p:nvCxnSpPr>
        <p:spPr>
          <a:xfrm>
            <a:off x="8397346" y="1883382"/>
            <a:ext cx="0" cy="4735911"/>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077200" y="5544806"/>
            <a:ext cx="965346"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2118" y="4591384"/>
            <a:ext cx="2244262" cy="0"/>
          </a:xfrm>
          <a:prstGeom prst="line">
            <a:avLst/>
          </a:prstGeom>
          <a:ln w="19050">
            <a:solidFill>
              <a:schemeClr val="bg1">
                <a:alpha val="8000"/>
              </a:schemeClr>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0" y="-5921"/>
            <a:ext cx="9137466" cy="6863921"/>
            <a:chOff x="0" y="-5921"/>
            <a:chExt cx="9137466" cy="6863921"/>
          </a:xfrm>
        </p:grpSpPr>
        <p:pic>
          <p:nvPicPr>
            <p:cNvPr id="2" name="Picture 1" descr="10-v-p-co-e-00890.jpg"/>
            <p:cNvPicPr>
              <a:picLocks noChangeAspect="1"/>
            </p:cNvPicPr>
            <p:nvPr/>
          </p:nvPicPr>
          <p:blipFill rotWithShape="1">
            <a:blip r:embed="rId3">
              <a:extLst>
                <a:ext uri="{28A0092B-C50C-407E-A947-70E740481C1C}">
                  <a14:useLocalDpi xmlns:a14="http://schemas.microsoft.com/office/drawing/2010/main" val="0"/>
                </a:ext>
              </a:extLst>
            </a:blip>
            <a:srcRect l="16641" t="37586" r="16377" b="24908"/>
            <a:stretch/>
          </p:blipFill>
          <p:spPr>
            <a:xfrm>
              <a:off x="3012664" y="-5921"/>
              <a:ext cx="6124802" cy="2286364"/>
            </a:xfrm>
            <a:prstGeom prst="rect">
              <a:avLst/>
            </a:prstGeom>
          </p:spPr>
        </p:pic>
        <p:pic>
          <p:nvPicPr>
            <p:cNvPr id="17" name="Picture 16" descr="10-v-p-co-e-00890.jpg"/>
            <p:cNvPicPr>
              <a:picLocks noChangeAspect="1"/>
            </p:cNvPicPr>
            <p:nvPr/>
          </p:nvPicPr>
          <p:blipFill rotWithShape="1">
            <a:blip r:embed="rId3">
              <a:extLst>
                <a:ext uri="{28A0092B-C50C-407E-A947-70E740481C1C}">
                  <a14:useLocalDpi xmlns:a14="http://schemas.microsoft.com/office/drawing/2010/main" val="0"/>
                </a:ext>
              </a:extLst>
            </a:blip>
            <a:srcRect l="6498" t="17115" r="88820" b="45379"/>
            <a:stretch/>
          </p:blipFill>
          <p:spPr>
            <a:xfrm>
              <a:off x="0" y="0"/>
              <a:ext cx="428140" cy="2286364"/>
            </a:xfrm>
            <a:prstGeom prst="rect">
              <a:avLst/>
            </a:prstGeom>
          </p:spPr>
        </p:pic>
        <p:grpSp>
          <p:nvGrpSpPr>
            <p:cNvPr id="3" name="Group 2"/>
            <p:cNvGrpSpPr/>
            <p:nvPr/>
          </p:nvGrpSpPr>
          <p:grpSpPr>
            <a:xfrm>
              <a:off x="428140" y="0"/>
              <a:ext cx="2593405" cy="6858000"/>
              <a:chOff x="428140" y="0"/>
              <a:chExt cx="2593405" cy="6858000"/>
            </a:xfrm>
          </p:grpSpPr>
          <p:sp>
            <p:nvSpPr>
              <p:cNvPr id="7" name="Rectangle 6"/>
              <p:cNvSpPr/>
              <p:nvPr/>
            </p:nvSpPr>
            <p:spPr>
              <a:xfrm>
                <a:off x="428140" y="0"/>
                <a:ext cx="2593405" cy="6858000"/>
              </a:xfrm>
              <a:prstGeom prst="rect">
                <a:avLst/>
              </a:prstGeom>
              <a:solidFill>
                <a:schemeClr val="accent3">
                  <a:lumMod val="20000"/>
                  <a:lumOff val="80000"/>
                </a:schemeClr>
              </a:soli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endParaRPr lang="en-GB" altLang="fr-FR" b="1" dirty="0" smtClean="0">
                  <a:solidFill>
                    <a:schemeClr val="tx1"/>
                  </a:solidFill>
                  <a:latin typeface="Myriad Pro" panose="020B0503030403020204" pitchFamily="34" charset="0"/>
                  <a:cs typeface="Lemon/Milk"/>
                </a:endParaRPr>
              </a:p>
              <a:p>
                <a:pPr algn="ctr">
                  <a:spcBef>
                    <a:spcPts val="300"/>
                  </a:spcBef>
                </a:pPr>
                <a:endParaRPr lang="en-GB" altLang="fr-FR" b="1" dirty="0">
                  <a:solidFill>
                    <a:schemeClr val="tx1"/>
                  </a:solidFill>
                  <a:latin typeface="Myriad Pro" panose="020B0503030403020204" pitchFamily="34" charset="0"/>
                  <a:cs typeface="Lemon/Milk"/>
                </a:endParaRPr>
              </a:p>
              <a:p>
                <a:pPr algn="ctr">
                  <a:spcBef>
                    <a:spcPts val="300"/>
                  </a:spcBef>
                </a:pPr>
                <a:r>
                  <a:rPr lang="en-GB" altLang="fr-FR" b="1" dirty="0" smtClean="0">
                    <a:solidFill>
                      <a:schemeClr val="tx1"/>
                    </a:solidFill>
                    <a:latin typeface="Myriad Pro" panose="020B0503030403020204" pitchFamily="34" charset="0"/>
                    <a:cs typeface="Lemon/Milk"/>
                  </a:rPr>
                  <a:t>INTERNATIONAL </a:t>
                </a:r>
                <a:r>
                  <a:rPr lang="en-GB" altLang="fr-FR" b="1" dirty="0">
                    <a:solidFill>
                      <a:schemeClr val="tx1"/>
                    </a:solidFill>
                    <a:latin typeface="Myriad Pro" panose="020B0503030403020204" pitchFamily="34" charset="0"/>
                    <a:cs typeface="Lemon/Milk"/>
                  </a:rPr>
                  <a:t>COMMITTEE OF THE RED CROSS</a:t>
                </a:r>
              </a:p>
              <a:p>
                <a:pPr algn="ctr">
                  <a:spcBef>
                    <a:spcPts val="300"/>
                  </a:spcBef>
                </a:pPr>
                <a:r>
                  <a:rPr lang="en-GB" altLang="fr-FR" b="1" dirty="0">
                    <a:solidFill>
                      <a:schemeClr val="tx1"/>
                    </a:solidFill>
                    <a:latin typeface="Myriad Pro" panose="020B0503030403020204" pitchFamily="34" charset="0"/>
                    <a:cs typeface="Lemon/Milk"/>
                  </a:rPr>
                  <a:t>(ICRC)</a:t>
                </a:r>
              </a:p>
              <a:p>
                <a:pPr algn="ctr"/>
                <a:endParaRPr lang="en-US" dirty="0">
                  <a:solidFill>
                    <a:schemeClr val="tx2"/>
                  </a:solidFill>
                </a:endParaRPr>
              </a:p>
            </p:txBody>
          </p:sp>
          <p:sp>
            <p:nvSpPr>
              <p:cNvPr id="8" name="Rectangle 4"/>
              <p:cNvSpPr>
                <a:spLocks noChangeArrowheads="1"/>
              </p:cNvSpPr>
              <p:nvPr/>
            </p:nvSpPr>
            <p:spPr bwMode="auto">
              <a:xfrm>
                <a:off x="503065" y="4932527"/>
                <a:ext cx="2452792" cy="122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00"/>
                  </a:spcBef>
                </a:pPr>
                <a:endParaRPr lang="en-GB" altLang="fr-FR" sz="2000" b="1" dirty="0" smtClean="0">
                  <a:latin typeface="Myriad Pro" panose="020B0503030403020204" pitchFamily="34" charset="0"/>
                  <a:cs typeface="Lemon/Milk"/>
                </a:endParaRPr>
              </a:p>
            </p:txBody>
          </p:sp>
          <p:pic>
            <p:nvPicPr>
              <p:cNvPr id="13" name="Picture 12" descr="Flag_of_the_ICRC.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8729" y="608300"/>
                <a:ext cx="1093816" cy="1263357"/>
              </a:xfrm>
              <a:prstGeom prst="rect">
                <a:avLst/>
              </a:prstGeom>
            </p:spPr>
          </p:pic>
        </p:grpSp>
      </p:grpSp>
      <p:sp>
        <p:nvSpPr>
          <p:cNvPr id="15" name="Rectangle 3"/>
          <p:cNvSpPr>
            <a:spLocks noChangeArrowheads="1"/>
          </p:cNvSpPr>
          <p:nvPr/>
        </p:nvSpPr>
        <p:spPr bwMode="auto">
          <a:xfrm>
            <a:off x="3246229" y="4303250"/>
            <a:ext cx="4916007" cy="707886"/>
          </a:xfrm>
          <a:prstGeom prst="rect">
            <a:avLst/>
          </a:prstGeom>
          <a:noFill/>
          <a:ln>
            <a:noFill/>
          </a:ln>
          <a:effectLst/>
          <a:extLst>
            <a:ext uri="{909E8E84-426E-40DD-AFC4-6F175D3DCCD1}">
              <a14:hiddenFill xmlns:a14="http://schemas.microsoft.com/office/drawing/2010/main">
                <a:gradFill rotWithShape="0">
                  <a:gsLst>
                    <a:gs pos="0">
                      <a:srgbClr val="66CCFF"/>
                    </a:gs>
                    <a:gs pos="50000">
                      <a:srgbClr val="FFFF00"/>
                    </a:gs>
                    <a:gs pos="100000">
                      <a:srgbClr val="66CCFF"/>
                    </a:gs>
                  </a:gsLst>
                  <a:lin ang="5400000" scaled="1"/>
                </a:gra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7550" indent="-71755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896938"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076325"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0" hangingPunct="0">
              <a:spcBef>
                <a:spcPct val="30000"/>
              </a:spcBef>
              <a:buClrTx/>
              <a:buSzTx/>
              <a:buFont typeface="Courier New" panose="02070309020205020404" pitchFamily="49" charset="0"/>
              <a:buChar char="o"/>
            </a:pPr>
            <a:r>
              <a:rPr lang="en-US" altLang="fr-FR" sz="2000" dirty="0" smtClean="0">
                <a:latin typeface="Myriad Pro"/>
                <a:cs typeface="Myriad Pro"/>
              </a:rPr>
              <a:t>IHL development, promotion and dissemination</a:t>
            </a:r>
            <a:endParaRPr lang="id-ID" altLang="fr-FR" sz="2000" dirty="0" smtClean="0">
              <a:latin typeface="Myriad Pro"/>
              <a:cs typeface="Myriad Pro"/>
            </a:endParaRPr>
          </a:p>
        </p:txBody>
      </p:sp>
      <p:sp>
        <p:nvSpPr>
          <p:cNvPr id="18" name="Rectangle 3"/>
          <p:cNvSpPr>
            <a:spLocks noChangeArrowheads="1"/>
          </p:cNvSpPr>
          <p:nvPr/>
        </p:nvSpPr>
        <p:spPr bwMode="auto">
          <a:xfrm>
            <a:off x="3246228" y="5262487"/>
            <a:ext cx="4916007" cy="1323439"/>
          </a:xfrm>
          <a:prstGeom prst="rect">
            <a:avLst/>
          </a:prstGeom>
          <a:noFill/>
          <a:ln>
            <a:noFill/>
          </a:ln>
          <a:effectLst/>
          <a:extLst>
            <a:ext uri="{909E8E84-426E-40DD-AFC4-6F175D3DCCD1}">
              <a14:hiddenFill xmlns:a14="http://schemas.microsoft.com/office/drawing/2010/main">
                <a:gradFill rotWithShape="0">
                  <a:gsLst>
                    <a:gs pos="0">
                      <a:srgbClr val="66CCFF"/>
                    </a:gs>
                    <a:gs pos="50000">
                      <a:srgbClr val="FFFF00"/>
                    </a:gs>
                    <a:gs pos="100000">
                      <a:srgbClr val="66CCFF"/>
                    </a:gs>
                  </a:gsLst>
                  <a:lin ang="5400000" scaled="1"/>
                </a:gra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7550" indent="-71755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896938"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076325"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0" hangingPunct="0">
              <a:spcBef>
                <a:spcPct val="30000"/>
              </a:spcBef>
              <a:buClrTx/>
              <a:buSzTx/>
              <a:buFont typeface="Courier New" panose="02070309020205020404" pitchFamily="49" charset="0"/>
              <a:buChar char="o"/>
            </a:pPr>
            <a:r>
              <a:rPr lang="en-CA" sz="2000" dirty="0">
                <a:latin typeface="Myriad Pro" panose="020B0503030403020204" pitchFamily="34" charset="0"/>
              </a:rPr>
              <a:t>It directs and coordinates the international activities conducted by the Movement in armed conflicts and other situations of violence</a:t>
            </a:r>
            <a:endParaRPr lang="id-ID" altLang="fr-FR" sz="2000" dirty="0" smtClean="0">
              <a:latin typeface="Myriad Pro" panose="020B0503030403020204" pitchFamily="34" charset="0"/>
              <a:cs typeface="Myriad Pro"/>
            </a:endParaRPr>
          </a:p>
        </p:txBody>
      </p:sp>
    </p:spTree>
    <p:extLst>
      <p:ext uri="{BB962C8B-B14F-4D97-AF65-F5344CB8AC3E}">
        <p14:creationId xmlns:p14="http://schemas.microsoft.com/office/powerpoint/2010/main" val="95002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wd">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wd">
                                    <p:tmPct val="10000"/>
                                  </p:iterate>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wd">
                                    <p:tmPct val="10000"/>
                                  </p:iterate>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p:cNvSpPr>
            <a:spLocks noGrp="1" noChangeArrowheads="1"/>
          </p:cNvSpPr>
          <p:nvPr>
            <p:ph type="body" idx="4294967295"/>
          </p:nvPr>
        </p:nvSpPr>
        <p:spPr>
          <a:xfrm>
            <a:off x="4494334" y="1006070"/>
            <a:ext cx="4649665" cy="5749571"/>
          </a:xfrm>
        </p:spPr>
        <p:txBody>
          <a:bodyPr>
            <a:normAutofit lnSpcReduction="10000"/>
          </a:bodyPr>
          <a:lstStyle/>
          <a:p>
            <a:pPr marL="168275" indent="-168275" eaLnBrk="1" hangingPunct="1"/>
            <a:r>
              <a:rPr lang="en-GB" altLang="en-US" sz="2400" dirty="0" smtClean="0">
                <a:solidFill>
                  <a:srgbClr val="333333"/>
                </a:solidFill>
                <a:ea typeface="Arial Unicode MS" pitchFamily="34" charset="-128"/>
                <a:cs typeface="Arial Unicode MS" pitchFamily="34" charset="-128"/>
              </a:rPr>
              <a:t>National Societies act as </a:t>
            </a:r>
            <a:r>
              <a:rPr lang="en-GB" altLang="en-US" sz="2400" b="1" dirty="0" smtClean="0">
                <a:solidFill>
                  <a:srgbClr val="FF0000"/>
                </a:solidFill>
                <a:effectLst>
                  <a:outerShdw blurRad="38100" dist="38100" dir="2700000" algn="tl">
                    <a:srgbClr val="000000">
                      <a:alpha val="43137"/>
                    </a:srgbClr>
                  </a:outerShdw>
                </a:effectLst>
                <a:ea typeface="Arial Unicode MS" pitchFamily="34" charset="-128"/>
                <a:cs typeface="Arial Unicode MS" pitchFamily="34" charset="-128"/>
              </a:rPr>
              <a:t>auxiliaries to the public authorities </a:t>
            </a:r>
            <a:r>
              <a:rPr lang="en-GB" altLang="en-US" sz="2400" dirty="0" smtClean="0">
                <a:solidFill>
                  <a:srgbClr val="333333"/>
                </a:solidFill>
                <a:ea typeface="Arial Unicode MS" pitchFamily="34" charset="-128"/>
                <a:cs typeface="Arial Unicode MS" pitchFamily="34" charset="-128"/>
              </a:rPr>
              <a:t>of their own countries in the humanitarian field. </a:t>
            </a:r>
          </a:p>
          <a:p>
            <a:pPr marL="168275" indent="-168275" eaLnBrk="1" hangingPunct="1"/>
            <a:endParaRPr lang="en-GB" altLang="en-US" sz="2400" dirty="0" smtClean="0">
              <a:solidFill>
                <a:srgbClr val="333333"/>
              </a:solidFill>
              <a:ea typeface="Arial Unicode MS" pitchFamily="34" charset="-128"/>
              <a:cs typeface="Arial Unicode MS" pitchFamily="34" charset="-128"/>
            </a:endParaRPr>
          </a:p>
          <a:p>
            <a:pPr marL="168275" indent="-168275" eaLnBrk="1" hangingPunct="1"/>
            <a:r>
              <a:rPr lang="en-GB" altLang="en-US" sz="2400" dirty="0" smtClean="0">
                <a:solidFill>
                  <a:srgbClr val="333333"/>
                </a:solidFill>
                <a:ea typeface="Arial Unicode MS" pitchFamily="34" charset="-128"/>
                <a:cs typeface="Arial Unicode MS" pitchFamily="34" charset="-128"/>
              </a:rPr>
              <a:t>They provide a range of services including disaster relief, health and social programmes, and assistance to people affected by war. </a:t>
            </a:r>
          </a:p>
          <a:p>
            <a:pPr marL="168275" indent="-168275"/>
            <a:endParaRPr lang="en-GB" altLang="en-US" sz="2400" dirty="0" smtClean="0">
              <a:solidFill>
                <a:srgbClr val="333333"/>
              </a:solidFill>
              <a:ea typeface="Arial Unicode MS" pitchFamily="34" charset="-128"/>
              <a:cs typeface="Arial Unicode MS" pitchFamily="34" charset="-128"/>
            </a:endParaRPr>
          </a:p>
          <a:p>
            <a:pPr marL="168275" indent="-168275"/>
            <a:r>
              <a:rPr lang="en-GB" altLang="en-US" sz="2400" dirty="0" smtClean="0">
                <a:solidFill>
                  <a:srgbClr val="333333"/>
                </a:solidFill>
                <a:ea typeface="Arial Unicode MS" pitchFamily="34" charset="-128"/>
                <a:cs typeface="Arial Unicode MS" pitchFamily="34" charset="-128"/>
              </a:rPr>
              <a:t>Promote </a:t>
            </a:r>
            <a:r>
              <a:rPr lang="en-GB" altLang="en-US" sz="2400" dirty="0">
                <a:solidFill>
                  <a:srgbClr val="333333"/>
                </a:solidFill>
                <a:ea typeface="Arial Unicode MS" pitchFamily="34" charset="-128"/>
                <a:cs typeface="Arial Unicode MS" pitchFamily="34" charset="-128"/>
              </a:rPr>
              <a:t>awareness of </a:t>
            </a:r>
            <a:r>
              <a:rPr lang="en-GB" altLang="en-US" sz="2400" dirty="0" smtClean="0">
                <a:solidFill>
                  <a:srgbClr val="333333"/>
                </a:solidFill>
                <a:ea typeface="Arial Unicode MS" pitchFamily="34" charset="-128"/>
                <a:cs typeface="Arial Unicode MS" pitchFamily="34" charset="-128"/>
              </a:rPr>
              <a:t>IHL</a:t>
            </a:r>
          </a:p>
          <a:p>
            <a:pPr marL="168275" indent="-168275"/>
            <a:endParaRPr lang="en-GB" altLang="en-US" sz="2400" dirty="0">
              <a:solidFill>
                <a:srgbClr val="333333"/>
              </a:solidFill>
              <a:ea typeface="Arial Unicode MS" pitchFamily="34" charset="-128"/>
              <a:cs typeface="Arial Unicode MS" pitchFamily="34" charset="-128"/>
            </a:endParaRPr>
          </a:p>
          <a:p>
            <a:pPr marL="168275" indent="-168275"/>
            <a:r>
              <a:rPr lang="en-GB" altLang="en-US" sz="2400" dirty="0">
                <a:solidFill>
                  <a:srgbClr val="333333"/>
                </a:solidFill>
                <a:ea typeface="Arial Unicode MS" pitchFamily="34" charset="-128"/>
                <a:cs typeface="Arial Unicode MS" pitchFamily="34" charset="-128"/>
              </a:rPr>
              <a:t>Other activities mandated by the government</a:t>
            </a:r>
          </a:p>
          <a:p>
            <a:pPr marL="168275" indent="-168275" eaLnBrk="1" hangingPunct="1"/>
            <a:endParaRPr lang="en-GB" altLang="en-US" sz="2400" dirty="0" smtClean="0">
              <a:solidFill>
                <a:srgbClr val="333333"/>
              </a:solidFill>
              <a:ea typeface="Arial Unicode MS" pitchFamily="34" charset="-128"/>
              <a:cs typeface="Arial Unicode MS" pitchFamily="34" charset="-128"/>
            </a:endParaRPr>
          </a:p>
          <a:p>
            <a:pPr marL="168275" indent="-168275" eaLnBrk="1" hangingPunct="1">
              <a:spcBef>
                <a:spcPct val="35000"/>
              </a:spcBef>
              <a:buClr>
                <a:srgbClr val="E00034"/>
              </a:buClr>
              <a:buFont typeface="Wingdings" pitchFamily="2" charset="2"/>
              <a:buNone/>
            </a:pPr>
            <a:endParaRPr lang="en-GB" altLang="en-US" sz="2400" dirty="0" smtClean="0">
              <a:ea typeface="Arial Unicode MS" pitchFamily="34" charset="-128"/>
              <a:cs typeface="Arial Unicode MS" pitchFamily="34" charset="-128"/>
            </a:endParaRPr>
          </a:p>
        </p:txBody>
      </p:sp>
      <p:sp>
        <p:nvSpPr>
          <p:cNvPr id="9221" name="Rectangle 2"/>
          <p:cNvSpPr>
            <a:spLocks noGrp="1" noChangeArrowheads="1"/>
          </p:cNvSpPr>
          <p:nvPr>
            <p:ph type="title" idx="4294967295"/>
          </p:nvPr>
        </p:nvSpPr>
        <p:spPr>
          <a:xfrm>
            <a:off x="4595446" y="352020"/>
            <a:ext cx="4232031" cy="654050"/>
          </a:xfrm>
        </p:spPr>
        <p:txBody>
          <a:bodyPr>
            <a:normAutofit fontScale="90000"/>
          </a:bodyPr>
          <a:lstStyle/>
          <a:p>
            <a:pPr eaLnBrk="1" hangingPunct="1"/>
            <a:r>
              <a:rPr lang="fr-CH" altLang="en-US" sz="4000" dirty="0" smtClean="0">
                <a:solidFill>
                  <a:srgbClr val="FF0000"/>
                </a:solidFill>
                <a:effectLst>
                  <a:outerShdw blurRad="38100" dist="38100" dir="2700000" algn="tl">
                    <a:srgbClr val="000000">
                      <a:alpha val="43137"/>
                    </a:srgbClr>
                  </a:outerShdw>
                </a:effectLst>
              </a:rPr>
              <a:t>National </a:t>
            </a:r>
            <a:r>
              <a:rPr lang="fr-CH" altLang="en-US" sz="4000" dirty="0" err="1" smtClean="0">
                <a:solidFill>
                  <a:srgbClr val="FF0000"/>
                </a:solidFill>
                <a:effectLst>
                  <a:outerShdw blurRad="38100" dist="38100" dir="2700000" algn="tl">
                    <a:srgbClr val="000000">
                      <a:alpha val="43137"/>
                    </a:srgbClr>
                  </a:outerShdw>
                </a:effectLst>
              </a:rPr>
              <a:t>Societies</a:t>
            </a:r>
            <a:r>
              <a:rPr lang="fr-CH" altLang="en-US" sz="4000" dirty="0" smtClean="0">
                <a:solidFill>
                  <a:srgbClr val="FF0000"/>
                </a:solidFill>
                <a:effectLst>
                  <a:outerShdw blurRad="38100" dist="38100" dir="2700000" algn="tl">
                    <a:srgbClr val="000000">
                      <a:alpha val="43137"/>
                    </a:srgbClr>
                  </a:outerShdw>
                </a:effectLst>
              </a:rPr>
              <a:t/>
            </a:r>
            <a:br>
              <a:rPr lang="fr-CH" altLang="en-US" sz="4000" dirty="0" smtClean="0">
                <a:solidFill>
                  <a:srgbClr val="FF0000"/>
                </a:solidFill>
                <a:effectLst>
                  <a:outerShdw blurRad="38100" dist="38100" dir="2700000" algn="tl">
                    <a:srgbClr val="000000">
                      <a:alpha val="43137"/>
                    </a:srgbClr>
                  </a:outerShdw>
                </a:effectLst>
              </a:rPr>
            </a:br>
            <a:endParaRPr lang="en-GB" altLang="en-US" sz="4000" dirty="0" smtClean="0">
              <a:solidFill>
                <a:srgbClr val="FF0000"/>
              </a:solidFill>
              <a:effectLst>
                <a:outerShdw blurRad="38100" dist="38100" dir="2700000" algn="tl">
                  <a:srgbClr val="000000">
                    <a:alpha val="43137"/>
                  </a:srgbClr>
                </a:outerShdw>
              </a:effectLst>
            </a:endParaRPr>
          </a:p>
        </p:txBody>
      </p:sp>
      <p:pic>
        <p:nvPicPr>
          <p:cNvPr id="9222" name="Picture 17" descr="91100-NS-w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3968" cy="6059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84088" y="6267938"/>
            <a:ext cx="8620491" cy="518205"/>
          </a:xfrm>
          <a:prstGeom prst="rect">
            <a:avLst/>
          </a:prstGeom>
        </p:spPr>
      </p:pic>
    </p:spTree>
    <p:extLst>
      <p:ext uri="{BB962C8B-B14F-4D97-AF65-F5344CB8AC3E}">
        <p14:creationId xmlns:p14="http://schemas.microsoft.com/office/powerpoint/2010/main" val="3465365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3438530" y="1750040"/>
            <a:ext cx="5121343" cy="5078313"/>
          </a:xfrm>
          <a:prstGeom prst="rect">
            <a:avLst/>
          </a:prstGeom>
          <a:noFill/>
          <a:ln>
            <a:noFill/>
          </a:ln>
          <a:effectLst/>
          <a:extLst>
            <a:ext uri="{909E8E84-426E-40DD-AFC4-6F175D3DCCD1}">
              <a14:hiddenFill xmlns:a14="http://schemas.microsoft.com/office/drawing/2010/main">
                <a:gradFill rotWithShape="0">
                  <a:gsLst>
                    <a:gs pos="0">
                      <a:srgbClr val="66CCFF"/>
                    </a:gs>
                    <a:gs pos="50000">
                      <a:srgbClr val="FFFF00"/>
                    </a:gs>
                    <a:gs pos="100000">
                      <a:srgbClr val="66CCFF"/>
                    </a:gs>
                  </a:gsLst>
                  <a:lin ang="5400000" scaled="1"/>
                </a:gradFill>
              </a14:hiddenFill>
            </a:ext>
            <a:ext uri="{91240B29-F687-4F45-9708-019B960494DF}">
              <a14:hiddenLine xmlns:a14="http://schemas.microsoft.com/office/drawing/2010/main" w="12700">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17550" indent="-717550">
              <a:spcBef>
                <a:spcPct val="20000"/>
              </a:spcBef>
              <a:buClr>
                <a:schemeClr val="hlink"/>
              </a:buClr>
              <a:buSzPct val="60000"/>
              <a:buFont typeface="Wingdings" panose="05000000000000000000" pitchFamily="2" charset="2"/>
              <a:buChar char="n"/>
              <a:defRPr sz="3200">
                <a:solidFill>
                  <a:schemeClr val="tx1"/>
                </a:solidFill>
                <a:latin typeface="Tahoma" panose="020B0604030504040204" pitchFamily="34" charset="0"/>
              </a:defRPr>
            </a:lvl1pPr>
            <a:lvl2pPr marL="896938" indent="-285750">
              <a:spcBef>
                <a:spcPct val="20000"/>
              </a:spcBef>
              <a:buClr>
                <a:schemeClr val="accent2"/>
              </a:buClr>
              <a:buSzPct val="55000"/>
              <a:buFont typeface="Wingdings" panose="05000000000000000000" pitchFamily="2" charset="2"/>
              <a:buChar char="n"/>
              <a:defRPr sz="2800">
                <a:solidFill>
                  <a:schemeClr val="tx1"/>
                </a:solidFill>
                <a:latin typeface="Tahoma" panose="020B0604030504040204" pitchFamily="34" charset="0"/>
              </a:defRPr>
            </a:lvl2pPr>
            <a:lvl3pPr marL="1076325" indent="-228600">
              <a:spcBef>
                <a:spcPct val="20000"/>
              </a:spcBef>
              <a:buClr>
                <a:srgbClr val="008000"/>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rgbClr val="99CC00"/>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rgbClr val="663300"/>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30000"/>
              </a:spcBef>
              <a:spcAft>
                <a:spcPct val="25000"/>
              </a:spcAft>
              <a:buClrTx/>
              <a:buSzTx/>
              <a:buFont typeface="Courier New" panose="02070309020205020404" pitchFamily="49" charset="0"/>
              <a:buChar char="o"/>
            </a:pPr>
            <a:r>
              <a:rPr lang="en-GB" altLang="fr-FR" sz="2000" dirty="0">
                <a:latin typeface="Myriad Pro" panose="020B0503030403020204" pitchFamily="34" charset="0"/>
                <a:cs typeface="Arial" panose="020B0604020202020204" pitchFamily="34" charset="0"/>
              </a:rPr>
              <a:t>International membership organization</a:t>
            </a:r>
          </a:p>
          <a:p>
            <a:pPr>
              <a:spcBef>
                <a:spcPct val="30000"/>
              </a:spcBef>
              <a:spcAft>
                <a:spcPct val="25000"/>
              </a:spcAft>
              <a:buClrTx/>
              <a:buSzTx/>
              <a:buFont typeface="Courier New" panose="02070309020205020404" pitchFamily="49" charset="0"/>
              <a:buChar char="o"/>
            </a:pPr>
            <a:r>
              <a:rPr lang="en-GB" altLang="fr-FR" sz="2000" dirty="0">
                <a:latin typeface="Myriad Pro" panose="020B0503030403020204" pitchFamily="34" charset="0"/>
                <a:cs typeface="Arial" panose="020B0604020202020204" pitchFamily="34" charset="0"/>
              </a:rPr>
              <a:t>Inspires, encourages, facilitates and promotes NS's humanitarian </a:t>
            </a:r>
            <a:r>
              <a:rPr lang="en-GB" altLang="fr-FR" sz="2000" dirty="0" smtClean="0">
                <a:latin typeface="Myriad Pro" panose="020B0503030403020204" pitchFamily="34" charset="0"/>
                <a:cs typeface="Arial" panose="020B0604020202020204" pitchFamily="34" charset="0"/>
              </a:rPr>
              <a:t>activities, strengthening NS</a:t>
            </a:r>
            <a:endParaRPr lang="en-GB" altLang="fr-FR" sz="2000" dirty="0">
              <a:latin typeface="Myriad Pro" panose="020B0503030403020204" pitchFamily="34" charset="0"/>
              <a:cs typeface="Arial" panose="020B0604020202020204" pitchFamily="34" charset="0"/>
            </a:endParaRPr>
          </a:p>
          <a:p>
            <a:pPr>
              <a:spcBef>
                <a:spcPct val="30000"/>
              </a:spcBef>
              <a:spcAft>
                <a:spcPct val="25000"/>
              </a:spcAft>
              <a:buClrTx/>
              <a:buSzTx/>
              <a:buFont typeface="Courier New" panose="02070309020205020404" pitchFamily="49" charset="0"/>
              <a:buChar char="o"/>
            </a:pPr>
            <a:r>
              <a:rPr lang="en-GB" altLang="fr-FR" sz="2000" dirty="0" smtClean="0">
                <a:latin typeface="Myriad Pro" panose="020B0503030403020204" pitchFamily="34" charset="0"/>
                <a:cs typeface="Arial" panose="020B0604020202020204" pitchFamily="34" charset="0"/>
              </a:rPr>
              <a:t>When required, it directs and coordinates </a:t>
            </a:r>
            <a:r>
              <a:rPr lang="en-GB" altLang="fr-FR" sz="2000" dirty="0">
                <a:latin typeface="Myriad Pro" panose="020B0503030403020204" pitchFamily="34" charset="0"/>
                <a:cs typeface="Arial" panose="020B0604020202020204" pitchFamily="34" charset="0"/>
              </a:rPr>
              <a:t>the international activities conducted by the Movement </a:t>
            </a:r>
            <a:r>
              <a:rPr lang="en-US" altLang="fr-FR" sz="2000" dirty="0" smtClean="0">
                <a:latin typeface="Myriad Pro" panose="020B0503030403020204" pitchFamily="34" charset="0"/>
                <a:cs typeface="Arial" panose="020B0604020202020204" pitchFamily="34" charset="0"/>
              </a:rPr>
              <a:t>for international emergencies (natural </a:t>
            </a:r>
            <a:r>
              <a:rPr lang="en-US" altLang="fr-FR" sz="2000" dirty="0">
                <a:latin typeface="Myriad Pro" panose="020B0503030403020204" pitchFamily="34" charset="0"/>
                <a:cs typeface="Arial" panose="020B0604020202020204" pitchFamily="34" charset="0"/>
              </a:rPr>
              <a:t>disaster or technological </a:t>
            </a:r>
            <a:r>
              <a:rPr lang="en-US" altLang="fr-FR" sz="2000" dirty="0" smtClean="0">
                <a:latin typeface="Myriad Pro" panose="020B0503030403020204" pitchFamily="34" charset="0"/>
                <a:cs typeface="Arial" panose="020B0604020202020204" pitchFamily="34" charset="0"/>
              </a:rPr>
              <a:t>disaster)</a:t>
            </a:r>
          </a:p>
          <a:p>
            <a:pPr>
              <a:spcBef>
                <a:spcPct val="30000"/>
              </a:spcBef>
              <a:spcAft>
                <a:spcPct val="25000"/>
              </a:spcAft>
              <a:buClrTx/>
              <a:buSzTx/>
              <a:buFont typeface="Courier New" panose="02070309020205020404" pitchFamily="49" charset="0"/>
              <a:buChar char="o"/>
            </a:pPr>
            <a:r>
              <a:rPr lang="en-US" altLang="fr-FR" sz="2000" dirty="0" smtClean="0">
                <a:latin typeface="Myriad Pro" panose="020B0503030403020204" pitchFamily="34" charset="0"/>
                <a:cs typeface="Arial" panose="020B0604020202020204" pitchFamily="34" charset="0"/>
              </a:rPr>
              <a:t>Promotes Cooperation among National Societies </a:t>
            </a:r>
          </a:p>
          <a:p>
            <a:pPr>
              <a:spcBef>
                <a:spcPct val="30000"/>
              </a:spcBef>
              <a:spcAft>
                <a:spcPct val="25000"/>
              </a:spcAft>
              <a:buClrTx/>
              <a:buSzTx/>
              <a:buFont typeface="Courier New" panose="02070309020205020404" pitchFamily="49" charset="0"/>
              <a:buChar char="o"/>
            </a:pPr>
            <a:endParaRPr lang="en-US" altLang="fr-FR" sz="2000" dirty="0">
              <a:latin typeface="Myriad Pro" panose="020B0503030403020204" pitchFamily="34" charset="0"/>
              <a:cs typeface="Arial" panose="020B0604020202020204" pitchFamily="34" charset="0"/>
            </a:endParaRPr>
          </a:p>
        </p:txBody>
      </p:sp>
      <p:cxnSp>
        <p:nvCxnSpPr>
          <p:cNvPr id="11" name="Straight Connector 10"/>
          <p:cNvCxnSpPr/>
          <p:nvPr/>
        </p:nvCxnSpPr>
        <p:spPr>
          <a:xfrm>
            <a:off x="8397346" y="1883382"/>
            <a:ext cx="0" cy="4735911"/>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077200" y="5544806"/>
            <a:ext cx="965346" cy="0"/>
          </a:xfrm>
          <a:prstGeom prst="line">
            <a:avLst/>
          </a:prstGeom>
          <a:ln w="12700">
            <a:solidFill>
              <a:schemeClr val="bg1">
                <a:lumMod val="50000"/>
                <a:alpha val="8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02118" y="4591384"/>
            <a:ext cx="2244262" cy="0"/>
          </a:xfrm>
          <a:prstGeom prst="line">
            <a:avLst/>
          </a:prstGeom>
          <a:ln w="19050">
            <a:solidFill>
              <a:schemeClr val="bg1">
                <a:alpha val="8000"/>
              </a:schemeClr>
            </a:solidFill>
          </a:ln>
          <a:effectLst/>
        </p:spPr>
        <p:style>
          <a:lnRef idx="2">
            <a:schemeClr val="accent1"/>
          </a:lnRef>
          <a:fillRef idx="0">
            <a:schemeClr val="accent1"/>
          </a:fillRef>
          <a:effectRef idx="1">
            <a:schemeClr val="accent1"/>
          </a:effectRef>
          <a:fontRef idx="minor">
            <a:schemeClr val="tx1"/>
          </a:fontRef>
        </p:style>
      </p:cxnSp>
      <p:sp>
        <p:nvSpPr>
          <p:cNvPr id="24" name="Rectangle 4"/>
          <p:cNvSpPr>
            <a:spLocks noChangeArrowheads="1"/>
          </p:cNvSpPr>
          <p:nvPr/>
        </p:nvSpPr>
        <p:spPr bwMode="auto">
          <a:xfrm>
            <a:off x="503065" y="4932527"/>
            <a:ext cx="2452792" cy="1224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300"/>
              </a:spcBef>
            </a:pPr>
            <a:endParaRPr lang="en-GB" altLang="fr-FR" sz="2000" b="1" dirty="0" smtClean="0"/>
          </a:p>
        </p:txBody>
      </p:sp>
      <p:pic>
        <p:nvPicPr>
          <p:cNvPr id="19" name="Picture 18"/>
          <p:cNvPicPr>
            <a:picLocks noChangeAspect="1"/>
          </p:cNvPicPr>
          <p:nvPr/>
        </p:nvPicPr>
        <p:blipFill>
          <a:blip r:embed="rId3"/>
          <a:stretch>
            <a:fillRect/>
          </a:stretch>
        </p:blipFill>
        <p:spPr>
          <a:xfrm>
            <a:off x="225235" y="425565"/>
            <a:ext cx="7626200" cy="1132109"/>
          </a:xfrm>
          <a:prstGeom prst="rect">
            <a:avLst/>
          </a:prstGeom>
        </p:spPr>
      </p:pic>
      <p:sp>
        <p:nvSpPr>
          <p:cNvPr id="4" name="TextBox 3"/>
          <p:cNvSpPr txBox="1"/>
          <p:nvPr/>
        </p:nvSpPr>
        <p:spPr>
          <a:xfrm>
            <a:off x="7738280" y="898764"/>
            <a:ext cx="1405720" cy="553998"/>
          </a:xfrm>
          <a:prstGeom prst="rect">
            <a:avLst/>
          </a:prstGeom>
          <a:noFill/>
        </p:spPr>
        <p:txBody>
          <a:bodyPr wrap="square" rtlCol="0">
            <a:spAutoFit/>
          </a:bodyPr>
          <a:lstStyle/>
          <a:p>
            <a:r>
              <a:rPr lang="en-GB" sz="3000" dirty="0" smtClean="0"/>
              <a:t>(IFRC) </a:t>
            </a:r>
            <a:endParaRPr lang="en-GB" sz="3000" dirty="0"/>
          </a:p>
        </p:txBody>
      </p:sp>
      <p:pic>
        <p:nvPicPr>
          <p:cNvPr id="15" name="Picture 1027" descr="mozaic-vision"/>
          <p:cNvPicPr>
            <a:picLocks noChangeAspect="1" noChangeArrowheads="1"/>
          </p:cNvPicPr>
          <p:nvPr/>
        </p:nvPicPr>
        <p:blipFill>
          <a:blip r:embed="rId4"/>
          <a:srcRect/>
          <a:stretch>
            <a:fillRect/>
          </a:stretch>
        </p:blipFill>
        <p:spPr bwMode="auto">
          <a:xfrm>
            <a:off x="0" y="1452762"/>
            <a:ext cx="3111500" cy="5405238"/>
          </a:xfrm>
          <a:prstGeom prst="rect">
            <a:avLst/>
          </a:prstGeom>
          <a:noFill/>
          <a:ln w="9525">
            <a:noFill/>
            <a:miter lim="800000"/>
            <a:headEnd/>
            <a:tailEnd/>
          </a:ln>
        </p:spPr>
      </p:pic>
    </p:spTree>
    <p:extLst>
      <p:ext uri="{BB962C8B-B14F-4D97-AF65-F5344CB8AC3E}">
        <p14:creationId xmlns:p14="http://schemas.microsoft.com/office/powerpoint/2010/main" val="17380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2000" fill="hold"/>
                                        <p:tgtEl>
                                          <p:spTgt spid="15"/>
                                        </p:tgtEl>
                                        <p:attrNameLst>
                                          <p:attrName>ppt_w</p:attrName>
                                        </p:attrNameLst>
                                      </p:cBhvr>
                                      <p:tavLst>
                                        <p:tav tm="0">
                                          <p:val>
                                            <p:fltVal val="0"/>
                                          </p:val>
                                        </p:tav>
                                        <p:tav tm="100000">
                                          <p:val>
                                            <p:strVal val="#ppt_w"/>
                                          </p:val>
                                        </p:tav>
                                      </p:tavLst>
                                    </p:anim>
                                    <p:anim calcmode="lin" valueType="num">
                                      <p:cBhvr>
                                        <p:cTn id="28" dur="2000" fill="hold"/>
                                        <p:tgtEl>
                                          <p:spTgt spid="15"/>
                                        </p:tgtEl>
                                        <p:attrNameLst>
                                          <p:attrName>ppt_h</p:attrName>
                                        </p:attrNameLst>
                                      </p:cBhvr>
                                      <p:tavLst>
                                        <p:tav tm="0">
                                          <p:val>
                                            <p:fltVal val="0"/>
                                          </p:val>
                                        </p:tav>
                                        <p:tav tm="100000">
                                          <p:val>
                                            <p:strVal val="#ppt_h"/>
                                          </p:val>
                                        </p:tav>
                                      </p:tavLst>
                                    </p:anim>
                                    <p:anim calcmode="lin" valueType="num">
                                      <p:cBhvr>
                                        <p:cTn id="29" dur="2000" fill="hold"/>
                                        <p:tgtEl>
                                          <p:spTgt spid="15"/>
                                        </p:tgtEl>
                                        <p:attrNameLst>
                                          <p:attrName>style.rotation</p:attrName>
                                        </p:attrNameLst>
                                      </p:cBhvr>
                                      <p:tavLst>
                                        <p:tav tm="0">
                                          <p:val>
                                            <p:fltVal val="90"/>
                                          </p:val>
                                        </p:tav>
                                        <p:tav tm="100000">
                                          <p:val>
                                            <p:fltVal val="0"/>
                                          </p:val>
                                        </p:tav>
                                      </p:tavLst>
                                    </p:anim>
                                    <p:animEffect transition="in" filter="fade">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2967</TotalTime>
  <Words>1212</Words>
  <Application>Microsoft Office PowerPoint</Application>
  <PresentationFormat>On-screen Show (4:3)</PresentationFormat>
  <Paragraphs>152</Paragraphs>
  <Slides>15</Slides>
  <Notes>9</Notes>
  <HiddenSlides>0</HiddenSlides>
  <MMClips>0</MMClips>
  <ScaleCrop>false</ScaleCrop>
  <HeadingPairs>
    <vt:vector size="4" baseType="variant">
      <vt:variant>
        <vt:lpstr>Theme</vt:lpstr>
      </vt:variant>
      <vt:variant>
        <vt:i4>4</vt:i4>
      </vt:variant>
      <vt:variant>
        <vt:lpstr>Slide Titles</vt:lpstr>
      </vt:variant>
      <vt:variant>
        <vt:i4>15</vt:i4>
      </vt:variant>
    </vt:vector>
  </HeadingPairs>
  <TitlesOfParts>
    <vt:vector size="19" baseType="lpstr">
      <vt:lpstr>Office Theme</vt:lpstr>
      <vt:lpstr>5_Office Theme</vt:lpstr>
      <vt:lpstr>6_Office Theme</vt:lpstr>
      <vt:lpstr>IFRC_2011 presentation-EN</vt:lpstr>
      <vt:lpstr>The International Red Cross and Red Crescent Movement       Presentation to  Participants to 3rd batch of ACE training   by AHA Centre </vt:lpstr>
      <vt:lpstr>Video imagine </vt:lpstr>
      <vt:lpstr>Video Story of an Idea </vt:lpstr>
      <vt:lpstr>PowerPoint Presentation</vt:lpstr>
      <vt:lpstr>PowerPoint Presentation</vt:lpstr>
      <vt:lpstr>PowerPoint Presentation</vt:lpstr>
      <vt:lpstr>PowerPoint Presentation</vt:lpstr>
      <vt:lpstr>National Societies </vt:lpstr>
      <vt:lpstr>PowerPoint Presentation</vt:lpstr>
      <vt:lpstr>Video the Movement</vt:lpstr>
      <vt:lpstr>PowerPoint Presentation</vt:lpstr>
      <vt:lpstr>PowerPoint Presentation</vt:lpstr>
      <vt:lpstr>PowerPoint Presentation</vt:lpstr>
      <vt:lpstr>The Fundamental Principles </vt:lpstr>
      <vt:lpstr>The Fundamental Principles </vt:lpstr>
    </vt:vector>
  </TitlesOfParts>
  <Company>Inspirasi.co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Futih Aljihadi</dc:creator>
  <cp:lastModifiedBy>Angeline Tandiono</cp:lastModifiedBy>
  <cp:revision>408</cp:revision>
  <dcterms:created xsi:type="dcterms:W3CDTF">2016-04-28T03:13:36Z</dcterms:created>
  <dcterms:modified xsi:type="dcterms:W3CDTF">2016-05-24T06:32:36Z</dcterms:modified>
</cp:coreProperties>
</file>