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Lst>
  <p:notesMasterIdLst>
    <p:notesMasterId r:id="rId48"/>
  </p:notesMasterIdLst>
  <p:sldIdLst>
    <p:sldId id="257" r:id="rId4"/>
    <p:sldId id="359" r:id="rId5"/>
    <p:sldId id="289" r:id="rId6"/>
    <p:sldId id="318" r:id="rId7"/>
    <p:sldId id="319" r:id="rId8"/>
    <p:sldId id="320" r:id="rId9"/>
    <p:sldId id="322" r:id="rId10"/>
    <p:sldId id="294" r:id="rId11"/>
    <p:sldId id="347" r:id="rId12"/>
    <p:sldId id="360" r:id="rId13"/>
    <p:sldId id="300" r:id="rId14"/>
    <p:sldId id="351" r:id="rId15"/>
    <p:sldId id="352" r:id="rId16"/>
    <p:sldId id="353" r:id="rId17"/>
    <p:sldId id="364" r:id="rId18"/>
    <p:sldId id="313" r:id="rId19"/>
    <p:sldId id="365" r:id="rId20"/>
    <p:sldId id="366" r:id="rId21"/>
    <p:sldId id="350" r:id="rId22"/>
    <p:sldId id="302" r:id="rId23"/>
    <p:sldId id="324" r:id="rId24"/>
    <p:sldId id="325" r:id="rId25"/>
    <p:sldId id="327" r:id="rId26"/>
    <p:sldId id="328" r:id="rId27"/>
    <p:sldId id="329" r:id="rId28"/>
    <p:sldId id="330" r:id="rId29"/>
    <p:sldId id="331" r:id="rId30"/>
    <p:sldId id="332" r:id="rId31"/>
    <p:sldId id="335" r:id="rId32"/>
    <p:sldId id="363" r:id="rId33"/>
    <p:sldId id="337" r:id="rId34"/>
    <p:sldId id="338" r:id="rId35"/>
    <p:sldId id="341" r:id="rId36"/>
    <p:sldId id="304" r:id="rId37"/>
    <p:sldId id="354" r:id="rId38"/>
    <p:sldId id="343" r:id="rId39"/>
    <p:sldId id="355" r:id="rId40"/>
    <p:sldId id="345" r:id="rId41"/>
    <p:sldId id="356" r:id="rId42"/>
    <p:sldId id="358" r:id="rId43"/>
    <p:sldId id="273" r:id="rId44"/>
    <p:sldId id="315" r:id="rId45"/>
    <p:sldId id="307" r:id="rId46"/>
    <p:sldId id="3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12" autoAdjust="0"/>
  </p:normalViewPr>
  <p:slideViewPr>
    <p:cSldViewPr>
      <p:cViewPr>
        <p:scale>
          <a:sx n="66" d="100"/>
          <a:sy n="66" d="100"/>
        </p:scale>
        <p:origin x="-1506"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1B25E-FF05-4AE4-AFAE-C14D5EA57A9E}" type="datetimeFigureOut">
              <a:rPr lang="en-US" smtClean="0"/>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363D4-107C-42EC-B63C-CAA84C773354}" type="slidenum">
              <a:rPr lang="en-US" smtClean="0"/>
              <a:t>‹#›</a:t>
            </a:fld>
            <a:endParaRPr lang="en-US"/>
          </a:p>
        </p:txBody>
      </p:sp>
    </p:spTree>
    <p:extLst>
      <p:ext uri="{BB962C8B-B14F-4D97-AF65-F5344CB8AC3E}">
        <p14:creationId xmlns:p14="http://schemas.microsoft.com/office/powerpoint/2010/main" val="91004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eathpenaltynews.blogspot.com/2010/06/ilga-76-countries-ban-gay-sex-7-have.html#ixzz3e5E2Fp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•1893 New Zealand gave women the vote</a:t>
            </a:r>
          </a:p>
          <a:p>
            <a:r>
              <a:rPr lang="en-GB" dirty="0" smtClean="0"/>
              <a:t>•1902 Australia</a:t>
            </a:r>
            <a:r>
              <a:rPr lang="en-GB" baseline="0" dirty="0" smtClean="0"/>
              <a:t> - Australian women, with the exception of aboriginal women. Aborigines, male and female, did not have the right to vote until 1962.</a:t>
            </a:r>
          </a:p>
          <a:p>
            <a:r>
              <a:rPr lang="en-GB" dirty="0" smtClean="0"/>
              <a:t>•1906 Finland</a:t>
            </a:r>
          </a:p>
          <a:p>
            <a:r>
              <a:rPr lang="en-GB" dirty="0" smtClean="0"/>
              <a:t>•1913 Norway</a:t>
            </a:r>
          </a:p>
          <a:p>
            <a:r>
              <a:rPr lang="en-GB" dirty="0" smtClean="0"/>
              <a:t>•1915 Denmark</a:t>
            </a:r>
          </a:p>
          <a:p>
            <a:r>
              <a:rPr lang="en-GB" dirty="0" smtClean="0"/>
              <a:t>•1917 Canada</a:t>
            </a:r>
            <a:r>
              <a:rPr lang="en-GB" baseline="0" dirty="0" smtClean="0"/>
              <a:t> - Canadian women, except Canadian Indian women, won the vote in 1917. Canadian Indians, male and female, did not win the vote until 1960.</a:t>
            </a:r>
            <a:endParaRPr lang="en-GB" dirty="0" smtClean="0"/>
          </a:p>
          <a:p>
            <a:r>
              <a:rPr lang="en-GB" dirty="0" smtClean="0"/>
              <a:t>•1918 Austria, Germany, Poland, Russia</a:t>
            </a:r>
          </a:p>
          <a:p>
            <a:r>
              <a:rPr lang="en-GB" dirty="0" smtClean="0"/>
              <a:t>•1919 Netherlands</a:t>
            </a:r>
          </a:p>
          <a:p>
            <a:r>
              <a:rPr lang="en-GB" dirty="0" smtClean="0"/>
              <a:t>•1920 United States</a:t>
            </a:r>
          </a:p>
          <a:p>
            <a:r>
              <a:rPr lang="en-GB" dirty="0" smtClean="0"/>
              <a:t>•1921 Sweden</a:t>
            </a:r>
          </a:p>
          <a:p>
            <a:r>
              <a:rPr lang="en-GB" dirty="0" smtClean="0"/>
              <a:t>•1928 Britain, Ireland</a:t>
            </a:r>
          </a:p>
          <a:p>
            <a:r>
              <a:rPr lang="en-GB" dirty="0" smtClean="0"/>
              <a:t>•1931 Spain</a:t>
            </a:r>
          </a:p>
          <a:p>
            <a:r>
              <a:rPr lang="en-GB" dirty="0" smtClean="0"/>
              <a:t>•1934 Turkey</a:t>
            </a:r>
          </a:p>
          <a:p>
            <a:r>
              <a:rPr lang="en-GB" dirty="0" smtClean="0"/>
              <a:t>•1944 France</a:t>
            </a:r>
          </a:p>
          <a:p>
            <a:r>
              <a:rPr lang="en-GB" dirty="0" smtClean="0"/>
              <a:t>•1945 Italy</a:t>
            </a:r>
          </a:p>
          <a:p>
            <a:r>
              <a:rPr lang="en-GB" dirty="0" smtClean="0"/>
              <a:t>•1947 Argentina, Japan, Mexico, Pakistan</a:t>
            </a:r>
          </a:p>
          <a:p>
            <a:r>
              <a:rPr lang="en-GB" dirty="0" smtClean="0"/>
              <a:t>•1949 China</a:t>
            </a:r>
          </a:p>
          <a:p>
            <a:r>
              <a:rPr lang="en-GB" dirty="0" smtClean="0"/>
              <a:t>•1950 India</a:t>
            </a:r>
          </a:p>
          <a:p>
            <a:r>
              <a:rPr lang="en-GB" dirty="0" smtClean="0"/>
              <a:t>•1954 Colombia</a:t>
            </a:r>
          </a:p>
          <a:p>
            <a:r>
              <a:rPr lang="en-GB" dirty="0" smtClean="0"/>
              <a:t>•1957 Malaysia, Zimbabwe</a:t>
            </a:r>
          </a:p>
          <a:p>
            <a:r>
              <a:rPr lang="en-GB" dirty="0" smtClean="0"/>
              <a:t>•1962 Algeria</a:t>
            </a:r>
          </a:p>
          <a:p>
            <a:r>
              <a:rPr lang="en-GB" dirty="0" smtClean="0"/>
              <a:t>•1963 Iran, Morocco</a:t>
            </a:r>
          </a:p>
          <a:p>
            <a:r>
              <a:rPr lang="en-GB" dirty="0" smtClean="0"/>
              <a:t>•1964 Libya</a:t>
            </a:r>
          </a:p>
          <a:p>
            <a:r>
              <a:rPr lang="en-GB" dirty="0" smtClean="0"/>
              <a:t>•1967 Ecuador</a:t>
            </a:r>
          </a:p>
          <a:p>
            <a:r>
              <a:rPr lang="en-GB" dirty="0" smtClean="0"/>
              <a:t>•1971 Switzerland</a:t>
            </a:r>
          </a:p>
          <a:p>
            <a:r>
              <a:rPr lang="en-GB" dirty="0" smtClean="0"/>
              <a:t>•1972 Bangladesh</a:t>
            </a:r>
          </a:p>
          <a:p>
            <a:r>
              <a:rPr lang="en-GB" dirty="0" smtClean="0"/>
              <a:t>•1974 Jordan</a:t>
            </a:r>
          </a:p>
          <a:p>
            <a:r>
              <a:rPr lang="en-GB" dirty="0" smtClean="0"/>
              <a:t>•1976 Portugal</a:t>
            </a:r>
          </a:p>
          <a:p>
            <a:r>
              <a:rPr lang="en-GB" dirty="0" smtClean="0"/>
              <a:t>•1989 Namibia</a:t>
            </a:r>
          </a:p>
          <a:p>
            <a:r>
              <a:rPr lang="en-GB" dirty="0" smtClean="0"/>
              <a:t>•1990 Western Samoa</a:t>
            </a:r>
          </a:p>
          <a:p>
            <a:r>
              <a:rPr lang="en-GB" dirty="0" smtClean="0"/>
              <a:t>•1993 Kazakhstan, Moldova</a:t>
            </a:r>
          </a:p>
          <a:p>
            <a:r>
              <a:rPr lang="en-GB" dirty="0" smtClean="0"/>
              <a:t>•1994 South Africa</a:t>
            </a:r>
          </a:p>
          <a:p>
            <a:r>
              <a:rPr lang="en-GB" dirty="0" smtClean="0"/>
              <a:t>•2005 Kuwait</a:t>
            </a:r>
          </a:p>
          <a:p>
            <a:r>
              <a:rPr lang="en-GB" dirty="0" smtClean="0"/>
              <a:t>•2006 United Arab Emirates</a:t>
            </a:r>
          </a:p>
          <a:p>
            <a:r>
              <a:rPr lang="en-GB" dirty="0" smtClean="0"/>
              <a:t>•2011 Saudi Arabia – but can’t vote until 2015</a:t>
            </a:r>
          </a:p>
        </p:txBody>
      </p:sp>
      <p:sp>
        <p:nvSpPr>
          <p:cNvPr id="4" name="Slide Number Placeholder 3"/>
          <p:cNvSpPr>
            <a:spLocks noGrp="1"/>
          </p:cNvSpPr>
          <p:nvPr>
            <p:ph type="sldNum" sz="quarter" idx="10"/>
          </p:nvPr>
        </p:nvSpPr>
        <p:spPr/>
        <p:txBody>
          <a:bodyPr/>
          <a:lstStyle/>
          <a:p>
            <a:fld id="{CD5796BE-0BBA-4542-A612-0BBAC6A83059}" type="slidenum">
              <a:rPr lang="en-GB" smtClean="0"/>
              <a:t>12</a:t>
            </a:fld>
            <a:endParaRPr lang="en-GB"/>
          </a:p>
        </p:txBody>
      </p:sp>
    </p:spTree>
    <p:extLst>
      <p:ext uri="{BB962C8B-B14F-4D97-AF65-F5344CB8AC3E}">
        <p14:creationId xmlns:p14="http://schemas.microsoft.com/office/powerpoint/2010/main" val="337050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Diversity is so important</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13</a:t>
            </a:fld>
            <a:endParaRPr lang="en-GB"/>
          </a:p>
        </p:txBody>
      </p:sp>
    </p:spTree>
    <p:extLst>
      <p:ext uri="{BB962C8B-B14F-4D97-AF65-F5344CB8AC3E}">
        <p14:creationId xmlns:p14="http://schemas.microsoft.com/office/powerpoint/2010/main" val="145981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14</a:t>
            </a:fld>
            <a:endParaRPr lang="en-GB"/>
          </a:p>
        </p:txBody>
      </p:sp>
    </p:spTree>
    <p:extLst>
      <p:ext uri="{BB962C8B-B14F-4D97-AF65-F5344CB8AC3E}">
        <p14:creationId xmlns:p14="http://schemas.microsoft.com/office/powerpoint/2010/main" val="59356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Violence must also be recognised as a cross cutting issue throughout DRR and DM activities. Violence can affect women, men, boys and girls, however women and girls and men who do not conform to society’s concepts of masculinity are usually more at risk of violence as a result of their gender (gender-based violence). Gender inequality is the root cause of vulnerabilities to violence.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a disaster, sexual, physical and gender-based violence</a:t>
            </a:r>
            <a:r>
              <a:rPr lang="en-GB" sz="1200" u="sng" kern="1200" dirty="0" smtClean="0">
                <a:solidFill>
                  <a:schemeClr val="tx1"/>
                </a:solidFill>
                <a:effectLst/>
                <a:latin typeface="+mn-lt"/>
                <a:ea typeface="+mn-ea"/>
                <a:cs typeface="+mn-cs"/>
              </a:rPr>
              <a:t> (GBV)</a:t>
            </a:r>
            <a:r>
              <a:rPr lang="en-GB" sz="1200" kern="1200" dirty="0" smtClean="0">
                <a:solidFill>
                  <a:schemeClr val="tx1"/>
                </a:solidFill>
                <a:effectLst/>
                <a:latin typeface="+mn-lt"/>
                <a:ea typeface="+mn-ea"/>
                <a:cs typeface="+mn-cs"/>
              </a:rPr>
              <a:t> is known to increase, and this</a:t>
            </a:r>
            <a:r>
              <a:rPr lang="en-GB" sz="1200" kern="1200" baseline="0" dirty="0" smtClean="0">
                <a:solidFill>
                  <a:schemeClr val="tx1"/>
                </a:solidFill>
                <a:effectLst/>
                <a:latin typeface="+mn-lt"/>
                <a:ea typeface="+mn-ea"/>
                <a:cs typeface="+mn-cs"/>
              </a:rPr>
              <a:t> can happen for a number of reasons….</a:t>
            </a:r>
            <a:endParaRPr lang="en-US" sz="1200" kern="1200" dirty="0" smtClean="0">
              <a:solidFill>
                <a:schemeClr val="tx1"/>
              </a:solidFill>
              <a:effectLst/>
              <a:latin typeface="+mn-lt"/>
              <a:ea typeface="+mn-ea"/>
              <a:cs typeface="+mn-cs"/>
            </a:endParaRPr>
          </a:p>
          <a:p>
            <a:pPr marL="230188" indent="-230188" eaLnBrk="1" hangingPunct="1"/>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85908-1144-4343-98F2-F98E6ABC6FD9}" type="slidenum">
              <a:rPr lang="en-GB" smtClean="0">
                <a:solidFill>
                  <a:prstClr val="black"/>
                </a:solidFill>
              </a:rPr>
              <a:pPr eaLnBrk="1" hangingPunct="1"/>
              <a:t>15</a:t>
            </a:fld>
            <a:endParaRPr lang="en-GB"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363D4-107C-42EC-B63C-CAA84C773354}" type="slidenum">
              <a:rPr lang="en-US" smtClean="0"/>
              <a:t>16</a:t>
            </a:fld>
            <a:endParaRPr lang="en-US"/>
          </a:p>
        </p:txBody>
      </p:sp>
    </p:spTree>
    <p:extLst>
      <p:ext uri="{BB962C8B-B14F-4D97-AF65-F5344CB8AC3E}">
        <p14:creationId xmlns:p14="http://schemas.microsoft.com/office/powerpoint/2010/main" val="14090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if they can describe this crowd?</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20</a:t>
            </a:fld>
            <a:endParaRPr lang="en-GB"/>
          </a:p>
        </p:txBody>
      </p:sp>
    </p:spTree>
    <p:extLst>
      <p:ext uri="{BB962C8B-B14F-4D97-AF65-F5344CB8AC3E}">
        <p14:creationId xmlns:p14="http://schemas.microsoft.com/office/powerpoint/2010/main" val="341924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GB" altLang="en-US" sz="2800" kern="0" dirty="0" smtClean="0">
                <a:solidFill>
                  <a:srgbClr val="FF0000"/>
                </a:solidFill>
                <a:latin typeface="Calibri" pitchFamily="34" charset="0"/>
                <a:cs typeface="Times New Roman"/>
              </a:rPr>
              <a:t>1. </a:t>
            </a:r>
            <a:r>
              <a:rPr lang="en-GB" altLang="en-US" sz="2800" b="1" kern="0" dirty="0" smtClean="0">
                <a:solidFill>
                  <a:srgbClr val="FF0000"/>
                </a:solidFill>
                <a:latin typeface="Calibri" pitchFamily="34" charset="0"/>
                <a:cs typeface="Times New Roman"/>
              </a:rPr>
              <a:t>While approximately 50% of the world’s population is female, it is estimated that in most refugee populations, _____ are women and children. Is it 60%, 70%, </a:t>
            </a:r>
            <a:r>
              <a:rPr lang="en-GB" altLang="en-US" sz="2800" b="1" u="sng" kern="0" dirty="0" smtClean="0">
                <a:solidFill>
                  <a:srgbClr val="FF0000"/>
                </a:solidFill>
                <a:latin typeface="Calibri" pitchFamily="34" charset="0"/>
                <a:cs typeface="Times New Roman"/>
              </a:rPr>
              <a:t>80</a:t>
            </a:r>
            <a:r>
              <a:rPr lang="en-GB" altLang="en-US" sz="2800" b="1" kern="0" dirty="0" smtClean="0">
                <a:solidFill>
                  <a:srgbClr val="FF0000"/>
                </a:solidFill>
                <a:latin typeface="Calibri" pitchFamily="34" charset="0"/>
                <a:cs typeface="Times New Roman"/>
              </a:rPr>
              <a:t>% or 85%? </a:t>
            </a:r>
            <a:endParaRPr lang="en-GB" altLang="en-US" sz="2800" b="1" kern="0" dirty="0" smtClean="0">
              <a:solidFill>
                <a:srgbClr val="F00202"/>
              </a:solidFill>
              <a:latin typeface="Calibri" pitchFamily="34" charset="0"/>
              <a:cs typeface="Times New Roman"/>
            </a:endParaRPr>
          </a:p>
          <a:p>
            <a:pPr>
              <a:spcAft>
                <a:spcPts val="1000"/>
              </a:spcAft>
              <a:defRPr/>
            </a:pPr>
            <a:r>
              <a:rPr lang="en-GB" i="1" dirty="0" smtClean="0">
                <a:latin typeface="Calibri"/>
                <a:ea typeface="Calibri"/>
                <a:cs typeface="Arial"/>
              </a:rPr>
              <a:t>“80 percent of the world’s 51 million people displaced by conflict are women, children and youth.”</a:t>
            </a:r>
            <a:r>
              <a:rPr lang="en-GB" dirty="0" smtClean="0">
                <a:latin typeface="Calibri"/>
                <a:ea typeface="Calibri"/>
                <a:cs typeface="Arial"/>
              </a:rPr>
              <a:t> (Women's Refugee Commission Fact Sheet 2013)</a:t>
            </a:r>
          </a:p>
          <a:p>
            <a:pPr>
              <a:spcAft>
                <a:spcPts val="1000"/>
              </a:spcAft>
              <a:defRPr/>
            </a:pPr>
            <a:r>
              <a:rPr lang="en-GB" b="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“Women and girls comprise about half of any refugee, internally displaced or stateless population.”</a:t>
            </a:r>
            <a:r>
              <a:rPr lang="en-GB" b="1" dirty="0" smtClean="0">
                <a:latin typeface="Calibri"/>
                <a:ea typeface="Calibri"/>
                <a:cs typeface="Arial"/>
              </a:rPr>
              <a:t> </a:t>
            </a:r>
            <a:r>
              <a:rPr lang="en-GB" dirty="0" smtClean="0">
                <a:latin typeface="Calibri"/>
                <a:ea typeface="Calibri"/>
                <a:cs typeface="Arial"/>
              </a:rPr>
              <a:t>(UNCHR)</a:t>
            </a:r>
          </a:p>
          <a:p>
            <a:pPr>
              <a:spcAft>
                <a:spcPts val="1000"/>
              </a:spcAft>
              <a:defRPr/>
            </a:pPr>
            <a:r>
              <a:rPr lang="en-GB" b="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“Refugee women and girls accounted for 48 per cent of the refugee population in </a:t>
            </a:r>
            <a:endParaRPr lang="en-GB" dirty="0" smtClean="0">
              <a:latin typeface="Calibri"/>
              <a:ea typeface="Calibri"/>
              <a:cs typeface="Arial"/>
            </a:endParaRPr>
          </a:p>
          <a:p>
            <a:pPr>
              <a:spcAft>
                <a:spcPts val="1000"/>
              </a:spcAft>
              <a:defRPr/>
            </a:pPr>
            <a:r>
              <a:rPr lang="en-GB" i="1" dirty="0" smtClean="0">
                <a:latin typeface="Calibri"/>
                <a:ea typeface="Calibri"/>
                <a:cs typeface="Arial"/>
              </a:rPr>
              <a:t>2012, a proportion that has remained constant over the past decade”</a:t>
            </a:r>
            <a:endParaRPr lang="en-GB" dirty="0" smtClean="0">
              <a:latin typeface="Calibri"/>
              <a:ea typeface="Calibri"/>
              <a:cs typeface="Arial"/>
            </a:endParaRPr>
          </a:p>
          <a:p>
            <a:pPr>
              <a:spcAft>
                <a:spcPts val="1000"/>
              </a:spcAft>
              <a:defRPr/>
            </a:pPr>
            <a:r>
              <a:rPr lang="en-GB" i="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“Children below 18 years constituted 46 per cent of the  refugee population in </a:t>
            </a:r>
            <a:endParaRPr lang="en-GB" dirty="0" smtClean="0">
              <a:latin typeface="Calibri"/>
              <a:ea typeface="Calibri"/>
              <a:cs typeface="Arial"/>
            </a:endParaRPr>
          </a:p>
          <a:p>
            <a:pPr>
              <a:spcAft>
                <a:spcPts val="1000"/>
              </a:spcAft>
              <a:defRPr/>
            </a:pPr>
            <a:r>
              <a:rPr lang="en-GB" i="1" dirty="0" smtClean="0">
                <a:latin typeface="Calibri"/>
                <a:ea typeface="Calibri"/>
                <a:cs typeface="Arial"/>
              </a:rPr>
              <a:t>2012. This was in line with 2011but higher than a few years ago.”</a:t>
            </a:r>
            <a:r>
              <a:rPr lang="en-GB" dirty="0" smtClean="0">
                <a:latin typeface="Calibri"/>
                <a:ea typeface="Calibri"/>
                <a:cs typeface="Arial"/>
              </a:rPr>
              <a:t> </a:t>
            </a:r>
            <a:r>
              <a:rPr lang="en-GB" sz="1600" dirty="0" smtClean="0">
                <a:latin typeface="Calibri"/>
                <a:ea typeface="Calibri"/>
                <a:cs typeface="Arial"/>
              </a:rPr>
              <a:t>(UNHCR Global Trends report 2012)</a:t>
            </a:r>
          </a:p>
          <a:p>
            <a:pPr>
              <a:spcAft>
                <a:spcPts val="1000"/>
              </a:spcAft>
              <a:defRPr/>
            </a:pPr>
            <a:endParaRPr lang="en-GB" altLang="en-US" sz="1600" b="1" dirty="0" smtClean="0">
              <a:latin typeface="Calibri"/>
              <a:cs typeface="Arial"/>
            </a:endParaRPr>
          </a:p>
          <a:p>
            <a:pPr>
              <a:spcAft>
                <a:spcPts val="1000"/>
              </a:spcAft>
              <a:defRPr/>
            </a:pPr>
            <a:endParaRPr lang="en-GB" altLang="en-US"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BA406840-7176-4420-980B-2A508DCFE4C3}"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DDD517CD-5762-4EA5-9C48-1915D3524C98}"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solidFill>
                  <a:srgbClr val="000000"/>
                </a:solidFill>
              </a:rPr>
              <a:t>World’s Age Structure 2015</a:t>
            </a:r>
          </a:p>
          <a:p>
            <a:r>
              <a:rPr lang="en-GB" altLang="en-US" dirty="0" smtClean="0">
                <a:solidFill>
                  <a:srgbClr val="000000"/>
                </a:solidFill>
              </a:rPr>
              <a:t>0-14 years: 25.79% (male 956,360,171/female 893,629,520)</a:t>
            </a:r>
          </a:p>
          <a:p>
            <a:r>
              <a:rPr lang="en-GB" altLang="en-US" dirty="0" smtClean="0">
                <a:solidFill>
                  <a:srgbClr val="000000"/>
                </a:solidFill>
              </a:rPr>
              <a:t>15-24 years: 16.61% (male 613,806,639/female 577,904,561)</a:t>
            </a:r>
          </a:p>
          <a:p>
            <a:r>
              <a:rPr lang="en-GB" altLang="en-US" dirty="0" smtClean="0">
                <a:solidFill>
                  <a:srgbClr val="000000"/>
                </a:solidFill>
              </a:rPr>
              <a:t>25-54 years: 40.78% (male 1,478,739,525/female 1,447,244,791)</a:t>
            </a:r>
          </a:p>
          <a:p>
            <a:r>
              <a:rPr lang="en-GB" altLang="en-US" dirty="0" smtClean="0">
                <a:solidFill>
                  <a:srgbClr val="000000"/>
                </a:solidFill>
              </a:rPr>
              <a:t>55-64 years: 8.51% (male 298,092,946/female 312,206,795)</a:t>
            </a:r>
          </a:p>
          <a:p>
            <a:r>
              <a:rPr lang="en-GB" altLang="en-US" dirty="0" smtClean="0">
                <a:solidFill>
                  <a:srgbClr val="000000"/>
                </a:solidFill>
              </a:rPr>
              <a:t>65 years and over: 8.32% (male 265,453,689/female 331,172,947) (2014 est.)</a:t>
            </a:r>
          </a:p>
          <a:p>
            <a:r>
              <a:rPr lang="en-GB" altLang="en-US" b="1" dirty="0" smtClean="0">
                <a:solidFill>
                  <a:srgbClr val="000000"/>
                </a:solidFill>
              </a:rPr>
              <a:t>Source: </a:t>
            </a:r>
            <a:r>
              <a:rPr lang="en-GB" altLang="en-US" dirty="0" smtClean="0">
                <a:solidFill>
                  <a:srgbClr val="000000"/>
                </a:solidFill>
              </a:rPr>
              <a:t>CIA https://www.cia.gov/library/publications/resources/the-world-factbook/geos/xx.html</a:t>
            </a:r>
          </a:p>
          <a:p>
            <a:endParaRPr lang="en-GB" altLang="en-US" dirty="0" smtClean="0">
              <a:solidFill>
                <a:srgbClr val="000000"/>
              </a:solidFill>
            </a:endParaRPr>
          </a:p>
          <a:p>
            <a:r>
              <a:rPr lang="en-GB" altLang="en-US" dirty="0" smtClean="0">
                <a:latin typeface="Arial" pitchFamily="34" charset="0"/>
              </a:rPr>
              <a:t>There are some 33 million international migrants under the age of 20, who represent around 16 per cent of the total </a:t>
            </a:r>
          </a:p>
          <a:p>
            <a:r>
              <a:rPr lang="en-GB" altLang="en-US" dirty="0" smtClean="0">
                <a:latin typeface="Arial" pitchFamily="34" charset="0"/>
              </a:rPr>
              <a:t>migrant population (232 million)</a:t>
            </a:r>
          </a:p>
          <a:p>
            <a:r>
              <a:rPr lang="en-GB" altLang="en-US" b="1" dirty="0" smtClean="0">
                <a:latin typeface="Arial" pitchFamily="34" charset="0"/>
              </a:rPr>
              <a:t>Source: </a:t>
            </a:r>
            <a:r>
              <a:rPr lang="en-GB" altLang="en-US" dirty="0" smtClean="0">
                <a:latin typeface="Arial" pitchFamily="34" charset="0"/>
              </a:rPr>
              <a:t>UNICEF 2013 http://www.unicef.org/socialpolicy/files/Population_Dynamics_and_Migration%281%29.pdf</a:t>
            </a:r>
          </a:p>
          <a:p>
            <a:endParaRPr lang="en-GB" altLang="en-US" dirty="0" smtClean="0">
              <a:solidFill>
                <a:srgbClr val="000000"/>
              </a:solidFill>
            </a:endParaRPr>
          </a:p>
          <a:p>
            <a:endParaRPr lang="en-GB" altLang="en-US" dirty="0" smtClean="0">
              <a:solidFill>
                <a:srgbClr val="000000"/>
              </a:solidFill>
            </a:endParaRPr>
          </a:p>
          <a:p>
            <a:endParaRPr lang="en-GB"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65BC0C4-8D71-4208-A1C1-B905180F9440}"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GB" altLang="en-US" sz="2600" b="1" kern="0" dirty="0" smtClean="0">
                <a:solidFill>
                  <a:srgbClr val="F00202"/>
                </a:solidFill>
                <a:latin typeface="Calibri" pitchFamily="34" charset="0"/>
                <a:cs typeface="Times New Roman"/>
              </a:rPr>
              <a:t>Source: </a:t>
            </a:r>
            <a:r>
              <a:rPr lang="en-GB" altLang="en-US" sz="2600" kern="0" dirty="0" smtClean="0">
                <a:solidFill>
                  <a:srgbClr val="F00202"/>
                </a:solidFill>
                <a:latin typeface="Calibri" pitchFamily="34" charset="0"/>
                <a:cs typeface="Times New Roman"/>
              </a:rPr>
              <a:t>Cooperative for Assistance and Relief Everywhere Inc. (2002) Moving from Emergency Response to Comprehensive Reproductive Health Programs: A Modular Training Series. </a:t>
            </a:r>
          </a:p>
          <a:p>
            <a:pPr>
              <a:spcBef>
                <a:spcPct val="20000"/>
              </a:spcBef>
              <a:defRPr/>
            </a:pPr>
            <a:r>
              <a:rPr lang="en-GB" altLang="en-US" sz="2600" kern="0" dirty="0" smtClean="0">
                <a:solidFill>
                  <a:srgbClr val="F00202"/>
                </a:solidFill>
                <a:latin typeface="Calibri" pitchFamily="34" charset="0"/>
                <a:cs typeface="Times New Roman"/>
              </a:rPr>
              <a:t>Washington, DC: CARE. </a:t>
            </a:r>
          </a:p>
          <a:p>
            <a:pPr>
              <a:defRPr/>
            </a:pPr>
            <a:endParaRPr lang="en-GB"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0C35EEE-2AB7-4350-AE6E-5182149CB228}"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54F60A5A-A21A-49D4-9EF3-8B42488A210C}"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pPr>
            <a:r>
              <a:rPr lang="en-GB" altLang="en-US" dirty="0" smtClean="0"/>
              <a:t>1. 15% of the world's population, have some form of disability. </a:t>
            </a:r>
          </a:p>
          <a:p>
            <a:pPr>
              <a:buFont typeface="+mj-lt"/>
              <a:buNone/>
            </a:pPr>
            <a:r>
              <a:rPr lang="en-GB" altLang="en-US" b="1" dirty="0" smtClean="0"/>
              <a:t>Source</a:t>
            </a:r>
            <a:r>
              <a:rPr lang="en-GB" altLang="en-US" dirty="0" smtClean="0"/>
              <a:t>: WHO Disability and health Fact sheet N°352  Reviewed December 2014 </a:t>
            </a:r>
          </a:p>
          <a:p>
            <a:pPr>
              <a:buFont typeface="+mj-lt"/>
              <a:buNone/>
            </a:pPr>
            <a:endParaRPr lang="en-GB" altLang="en-US" dirty="0" smtClean="0"/>
          </a:p>
          <a:p>
            <a:pPr eaLnBrk="1" hangingPunct="1">
              <a:spcBef>
                <a:spcPts val="600"/>
              </a:spcBef>
              <a:buFont typeface="+mj-lt"/>
              <a:buNone/>
            </a:pPr>
            <a:r>
              <a:rPr lang="en-GB" altLang="en-US" dirty="0" smtClean="0"/>
              <a:t>2. 20% </a:t>
            </a:r>
            <a:r>
              <a:rPr lang="en-US" altLang="en-US" sz="2600" dirty="0" smtClean="0">
                <a:solidFill>
                  <a:srgbClr val="000000"/>
                </a:solidFill>
                <a:latin typeface="Calibri" pitchFamily="34" charset="0"/>
              </a:rPr>
              <a:t>of the world's poorest people with some kind of disability</a:t>
            </a:r>
            <a:endParaRPr lang="en-GB" altLang="en-US" sz="2600" dirty="0" smtClean="0">
              <a:solidFill>
                <a:srgbClr val="000000"/>
              </a:solidFill>
              <a:latin typeface="Arial" pitchFamily="34" charset="0"/>
            </a:endParaRPr>
          </a:p>
          <a:p>
            <a:pPr>
              <a:buFont typeface="+mj-lt"/>
              <a:buNone/>
            </a:pPr>
            <a:r>
              <a:rPr lang="en-GB" altLang="en-US" b="1" dirty="0" smtClean="0"/>
              <a:t>Source: </a:t>
            </a:r>
            <a:r>
              <a:rPr lang="en-GB" altLang="en-US" dirty="0" smtClean="0"/>
              <a:t>UN Enable Factsheet on Persons with Disabilities</a:t>
            </a:r>
          </a:p>
          <a:p>
            <a:pPr>
              <a:buFont typeface="+mj-lt"/>
              <a:buNone/>
            </a:pPr>
            <a:r>
              <a:rPr lang="en-GB" altLang="en-US" dirty="0" smtClean="0"/>
              <a:t>http://www.un.org/disabilities/default.asp?id=18 </a:t>
            </a:r>
          </a:p>
          <a:p>
            <a:pPr>
              <a:buFont typeface="+mj-lt"/>
              <a:buNone/>
            </a:pPr>
            <a:r>
              <a:rPr lang="en-GB" altLang="en-US" dirty="0" smtClean="0"/>
              <a:t>Original source World Bank</a:t>
            </a:r>
          </a:p>
          <a:p>
            <a:pPr>
              <a:buFont typeface="+mj-lt"/>
              <a:buNone/>
            </a:pPr>
            <a:endParaRPr lang="en-GB" altLang="en-US" dirty="0" smtClean="0"/>
          </a:p>
          <a:p>
            <a:pPr>
              <a:buFont typeface="+mj-lt"/>
              <a:buNone/>
            </a:pPr>
            <a:r>
              <a:rPr lang="en-GB" altLang="en-US" dirty="0" smtClean="0"/>
              <a:t>3. In countries with life expectancies over 70 years, individuals spend on average about 8 years, or 11.5 per cent of their life span, living with disabilities.</a:t>
            </a:r>
          </a:p>
          <a:p>
            <a:pPr>
              <a:buFont typeface="+mj-lt"/>
              <a:buNone/>
            </a:pPr>
            <a:r>
              <a:rPr lang="en-GB" altLang="en-US" b="1" dirty="0" smtClean="0"/>
              <a:t>Source: </a:t>
            </a:r>
            <a:r>
              <a:rPr lang="en-GB" altLang="en-US" dirty="0" smtClean="0"/>
              <a:t>WHO / UN </a:t>
            </a:r>
          </a:p>
          <a:p>
            <a:pPr>
              <a:buFont typeface="+mj-lt"/>
              <a:buNone/>
            </a:pPr>
            <a:r>
              <a:rPr lang="en-GB" altLang="en-US" dirty="0" smtClean="0"/>
              <a:t>http://www.un.org/disabilities/convention/facts.shtml</a:t>
            </a:r>
          </a:p>
          <a:p>
            <a:pPr>
              <a:buFont typeface="+mj-lt"/>
              <a:buNone/>
            </a:pPr>
            <a:endParaRPr lang="en-GB" altLang="en-US" dirty="0" smtClean="0"/>
          </a:p>
          <a:p>
            <a:pPr>
              <a:buFont typeface="+mj-lt"/>
              <a:buNone/>
            </a:pPr>
            <a:r>
              <a:rPr lang="en-GB" altLang="en-US" dirty="0" smtClean="0">
                <a:latin typeface="Arial" pitchFamily="34" charset="0"/>
              </a:rPr>
              <a:t>4. UNESCO estimates that 98% of children with disabilities in developing countries do not attend school, and that 99% of girls with disabilities are illiterate.</a:t>
            </a:r>
          </a:p>
          <a:p>
            <a:pPr>
              <a:buFont typeface="+mj-lt"/>
              <a:buNone/>
            </a:pPr>
            <a:r>
              <a:rPr lang="en-GB" altLang="en-US" b="1" dirty="0" smtClean="0">
                <a:latin typeface="Arial" pitchFamily="34" charset="0"/>
              </a:rPr>
              <a:t>Source: </a:t>
            </a:r>
            <a:r>
              <a:rPr lang="en-GB" altLang="en-US" dirty="0" smtClean="0">
                <a:latin typeface="Arial" pitchFamily="34" charset="0"/>
              </a:rPr>
              <a:t>United Nations (2007) From Exclusion to Equality: Realizing the rights of persons with disabilities </a:t>
            </a:r>
          </a:p>
          <a:p>
            <a:pPr>
              <a:buFont typeface="+mj-lt"/>
              <a:buNone/>
            </a:pPr>
            <a:r>
              <a:rPr lang="en-GB" altLang="en-US" dirty="0" smtClean="0">
                <a:latin typeface="Arial" pitchFamily="34" charset="0"/>
              </a:rPr>
              <a:t>–Handbook for Parliamentarians on the Convention on the Rights of Persons with Disabilities and its Optional Protocol, </a:t>
            </a:r>
          </a:p>
          <a:p>
            <a:pPr>
              <a:buFont typeface="+mj-lt"/>
              <a:buNone/>
            </a:pPr>
            <a:endParaRPr lang="en-GB" altLang="en-US" dirty="0" smtClean="0">
              <a:latin typeface="Arial" pitchFamily="34" charset="0"/>
            </a:endParaRPr>
          </a:p>
          <a:p>
            <a:pPr>
              <a:buFont typeface="+mj-lt"/>
              <a:buNone/>
            </a:pPr>
            <a:endParaRPr lang="en-GB" altLang="en-US" dirty="0" smtClean="0"/>
          </a:p>
          <a:p>
            <a:pPr>
              <a:buFont typeface="+mj-lt"/>
              <a:buNone/>
            </a:pPr>
            <a:endParaRPr lang="en-GB" altLang="en-US" dirty="0" smtClean="0"/>
          </a:p>
          <a:p>
            <a:pPr>
              <a:buFont typeface="+mj-lt"/>
              <a:buNone/>
            </a:pPr>
            <a:endParaRPr lang="en-GB" altLang="en-US" dirty="0" smtClean="0"/>
          </a:p>
          <a:p>
            <a:pPr>
              <a:buFont typeface="+mj-lt"/>
              <a:buNone/>
            </a:pPr>
            <a:endParaRPr lang="en-GB"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93E0B74-E199-431F-B7AB-936BD113335A}"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1. 76 countries retain laws that are used to criminalize people on the basis of sexual orientation or gender identity.</a:t>
            </a:r>
          </a:p>
          <a:p>
            <a:r>
              <a:rPr lang="en-GB" altLang="en-US" b="1" dirty="0" smtClean="0"/>
              <a:t>Source: </a:t>
            </a:r>
            <a:r>
              <a:rPr lang="en-GB" altLang="en-US" dirty="0" smtClean="0">
                <a:latin typeface="Arial" pitchFamily="34" charset="0"/>
              </a:rPr>
              <a:t>“State</a:t>
            </a:r>
            <a:r>
              <a:rPr lang="en-GB" altLang="en-US" dirty="0" smtClean="0"/>
              <a:t>-sponsored homophobia: a world survey of laws criminalising same-sex sexual acts between </a:t>
            </a:r>
            <a:r>
              <a:rPr lang="en-GB" altLang="en-US" dirty="0" smtClean="0">
                <a:latin typeface="Arial" pitchFamily="34" charset="0"/>
              </a:rPr>
              <a:t>consenting adults”, International Lesbian, Gay, Bisexual, Transgender and Intersex Association </a:t>
            </a:r>
            <a:r>
              <a:rPr lang="en-GB" altLang="en-US" dirty="0" smtClean="0"/>
              <a:t>(ILGA), Brussels, May 2011, p. 9</a:t>
            </a:r>
          </a:p>
          <a:p>
            <a:r>
              <a:rPr lang="en-GB" altLang="en-US" dirty="0" smtClean="0"/>
              <a:t>See the countries here http://76crimes.com/76-countries-where-homosexuality-is-illegal/ </a:t>
            </a:r>
          </a:p>
          <a:p>
            <a:endParaRPr lang="en-GB" altLang="en-US" dirty="0" smtClean="0"/>
          </a:p>
          <a:p>
            <a:r>
              <a:rPr lang="en-GB" altLang="en-US" dirty="0" smtClean="0"/>
              <a:t>2. </a:t>
            </a:r>
            <a:r>
              <a:rPr lang="en-GB" altLang="en-US" u="sng" dirty="0" smtClean="0"/>
              <a:t>Five</a:t>
            </a:r>
            <a:r>
              <a:rPr lang="en-GB" altLang="en-US" dirty="0" smtClean="0"/>
              <a:t> countries put people to death for their sexual orientation: Iran, Mauritania, Saudi Arabia, Sudan and Yemen [plus some parts of Nigeria and Somalia]</a:t>
            </a:r>
          </a:p>
          <a:p>
            <a:r>
              <a:rPr lang="en-GB" altLang="en-US" b="1" dirty="0" smtClean="0">
                <a:solidFill>
                  <a:srgbClr val="000000"/>
                </a:solidFill>
              </a:rPr>
              <a:t>Source</a:t>
            </a:r>
            <a:r>
              <a:rPr lang="en-GB" altLang="en-US" dirty="0" smtClean="0">
                <a:solidFill>
                  <a:srgbClr val="000000"/>
                </a:solidFill>
              </a:rPr>
              <a:t>: ILGA 2010</a:t>
            </a:r>
            <a:br>
              <a:rPr lang="en-GB" altLang="en-US" dirty="0" smtClean="0">
                <a:solidFill>
                  <a:srgbClr val="000000"/>
                </a:solidFill>
              </a:rPr>
            </a:br>
            <a:r>
              <a:rPr lang="en-GB" altLang="en-US" dirty="0" smtClean="0">
                <a:solidFill>
                  <a:srgbClr val="000000"/>
                </a:solidFill>
              </a:rPr>
              <a:t>Read more: </a:t>
            </a:r>
            <a:r>
              <a:rPr lang="en-GB" altLang="en-US" dirty="0" smtClean="0">
                <a:solidFill>
                  <a:srgbClr val="003399"/>
                </a:solidFill>
                <a:hlinkClick r:id="rId3"/>
              </a:rPr>
              <a:t>http://deathpenaltynews.blogspot.com/2010/06/ilga-76-countries-ban-gay-sex-7-have.html#ixzz3e5E2Fper</a:t>
            </a:r>
            <a:r>
              <a:rPr lang="en-GB" altLang="en-US" dirty="0" smtClean="0">
                <a:solidFill>
                  <a:srgbClr val="000000"/>
                </a:solidFill>
              </a:rPr>
              <a:t/>
            </a:r>
            <a:br>
              <a:rPr lang="en-GB" altLang="en-US" dirty="0" smtClean="0">
                <a:solidFill>
                  <a:srgbClr val="000000"/>
                </a:solidFill>
              </a:rPr>
            </a:br>
            <a:endParaRPr lang="en-GB" altLang="en-US" dirty="0" smtClean="0">
              <a:solidFill>
                <a:srgbClr val="000000"/>
              </a:solidFill>
            </a:endParaRPr>
          </a:p>
          <a:p>
            <a:endParaRPr lang="en-GB" altLang="en-US" dirty="0" smtClean="0"/>
          </a:p>
          <a:p>
            <a:endParaRPr lang="en-GB" altLang="en-US" dirty="0" smtClean="0"/>
          </a:p>
          <a:p>
            <a:endParaRPr lang="en-GB" altLang="en-US" dirty="0" smtClean="0"/>
          </a:p>
          <a:p>
            <a:endParaRPr lang="en-GB"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1EF40A2-567D-4E67-AC64-882BF2D786B2}"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Bef>
                <a:spcPts val="600"/>
              </a:spcBef>
            </a:pPr>
            <a:r>
              <a:rPr lang="en-GB" altLang="en-US" b="1" smtClean="0"/>
              <a:t>Source: </a:t>
            </a:r>
            <a:r>
              <a:rPr lang="en-US" altLang="en-US" smtClean="0"/>
              <a:t>http://www.endvawnow.org/uploads/browser/files/vawprevalence_matrix_june2013.pdf</a:t>
            </a:r>
            <a:endParaRPr lang="en-GB"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64EB368-45AF-4479-B59F-009D71BF6273}"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Bef>
                <a:spcPts val="600"/>
              </a:spcBef>
            </a:pPr>
            <a:r>
              <a:rPr lang="en-GB" altLang="en-US" b="1" smtClean="0"/>
              <a:t>Source: </a:t>
            </a:r>
            <a:r>
              <a:rPr lang="en-US" altLang="en-US" smtClean="0"/>
              <a:t>http://www.endvawnow.org/uploads/browser/files/vawprevalence_matrix_june2013.pdf</a:t>
            </a:r>
            <a:endParaRPr lang="en-GB"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464EB368-45AF-4479-B59F-009D71BF6273}"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800" kern="0" dirty="0" smtClean="0">
                <a:solidFill>
                  <a:srgbClr val="000000"/>
                </a:solidFill>
                <a:latin typeface="Verdana" pitchFamily="1" charset="0"/>
                <a:cs typeface="Times New Roman"/>
              </a:rPr>
              <a:t>1. What % of the 4.5 million people forced into sexual exploitation are women and girls? 98%</a:t>
            </a:r>
          </a:p>
          <a:p>
            <a:pPr algn="just">
              <a:lnSpc>
                <a:spcPct val="115000"/>
              </a:lnSpc>
              <a:spcBef>
                <a:spcPts val="600"/>
              </a:spcBef>
              <a:spcAft>
                <a:spcPts val="0"/>
              </a:spcAft>
              <a:defRPr/>
            </a:pPr>
            <a:r>
              <a:rPr lang="en-GB" altLang="en-US" b="1" dirty="0" smtClean="0">
                <a:solidFill>
                  <a:srgbClr val="000000"/>
                </a:solidFill>
              </a:rPr>
              <a:t>Source:</a:t>
            </a:r>
            <a:r>
              <a:rPr lang="en-GB" altLang="en-US" dirty="0" smtClean="0">
                <a:solidFill>
                  <a:srgbClr val="000000"/>
                </a:solidFill>
              </a:rPr>
              <a:t> </a:t>
            </a:r>
            <a:r>
              <a:rPr lang="en-US" dirty="0" smtClean="0">
                <a:solidFill>
                  <a:srgbClr val="000000"/>
                </a:solidFill>
                <a:latin typeface="Calibri"/>
                <a:ea typeface="Cambria"/>
                <a:cs typeface="Calibri"/>
              </a:rPr>
              <a:t>UN Women Facts and Figures on Violence Against Women and Girls</a:t>
            </a:r>
          </a:p>
          <a:p>
            <a:pPr algn="just">
              <a:lnSpc>
                <a:spcPct val="115000"/>
              </a:lnSpc>
              <a:spcBef>
                <a:spcPts val="600"/>
              </a:spcBef>
              <a:spcAft>
                <a:spcPts val="0"/>
              </a:spcAft>
              <a:defRPr/>
            </a:pPr>
            <a:r>
              <a:rPr lang="en-GB" sz="1800" dirty="0" smtClean="0">
                <a:solidFill>
                  <a:srgbClr val="000000"/>
                </a:solidFill>
                <a:latin typeface="Calibri"/>
                <a:ea typeface="Calibri"/>
                <a:cs typeface="Arial"/>
              </a:rPr>
              <a:t>http://www.unwomen.org/en/what-we-do/ending-violence-against-women/facts-and-figures </a:t>
            </a:r>
          </a:p>
          <a:p>
            <a:pPr>
              <a:defRPr/>
            </a:pPr>
            <a:endParaRPr lang="en-GB" altLang="en-US" dirty="0" smtClean="0"/>
          </a:p>
          <a:p>
            <a:pPr>
              <a:defRPr/>
            </a:pPr>
            <a:r>
              <a:rPr lang="en-GB" altLang="en-US" dirty="0" smtClean="0"/>
              <a:t>2. </a:t>
            </a:r>
            <a:r>
              <a:rPr lang="en-GB" altLang="en-US" dirty="0" smtClean="0">
                <a:latin typeface="Arial"/>
              </a:rPr>
              <a:t>Eve</a:t>
            </a:r>
            <a:r>
              <a:rPr lang="en-GB" dirty="0" smtClean="0">
                <a:latin typeface="Arial"/>
              </a:rPr>
              <a:t>ry 10 minutes, somewhere in the world, an adolescent girl dies as a result of violence</a:t>
            </a:r>
          </a:p>
          <a:p>
            <a:pPr>
              <a:defRPr/>
            </a:pPr>
            <a:r>
              <a:rPr lang="en-GB" b="1" dirty="0" smtClean="0">
                <a:latin typeface="Arial"/>
              </a:rPr>
              <a:t>Source: </a:t>
            </a:r>
            <a:r>
              <a:rPr lang="en-GB" dirty="0" smtClean="0">
                <a:latin typeface="Arial"/>
              </a:rPr>
              <a:t>UNICEF 2014 </a:t>
            </a:r>
          </a:p>
          <a:p>
            <a:pPr>
              <a:defRPr/>
            </a:pPr>
            <a:r>
              <a:rPr lang="en-GB" dirty="0" smtClean="0">
                <a:latin typeface="Arial"/>
              </a:rPr>
              <a:t>http://www.unicef.org/publications/files/A_Statistical_Snapshot_of_Violence_Against_Adolescent_Girls.pdf </a:t>
            </a:r>
          </a:p>
          <a:p>
            <a:pPr>
              <a:defRPr/>
            </a:pPr>
            <a:endParaRPr lang="en-GB"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0B7F07A-9631-4205-A1BF-194E8C587D26}"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800" kern="0" dirty="0" smtClean="0">
                <a:solidFill>
                  <a:srgbClr val="000000"/>
                </a:solidFill>
                <a:latin typeface="Verdana" pitchFamily="1" charset="0"/>
                <a:cs typeface="Times New Roman"/>
              </a:rPr>
              <a:t>1. What % of the 4.5 million people forced into sexual exploitation are women and girls? 98%</a:t>
            </a:r>
          </a:p>
          <a:p>
            <a:pPr algn="just">
              <a:lnSpc>
                <a:spcPct val="115000"/>
              </a:lnSpc>
              <a:spcBef>
                <a:spcPts val="600"/>
              </a:spcBef>
              <a:spcAft>
                <a:spcPts val="0"/>
              </a:spcAft>
              <a:defRPr/>
            </a:pPr>
            <a:r>
              <a:rPr lang="en-GB" altLang="en-US" b="1" dirty="0" smtClean="0">
                <a:solidFill>
                  <a:srgbClr val="000000"/>
                </a:solidFill>
              </a:rPr>
              <a:t>Source:</a:t>
            </a:r>
            <a:r>
              <a:rPr lang="en-GB" altLang="en-US" dirty="0" smtClean="0">
                <a:solidFill>
                  <a:srgbClr val="000000"/>
                </a:solidFill>
              </a:rPr>
              <a:t> </a:t>
            </a:r>
            <a:r>
              <a:rPr lang="en-US" dirty="0" smtClean="0">
                <a:solidFill>
                  <a:srgbClr val="000000"/>
                </a:solidFill>
                <a:latin typeface="Calibri"/>
                <a:ea typeface="Cambria"/>
                <a:cs typeface="Calibri"/>
              </a:rPr>
              <a:t>UN Women Facts and Figures on Violence Against Women and Girls</a:t>
            </a:r>
          </a:p>
          <a:p>
            <a:pPr algn="just">
              <a:lnSpc>
                <a:spcPct val="115000"/>
              </a:lnSpc>
              <a:spcBef>
                <a:spcPts val="600"/>
              </a:spcBef>
              <a:spcAft>
                <a:spcPts val="0"/>
              </a:spcAft>
              <a:defRPr/>
            </a:pPr>
            <a:r>
              <a:rPr lang="en-GB" sz="1800" dirty="0" smtClean="0">
                <a:solidFill>
                  <a:srgbClr val="000000"/>
                </a:solidFill>
                <a:latin typeface="Calibri"/>
                <a:ea typeface="Calibri"/>
                <a:cs typeface="Arial"/>
              </a:rPr>
              <a:t>http://www.unwomen.org/en/what-we-do/ending-violence-against-women/facts-and-figures </a:t>
            </a:r>
          </a:p>
          <a:p>
            <a:pPr>
              <a:defRPr/>
            </a:pPr>
            <a:endParaRPr lang="en-GB" altLang="en-US" dirty="0" smtClean="0"/>
          </a:p>
          <a:p>
            <a:pPr>
              <a:defRPr/>
            </a:pPr>
            <a:r>
              <a:rPr lang="en-GB" altLang="en-US" dirty="0" smtClean="0"/>
              <a:t>2. </a:t>
            </a:r>
            <a:r>
              <a:rPr lang="en-GB" altLang="en-US" dirty="0" smtClean="0">
                <a:latin typeface="Arial"/>
              </a:rPr>
              <a:t>Eve</a:t>
            </a:r>
            <a:r>
              <a:rPr lang="en-GB" dirty="0" smtClean="0">
                <a:latin typeface="Arial"/>
              </a:rPr>
              <a:t>ry 10 minutes, somewhere in the world, an adolescent girl dies as a result of violence</a:t>
            </a:r>
          </a:p>
          <a:p>
            <a:pPr>
              <a:defRPr/>
            </a:pPr>
            <a:r>
              <a:rPr lang="en-GB" b="1" dirty="0" smtClean="0">
                <a:latin typeface="Arial"/>
              </a:rPr>
              <a:t>Source: </a:t>
            </a:r>
            <a:r>
              <a:rPr lang="en-GB" dirty="0" smtClean="0">
                <a:latin typeface="Arial"/>
              </a:rPr>
              <a:t>UNICEF 2014 </a:t>
            </a:r>
          </a:p>
          <a:p>
            <a:pPr>
              <a:defRPr/>
            </a:pPr>
            <a:r>
              <a:rPr lang="en-GB" dirty="0" smtClean="0">
                <a:latin typeface="Arial"/>
              </a:rPr>
              <a:t>http://www.unicef.org/publications/files/A_Statistical_Snapshot_of_Violence_Against_Adolescent_Girls.pdf </a:t>
            </a:r>
          </a:p>
          <a:p>
            <a:pPr>
              <a:defRPr/>
            </a:pPr>
            <a:endParaRPr lang="en-GB"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3E828979-A659-4F03-9A53-AE77C5DCA94F}"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Retrieved from: INTO THE MAINSTREAM: ADDRESSING SEXUAL  VIOLENCE AGAINST MEN AND BOYS IN CONFLICT </a:t>
            </a:r>
          </a:p>
          <a:p>
            <a:r>
              <a:rPr lang="en-GB" altLang="en-US" dirty="0" smtClean="0"/>
              <a:t>A briefing paper prepared for the workshop held at the Overseas Development </a:t>
            </a:r>
          </a:p>
          <a:p>
            <a:r>
              <a:rPr lang="en-GB" altLang="en-US" dirty="0" smtClean="0"/>
              <a:t>Institute, London, 14 May 2014 </a:t>
            </a:r>
          </a:p>
          <a:p>
            <a:r>
              <a:rPr lang="en-GB" altLang="en-US" dirty="0" smtClean="0"/>
              <a:t>Dr Chris Dolan (funded by Plan, Refugee Law Project, War Child)</a:t>
            </a:r>
          </a:p>
          <a:p>
            <a:r>
              <a:rPr lang="en-GB" altLang="en-US" dirty="0" smtClean="0"/>
              <a:t>http://www.plan-uk.org/assets/Documents/pdf/26374/Into-the-Mainstream  </a:t>
            </a:r>
          </a:p>
          <a:p>
            <a:endParaRPr lang="en-GB" altLang="en-US" dirty="0" smtClean="0"/>
          </a:p>
          <a:p>
            <a:r>
              <a:rPr lang="en-GB" altLang="en-US" dirty="0" smtClean="0"/>
              <a:t>This survey, relying on web-searches to locate the relevant penal codes or equivalent legislation, reviewed 189 codes.  Legislation for 4 countries could not be found.</a:t>
            </a:r>
          </a:p>
          <a:p>
            <a:r>
              <a:rPr lang="en-GB" altLang="en-US" dirty="0" smtClean="0"/>
              <a:t>Legal regimes were placed in four categories, and combined with population statistics from the World Bank. This was combined with current characterisations of countries at conflict, sourced from the International Institute of Security Studies database. (Doan C and </a:t>
            </a:r>
            <a:r>
              <a:rPr lang="en-GB" altLang="en-US" dirty="0" err="1" smtClean="0"/>
              <a:t>Luedke</a:t>
            </a:r>
            <a:r>
              <a:rPr lang="en-GB" altLang="en-US" dirty="0" smtClean="0"/>
              <a:t> A, forthcoming)</a:t>
            </a:r>
          </a:p>
          <a:p>
            <a:endParaRPr lang="en-GB"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F669974D-3F44-4A39-B900-01FC887A0AB1}"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Rapid gender analysis in emergencies:</a:t>
            </a:r>
          </a:p>
          <a:p>
            <a:pPr marL="171450" indent="-171450">
              <a:buFontTx/>
              <a:buChar char="-"/>
            </a:pPr>
            <a:r>
              <a:rPr lang="en-GB" baseline="0" dirty="0" smtClean="0"/>
              <a:t>You can do it before you get on the plane (a Google search of relevant secondary data)</a:t>
            </a:r>
          </a:p>
          <a:p>
            <a:pPr marL="171450" indent="-171450">
              <a:buFontTx/>
              <a:buChar char="-"/>
            </a:pPr>
            <a:r>
              <a:rPr lang="en-GB" baseline="0" dirty="0" smtClean="0"/>
              <a:t>You can have the gender and diversity analysis already ready to go</a:t>
            </a:r>
          </a:p>
        </p:txBody>
      </p:sp>
      <p:sp>
        <p:nvSpPr>
          <p:cNvPr id="4" name="Slide Number Placeholder 3"/>
          <p:cNvSpPr>
            <a:spLocks noGrp="1"/>
          </p:cNvSpPr>
          <p:nvPr>
            <p:ph type="sldNum" sz="quarter" idx="10"/>
          </p:nvPr>
        </p:nvSpPr>
        <p:spPr/>
        <p:txBody>
          <a:bodyPr/>
          <a:lstStyle/>
          <a:p>
            <a:fld id="{CD5796BE-0BBA-4542-A612-0BBAC6A83059}" type="slidenum">
              <a:rPr lang="en-GB" smtClean="0"/>
              <a:t>34</a:t>
            </a:fld>
            <a:endParaRPr lang="en-GB"/>
          </a:p>
        </p:txBody>
      </p:sp>
    </p:spTree>
    <p:extLst>
      <p:ext uri="{BB962C8B-B14F-4D97-AF65-F5344CB8AC3E}">
        <p14:creationId xmlns:p14="http://schemas.microsoft.com/office/powerpoint/2010/main" val="951719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35</a:t>
            </a:fld>
            <a:endParaRPr lang="en-GB"/>
          </a:p>
        </p:txBody>
      </p:sp>
    </p:spTree>
    <p:extLst>
      <p:ext uri="{BB962C8B-B14F-4D97-AF65-F5344CB8AC3E}">
        <p14:creationId xmlns:p14="http://schemas.microsoft.com/office/powerpoint/2010/main" val="3975810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363D4-107C-42EC-B63C-CAA84C773354}" type="slidenum">
              <a:rPr lang="en-US" smtClean="0"/>
              <a:t>36</a:t>
            </a:fld>
            <a:endParaRPr lang="en-US"/>
          </a:p>
        </p:txBody>
      </p:sp>
    </p:spTree>
    <p:extLst>
      <p:ext uri="{BB962C8B-B14F-4D97-AF65-F5344CB8AC3E}">
        <p14:creationId xmlns:p14="http://schemas.microsoft.com/office/powerpoint/2010/main" val="600977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39</a:t>
            </a:fld>
            <a:endParaRPr lang="en-GB"/>
          </a:p>
        </p:txBody>
      </p:sp>
    </p:spTree>
    <p:extLst>
      <p:ext uri="{BB962C8B-B14F-4D97-AF65-F5344CB8AC3E}">
        <p14:creationId xmlns:p14="http://schemas.microsoft.com/office/powerpoint/2010/main" val="623440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smtClean="0">
                <a:solidFill>
                  <a:schemeClr val="tx1"/>
                </a:solidFill>
                <a:effectLst/>
                <a:latin typeface="+mn-lt"/>
                <a:ea typeface="+mn-ea"/>
                <a:cs typeface="+mn-cs"/>
              </a:rPr>
              <a:t>This film shows how important it is to be:</a:t>
            </a:r>
          </a:p>
          <a:p>
            <a:pPr marL="171450" indent="-171450">
              <a:buFontTx/>
              <a:buChar char="-"/>
            </a:pPr>
            <a:r>
              <a:rPr lang="en-GB" sz="1200" u="none" kern="1200" baseline="0" dirty="0" smtClean="0">
                <a:solidFill>
                  <a:schemeClr val="tx1"/>
                </a:solidFill>
                <a:effectLst/>
                <a:latin typeface="+mn-lt"/>
                <a:ea typeface="+mn-ea"/>
                <a:cs typeface="+mn-cs"/>
              </a:rPr>
              <a:t>Inclusive in our teams</a:t>
            </a:r>
          </a:p>
          <a:p>
            <a:pPr marL="171450" indent="-171450">
              <a:buFontTx/>
              <a:buChar char="-"/>
            </a:pPr>
            <a:r>
              <a:rPr lang="en-GB" sz="1200" u="none" kern="1200" baseline="0" dirty="0" smtClean="0">
                <a:solidFill>
                  <a:schemeClr val="tx1"/>
                </a:solidFill>
                <a:effectLst/>
                <a:latin typeface="+mn-lt"/>
                <a:ea typeface="+mn-ea"/>
                <a:cs typeface="+mn-cs"/>
              </a:rPr>
              <a:t>Consider local knowledge, vulnerability and who is missing out</a:t>
            </a:r>
          </a:p>
          <a:p>
            <a:pPr marL="171450" indent="-171450">
              <a:buFontTx/>
              <a:buChar char="-"/>
            </a:pPr>
            <a:r>
              <a:rPr lang="en-GB" sz="1200" u="none" kern="1200" baseline="0" dirty="0" smtClean="0">
                <a:solidFill>
                  <a:schemeClr val="tx1"/>
                </a:solidFill>
                <a:effectLst/>
                <a:latin typeface="+mn-lt"/>
                <a:ea typeface="+mn-ea"/>
                <a:cs typeface="+mn-cs"/>
              </a:rPr>
              <a:t>Use simple measures such as wrist bands, and outreach to deliver aid to the most vulnerable</a:t>
            </a:r>
            <a:endParaRPr lang="en-GB" u="none" dirty="0"/>
          </a:p>
        </p:txBody>
      </p:sp>
      <p:sp>
        <p:nvSpPr>
          <p:cNvPr id="4" name="Slide Number Placeholder 3"/>
          <p:cNvSpPr>
            <a:spLocks noGrp="1"/>
          </p:cNvSpPr>
          <p:nvPr>
            <p:ph type="sldNum" sz="quarter" idx="10"/>
          </p:nvPr>
        </p:nvSpPr>
        <p:spPr/>
        <p:txBody>
          <a:bodyPr/>
          <a:lstStyle/>
          <a:p>
            <a:fld id="{CD5796BE-0BBA-4542-A612-0BBAC6A83059}" type="slidenum">
              <a:rPr lang="en-GB" smtClean="0"/>
              <a:t>40</a:t>
            </a:fld>
            <a:endParaRPr lang="en-GB"/>
          </a:p>
        </p:txBody>
      </p:sp>
    </p:spTree>
    <p:extLst>
      <p:ext uri="{BB962C8B-B14F-4D97-AF65-F5344CB8AC3E}">
        <p14:creationId xmlns:p14="http://schemas.microsoft.com/office/powerpoint/2010/main" val="152170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363D4-107C-42EC-B63C-CAA84C773354}" type="slidenum">
              <a:rPr lang="en-US" smtClean="0"/>
              <a:t>42</a:t>
            </a:fld>
            <a:endParaRPr lang="en-US"/>
          </a:p>
        </p:txBody>
      </p:sp>
    </p:spTree>
    <p:extLst>
      <p:ext uri="{BB962C8B-B14F-4D97-AF65-F5344CB8AC3E}">
        <p14:creationId xmlns:p14="http://schemas.microsoft.com/office/powerpoint/2010/main" val="2752337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14316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20088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8</a:t>
            </a:fld>
            <a:endParaRPr lang="en-GB"/>
          </a:p>
        </p:txBody>
      </p:sp>
    </p:spTree>
    <p:extLst>
      <p:ext uri="{BB962C8B-B14F-4D97-AF65-F5344CB8AC3E}">
        <p14:creationId xmlns:p14="http://schemas.microsoft.com/office/powerpoint/2010/main" val="8832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some examples of WHY it</a:t>
            </a:r>
            <a:r>
              <a:rPr lang="en-GB" baseline="0" dirty="0" smtClean="0"/>
              <a:t> matters to analyse WHAT ALREADY EXISTS</a:t>
            </a:r>
          </a:p>
          <a:p>
            <a:endParaRPr lang="en-GB" baseline="0" dirty="0" smtClean="0"/>
          </a:p>
          <a:p>
            <a:r>
              <a:rPr lang="en-GB" baseline="0" dirty="0" smtClean="0"/>
              <a:t>Evidence:</a:t>
            </a:r>
          </a:p>
          <a:p>
            <a:endParaRPr lang="en-GB" baseline="0" dirty="0" smtClean="0"/>
          </a:p>
          <a:p>
            <a:r>
              <a:rPr lang="en-US" sz="1200" dirty="0" smtClean="0">
                <a:solidFill>
                  <a:prstClr val="black"/>
                </a:solidFill>
                <a:latin typeface="Arial" panose="020B0604020202020204" pitchFamily="34" charset="0"/>
                <a:cs typeface="Arial" panose="020B0604020202020204" pitchFamily="34" charset="0"/>
              </a:rPr>
              <a:t>More than 70% of those that died in the 2004  Asia Tsunami were women</a:t>
            </a:r>
            <a:r>
              <a:rPr lang="en-US" sz="1200" baseline="0" dirty="0" smtClean="0">
                <a:solidFill>
                  <a:prstClr val="black"/>
                </a:solidFill>
                <a:latin typeface="Arial" panose="020B0604020202020204" pitchFamily="34" charset="0"/>
                <a:cs typeface="Arial" panose="020B0604020202020204" pitchFamily="34" charset="0"/>
              </a:rPr>
              <a:t> (it was 80+% females in some areas affected by the Tsunami)</a:t>
            </a:r>
          </a:p>
          <a:p>
            <a:pPr marL="171450" indent="-17145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News Article:</a:t>
            </a:r>
            <a:r>
              <a:rPr lang="en-US" sz="1200" baseline="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http://www.theguardian.com/society/2005/mar/26/internationalaidanddevelopment.indianoceantsunamidecember2004</a:t>
            </a:r>
          </a:p>
          <a:p>
            <a:pPr marL="171450" indent="-17145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Oxfam Report: Women and the Tsunami</a:t>
            </a:r>
            <a:r>
              <a:rPr lang="en-US" sz="1200" baseline="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http://www.preventionweb.net/files/1502_bn050326tsunamiwomen.pdf</a:t>
            </a:r>
          </a:p>
          <a:p>
            <a:endParaRPr lang="en-GB" sz="1200" dirty="0" smtClean="0">
              <a:solidFill>
                <a:prstClr val="black"/>
              </a:solidFill>
              <a:latin typeface="Arial" panose="020B0604020202020204" pitchFamily="34" charset="0"/>
              <a:cs typeface="Arial" panose="020B0604020202020204" pitchFamily="34" charset="0"/>
            </a:endParaRPr>
          </a:p>
          <a:p>
            <a:r>
              <a:rPr lang="en-GB" sz="1200" dirty="0" smtClean="0">
                <a:solidFill>
                  <a:prstClr val="black"/>
                </a:solidFill>
                <a:latin typeface="Arial" panose="020B0604020202020204" pitchFamily="34" charset="0"/>
                <a:cs typeface="Arial" panose="020B0604020202020204" pitchFamily="34" charset="0"/>
              </a:rPr>
              <a:t>In three of the affected areas</a:t>
            </a:r>
            <a:r>
              <a:rPr lang="en-GB" sz="1200" dirty="0" smtClean="0">
                <a:solidFill>
                  <a:srgbClr val="FF0000"/>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of the 2011 Japan earthquake/ tsunami, 65% of casualties were over the age of 60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9</a:t>
            </a:fld>
            <a:endParaRPr lang="en-GB"/>
          </a:p>
        </p:txBody>
      </p:sp>
    </p:spTree>
    <p:extLst>
      <p:ext uri="{BB962C8B-B14F-4D97-AF65-F5344CB8AC3E}">
        <p14:creationId xmlns:p14="http://schemas.microsoft.com/office/powerpoint/2010/main" val="284575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8804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0" y="381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extLst>
      <p:ext uri="{BB962C8B-B14F-4D97-AF65-F5344CB8AC3E}">
        <p14:creationId xmlns:p14="http://schemas.microsoft.com/office/powerpoint/2010/main" val="293844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2015025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514965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769939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13032844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256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576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p:nvSpPr>
          <p:spPr>
            <a:xfrm>
              <a:off x="533400" y="498475"/>
              <a:ext cx="4724400" cy="3693319"/>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a:t>
              </a:r>
            </a:p>
            <a:p>
              <a:pPr>
                <a:defRPr/>
              </a:pPr>
              <a:r>
                <a:rPr lang="en-US" sz="2000" b="1" baseline="30000" dirty="0">
                  <a:solidFill>
                    <a:srgbClr val="E8C7B0"/>
                  </a:solidFill>
                  <a:latin typeface="Arial" pitchFamily="34" charset="0"/>
                  <a:cs typeface="Arial" pitchFamily="34" charset="0"/>
                </a:rPr>
                <a:t>PLEASE CONTACT:</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IFRC GENDER ADVISOR, MENA ZONE</a:t>
              </a:r>
            </a:p>
            <a:p>
              <a:pPr>
                <a:defRPr/>
              </a:pPr>
              <a:r>
                <a:rPr lang="en-US" sz="2000" baseline="30000" dirty="0">
                  <a:solidFill>
                    <a:prstClr val="white"/>
                  </a:solidFill>
                  <a:latin typeface="Arial" pitchFamily="34" charset="0"/>
                  <a:cs typeface="Arial" pitchFamily="34" charset="0"/>
                </a:rPr>
                <a:t>JESSICA CADESKY</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+961 71 802 484</a:t>
              </a:r>
            </a:p>
            <a:p>
              <a:pPr>
                <a:defRPr/>
              </a:pPr>
              <a:r>
                <a:rPr lang="en-US" sz="2000" b="1" baseline="30000" dirty="0">
                  <a:solidFill>
                    <a:prstClr val="white"/>
                  </a:solidFill>
                  <a:latin typeface="Arial" pitchFamily="34" charset="0"/>
                  <a:cs typeface="Arial" pitchFamily="34" charset="0"/>
                </a:rPr>
                <a:t>EMAIL: jessica.cadesky@ifrc.org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1308630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6758239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07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784225"/>
          </a:xfrm>
          <a:prstGeom prst="rect">
            <a:avLst/>
          </a:prstGeom>
          <a:solidFill>
            <a:srgbClr val="E0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352" tIns="39676" rIns="79352" bIns="39676" anchor="ctr"/>
          <a:lstStyle>
            <a:lvl1pPr defTabSz="793750" eaLnBrk="0" hangingPunct="0">
              <a:defRPr>
                <a:solidFill>
                  <a:schemeClr val="tx1"/>
                </a:solidFill>
                <a:latin typeface="Times New Roman" pitchFamily="1" charset="0"/>
                <a:cs typeface="Times New Roman" pitchFamily="1" charset="0"/>
              </a:defRPr>
            </a:lvl1pPr>
            <a:lvl2pPr marL="742950" indent="-285750" defTabSz="793750" eaLnBrk="0" hangingPunct="0">
              <a:defRPr>
                <a:solidFill>
                  <a:schemeClr val="tx1"/>
                </a:solidFill>
                <a:latin typeface="Times New Roman" pitchFamily="1" charset="0"/>
                <a:cs typeface="Times New Roman" pitchFamily="1" charset="0"/>
              </a:defRPr>
            </a:lvl2pPr>
            <a:lvl3pPr marL="1143000" indent="-228600" defTabSz="793750" eaLnBrk="0" hangingPunct="0">
              <a:defRPr>
                <a:solidFill>
                  <a:schemeClr val="tx1"/>
                </a:solidFill>
                <a:latin typeface="Times New Roman" pitchFamily="1" charset="0"/>
                <a:cs typeface="Times New Roman" pitchFamily="1" charset="0"/>
              </a:defRPr>
            </a:lvl3pPr>
            <a:lvl4pPr marL="1600200" indent="-228600" defTabSz="793750" eaLnBrk="0" hangingPunct="0">
              <a:defRPr>
                <a:solidFill>
                  <a:schemeClr val="tx1"/>
                </a:solidFill>
                <a:latin typeface="Times New Roman" pitchFamily="1" charset="0"/>
                <a:cs typeface="Times New Roman" pitchFamily="1" charset="0"/>
              </a:defRPr>
            </a:lvl4pPr>
            <a:lvl5pPr marL="2057400" indent="-228600" defTabSz="793750" eaLnBrk="0" hangingPunct="0">
              <a:defRPr>
                <a:solidFill>
                  <a:schemeClr val="tx1"/>
                </a:solidFill>
                <a:latin typeface="Times New Roman" pitchFamily="1" charset="0"/>
                <a:cs typeface="Times New Roman" pitchFamily="1" charset="0"/>
              </a:defRPr>
            </a:lvl5pPr>
            <a:lvl6pPr marL="25146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algn="ctr" eaLnBrk="1" hangingPunct="1">
              <a:defRPr/>
            </a:pPr>
            <a:endParaRPr lang="en-GB" altLang="en-US" sz="3100" dirty="0" smtClean="0"/>
          </a:p>
        </p:txBody>
      </p:sp>
      <p:grpSp>
        <p:nvGrpSpPr>
          <p:cNvPr id="4" name="Group 8"/>
          <p:cNvGrpSpPr>
            <a:grpSpLocks/>
          </p:cNvGrpSpPr>
          <p:nvPr/>
        </p:nvGrpSpPr>
        <p:grpSpPr bwMode="auto">
          <a:xfrm>
            <a:off x="179388" y="188913"/>
            <a:ext cx="4608512" cy="434975"/>
            <a:chOff x="793" y="1162"/>
            <a:chExt cx="2903" cy="274"/>
          </a:xfrm>
        </p:grpSpPr>
        <p:sp>
          <p:nvSpPr>
            <p:cNvPr id="5" name="AutoShape 9"/>
            <p:cNvSpPr>
              <a:spLocks noChangeAspect="1" noChangeArrowheads="1" noTextEdit="1"/>
            </p:cNvSpPr>
            <p:nvPr/>
          </p:nvSpPr>
          <p:spPr bwMode="auto">
            <a:xfrm>
              <a:off x="793" y="1162"/>
              <a:ext cx="290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10"/>
            <p:cNvSpPr>
              <a:spLocks noChangeArrowheads="1"/>
            </p:cNvSpPr>
            <p:nvPr/>
          </p:nvSpPr>
          <p:spPr bwMode="auto">
            <a:xfrm>
              <a:off x="793" y="1163"/>
              <a:ext cx="474" cy="272"/>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7" name="Freeform 11"/>
            <p:cNvSpPr>
              <a:spLocks/>
            </p:cNvSpPr>
            <p:nvPr/>
          </p:nvSpPr>
          <p:spPr bwMode="auto">
            <a:xfrm>
              <a:off x="852" y="1212"/>
              <a:ext cx="176" cy="177"/>
            </a:xfrm>
            <a:custGeom>
              <a:avLst/>
              <a:gdLst>
                <a:gd name="T0" fmla="*/ 1 w 274"/>
                <a:gd name="T1" fmla="*/ 1 h 275"/>
                <a:gd name="T2" fmla="*/ 0 w 274"/>
                <a:gd name="T3" fmla="*/ 1 h 275"/>
                <a:gd name="T4" fmla="*/ 0 w 274"/>
                <a:gd name="T5" fmla="*/ 1 h 275"/>
                <a:gd name="T6" fmla="*/ 1 w 274"/>
                <a:gd name="T7" fmla="*/ 1 h 275"/>
                <a:gd name="T8" fmla="*/ 1 w 274"/>
                <a:gd name="T9" fmla="*/ 1 h 275"/>
                <a:gd name="T10" fmla="*/ 1 w 274"/>
                <a:gd name="T11" fmla="*/ 0 h 275"/>
                <a:gd name="T12" fmla="*/ 1 w 274"/>
                <a:gd name="T13" fmla="*/ 0 h 275"/>
                <a:gd name="T14" fmla="*/ 1 w 274"/>
                <a:gd name="T15" fmla="*/ 1 h 275"/>
                <a:gd name="T16" fmla="*/ 1 w 274"/>
                <a:gd name="T17" fmla="*/ 1 h 275"/>
                <a:gd name="T18" fmla="*/ 1 w 274"/>
                <a:gd name="T19" fmla="*/ 1 h 275"/>
                <a:gd name="T20" fmla="*/ 1 w 274"/>
                <a:gd name="T21" fmla="*/ 1 h 275"/>
                <a:gd name="T22" fmla="*/ 1 w 274"/>
                <a:gd name="T23" fmla="*/ 1 h 275"/>
                <a:gd name="T24" fmla="*/ 1 w 274"/>
                <a:gd name="T25" fmla="*/ 1 h 275"/>
                <a:gd name="T26" fmla="*/ 1 w 274"/>
                <a:gd name="T27" fmla="*/ 1 h 275"/>
                <a:gd name="T28" fmla="*/ 1 w 274"/>
                <a:gd name="T29" fmla="*/ 1 h 275"/>
                <a:gd name="T30" fmla="*/ 1 w 274"/>
                <a:gd name="T31" fmla="*/ 1 h 275"/>
                <a:gd name="T32" fmla="*/ 1 w 274"/>
                <a:gd name="T33" fmla="*/ 1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4" h="275">
                  <a:moveTo>
                    <a:pt x="96" y="179"/>
                  </a:moveTo>
                  <a:lnTo>
                    <a:pt x="0" y="179"/>
                  </a:lnTo>
                  <a:lnTo>
                    <a:pt x="0" y="96"/>
                  </a:lnTo>
                  <a:lnTo>
                    <a:pt x="96" y="96"/>
                  </a:lnTo>
                  <a:lnTo>
                    <a:pt x="96" y="0"/>
                  </a:lnTo>
                  <a:lnTo>
                    <a:pt x="178" y="0"/>
                  </a:lnTo>
                  <a:lnTo>
                    <a:pt x="178" y="96"/>
                  </a:lnTo>
                  <a:lnTo>
                    <a:pt x="274" y="96"/>
                  </a:lnTo>
                  <a:lnTo>
                    <a:pt x="274" y="179"/>
                  </a:lnTo>
                  <a:lnTo>
                    <a:pt x="178" y="179"/>
                  </a:lnTo>
                  <a:lnTo>
                    <a:pt x="178" y="275"/>
                  </a:lnTo>
                  <a:lnTo>
                    <a:pt x="96" y="275"/>
                  </a:lnTo>
                  <a:lnTo>
                    <a:pt x="96" y="179"/>
                  </a:lnTo>
                  <a:close/>
                </a:path>
              </a:pathLst>
            </a:custGeom>
            <a:solidFill>
              <a:srgbClr val="E00034"/>
            </a:solidFill>
            <a:ln w="0">
              <a:solidFill>
                <a:srgbClr val="E00034"/>
              </a:solidFill>
              <a:prstDash val="solid"/>
              <a:round/>
              <a:headEnd/>
              <a:tailEnd/>
            </a:ln>
          </p:spPr>
          <p:txBody>
            <a:bodyPr/>
            <a:lstStyle/>
            <a:p>
              <a:endParaRPr lang="en-US"/>
            </a:p>
          </p:txBody>
        </p:sp>
        <p:sp>
          <p:nvSpPr>
            <p:cNvPr id="8" name="Freeform 12"/>
            <p:cNvSpPr>
              <a:spLocks/>
            </p:cNvSpPr>
            <p:nvPr/>
          </p:nvSpPr>
          <p:spPr bwMode="auto">
            <a:xfrm>
              <a:off x="1066" y="1210"/>
              <a:ext cx="145" cy="179"/>
            </a:xfrm>
            <a:custGeom>
              <a:avLst/>
              <a:gdLst>
                <a:gd name="T0" fmla="*/ 1 w 226"/>
                <a:gd name="T1" fmla="*/ 1 h 278"/>
                <a:gd name="T2" fmla="*/ 1 w 226"/>
                <a:gd name="T3" fmla="*/ 1 h 278"/>
                <a:gd name="T4" fmla="*/ 1 w 226"/>
                <a:gd name="T5" fmla="*/ 1 h 278"/>
                <a:gd name="T6" fmla="*/ 1 w 226"/>
                <a:gd name="T7" fmla="*/ 1 h 278"/>
                <a:gd name="T8" fmla="*/ 1 w 226"/>
                <a:gd name="T9" fmla="*/ 1 h 278"/>
                <a:gd name="T10" fmla="*/ 1 w 226"/>
                <a:gd name="T11" fmla="*/ 1 h 278"/>
                <a:gd name="T12" fmla="*/ 1 w 226"/>
                <a:gd name="T13" fmla="*/ 1 h 278"/>
                <a:gd name="T14" fmla="*/ 1 w 226"/>
                <a:gd name="T15" fmla="*/ 1 h 278"/>
                <a:gd name="T16" fmla="*/ 1 w 226"/>
                <a:gd name="T17" fmla="*/ 1 h 278"/>
                <a:gd name="T18" fmla="*/ 1 w 226"/>
                <a:gd name="T19" fmla="*/ 1 h 278"/>
                <a:gd name="T20" fmla="*/ 1 w 226"/>
                <a:gd name="T21" fmla="*/ 1 h 278"/>
                <a:gd name="T22" fmla="*/ 1 w 226"/>
                <a:gd name="T23" fmla="*/ 0 h 278"/>
                <a:gd name="T24" fmla="*/ 1 w 226"/>
                <a:gd name="T25" fmla="*/ 1 h 278"/>
                <a:gd name="T26" fmla="*/ 1 w 226"/>
                <a:gd name="T27" fmla="*/ 1 h 278"/>
                <a:gd name="T28" fmla="*/ 1 w 226"/>
                <a:gd name="T29" fmla="*/ 1 h 278"/>
                <a:gd name="T30" fmla="*/ 1 w 226"/>
                <a:gd name="T31" fmla="*/ 1 h 278"/>
                <a:gd name="T32" fmla="*/ 1 w 226"/>
                <a:gd name="T33" fmla="*/ 1 h 278"/>
                <a:gd name="T34" fmla="*/ 1 w 226"/>
                <a:gd name="T35" fmla="*/ 1 h 278"/>
                <a:gd name="T36" fmla="*/ 0 w 226"/>
                <a:gd name="T37" fmla="*/ 1 h 278"/>
                <a:gd name="T38" fmla="*/ 1 w 226"/>
                <a:gd name="T39" fmla="*/ 1 h 278"/>
                <a:gd name="T40" fmla="*/ 1 w 226"/>
                <a:gd name="T41" fmla="*/ 1 h 278"/>
                <a:gd name="T42" fmla="*/ 1 w 226"/>
                <a:gd name="T43" fmla="*/ 1 h 278"/>
                <a:gd name="T44" fmla="*/ 1 w 226"/>
                <a:gd name="T45" fmla="*/ 1 h 278"/>
                <a:gd name="T46" fmla="*/ 1 w 226"/>
                <a:gd name="T47" fmla="*/ 1 h 278"/>
                <a:gd name="T48" fmla="*/ 1 w 226"/>
                <a:gd name="T49" fmla="*/ 1 h 278"/>
                <a:gd name="T50" fmla="*/ 1 w 226"/>
                <a:gd name="T51" fmla="*/ 1 h 278"/>
                <a:gd name="T52" fmla="*/ 1 w 226"/>
                <a:gd name="T53" fmla="*/ 1 h 278"/>
                <a:gd name="T54" fmla="*/ 1 w 226"/>
                <a:gd name="T55" fmla="*/ 1 h 278"/>
                <a:gd name="T56" fmla="*/ 1 w 226"/>
                <a:gd name="T57" fmla="*/ 1 h 278"/>
                <a:gd name="T58" fmla="*/ 1 w 226"/>
                <a:gd name="T59" fmla="*/ 1 h 278"/>
                <a:gd name="T60" fmla="*/ 1 w 226"/>
                <a:gd name="T61" fmla="*/ 1 h 278"/>
                <a:gd name="T62" fmla="*/ 1 w 226"/>
                <a:gd name="T63" fmla="*/ 1 h 278"/>
                <a:gd name="T64" fmla="*/ 1 w 226"/>
                <a:gd name="T65" fmla="*/ 1 h 278"/>
                <a:gd name="T66" fmla="*/ 1 w 226"/>
                <a:gd name="T67" fmla="*/ 1 h 278"/>
                <a:gd name="T68" fmla="*/ 1 w 226"/>
                <a:gd name="T69" fmla="*/ 1 h 278"/>
                <a:gd name="T70" fmla="*/ 1 w 226"/>
                <a:gd name="T71" fmla="*/ 1 h 278"/>
                <a:gd name="T72" fmla="*/ 1 w 226"/>
                <a:gd name="T73" fmla="*/ 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6" h="278">
                  <a:moveTo>
                    <a:pt x="69" y="138"/>
                  </a:moveTo>
                  <a:lnTo>
                    <a:pt x="72" y="108"/>
                  </a:lnTo>
                  <a:lnTo>
                    <a:pt x="84" y="80"/>
                  </a:lnTo>
                  <a:lnTo>
                    <a:pt x="102" y="57"/>
                  </a:lnTo>
                  <a:lnTo>
                    <a:pt x="126" y="39"/>
                  </a:lnTo>
                  <a:lnTo>
                    <a:pt x="153" y="27"/>
                  </a:lnTo>
                  <a:lnTo>
                    <a:pt x="184" y="23"/>
                  </a:lnTo>
                  <a:lnTo>
                    <a:pt x="205" y="24"/>
                  </a:lnTo>
                  <a:lnTo>
                    <a:pt x="225" y="30"/>
                  </a:lnTo>
                  <a:lnTo>
                    <a:pt x="199" y="14"/>
                  </a:lnTo>
                  <a:lnTo>
                    <a:pt x="169" y="3"/>
                  </a:lnTo>
                  <a:lnTo>
                    <a:pt x="138" y="0"/>
                  </a:lnTo>
                  <a:lnTo>
                    <a:pt x="106" y="3"/>
                  </a:lnTo>
                  <a:lnTo>
                    <a:pt x="78" y="14"/>
                  </a:lnTo>
                  <a:lnTo>
                    <a:pt x="51" y="30"/>
                  </a:lnTo>
                  <a:lnTo>
                    <a:pt x="30" y="53"/>
                  </a:lnTo>
                  <a:lnTo>
                    <a:pt x="13" y="78"/>
                  </a:lnTo>
                  <a:lnTo>
                    <a:pt x="3" y="107"/>
                  </a:lnTo>
                  <a:lnTo>
                    <a:pt x="0" y="140"/>
                  </a:lnTo>
                  <a:lnTo>
                    <a:pt x="3" y="171"/>
                  </a:lnTo>
                  <a:lnTo>
                    <a:pt x="13" y="200"/>
                  </a:lnTo>
                  <a:lnTo>
                    <a:pt x="30" y="227"/>
                  </a:lnTo>
                  <a:lnTo>
                    <a:pt x="51" y="248"/>
                  </a:lnTo>
                  <a:lnTo>
                    <a:pt x="78" y="264"/>
                  </a:lnTo>
                  <a:lnTo>
                    <a:pt x="106" y="275"/>
                  </a:lnTo>
                  <a:lnTo>
                    <a:pt x="138" y="278"/>
                  </a:lnTo>
                  <a:lnTo>
                    <a:pt x="171" y="275"/>
                  </a:lnTo>
                  <a:lnTo>
                    <a:pt x="201" y="263"/>
                  </a:lnTo>
                  <a:lnTo>
                    <a:pt x="226" y="246"/>
                  </a:lnTo>
                  <a:lnTo>
                    <a:pt x="207" y="252"/>
                  </a:lnTo>
                  <a:lnTo>
                    <a:pt x="184" y="254"/>
                  </a:lnTo>
                  <a:lnTo>
                    <a:pt x="153" y="251"/>
                  </a:lnTo>
                  <a:lnTo>
                    <a:pt x="126" y="239"/>
                  </a:lnTo>
                  <a:lnTo>
                    <a:pt x="102" y="221"/>
                  </a:lnTo>
                  <a:lnTo>
                    <a:pt x="84" y="197"/>
                  </a:lnTo>
                  <a:lnTo>
                    <a:pt x="72" y="170"/>
                  </a:lnTo>
                  <a:lnTo>
                    <a:pt x="69" y="138"/>
                  </a:lnTo>
                  <a:close/>
                </a:path>
              </a:pathLst>
            </a:custGeom>
            <a:solidFill>
              <a:srgbClr val="E00034"/>
            </a:solidFill>
            <a:ln w="0">
              <a:solidFill>
                <a:srgbClr val="E00034"/>
              </a:solidFill>
              <a:prstDash val="solid"/>
              <a:round/>
              <a:headEnd/>
              <a:tailEnd/>
            </a:ln>
          </p:spPr>
          <p:txBody>
            <a:bodyPr/>
            <a:lstStyle/>
            <a:p>
              <a:endParaRPr lang="en-US"/>
            </a:p>
          </p:txBody>
        </p:sp>
        <p:sp>
          <p:nvSpPr>
            <p:cNvPr id="9" name="Rectangle 13"/>
            <p:cNvSpPr>
              <a:spLocks noChangeArrowheads="1"/>
            </p:cNvSpPr>
            <p:nvPr/>
          </p:nvSpPr>
          <p:spPr bwMode="auto">
            <a:xfrm>
              <a:off x="814" y="1183"/>
              <a:ext cx="434" cy="234"/>
            </a:xfrm>
            <a:prstGeom prst="rect">
              <a:avLst/>
            </a:prstGeom>
            <a:noFill/>
            <a:ln w="12700">
              <a:solidFill>
                <a:srgbClr val="E00034"/>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10" name="Rectangle 14"/>
            <p:cNvSpPr>
              <a:spLocks noChangeArrowheads="1"/>
            </p:cNvSpPr>
            <p:nvPr/>
          </p:nvSpPr>
          <p:spPr bwMode="auto">
            <a:xfrm>
              <a:off x="1315" y="1181"/>
              <a:ext cx="12" cy="89"/>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11" name="Freeform 15"/>
            <p:cNvSpPr>
              <a:spLocks/>
            </p:cNvSpPr>
            <p:nvPr/>
          </p:nvSpPr>
          <p:spPr bwMode="auto">
            <a:xfrm>
              <a:off x="1348"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8"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12" name="Freeform 16"/>
            <p:cNvSpPr>
              <a:spLocks/>
            </p:cNvSpPr>
            <p:nvPr/>
          </p:nvSpPr>
          <p:spPr bwMode="auto">
            <a:xfrm>
              <a:off x="1414" y="1186"/>
              <a:ext cx="30" cy="85"/>
            </a:xfrm>
            <a:custGeom>
              <a:avLst/>
              <a:gdLst>
                <a:gd name="T0" fmla="*/ 1 w 47"/>
                <a:gd name="T1" fmla="*/ 1 h 132"/>
                <a:gd name="T2" fmla="*/ 1 w 47"/>
                <a:gd name="T3" fmla="*/ 1 h 132"/>
                <a:gd name="T4" fmla="*/ 1 w 47"/>
                <a:gd name="T5" fmla="*/ 1 h 132"/>
                <a:gd name="T6" fmla="*/ 1 w 47"/>
                <a:gd name="T7" fmla="*/ 1 h 132"/>
                <a:gd name="T8" fmla="*/ 1 w 47"/>
                <a:gd name="T9" fmla="*/ 1 h 132"/>
                <a:gd name="T10" fmla="*/ 1 w 47"/>
                <a:gd name="T11" fmla="*/ 1 h 132"/>
                <a:gd name="T12" fmla="*/ 1 w 47"/>
                <a:gd name="T13" fmla="*/ 1 h 132"/>
                <a:gd name="T14" fmla="*/ 1 w 47"/>
                <a:gd name="T15" fmla="*/ 1 h 132"/>
                <a:gd name="T16" fmla="*/ 1 w 47"/>
                <a:gd name="T17" fmla="*/ 1 h 132"/>
                <a:gd name="T18" fmla="*/ 1 w 47"/>
                <a:gd name="T19" fmla="*/ 1 h 132"/>
                <a:gd name="T20" fmla="*/ 1 w 47"/>
                <a:gd name="T21" fmla="*/ 1 h 132"/>
                <a:gd name="T22" fmla="*/ 1 w 47"/>
                <a:gd name="T23" fmla="*/ 1 h 132"/>
                <a:gd name="T24" fmla="*/ 1 w 47"/>
                <a:gd name="T25" fmla="*/ 1 h 132"/>
                <a:gd name="T26" fmla="*/ 1 w 47"/>
                <a:gd name="T27" fmla="*/ 1 h 132"/>
                <a:gd name="T28" fmla="*/ 1 w 47"/>
                <a:gd name="T29" fmla="*/ 1 h 132"/>
                <a:gd name="T30" fmla="*/ 1 w 47"/>
                <a:gd name="T31" fmla="*/ 1 h 132"/>
                <a:gd name="T32" fmla="*/ 1 w 47"/>
                <a:gd name="T33" fmla="*/ 1 h 132"/>
                <a:gd name="T34" fmla="*/ 1 w 47"/>
                <a:gd name="T35" fmla="*/ 1 h 132"/>
                <a:gd name="T36" fmla="*/ 1 w 47"/>
                <a:gd name="T37" fmla="*/ 1 h 132"/>
                <a:gd name="T38" fmla="*/ 1 w 47"/>
                <a:gd name="T39" fmla="*/ 1 h 132"/>
                <a:gd name="T40" fmla="*/ 1 w 47"/>
                <a:gd name="T41" fmla="*/ 1 h 132"/>
                <a:gd name="T42" fmla="*/ 0 w 47"/>
                <a:gd name="T43" fmla="*/ 1 h 132"/>
                <a:gd name="T44" fmla="*/ 0 w 47"/>
                <a:gd name="T45" fmla="*/ 1 h 132"/>
                <a:gd name="T46" fmla="*/ 1 w 47"/>
                <a:gd name="T47" fmla="*/ 1 h 132"/>
                <a:gd name="T48" fmla="*/ 1 w 47"/>
                <a:gd name="T49" fmla="*/ 0 h 132"/>
                <a:gd name="T50" fmla="*/ 1 w 47"/>
                <a:gd name="T51" fmla="*/ 0 h 132"/>
                <a:gd name="T52" fmla="*/ 1 w 47"/>
                <a:gd name="T53" fmla="*/ 1 h 132"/>
                <a:gd name="T54" fmla="*/ 1 w 47"/>
                <a:gd name="T55" fmla="*/ 1 h 132"/>
                <a:gd name="T56" fmla="*/ 1 w 47"/>
                <a:gd name="T57" fmla="*/ 1 h 132"/>
                <a:gd name="T58" fmla="*/ 1 w 47"/>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132">
                  <a:moveTo>
                    <a:pt x="32" y="43"/>
                  </a:moveTo>
                  <a:lnTo>
                    <a:pt x="32" y="108"/>
                  </a:lnTo>
                  <a:lnTo>
                    <a:pt x="32" y="112"/>
                  </a:lnTo>
                  <a:lnTo>
                    <a:pt x="33" y="114"/>
                  </a:lnTo>
                  <a:lnTo>
                    <a:pt x="35" y="115"/>
                  </a:lnTo>
                  <a:lnTo>
                    <a:pt x="38" y="117"/>
                  </a:lnTo>
                  <a:lnTo>
                    <a:pt x="39" y="117"/>
                  </a:lnTo>
                  <a:lnTo>
                    <a:pt x="41" y="117"/>
                  </a:lnTo>
                  <a:lnTo>
                    <a:pt x="47" y="117"/>
                  </a:lnTo>
                  <a:lnTo>
                    <a:pt x="47" y="130"/>
                  </a:lnTo>
                  <a:lnTo>
                    <a:pt x="42" y="130"/>
                  </a:lnTo>
                  <a:lnTo>
                    <a:pt x="38" y="130"/>
                  </a:lnTo>
                  <a:lnTo>
                    <a:pt x="35" y="132"/>
                  </a:lnTo>
                  <a:lnTo>
                    <a:pt x="29" y="130"/>
                  </a:lnTo>
                  <a:lnTo>
                    <a:pt x="23" y="129"/>
                  </a:lnTo>
                  <a:lnTo>
                    <a:pt x="20" y="126"/>
                  </a:lnTo>
                  <a:lnTo>
                    <a:pt x="17" y="123"/>
                  </a:lnTo>
                  <a:lnTo>
                    <a:pt x="15" y="120"/>
                  </a:lnTo>
                  <a:lnTo>
                    <a:pt x="14" y="114"/>
                  </a:lnTo>
                  <a:lnTo>
                    <a:pt x="14" y="109"/>
                  </a:lnTo>
                  <a:lnTo>
                    <a:pt x="14" y="43"/>
                  </a:lnTo>
                  <a:lnTo>
                    <a:pt x="0" y="43"/>
                  </a:lnTo>
                  <a:lnTo>
                    <a:pt x="0" y="28"/>
                  </a:lnTo>
                  <a:lnTo>
                    <a:pt x="14" y="28"/>
                  </a:lnTo>
                  <a:lnTo>
                    <a:pt x="14" y="0"/>
                  </a:lnTo>
                  <a:lnTo>
                    <a:pt x="32" y="0"/>
                  </a:lnTo>
                  <a:lnTo>
                    <a:pt x="32" y="28"/>
                  </a:lnTo>
                  <a:lnTo>
                    <a:pt x="47" y="28"/>
                  </a:lnTo>
                  <a:lnTo>
                    <a:pt x="47"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13" name="Freeform 17"/>
            <p:cNvSpPr>
              <a:spLocks noEditPoints="1"/>
            </p:cNvSpPr>
            <p:nvPr/>
          </p:nvSpPr>
          <p:spPr bwMode="auto">
            <a:xfrm>
              <a:off x="1454" y="1203"/>
              <a:ext cx="59" cy="69"/>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3" y="32"/>
                  </a:lnTo>
                  <a:lnTo>
                    <a:pt x="32" y="20"/>
                  </a:lnTo>
                  <a:lnTo>
                    <a:pt x="47" y="15"/>
                  </a:lnTo>
                  <a:lnTo>
                    <a:pt x="59"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14" name="Freeform 18"/>
            <p:cNvSpPr>
              <a:spLocks/>
            </p:cNvSpPr>
            <p:nvPr/>
          </p:nvSpPr>
          <p:spPr bwMode="auto">
            <a:xfrm>
              <a:off x="1531" y="1203"/>
              <a:ext cx="31" cy="67"/>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6"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1" y="21"/>
                  </a:lnTo>
                  <a:lnTo>
                    <a:pt x="24" y="27"/>
                  </a:lnTo>
                  <a:lnTo>
                    <a:pt x="19" y="35"/>
                  </a:lnTo>
                  <a:lnTo>
                    <a:pt x="16" y="45"/>
                  </a:lnTo>
                  <a:lnTo>
                    <a:pt x="16" y="105"/>
                  </a:lnTo>
                  <a:close/>
                </a:path>
              </a:pathLst>
            </a:custGeom>
            <a:solidFill>
              <a:srgbClr val="FFFFFF"/>
            </a:solidFill>
            <a:ln w="0">
              <a:solidFill>
                <a:srgbClr val="FFFFFF"/>
              </a:solidFill>
              <a:prstDash val="solid"/>
              <a:round/>
              <a:headEnd/>
              <a:tailEnd/>
            </a:ln>
          </p:spPr>
          <p:txBody>
            <a:bodyPr/>
            <a:lstStyle/>
            <a:p>
              <a:endParaRPr lang="en-US"/>
            </a:p>
          </p:txBody>
        </p:sp>
        <p:sp>
          <p:nvSpPr>
            <p:cNvPr id="15" name="Freeform 19"/>
            <p:cNvSpPr>
              <a:spLocks/>
            </p:cNvSpPr>
            <p:nvPr/>
          </p:nvSpPr>
          <p:spPr bwMode="auto">
            <a:xfrm>
              <a:off x="1576"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6"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20"/>
            <p:cNvSpPr>
              <a:spLocks noEditPoints="1"/>
            </p:cNvSpPr>
            <p:nvPr/>
          </p:nvSpPr>
          <p:spPr bwMode="auto">
            <a:xfrm>
              <a:off x="1644" y="1203"/>
              <a:ext cx="62"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0 w 96"/>
                <a:gd name="T47" fmla="*/ 1 h 108"/>
                <a:gd name="T48" fmla="*/ 1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0 h 108"/>
                <a:gd name="T80" fmla="*/ 1 w 96"/>
                <a:gd name="T81" fmla="*/ 1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7" y="69"/>
                  </a:moveTo>
                  <a:lnTo>
                    <a:pt x="64" y="80"/>
                  </a:lnTo>
                  <a:lnTo>
                    <a:pt x="57" y="87"/>
                  </a:lnTo>
                  <a:lnTo>
                    <a:pt x="48" y="92"/>
                  </a:lnTo>
                  <a:lnTo>
                    <a:pt x="36" y="93"/>
                  </a:lnTo>
                  <a:lnTo>
                    <a:pt x="30" y="93"/>
                  </a:lnTo>
                  <a:lnTo>
                    <a:pt x="25" y="92"/>
                  </a:lnTo>
                  <a:lnTo>
                    <a:pt x="21" y="89"/>
                  </a:lnTo>
                  <a:lnTo>
                    <a:pt x="19" y="86"/>
                  </a:lnTo>
                  <a:lnTo>
                    <a:pt x="18" y="81"/>
                  </a:lnTo>
                  <a:lnTo>
                    <a:pt x="18" y="75"/>
                  </a:lnTo>
                  <a:lnTo>
                    <a:pt x="18" y="71"/>
                  </a:lnTo>
                  <a:lnTo>
                    <a:pt x="19" y="68"/>
                  </a:lnTo>
                  <a:lnTo>
                    <a:pt x="22" y="65"/>
                  </a:lnTo>
                  <a:lnTo>
                    <a:pt x="27" y="62"/>
                  </a:lnTo>
                  <a:lnTo>
                    <a:pt x="31" y="60"/>
                  </a:lnTo>
                  <a:lnTo>
                    <a:pt x="34" y="60"/>
                  </a:lnTo>
                  <a:lnTo>
                    <a:pt x="39" y="59"/>
                  </a:lnTo>
                  <a:lnTo>
                    <a:pt x="55" y="57"/>
                  </a:lnTo>
                  <a:lnTo>
                    <a:pt x="63" y="56"/>
                  </a:lnTo>
                  <a:lnTo>
                    <a:pt x="67" y="53"/>
                  </a:lnTo>
                  <a:lnTo>
                    <a:pt x="67" y="69"/>
                  </a:lnTo>
                  <a:close/>
                  <a:moveTo>
                    <a:pt x="21" y="35"/>
                  </a:moveTo>
                  <a:lnTo>
                    <a:pt x="21" y="32"/>
                  </a:lnTo>
                  <a:lnTo>
                    <a:pt x="22" y="27"/>
                  </a:lnTo>
                  <a:lnTo>
                    <a:pt x="22" y="24"/>
                  </a:lnTo>
                  <a:lnTo>
                    <a:pt x="25" y="21"/>
                  </a:lnTo>
                  <a:lnTo>
                    <a:pt x="28" y="18"/>
                  </a:lnTo>
                  <a:lnTo>
                    <a:pt x="31" y="17"/>
                  </a:lnTo>
                  <a:lnTo>
                    <a:pt x="37" y="15"/>
                  </a:lnTo>
                  <a:lnTo>
                    <a:pt x="43" y="15"/>
                  </a:lnTo>
                  <a:lnTo>
                    <a:pt x="51" y="15"/>
                  </a:lnTo>
                  <a:lnTo>
                    <a:pt x="57" y="17"/>
                  </a:lnTo>
                  <a:lnTo>
                    <a:pt x="61" y="18"/>
                  </a:lnTo>
                  <a:lnTo>
                    <a:pt x="64" y="23"/>
                  </a:lnTo>
                  <a:lnTo>
                    <a:pt x="67" y="26"/>
                  </a:lnTo>
                  <a:lnTo>
                    <a:pt x="67" y="32"/>
                  </a:lnTo>
                  <a:lnTo>
                    <a:pt x="67" y="36"/>
                  </a:lnTo>
                  <a:lnTo>
                    <a:pt x="66" y="39"/>
                  </a:lnTo>
                  <a:lnTo>
                    <a:pt x="64" y="41"/>
                  </a:lnTo>
                  <a:lnTo>
                    <a:pt x="63" y="42"/>
                  </a:lnTo>
                  <a:lnTo>
                    <a:pt x="60" y="42"/>
                  </a:lnTo>
                  <a:lnTo>
                    <a:pt x="58" y="44"/>
                  </a:lnTo>
                  <a:lnTo>
                    <a:pt x="30" y="47"/>
                  </a:lnTo>
                  <a:lnTo>
                    <a:pt x="16" y="50"/>
                  </a:lnTo>
                  <a:lnTo>
                    <a:pt x="7" y="57"/>
                  </a:lnTo>
                  <a:lnTo>
                    <a:pt x="3" y="65"/>
                  </a:lnTo>
                  <a:lnTo>
                    <a:pt x="0" y="72"/>
                  </a:lnTo>
                  <a:lnTo>
                    <a:pt x="0" y="78"/>
                  </a:lnTo>
                  <a:lnTo>
                    <a:pt x="1" y="90"/>
                  </a:lnTo>
                  <a:lnTo>
                    <a:pt x="9" y="99"/>
                  </a:lnTo>
                  <a:lnTo>
                    <a:pt x="18" y="105"/>
                  </a:lnTo>
                  <a:lnTo>
                    <a:pt x="31" y="108"/>
                  </a:lnTo>
                  <a:lnTo>
                    <a:pt x="45" y="107"/>
                  </a:lnTo>
                  <a:lnTo>
                    <a:pt x="54" y="102"/>
                  </a:lnTo>
                  <a:lnTo>
                    <a:pt x="63" y="96"/>
                  </a:lnTo>
                  <a:lnTo>
                    <a:pt x="67" y="92"/>
                  </a:lnTo>
                  <a:lnTo>
                    <a:pt x="69" y="95"/>
                  </a:lnTo>
                  <a:lnTo>
                    <a:pt x="69" y="98"/>
                  </a:lnTo>
                  <a:lnTo>
                    <a:pt x="70" y="101"/>
                  </a:lnTo>
                  <a:lnTo>
                    <a:pt x="72" y="104"/>
                  </a:lnTo>
                  <a:lnTo>
                    <a:pt x="76" y="105"/>
                  </a:lnTo>
                  <a:lnTo>
                    <a:pt x="81" y="107"/>
                  </a:lnTo>
                  <a:lnTo>
                    <a:pt x="85" y="107"/>
                  </a:lnTo>
                  <a:lnTo>
                    <a:pt x="90" y="107"/>
                  </a:lnTo>
                  <a:lnTo>
                    <a:pt x="93" y="105"/>
                  </a:lnTo>
                  <a:lnTo>
                    <a:pt x="96" y="105"/>
                  </a:lnTo>
                  <a:lnTo>
                    <a:pt x="96" y="92"/>
                  </a:lnTo>
                  <a:lnTo>
                    <a:pt x="93" y="93"/>
                  </a:lnTo>
                  <a:lnTo>
                    <a:pt x="90" y="93"/>
                  </a:lnTo>
                  <a:lnTo>
                    <a:pt x="87" y="93"/>
                  </a:lnTo>
                  <a:lnTo>
                    <a:pt x="85" y="92"/>
                  </a:lnTo>
                  <a:lnTo>
                    <a:pt x="84" y="90"/>
                  </a:lnTo>
                  <a:lnTo>
                    <a:pt x="84" y="87"/>
                  </a:lnTo>
                  <a:lnTo>
                    <a:pt x="84" y="29"/>
                  </a:lnTo>
                  <a:lnTo>
                    <a:pt x="82" y="18"/>
                  </a:lnTo>
                  <a:lnTo>
                    <a:pt x="76" y="11"/>
                  </a:lnTo>
                  <a:lnTo>
                    <a:pt x="69" y="5"/>
                  </a:lnTo>
                  <a:lnTo>
                    <a:pt x="60" y="2"/>
                  </a:lnTo>
                  <a:lnTo>
                    <a:pt x="52" y="0"/>
                  </a:lnTo>
                  <a:lnTo>
                    <a:pt x="46" y="0"/>
                  </a:lnTo>
                  <a:lnTo>
                    <a:pt x="30" y="2"/>
                  </a:lnTo>
                  <a:lnTo>
                    <a:pt x="16" y="8"/>
                  </a:lnTo>
                  <a:lnTo>
                    <a:pt x="7" y="18"/>
                  </a:lnTo>
                  <a:lnTo>
                    <a:pt x="4"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17" name="Freeform 21"/>
            <p:cNvSpPr>
              <a:spLocks/>
            </p:cNvSpPr>
            <p:nvPr/>
          </p:nvSpPr>
          <p:spPr bwMode="auto">
            <a:xfrm>
              <a:off x="1712" y="1186"/>
              <a:ext cx="31" cy="85"/>
            </a:xfrm>
            <a:custGeom>
              <a:avLst/>
              <a:gdLst>
                <a:gd name="T0" fmla="*/ 1 w 48"/>
                <a:gd name="T1" fmla="*/ 1 h 132"/>
                <a:gd name="T2" fmla="*/ 1 w 48"/>
                <a:gd name="T3" fmla="*/ 1 h 132"/>
                <a:gd name="T4" fmla="*/ 1 w 48"/>
                <a:gd name="T5" fmla="*/ 1 h 132"/>
                <a:gd name="T6" fmla="*/ 1 w 48"/>
                <a:gd name="T7" fmla="*/ 1 h 132"/>
                <a:gd name="T8" fmla="*/ 1 w 48"/>
                <a:gd name="T9" fmla="*/ 1 h 132"/>
                <a:gd name="T10" fmla="*/ 1 w 48"/>
                <a:gd name="T11" fmla="*/ 1 h 132"/>
                <a:gd name="T12" fmla="*/ 1 w 48"/>
                <a:gd name="T13" fmla="*/ 1 h 132"/>
                <a:gd name="T14" fmla="*/ 1 w 48"/>
                <a:gd name="T15" fmla="*/ 1 h 132"/>
                <a:gd name="T16" fmla="*/ 1 w 48"/>
                <a:gd name="T17" fmla="*/ 1 h 132"/>
                <a:gd name="T18" fmla="*/ 1 w 48"/>
                <a:gd name="T19" fmla="*/ 1 h 132"/>
                <a:gd name="T20" fmla="*/ 1 w 48"/>
                <a:gd name="T21" fmla="*/ 1 h 132"/>
                <a:gd name="T22" fmla="*/ 1 w 48"/>
                <a:gd name="T23" fmla="*/ 1 h 132"/>
                <a:gd name="T24" fmla="*/ 1 w 48"/>
                <a:gd name="T25" fmla="*/ 1 h 132"/>
                <a:gd name="T26" fmla="*/ 1 w 48"/>
                <a:gd name="T27" fmla="*/ 1 h 132"/>
                <a:gd name="T28" fmla="*/ 1 w 48"/>
                <a:gd name="T29" fmla="*/ 1 h 132"/>
                <a:gd name="T30" fmla="*/ 1 w 48"/>
                <a:gd name="T31" fmla="*/ 1 h 132"/>
                <a:gd name="T32" fmla="*/ 1 w 48"/>
                <a:gd name="T33" fmla="*/ 1 h 132"/>
                <a:gd name="T34" fmla="*/ 1 w 48"/>
                <a:gd name="T35" fmla="*/ 1 h 132"/>
                <a:gd name="T36" fmla="*/ 1 w 48"/>
                <a:gd name="T37" fmla="*/ 1 h 132"/>
                <a:gd name="T38" fmla="*/ 1 w 48"/>
                <a:gd name="T39" fmla="*/ 1 h 132"/>
                <a:gd name="T40" fmla="*/ 1 w 48"/>
                <a:gd name="T41" fmla="*/ 1 h 132"/>
                <a:gd name="T42" fmla="*/ 0 w 48"/>
                <a:gd name="T43" fmla="*/ 1 h 132"/>
                <a:gd name="T44" fmla="*/ 0 w 48"/>
                <a:gd name="T45" fmla="*/ 1 h 132"/>
                <a:gd name="T46" fmla="*/ 1 w 48"/>
                <a:gd name="T47" fmla="*/ 1 h 132"/>
                <a:gd name="T48" fmla="*/ 1 w 48"/>
                <a:gd name="T49" fmla="*/ 0 h 132"/>
                <a:gd name="T50" fmla="*/ 1 w 48"/>
                <a:gd name="T51" fmla="*/ 0 h 132"/>
                <a:gd name="T52" fmla="*/ 1 w 48"/>
                <a:gd name="T53" fmla="*/ 1 h 132"/>
                <a:gd name="T54" fmla="*/ 1 w 48"/>
                <a:gd name="T55" fmla="*/ 1 h 132"/>
                <a:gd name="T56" fmla="*/ 1 w 48"/>
                <a:gd name="T57" fmla="*/ 1 h 132"/>
                <a:gd name="T58" fmla="*/ 1 w 48"/>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32">
                  <a:moveTo>
                    <a:pt x="32" y="43"/>
                  </a:moveTo>
                  <a:lnTo>
                    <a:pt x="32" y="108"/>
                  </a:lnTo>
                  <a:lnTo>
                    <a:pt x="32" y="112"/>
                  </a:lnTo>
                  <a:lnTo>
                    <a:pt x="33" y="114"/>
                  </a:lnTo>
                  <a:lnTo>
                    <a:pt x="35" y="115"/>
                  </a:lnTo>
                  <a:lnTo>
                    <a:pt x="38" y="117"/>
                  </a:lnTo>
                  <a:lnTo>
                    <a:pt x="39" y="117"/>
                  </a:lnTo>
                  <a:lnTo>
                    <a:pt x="42" y="117"/>
                  </a:lnTo>
                  <a:lnTo>
                    <a:pt x="48" y="117"/>
                  </a:lnTo>
                  <a:lnTo>
                    <a:pt x="48" y="130"/>
                  </a:lnTo>
                  <a:lnTo>
                    <a:pt x="42" y="130"/>
                  </a:lnTo>
                  <a:lnTo>
                    <a:pt x="38" y="130"/>
                  </a:lnTo>
                  <a:lnTo>
                    <a:pt x="35" y="132"/>
                  </a:lnTo>
                  <a:lnTo>
                    <a:pt x="29" y="130"/>
                  </a:lnTo>
                  <a:lnTo>
                    <a:pt x="23" y="129"/>
                  </a:lnTo>
                  <a:lnTo>
                    <a:pt x="20" y="126"/>
                  </a:lnTo>
                  <a:lnTo>
                    <a:pt x="17" y="123"/>
                  </a:lnTo>
                  <a:lnTo>
                    <a:pt x="15" y="120"/>
                  </a:lnTo>
                  <a:lnTo>
                    <a:pt x="15" y="114"/>
                  </a:lnTo>
                  <a:lnTo>
                    <a:pt x="14" y="109"/>
                  </a:lnTo>
                  <a:lnTo>
                    <a:pt x="14" y="43"/>
                  </a:lnTo>
                  <a:lnTo>
                    <a:pt x="0" y="43"/>
                  </a:lnTo>
                  <a:lnTo>
                    <a:pt x="0" y="28"/>
                  </a:lnTo>
                  <a:lnTo>
                    <a:pt x="14" y="28"/>
                  </a:lnTo>
                  <a:lnTo>
                    <a:pt x="14" y="0"/>
                  </a:lnTo>
                  <a:lnTo>
                    <a:pt x="32" y="0"/>
                  </a:lnTo>
                  <a:lnTo>
                    <a:pt x="32" y="28"/>
                  </a:lnTo>
                  <a:lnTo>
                    <a:pt x="48" y="28"/>
                  </a:lnTo>
                  <a:lnTo>
                    <a:pt x="48"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18" name="Freeform 22"/>
            <p:cNvSpPr>
              <a:spLocks noEditPoints="1"/>
            </p:cNvSpPr>
            <p:nvPr/>
          </p:nvSpPr>
          <p:spPr bwMode="auto">
            <a:xfrm>
              <a:off x="1757" y="1181"/>
              <a:ext cx="11" cy="89"/>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19" name="Freeform 23"/>
            <p:cNvSpPr>
              <a:spLocks noEditPoints="1"/>
            </p:cNvSpPr>
            <p:nvPr/>
          </p:nvSpPr>
          <p:spPr bwMode="auto">
            <a:xfrm>
              <a:off x="1783" y="1203"/>
              <a:ext cx="60" cy="68"/>
            </a:xfrm>
            <a:custGeom>
              <a:avLst/>
              <a:gdLst>
                <a:gd name="T0" fmla="*/ 1 w 93"/>
                <a:gd name="T1" fmla="*/ 1 h 107"/>
                <a:gd name="T2" fmla="*/ 1 w 93"/>
                <a:gd name="T3" fmla="*/ 1 h 107"/>
                <a:gd name="T4" fmla="*/ 1 w 93"/>
                <a:gd name="T5" fmla="*/ 1 h 107"/>
                <a:gd name="T6" fmla="*/ 1 w 93"/>
                <a:gd name="T7" fmla="*/ 1 h 107"/>
                <a:gd name="T8" fmla="*/ 1 w 93"/>
                <a:gd name="T9" fmla="*/ 1 h 107"/>
                <a:gd name="T10" fmla="*/ 1 w 93"/>
                <a:gd name="T11" fmla="*/ 1 h 107"/>
                <a:gd name="T12" fmla="*/ 1 w 93"/>
                <a:gd name="T13" fmla="*/ 1 h 107"/>
                <a:gd name="T14" fmla="*/ 1 w 93"/>
                <a:gd name="T15" fmla="*/ 1 h 107"/>
                <a:gd name="T16" fmla="*/ 1 w 93"/>
                <a:gd name="T17" fmla="*/ 1 h 107"/>
                <a:gd name="T18" fmla="*/ 1 w 93"/>
                <a:gd name="T19" fmla="*/ 1 h 107"/>
                <a:gd name="T20" fmla="*/ 1 w 93"/>
                <a:gd name="T21" fmla="*/ 1 h 107"/>
                <a:gd name="T22" fmla="*/ 1 w 93"/>
                <a:gd name="T23" fmla="*/ 1 h 107"/>
                <a:gd name="T24" fmla="*/ 1 w 93"/>
                <a:gd name="T25" fmla="*/ 1 h 107"/>
                <a:gd name="T26" fmla="*/ 1 w 93"/>
                <a:gd name="T27" fmla="*/ 1 h 107"/>
                <a:gd name="T28" fmla="*/ 1 w 93"/>
                <a:gd name="T29" fmla="*/ 1 h 107"/>
                <a:gd name="T30" fmla="*/ 1 w 93"/>
                <a:gd name="T31" fmla="*/ 1 h 107"/>
                <a:gd name="T32" fmla="*/ 1 w 93"/>
                <a:gd name="T33" fmla="*/ 1 h 107"/>
                <a:gd name="T34" fmla="*/ 1 w 93"/>
                <a:gd name="T35" fmla="*/ 1 h 107"/>
                <a:gd name="T36" fmla="*/ 1 w 93"/>
                <a:gd name="T37" fmla="*/ 1 h 107"/>
                <a:gd name="T38" fmla="*/ 1 w 93"/>
                <a:gd name="T39" fmla="*/ 1 h 107"/>
                <a:gd name="T40" fmla="*/ 1 w 93"/>
                <a:gd name="T41" fmla="*/ 1 h 107"/>
                <a:gd name="T42" fmla="*/ 0 w 93"/>
                <a:gd name="T43" fmla="*/ 1 h 107"/>
                <a:gd name="T44" fmla="*/ 1 w 93"/>
                <a:gd name="T45" fmla="*/ 1 h 107"/>
                <a:gd name="T46" fmla="*/ 1 w 93"/>
                <a:gd name="T47" fmla="*/ 1 h 107"/>
                <a:gd name="T48" fmla="*/ 1 w 93"/>
                <a:gd name="T49" fmla="*/ 1 h 107"/>
                <a:gd name="T50" fmla="*/ 1 w 93"/>
                <a:gd name="T51" fmla="*/ 1 h 107"/>
                <a:gd name="T52" fmla="*/ 1 w 93"/>
                <a:gd name="T53" fmla="*/ 1 h 107"/>
                <a:gd name="T54" fmla="*/ 1 w 93"/>
                <a:gd name="T55" fmla="*/ 1 h 107"/>
                <a:gd name="T56" fmla="*/ 1 w 93"/>
                <a:gd name="T57" fmla="*/ 1 h 107"/>
                <a:gd name="T58" fmla="*/ 1 w 93"/>
                <a:gd name="T59" fmla="*/ 1 h 107"/>
                <a:gd name="T60" fmla="*/ 1 w 93"/>
                <a:gd name="T61" fmla="*/ 1 h 107"/>
                <a:gd name="T62" fmla="*/ 1 w 93"/>
                <a:gd name="T63" fmla="*/ 1 h 107"/>
                <a:gd name="T64" fmla="*/ 1 w 93"/>
                <a:gd name="T65" fmla="*/ 1 h 107"/>
                <a:gd name="T66" fmla="*/ 1 w 93"/>
                <a:gd name="T67" fmla="*/ 1 h 107"/>
                <a:gd name="T68" fmla="*/ 1 w 93"/>
                <a:gd name="T69" fmla="*/ 1 h 107"/>
                <a:gd name="T70" fmla="*/ 1 w 93"/>
                <a:gd name="T71" fmla="*/ 1 h 107"/>
                <a:gd name="T72" fmla="*/ 1 w 93"/>
                <a:gd name="T73" fmla="*/ 0 h 107"/>
                <a:gd name="T74" fmla="*/ 1 w 93"/>
                <a:gd name="T75" fmla="*/ 1 h 107"/>
                <a:gd name="T76" fmla="*/ 1 w 93"/>
                <a:gd name="T77" fmla="*/ 1 h 107"/>
                <a:gd name="T78" fmla="*/ 1 w 93"/>
                <a:gd name="T79" fmla="*/ 1 h 107"/>
                <a:gd name="T80" fmla="*/ 1 w 93"/>
                <a:gd name="T81" fmla="*/ 1 h 107"/>
                <a:gd name="T82" fmla="*/ 0 w 93"/>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7">
                  <a:moveTo>
                    <a:pt x="16" y="54"/>
                  </a:moveTo>
                  <a:lnTo>
                    <a:pt x="18" y="45"/>
                  </a:lnTo>
                  <a:lnTo>
                    <a:pt x="21" y="35"/>
                  </a:lnTo>
                  <a:lnTo>
                    <a:pt x="25" y="26"/>
                  </a:lnTo>
                  <a:lnTo>
                    <a:pt x="34" y="18"/>
                  </a:lnTo>
                  <a:lnTo>
                    <a:pt x="46" y="15"/>
                  </a:lnTo>
                  <a:lnTo>
                    <a:pt x="58" y="18"/>
                  </a:lnTo>
                  <a:lnTo>
                    <a:pt x="67" y="26"/>
                  </a:lnTo>
                  <a:lnTo>
                    <a:pt x="72" y="35"/>
                  </a:lnTo>
                  <a:lnTo>
                    <a:pt x="75" y="45"/>
                  </a:lnTo>
                  <a:lnTo>
                    <a:pt x="76" y="54"/>
                  </a:lnTo>
                  <a:lnTo>
                    <a:pt x="75" y="63"/>
                  </a:lnTo>
                  <a:lnTo>
                    <a:pt x="72" y="74"/>
                  </a:lnTo>
                  <a:lnTo>
                    <a:pt x="67" y="83"/>
                  </a:lnTo>
                  <a:lnTo>
                    <a:pt x="58" y="90"/>
                  </a:lnTo>
                  <a:lnTo>
                    <a:pt x="46" y="93"/>
                  </a:lnTo>
                  <a:lnTo>
                    <a:pt x="34" y="90"/>
                  </a:lnTo>
                  <a:lnTo>
                    <a:pt x="25" y="83"/>
                  </a:lnTo>
                  <a:lnTo>
                    <a:pt x="21" y="74"/>
                  </a:lnTo>
                  <a:lnTo>
                    <a:pt x="18" y="63"/>
                  </a:lnTo>
                  <a:lnTo>
                    <a:pt x="16" y="54"/>
                  </a:lnTo>
                  <a:close/>
                  <a:moveTo>
                    <a:pt x="0" y="54"/>
                  </a:moveTo>
                  <a:lnTo>
                    <a:pt x="1" y="69"/>
                  </a:lnTo>
                  <a:lnTo>
                    <a:pt x="6" y="84"/>
                  </a:lnTo>
                  <a:lnTo>
                    <a:pt x="16" y="96"/>
                  </a:lnTo>
                  <a:lnTo>
                    <a:pt x="28" y="104"/>
                  </a:lnTo>
                  <a:lnTo>
                    <a:pt x="46" y="107"/>
                  </a:lnTo>
                  <a:lnTo>
                    <a:pt x="64" y="104"/>
                  </a:lnTo>
                  <a:lnTo>
                    <a:pt x="76" y="96"/>
                  </a:lnTo>
                  <a:lnTo>
                    <a:pt x="87" y="84"/>
                  </a:lnTo>
                  <a:lnTo>
                    <a:pt x="91" y="69"/>
                  </a:lnTo>
                  <a:lnTo>
                    <a:pt x="93" y="54"/>
                  </a:lnTo>
                  <a:lnTo>
                    <a:pt x="91" y="38"/>
                  </a:lnTo>
                  <a:lnTo>
                    <a:pt x="87" y="24"/>
                  </a:lnTo>
                  <a:lnTo>
                    <a:pt x="76" y="12"/>
                  </a:lnTo>
                  <a:lnTo>
                    <a:pt x="64" y="3"/>
                  </a:lnTo>
                  <a:lnTo>
                    <a:pt x="46" y="0"/>
                  </a:lnTo>
                  <a:lnTo>
                    <a:pt x="28" y="3"/>
                  </a:lnTo>
                  <a:lnTo>
                    <a:pt x="16" y="12"/>
                  </a:lnTo>
                  <a:lnTo>
                    <a:pt x="6" y="24"/>
                  </a:lnTo>
                  <a:lnTo>
                    <a:pt x="1"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20" name="Freeform 24"/>
            <p:cNvSpPr>
              <a:spLocks/>
            </p:cNvSpPr>
            <p:nvPr/>
          </p:nvSpPr>
          <p:spPr bwMode="auto">
            <a:xfrm>
              <a:off x="1858" y="1203"/>
              <a:ext cx="53" cy="67"/>
            </a:xfrm>
            <a:custGeom>
              <a:avLst/>
              <a:gdLst>
                <a:gd name="T0" fmla="*/ 1 w 82"/>
                <a:gd name="T1" fmla="*/ 1 h 105"/>
                <a:gd name="T2" fmla="*/ 1 w 82"/>
                <a:gd name="T3" fmla="*/ 1 h 105"/>
                <a:gd name="T4" fmla="*/ 1 w 82"/>
                <a:gd name="T5" fmla="*/ 1 h 105"/>
                <a:gd name="T6" fmla="*/ 1 w 82"/>
                <a:gd name="T7" fmla="*/ 1 h 105"/>
                <a:gd name="T8" fmla="*/ 1 w 82"/>
                <a:gd name="T9" fmla="*/ 1 h 105"/>
                <a:gd name="T10" fmla="*/ 1 w 82"/>
                <a:gd name="T11" fmla="*/ 1 h 105"/>
                <a:gd name="T12" fmla="*/ 1 w 82"/>
                <a:gd name="T13" fmla="*/ 1 h 105"/>
                <a:gd name="T14" fmla="*/ 1 w 82"/>
                <a:gd name="T15" fmla="*/ 1 h 105"/>
                <a:gd name="T16" fmla="*/ 1 w 82"/>
                <a:gd name="T17" fmla="*/ 1 h 105"/>
                <a:gd name="T18" fmla="*/ 1 w 82"/>
                <a:gd name="T19" fmla="*/ 1 h 105"/>
                <a:gd name="T20" fmla="*/ 1 w 82"/>
                <a:gd name="T21" fmla="*/ 1 h 105"/>
                <a:gd name="T22" fmla="*/ 1 w 82"/>
                <a:gd name="T23" fmla="*/ 1 h 105"/>
                <a:gd name="T24" fmla="*/ 1 w 82"/>
                <a:gd name="T25" fmla="*/ 1 h 105"/>
                <a:gd name="T26" fmla="*/ 0 w 82"/>
                <a:gd name="T27" fmla="*/ 1 h 105"/>
                <a:gd name="T28" fmla="*/ 0 w 82"/>
                <a:gd name="T29" fmla="*/ 1 h 105"/>
                <a:gd name="T30" fmla="*/ 1 w 82"/>
                <a:gd name="T31" fmla="*/ 1 h 105"/>
                <a:gd name="T32" fmla="*/ 1 w 82"/>
                <a:gd name="T33" fmla="*/ 1 h 105"/>
                <a:gd name="T34" fmla="*/ 1 w 82"/>
                <a:gd name="T35" fmla="*/ 1 h 105"/>
                <a:gd name="T36" fmla="*/ 1 w 82"/>
                <a:gd name="T37" fmla="*/ 1 h 105"/>
                <a:gd name="T38" fmla="*/ 1 w 82"/>
                <a:gd name="T39" fmla="*/ 1 h 105"/>
                <a:gd name="T40" fmla="*/ 1 w 82"/>
                <a:gd name="T41" fmla="*/ 1 h 105"/>
                <a:gd name="T42" fmla="*/ 1 w 82"/>
                <a:gd name="T43" fmla="*/ 0 h 105"/>
                <a:gd name="T44" fmla="*/ 1 w 82"/>
                <a:gd name="T45" fmla="*/ 1 h 105"/>
                <a:gd name="T46" fmla="*/ 1 w 82"/>
                <a:gd name="T47" fmla="*/ 1 h 105"/>
                <a:gd name="T48" fmla="*/ 1 w 82"/>
                <a:gd name="T49" fmla="*/ 1 h 105"/>
                <a:gd name="T50" fmla="*/ 1 w 82"/>
                <a:gd name="T51" fmla="*/ 1 h 105"/>
                <a:gd name="T52" fmla="*/ 1 w 82"/>
                <a:gd name="T53" fmla="*/ 1 h 105"/>
                <a:gd name="T54" fmla="*/ 1 w 82"/>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2" h="105">
                  <a:moveTo>
                    <a:pt x="82" y="105"/>
                  </a:moveTo>
                  <a:lnTo>
                    <a:pt x="64" y="105"/>
                  </a:lnTo>
                  <a:lnTo>
                    <a:pt x="64" y="42"/>
                  </a:lnTo>
                  <a:lnTo>
                    <a:pt x="64" y="30"/>
                  </a:lnTo>
                  <a:lnTo>
                    <a:pt x="60" y="23"/>
                  </a:lnTo>
                  <a:lnTo>
                    <a:pt x="54" y="18"/>
                  </a:lnTo>
                  <a:lnTo>
                    <a:pt x="43" y="15"/>
                  </a:lnTo>
                  <a:lnTo>
                    <a:pt x="37" y="17"/>
                  </a:lnTo>
                  <a:lnTo>
                    <a:pt x="30" y="20"/>
                  </a:lnTo>
                  <a:lnTo>
                    <a:pt x="24" y="26"/>
                  </a:lnTo>
                  <a:lnTo>
                    <a:pt x="18" y="36"/>
                  </a:lnTo>
                  <a:lnTo>
                    <a:pt x="16" y="50"/>
                  </a:lnTo>
                  <a:lnTo>
                    <a:pt x="16" y="105"/>
                  </a:lnTo>
                  <a:lnTo>
                    <a:pt x="0" y="105"/>
                  </a:lnTo>
                  <a:lnTo>
                    <a:pt x="0" y="3"/>
                  </a:lnTo>
                  <a:lnTo>
                    <a:pt x="16" y="3"/>
                  </a:lnTo>
                  <a:lnTo>
                    <a:pt x="16" y="18"/>
                  </a:lnTo>
                  <a:lnTo>
                    <a:pt x="19" y="12"/>
                  </a:lnTo>
                  <a:lnTo>
                    <a:pt x="27" y="8"/>
                  </a:lnTo>
                  <a:lnTo>
                    <a:pt x="34" y="3"/>
                  </a:lnTo>
                  <a:lnTo>
                    <a:pt x="46" y="0"/>
                  </a:lnTo>
                  <a:lnTo>
                    <a:pt x="57" y="2"/>
                  </a:lnTo>
                  <a:lnTo>
                    <a:pt x="66" y="5"/>
                  </a:lnTo>
                  <a:lnTo>
                    <a:pt x="73" y="11"/>
                  </a:lnTo>
                  <a:lnTo>
                    <a:pt x="79" y="21"/>
                  </a:lnTo>
                  <a:lnTo>
                    <a:pt x="82" y="36"/>
                  </a:lnTo>
                  <a:lnTo>
                    <a:pt x="82" y="105"/>
                  </a:lnTo>
                  <a:close/>
                </a:path>
              </a:pathLst>
            </a:custGeom>
            <a:solidFill>
              <a:srgbClr val="FFFFFF"/>
            </a:solidFill>
            <a:ln w="0">
              <a:solidFill>
                <a:srgbClr val="FFFFFF"/>
              </a:solidFill>
              <a:prstDash val="solid"/>
              <a:round/>
              <a:headEnd/>
              <a:tailEnd/>
            </a:ln>
          </p:spPr>
          <p:txBody>
            <a:bodyPr/>
            <a:lstStyle/>
            <a:p>
              <a:endParaRPr lang="en-US"/>
            </a:p>
          </p:txBody>
        </p:sp>
        <p:sp>
          <p:nvSpPr>
            <p:cNvPr id="21" name="Freeform 25"/>
            <p:cNvSpPr>
              <a:spLocks noEditPoints="1"/>
            </p:cNvSpPr>
            <p:nvPr/>
          </p:nvSpPr>
          <p:spPr bwMode="auto">
            <a:xfrm>
              <a:off x="1926" y="1203"/>
              <a:ext cx="61"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0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1 h 108"/>
                <a:gd name="T80" fmla="*/ 1 w 96"/>
                <a:gd name="T81" fmla="*/ 0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7" y="69"/>
                  </a:moveTo>
                  <a:lnTo>
                    <a:pt x="66" y="80"/>
                  </a:lnTo>
                  <a:lnTo>
                    <a:pt x="58" y="87"/>
                  </a:lnTo>
                  <a:lnTo>
                    <a:pt x="48" y="92"/>
                  </a:lnTo>
                  <a:lnTo>
                    <a:pt x="36" y="93"/>
                  </a:lnTo>
                  <a:lnTo>
                    <a:pt x="31" y="93"/>
                  </a:lnTo>
                  <a:lnTo>
                    <a:pt x="25" y="92"/>
                  </a:lnTo>
                  <a:lnTo>
                    <a:pt x="22" y="89"/>
                  </a:lnTo>
                  <a:lnTo>
                    <a:pt x="19" y="86"/>
                  </a:lnTo>
                  <a:lnTo>
                    <a:pt x="18" y="81"/>
                  </a:lnTo>
                  <a:lnTo>
                    <a:pt x="18" y="75"/>
                  </a:lnTo>
                  <a:lnTo>
                    <a:pt x="19" y="71"/>
                  </a:lnTo>
                  <a:lnTo>
                    <a:pt x="21" y="68"/>
                  </a:lnTo>
                  <a:lnTo>
                    <a:pt x="24" y="65"/>
                  </a:lnTo>
                  <a:lnTo>
                    <a:pt x="28" y="62"/>
                  </a:lnTo>
                  <a:lnTo>
                    <a:pt x="31" y="60"/>
                  </a:lnTo>
                  <a:lnTo>
                    <a:pt x="36" y="60"/>
                  </a:lnTo>
                  <a:lnTo>
                    <a:pt x="40" y="59"/>
                  </a:lnTo>
                  <a:lnTo>
                    <a:pt x="52" y="57"/>
                  </a:lnTo>
                  <a:lnTo>
                    <a:pt x="61" y="56"/>
                  </a:lnTo>
                  <a:lnTo>
                    <a:pt x="66" y="54"/>
                  </a:lnTo>
                  <a:lnTo>
                    <a:pt x="67" y="53"/>
                  </a:lnTo>
                  <a:lnTo>
                    <a:pt x="67" y="69"/>
                  </a:lnTo>
                  <a:close/>
                  <a:moveTo>
                    <a:pt x="21" y="35"/>
                  </a:moveTo>
                  <a:lnTo>
                    <a:pt x="22" y="32"/>
                  </a:lnTo>
                  <a:lnTo>
                    <a:pt x="22" y="27"/>
                  </a:lnTo>
                  <a:lnTo>
                    <a:pt x="24" y="24"/>
                  </a:lnTo>
                  <a:lnTo>
                    <a:pt x="25" y="21"/>
                  </a:lnTo>
                  <a:lnTo>
                    <a:pt x="28" y="18"/>
                  </a:lnTo>
                  <a:lnTo>
                    <a:pt x="33" y="17"/>
                  </a:lnTo>
                  <a:lnTo>
                    <a:pt x="37" y="15"/>
                  </a:lnTo>
                  <a:lnTo>
                    <a:pt x="45" y="15"/>
                  </a:lnTo>
                  <a:lnTo>
                    <a:pt x="52" y="15"/>
                  </a:lnTo>
                  <a:lnTo>
                    <a:pt x="58" y="17"/>
                  </a:lnTo>
                  <a:lnTo>
                    <a:pt x="63" y="18"/>
                  </a:lnTo>
                  <a:lnTo>
                    <a:pt x="66" y="23"/>
                  </a:lnTo>
                  <a:lnTo>
                    <a:pt x="67" y="26"/>
                  </a:lnTo>
                  <a:lnTo>
                    <a:pt x="69" y="32"/>
                  </a:lnTo>
                  <a:lnTo>
                    <a:pt x="67" y="36"/>
                  </a:lnTo>
                  <a:lnTo>
                    <a:pt x="67" y="39"/>
                  </a:lnTo>
                  <a:lnTo>
                    <a:pt x="66" y="41"/>
                  </a:lnTo>
                  <a:lnTo>
                    <a:pt x="63" y="42"/>
                  </a:lnTo>
                  <a:lnTo>
                    <a:pt x="61" y="42"/>
                  </a:lnTo>
                  <a:lnTo>
                    <a:pt x="60" y="44"/>
                  </a:lnTo>
                  <a:lnTo>
                    <a:pt x="31" y="47"/>
                  </a:lnTo>
                  <a:lnTo>
                    <a:pt x="18" y="50"/>
                  </a:lnTo>
                  <a:lnTo>
                    <a:pt x="9" y="57"/>
                  </a:lnTo>
                  <a:lnTo>
                    <a:pt x="3" y="65"/>
                  </a:lnTo>
                  <a:lnTo>
                    <a:pt x="1" y="72"/>
                  </a:lnTo>
                  <a:lnTo>
                    <a:pt x="0" y="78"/>
                  </a:lnTo>
                  <a:lnTo>
                    <a:pt x="3" y="90"/>
                  </a:lnTo>
                  <a:lnTo>
                    <a:pt x="9" y="99"/>
                  </a:lnTo>
                  <a:lnTo>
                    <a:pt x="19" y="105"/>
                  </a:lnTo>
                  <a:lnTo>
                    <a:pt x="33" y="108"/>
                  </a:lnTo>
                  <a:lnTo>
                    <a:pt x="45" y="107"/>
                  </a:lnTo>
                  <a:lnTo>
                    <a:pt x="55" y="102"/>
                  </a:lnTo>
                  <a:lnTo>
                    <a:pt x="63" y="96"/>
                  </a:lnTo>
                  <a:lnTo>
                    <a:pt x="69" y="92"/>
                  </a:lnTo>
                  <a:lnTo>
                    <a:pt x="69" y="95"/>
                  </a:lnTo>
                  <a:lnTo>
                    <a:pt x="70" y="98"/>
                  </a:lnTo>
                  <a:lnTo>
                    <a:pt x="72" y="101"/>
                  </a:lnTo>
                  <a:lnTo>
                    <a:pt x="73" y="104"/>
                  </a:lnTo>
                  <a:lnTo>
                    <a:pt x="76" y="105"/>
                  </a:lnTo>
                  <a:lnTo>
                    <a:pt x="81" y="107"/>
                  </a:lnTo>
                  <a:lnTo>
                    <a:pt x="87" y="107"/>
                  </a:lnTo>
                  <a:lnTo>
                    <a:pt x="90" y="107"/>
                  </a:lnTo>
                  <a:lnTo>
                    <a:pt x="93" y="105"/>
                  </a:lnTo>
                  <a:lnTo>
                    <a:pt x="96" y="105"/>
                  </a:lnTo>
                  <a:lnTo>
                    <a:pt x="96" y="92"/>
                  </a:lnTo>
                  <a:lnTo>
                    <a:pt x="93" y="93"/>
                  </a:lnTo>
                  <a:lnTo>
                    <a:pt x="90" y="93"/>
                  </a:lnTo>
                  <a:lnTo>
                    <a:pt x="88" y="93"/>
                  </a:lnTo>
                  <a:lnTo>
                    <a:pt x="87" y="92"/>
                  </a:lnTo>
                  <a:lnTo>
                    <a:pt x="85" y="90"/>
                  </a:lnTo>
                  <a:lnTo>
                    <a:pt x="85" y="87"/>
                  </a:lnTo>
                  <a:lnTo>
                    <a:pt x="85" y="29"/>
                  </a:lnTo>
                  <a:lnTo>
                    <a:pt x="82" y="18"/>
                  </a:lnTo>
                  <a:lnTo>
                    <a:pt x="76" y="11"/>
                  </a:lnTo>
                  <a:lnTo>
                    <a:pt x="69" y="5"/>
                  </a:lnTo>
                  <a:lnTo>
                    <a:pt x="61" y="2"/>
                  </a:lnTo>
                  <a:lnTo>
                    <a:pt x="52" y="0"/>
                  </a:lnTo>
                  <a:lnTo>
                    <a:pt x="48" y="0"/>
                  </a:lnTo>
                  <a:lnTo>
                    <a:pt x="30" y="2"/>
                  </a:lnTo>
                  <a:lnTo>
                    <a:pt x="18"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22" name="Rectangle 26"/>
            <p:cNvSpPr>
              <a:spLocks noChangeArrowheads="1"/>
            </p:cNvSpPr>
            <p:nvPr/>
          </p:nvSpPr>
          <p:spPr bwMode="auto">
            <a:xfrm>
              <a:off x="2002" y="1181"/>
              <a:ext cx="11" cy="89"/>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23" name="Freeform 27"/>
            <p:cNvSpPr>
              <a:spLocks/>
            </p:cNvSpPr>
            <p:nvPr/>
          </p:nvSpPr>
          <p:spPr bwMode="auto">
            <a:xfrm>
              <a:off x="2071" y="1181"/>
              <a:ext cx="62" cy="89"/>
            </a:xfrm>
            <a:custGeom>
              <a:avLst/>
              <a:gdLst>
                <a:gd name="T0" fmla="*/ 1 w 96"/>
                <a:gd name="T1" fmla="*/ 1 h 139"/>
                <a:gd name="T2" fmla="*/ 0 w 96"/>
                <a:gd name="T3" fmla="*/ 1 h 139"/>
                <a:gd name="T4" fmla="*/ 0 w 96"/>
                <a:gd name="T5" fmla="*/ 0 h 139"/>
                <a:gd name="T6" fmla="*/ 1 w 96"/>
                <a:gd name="T7" fmla="*/ 0 h 139"/>
                <a:gd name="T8" fmla="*/ 1 w 96"/>
                <a:gd name="T9" fmla="*/ 1 h 139"/>
                <a:gd name="T10" fmla="*/ 1 w 96"/>
                <a:gd name="T11" fmla="*/ 1 h 139"/>
                <a:gd name="T12" fmla="*/ 1 w 96"/>
                <a:gd name="T13" fmla="*/ 1 h 139"/>
                <a:gd name="T14" fmla="*/ 1 w 96"/>
                <a:gd name="T15" fmla="*/ 1 h 139"/>
                <a:gd name="T16" fmla="*/ 1 w 96"/>
                <a:gd name="T17" fmla="*/ 1 h 139"/>
                <a:gd name="T18" fmla="*/ 1 w 96"/>
                <a:gd name="T19" fmla="*/ 1 h 139"/>
                <a:gd name="T20" fmla="*/ 1 w 96"/>
                <a:gd name="T21" fmla="*/ 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9">
                  <a:moveTo>
                    <a:pt x="18" y="139"/>
                  </a:moveTo>
                  <a:lnTo>
                    <a:pt x="0" y="139"/>
                  </a:lnTo>
                  <a:lnTo>
                    <a:pt x="0" y="0"/>
                  </a:lnTo>
                  <a:lnTo>
                    <a:pt x="96" y="0"/>
                  </a:lnTo>
                  <a:lnTo>
                    <a:pt x="96" y="16"/>
                  </a:lnTo>
                  <a:lnTo>
                    <a:pt x="18" y="16"/>
                  </a:lnTo>
                  <a:lnTo>
                    <a:pt x="18" y="58"/>
                  </a:lnTo>
                  <a:lnTo>
                    <a:pt x="87" y="58"/>
                  </a:lnTo>
                  <a:lnTo>
                    <a:pt x="87" y="76"/>
                  </a:lnTo>
                  <a:lnTo>
                    <a:pt x="18" y="76"/>
                  </a:lnTo>
                  <a:lnTo>
                    <a:pt x="18" y="139"/>
                  </a:lnTo>
                  <a:close/>
                </a:path>
              </a:pathLst>
            </a:custGeom>
            <a:solidFill>
              <a:srgbClr val="FFFFFF"/>
            </a:solidFill>
            <a:ln w="0">
              <a:solidFill>
                <a:srgbClr val="FFFFFF"/>
              </a:solidFill>
              <a:prstDash val="solid"/>
              <a:round/>
              <a:headEnd/>
              <a:tailEnd/>
            </a:ln>
          </p:spPr>
          <p:txBody>
            <a:bodyPr/>
            <a:lstStyle/>
            <a:p>
              <a:endParaRPr lang="en-US"/>
            </a:p>
          </p:txBody>
        </p:sp>
        <p:sp>
          <p:nvSpPr>
            <p:cNvPr id="24" name="Freeform 28"/>
            <p:cNvSpPr>
              <a:spLocks noEditPoints="1"/>
            </p:cNvSpPr>
            <p:nvPr/>
          </p:nvSpPr>
          <p:spPr bwMode="auto">
            <a:xfrm>
              <a:off x="2140" y="1203"/>
              <a:ext cx="60" cy="69"/>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9" y="47"/>
                  </a:moveTo>
                  <a:lnTo>
                    <a:pt x="22" y="32"/>
                  </a:lnTo>
                  <a:lnTo>
                    <a:pt x="33" y="20"/>
                  </a:lnTo>
                  <a:lnTo>
                    <a:pt x="46" y="15"/>
                  </a:lnTo>
                  <a:lnTo>
                    <a:pt x="60" y="18"/>
                  </a:lnTo>
                  <a:lnTo>
                    <a:pt x="69" y="26"/>
                  </a:lnTo>
                  <a:lnTo>
                    <a:pt x="73" y="35"/>
                  </a:lnTo>
                  <a:lnTo>
                    <a:pt x="75" y="47"/>
                  </a:lnTo>
                  <a:lnTo>
                    <a:pt x="19" y="47"/>
                  </a:lnTo>
                  <a:close/>
                  <a:moveTo>
                    <a:pt x="75" y="72"/>
                  </a:moveTo>
                  <a:lnTo>
                    <a:pt x="72" y="80"/>
                  </a:lnTo>
                  <a:lnTo>
                    <a:pt x="67" y="86"/>
                  </a:lnTo>
                  <a:lnTo>
                    <a:pt x="58" y="90"/>
                  </a:lnTo>
                  <a:lnTo>
                    <a:pt x="48" y="93"/>
                  </a:lnTo>
                  <a:lnTo>
                    <a:pt x="36" y="90"/>
                  </a:lnTo>
                  <a:lnTo>
                    <a:pt x="27" y="84"/>
                  </a:lnTo>
                  <a:lnTo>
                    <a:pt x="21" y="74"/>
                  </a:lnTo>
                  <a:lnTo>
                    <a:pt x="19" y="60"/>
                  </a:lnTo>
                  <a:lnTo>
                    <a:pt x="93" y="60"/>
                  </a:lnTo>
                  <a:lnTo>
                    <a:pt x="91" y="39"/>
                  </a:lnTo>
                  <a:lnTo>
                    <a:pt x="85" y="23"/>
                  </a:lnTo>
                  <a:lnTo>
                    <a:pt x="76" y="11"/>
                  </a:lnTo>
                  <a:lnTo>
                    <a:pt x="64" y="3"/>
                  </a:lnTo>
                  <a:lnTo>
                    <a:pt x="49" y="0"/>
                  </a:lnTo>
                  <a:lnTo>
                    <a:pt x="31" y="3"/>
                  </a:lnTo>
                  <a:lnTo>
                    <a:pt x="18" y="11"/>
                  </a:lnTo>
                  <a:lnTo>
                    <a:pt x="7" y="24"/>
                  </a:lnTo>
                  <a:lnTo>
                    <a:pt x="3" y="39"/>
                  </a:lnTo>
                  <a:lnTo>
                    <a:pt x="0" y="57"/>
                  </a:lnTo>
                  <a:lnTo>
                    <a:pt x="3" y="74"/>
                  </a:lnTo>
                  <a:lnTo>
                    <a:pt x="9" y="87"/>
                  </a:lnTo>
                  <a:lnTo>
                    <a:pt x="18" y="98"/>
                  </a:lnTo>
                  <a:lnTo>
                    <a:pt x="30" y="105"/>
                  </a:lnTo>
                  <a:lnTo>
                    <a:pt x="46" y="108"/>
                  </a:lnTo>
                  <a:lnTo>
                    <a:pt x="60" y="107"/>
                  </a:lnTo>
                  <a:lnTo>
                    <a:pt x="67" y="104"/>
                  </a:lnTo>
                  <a:lnTo>
                    <a:pt x="73" y="101"/>
                  </a:lnTo>
                  <a:lnTo>
                    <a:pt x="84" y="90"/>
                  </a:lnTo>
                  <a:lnTo>
                    <a:pt x="90" y="80"/>
                  </a:lnTo>
                  <a:lnTo>
                    <a:pt x="91" y="72"/>
                  </a:lnTo>
                  <a:lnTo>
                    <a:pt x="75" y="72"/>
                  </a:lnTo>
                  <a:close/>
                </a:path>
              </a:pathLst>
            </a:custGeom>
            <a:solidFill>
              <a:srgbClr val="FFFFFF"/>
            </a:solidFill>
            <a:ln w="0">
              <a:solidFill>
                <a:srgbClr val="FFFFFF"/>
              </a:solidFill>
              <a:prstDash val="solid"/>
              <a:round/>
              <a:headEnd/>
              <a:tailEnd/>
            </a:ln>
          </p:spPr>
          <p:txBody>
            <a:bodyPr/>
            <a:lstStyle/>
            <a:p>
              <a:endParaRPr lang="en-US"/>
            </a:p>
          </p:txBody>
        </p:sp>
        <p:sp>
          <p:nvSpPr>
            <p:cNvPr id="25" name="Freeform 29"/>
            <p:cNvSpPr>
              <a:spLocks noEditPoints="1"/>
            </p:cNvSpPr>
            <p:nvPr/>
          </p:nvSpPr>
          <p:spPr bwMode="auto">
            <a:xfrm>
              <a:off x="2211" y="1181"/>
              <a:ext cx="58" cy="91"/>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3" y="52"/>
                  </a:lnTo>
                  <a:lnTo>
                    <a:pt x="45" y="49"/>
                  </a:lnTo>
                  <a:lnTo>
                    <a:pt x="58" y="52"/>
                  </a:lnTo>
                  <a:lnTo>
                    <a:pt x="66" y="60"/>
                  </a:lnTo>
                  <a:lnTo>
                    <a:pt x="70" y="70"/>
                  </a:lnTo>
                  <a:lnTo>
                    <a:pt x="72" y="82"/>
                  </a:lnTo>
                  <a:lnTo>
                    <a:pt x="73" y="93"/>
                  </a:lnTo>
                  <a:lnTo>
                    <a:pt x="70" y="106"/>
                  </a:lnTo>
                  <a:lnTo>
                    <a:pt x="66" y="117"/>
                  </a:lnTo>
                  <a:lnTo>
                    <a:pt x="60" y="123"/>
                  </a:lnTo>
                  <a:lnTo>
                    <a:pt x="52" y="126"/>
                  </a:lnTo>
                  <a:lnTo>
                    <a:pt x="45" y="127"/>
                  </a:lnTo>
                  <a:lnTo>
                    <a:pt x="33" y="124"/>
                  </a:lnTo>
                  <a:lnTo>
                    <a:pt x="24" y="115"/>
                  </a:lnTo>
                  <a:lnTo>
                    <a:pt x="19" y="103"/>
                  </a:lnTo>
                  <a:lnTo>
                    <a:pt x="18" y="88"/>
                  </a:lnTo>
                  <a:close/>
                  <a:moveTo>
                    <a:pt x="90" y="0"/>
                  </a:moveTo>
                  <a:lnTo>
                    <a:pt x="73" y="0"/>
                  </a:lnTo>
                  <a:lnTo>
                    <a:pt x="73" y="52"/>
                  </a:lnTo>
                  <a:lnTo>
                    <a:pt x="72" y="52"/>
                  </a:lnTo>
                  <a:lnTo>
                    <a:pt x="69" y="46"/>
                  </a:lnTo>
                  <a:lnTo>
                    <a:pt x="63" y="42"/>
                  </a:lnTo>
                  <a:lnTo>
                    <a:pt x="54" y="36"/>
                  </a:lnTo>
                  <a:lnTo>
                    <a:pt x="42" y="34"/>
                  </a:lnTo>
                  <a:lnTo>
                    <a:pt x="27" y="37"/>
                  </a:lnTo>
                  <a:lnTo>
                    <a:pt x="16" y="45"/>
                  </a:lnTo>
                  <a:lnTo>
                    <a:pt x="7" y="55"/>
                  </a:lnTo>
                  <a:lnTo>
                    <a:pt x="1" y="69"/>
                  </a:lnTo>
                  <a:lnTo>
                    <a:pt x="0" y="85"/>
                  </a:lnTo>
                  <a:lnTo>
                    <a:pt x="1" y="97"/>
                  </a:lnTo>
                  <a:lnTo>
                    <a:pt x="4" y="111"/>
                  </a:lnTo>
                  <a:lnTo>
                    <a:pt x="9" y="123"/>
                  </a:lnTo>
                  <a:lnTo>
                    <a:pt x="18" y="132"/>
                  </a:lnTo>
                  <a:lnTo>
                    <a:pt x="30" y="139"/>
                  </a:lnTo>
                  <a:lnTo>
                    <a:pt x="45" y="142"/>
                  </a:lnTo>
                  <a:lnTo>
                    <a:pt x="55"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26" name="Freeform 30"/>
            <p:cNvSpPr>
              <a:spLocks noEditPoints="1"/>
            </p:cNvSpPr>
            <p:nvPr/>
          </p:nvSpPr>
          <p:spPr bwMode="auto">
            <a:xfrm>
              <a:off x="2283" y="1203"/>
              <a:ext cx="60" cy="69"/>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8" y="47"/>
                  </a:moveTo>
                  <a:lnTo>
                    <a:pt x="23" y="32"/>
                  </a:lnTo>
                  <a:lnTo>
                    <a:pt x="32" y="20"/>
                  </a:lnTo>
                  <a:lnTo>
                    <a:pt x="47" y="15"/>
                  </a:lnTo>
                  <a:lnTo>
                    <a:pt x="60"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3" y="60"/>
                  </a:lnTo>
                  <a:lnTo>
                    <a:pt x="90" y="39"/>
                  </a:lnTo>
                  <a:lnTo>
                    <a:pt x="86" y="23"/>
                  </a:lnTo>
                  <a:lnTo>
                    <a:pt x="77" y="11"/>
                  </a:lnTo>
                  <a:lnTo>
                    <a:pt x="65" y="3"/>
                  </a:lnTo>
                  <a:lnTo>
                    <a:pt x="48" y="0"/>
                  </a:lnTo>
                  <a:lnTo>
                    <a:pt x="32"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4" y="101"/>
                  </a:lnTo>
                  <a:lnTo>
                    <a:pt x="83" y="90"/>
                  </a:lnTo>
                  <a:lnTo>
                    <a:pt x="89" y="80"/>
                  </a:lnTo>
                  <a:lnTo>
                    <a:pt x="92"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27" name="Freeform 31"/>
            <p:cNvSpPr>
              <a:spLocks/>
            </p:cNvSpPr>
            <p:nvPr/>
          </p:nvSpPr>
          <p:spPr bwMode="auto">
            <a:xfrm>
              <a:off x="2360" y="1203"/>
              <a:ext cx="31" cy="67"/>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8"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3" y="21"/>
                  </a:lnTo>
                  <a:lnTo>
                    <a:pt x="24" y="27"/>
                  </a:lnTo>
                  <a:lnTo>
                    <a:pt x="19" y="35"/>
                  </a:lnTo>
                  <a:lnTo>
                    <a:pt x="18" y="45"/>
                  </a:lnTo>
                  <a:lnTo>
                    <a:pt x="18" y="105"/>
                  </a:lnTo>
                  <a:close/>
                </a:path>
              </a:pathLst>
            </a:custGeom>
            <a:solidFill>
              <a:srgbClr val="FFFFFF"/>
            </a:solidFill>
            <a:ln w="0">
              <a:solidFill>
                <a:srgbClr val="FFFFFF"/>
              </a:solidFill>
              <a:prstDash val="solid"/>
              <a:round/>
              <a:headEnd/>
              <a:tailEnd/>
            </a:ln>
          </p:spPr>
          <p:txBody>
            <a:bodyPr/>
            <a:lstStyle/>
            <a:p>
              <a:endParaRPr lang="en-US"/>
            </a:p>
          </p:txBody>
        </p:sp>
        <p:sp>
          <p:nvSpPr>
            <p:cNvPr id="28" name="Freeform 32"/>
            <p:cNvSpPr>
              <a:spLocks noEditPoints="1"/>
            </p:cNvSpPr>
            <p:nvPr/>
          </p:nvSpPr>
          <p:spPr bwMode="auto">
            <a:xfrm>
              <a:off x="2397" y="1203"/>
              <a:ext cx="61"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0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1 h 108"/>
                <a:gd name="T80" fmla="*/ 1 w 96"/>
                <a:gd name="T81" fmla="*/ 0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8" y="69"/>
                  </a:moveTo>
                  <a:lnTo>
                    <a:pt x="65" y="80"/>
                  </a:lnTo>
                  <a:lnTo>
                    <a:pt x="59" y="87"/>
                  </a:lnTo>
                  <a:lnTo>
                    <a:pt x="48" y="92"/>
                  </a:lnTo>
                  <a:lnTo>
                    <a:pt x="36" y="93"/>
                  </a:lnTo>
                  <a:lnTo>
                    <a:pt x="30" y="93"/>
                  </a:lnTo>
                  <a:lnTo>
                    <a:pt x="26" y="92"/>
                  </a:lnTo>
                  <a:lnTo>
                    <a:pt x="23" y="89"/>
                  </a:lnTo>
                  <a:lnTo>
                    <a:pt x="20" y="86"/>
                  </a:lnTo>
                  <a:lnTo>
                    <a:pt x="18" y="81"/>
                  </a:lnTo>
                  <a:lnTo>
                    <a:pt x="18" y="75"/>
                  </a:lnTo>
                  <a:lnTo>
                    <a:pt x="18" y="71"/>
                  </a:lnTo>
                  <a:lnTo>
                    <a:pt x="21" y="68"/>
                  </a:lnTo>
                  <a:lnTo>
                    <a:pt x="24" y="65"/>
                  </a:lnTo>
                  <a:lnTo>
                    <a:pt x="27" y="62"/>
                  </a:lnTo>
                  <a:lnTo>
                    <a:pt x="32" y="60"/>
                  </a:lnTo>
                  <a:lnTo>
                    <a:pt x="36" y="60"/>
                  </a:lnTo>
                  <a:lnTo>
                    <a:pt x="39" y="59"/>
                  </a:lnTo>
                  <a:lnTo>
                    <a:pt x="53" y="57"/>
                  </a:lnTo>
                  <a:lnTo>
                    <a:pt x="60" y="56"/>
                  </a:lnTo>
                  <a:lnTo>
                    <a:pt x="65" y="54"/>
                  </a:lnTo>
                  <a:lnTo>
                    <a:pt x="68" y="53"/>
                  </a:lnTo>
                  <a:lnTo>
                    <a:pt x="68" y="69"/>
                  </a:lnTo>
                  <a:close/>
                  <a:moveTo>
                    <a:pt x="21" y="35"/>
                  </a:moveTo>
                  <a:lnTo>
                    <a:pt x="21" y="32"/>
                  </a:lnTo>
                  <a:lnTo>
                    <a:pt x="23" y="27"/>
                  </a:lnTo>
                  <a:lnTo>
                    <a:pt x="24" y="24"/>
                  </a:lnTo>
                  <a:lnTo>
                    <a:pt x="26" y="21"/>
                  </a:lnTo>
                  <a:lnTo>
                    <a:pt x="29" y="18"/>
                  </a:lnTo>
                  <a:lnTo>
                    <a:pt x="33" y="17"/>
                  </a:lnTo>
                  <a:lnTo>
                    <a:pt x="38" y="15"/>
                  </a:lnTo>
                  <a:lnTo>
                    <a:pt x="44" y="15"/>
                  </a:lnTo>
                  <a:lnTo>
                    <a:pt x="51" y="15"/>
                  </a:lnTo>
                  <a:lnTo>
                    <a:pt x="57" y="17"/>
                  </a:lnTo>
                  <a:lnTo>
                    <a:pt x="62" y="18"/>
                  </a:lnTo>
                  <a:lnTo>
                    <a:pt x="66" y="23"/>
                  </a:lnTo>
                  <a:lnTo>
                    <a:pt x="68" y="26"/>
                  </a:lnTo>
                  <a:lnTo>
                    <a:pt x="68" y="32"/>
                  </a:lnTo>
                  <a:lnTo>
                    <a:pt x="68" y="36"/>
                  </a:lnTo>
                  <a:lnTo>
                    <a:pt x="66" y="39"/>
                  </a:lnTo>
                  <a:lnTo>
                    <a:pt x="65" y="41"/>
                  </a:lnTo>
                  <a:lnTo>
                    <a:pt x="63" y="42"/>
                  </a:lnTo>
                  <a:lnTo>
                    <a:pt x="62" y="42"/>
                  </a:lnTo>
                  <a:lnTo>
                    <a:pt x="59" y="44"/>
                  </a:lnTo>
                  <a:lnTo>
                    <a:pt x="32" y="47"/>
                  </a:lnTo>
                  <a:lnTo>
                    <a:pt x="17" y="50"/>
                  </a:lnTo>
                  <a:lnTo>
                    <a:pt x="8" y="57"/>
                  </a:lnTo>
                  <a:lnTo>
                    <a:pt x="3" y="65"/>
                  </a:lnTo>
                  <a:lnTo>
                    <a:pt x="0" y="72"/>
                  </a:lnTo>
                  <a:lnTo>
                    <a:pt x="0" y="78"/>
                  </a:lnTo>
                  <a:lnTo>
                    <a:pt x="3" y="90"/>
                  </a:lnTo>
                  <a:lnTo>
                    <a:pt x="9" y="99"/>
                  </a:lnTo>
                  <a:lnTo>
                    <a:pt x="20" y="105"/>
                  </a:lnTo>
                  <a:lnTo>
                    <a:pt x="32" y="108"/>
                  </a:lnTo>
                  <a:lnTo>
                    <a:pt x="45" y="107"/>
                  </a:lnTo>
                  <a:lnTo>
                    <a:pt x="56" y="102"/>
                  </a:lnTo>
                  <a:lnTo>
                    <a:pt x="63" y="96"/>
                  </a:lnTo>
                  <a:lnTo>
                    <a:pt x="69" y="92"/>
                  </a:lnTo>
                  <a:lnTo>
                    <a:pt x="69" y="95"/>
                  </a:lnTo>
                  <a:lnTo>
                    <a:pt x="69" y="98"/>
                  </a:lnTo>
                  <a:lnTo>
                    <a:pt x="71" y="101"/>
                  </a:lnTo>
                  <a:lnTo>
                    <a:pt x="74" y="104"/>
                  </a:lnTo>
                  <a:lnTo>
                    <a:pt x="77" y="105"/>
                  </a:lnTo>
                  <a:lnTo>
                    <a:pt x="81" y="107"/>
                  </a:lnTo>
                  <a:lnTo>
                    <a:pt x="87" y="107"/>
                  </a:lnTo>
                  <a:lnTo>
                    <a:pt x="90" y="107"/>
                  </a:lnTo>
                  <a:lnTo>
                    <a:pt x="93" y="105"/>
                  </a:lnTo>
                  <a:lnTo>
                    <a:pt x="96" y="105"/>
                  </a:lnTo>
                  <a:lnTo>
                    <a:pt x="96" y="92"/>
                  </a:lnTo>
                  <a:lnTo>
                    <a:pt x="93" y="93"/>
                  </a:lnTo>
                  <a:lnTo>
                    <a:pt x="90" y="93"/>
                  </a:lnTo>
                  <a:lnTo>
                    <a:pt x="89" y="93"/>
                  </a:lnTo>
                  <a:lnTo>
                    <a:pt x="86" y="92"/>
                  </a:lnTo>
                  <a:lnTo>
                    <a:pt x="86" y="90"/>
                  </a:lnTo>
                  <a:lnTo>
                    <a:pt x="84" y="87"/>
                  </a:lnTo>
                  <a:lnTo>
                    <a:pt x="84" y="29"/>
                  </a:lnTo>
                  <a:lnTo>
                    <a:pt x="83" y="18"/>
                  </a:lnTo>
                  <a:lnTo>
                    <a:pt x="77" y="11"/>
                  </a:lnTo>
                  <a:lnTo>
                    <a:pt x="69" y="5"/>
                  </a:lnTo>
                  <a:lnTo>
                    <a:pt x="60" y="2"/>
                  </a:lnTo>
                  <a:lnTo>
                    <a:pt x="53" y="0"/>
                  </a:lnTo>
                  <a:lnTo>
                    <a:pt x="47" y="0"/>
                  </a:lnTo>
                  <a:lnTo>
                    <a:pt x="30" y="2"/>
                  </a:lnTo>
                  <a:lnTo>
                    <a:pt x="17"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29" name="Freeform 33"/>
            <p:cNvSpPr>
              <a:spLocks/>
            </p:cNvSpPr>
            <p:nvPr/>
          </p:nvSpPr>
          <p:spPr bwMode="auto">
            <a:xfrm>
              <a:off x="2466" y="1186"/>
              <a:ext cx="30" cy="85"/>
            </a:xfrm>
            <a:custGeom>
              <a:avLst/>
              <a:gdLst>
                <a:gd name="T0" fmla="*/ 1 w 47"/>
                <a:gd name="T1" fmla="*/ 1 h 132"/>
                <a:gd name="T2" fmla="*/ 1 w 47"/>
                <a:gd name="T3" fmla="*/ 1 h 132"/>
                <a:gd name="T4" fmla="*/ 1 w 47"/>
                <a:gd name="T5" fmla="*/ 1 h 132"/>
                <a:gd name="T6" fmla="*/ 1 w 47"/>
                <a:gd name="T7" fmla="*/ 1 h 132"/>
                <a:gd name="T8" fmla="*/ 1 w 47"/>
                <a:gd name="T9" fmla="*/ 1 h 132"/>
                <a:gd name="T10" fmla="*/ 1 w 47"/>
                <a:gd name="T11" fmla="*/ 1 h 132"/>
                <a:gd name="T12" fmla="*/ 1 w 47"/>
                <a:gd name="T13" fmla="*/ 1 h 132"/>
                <a:gd name="T14" fmla="*/ 1 w 47"/>
                <a:gd name="T15" fmla="*/ 1 h 132"/>
                <a:gd name="T16" fmla="*/ 1 w 47"/>
                <a:gd name="T17" fmla="*/ 1 h 132"/>
                <a:gd name="T18" fmla="*/ 1 w 47"/>
                <a:gd name="T19" fmla="*/ 1 h 132"/>
                <a:gd name="T20" fmla="*/ 1 w 47"/>
                <a:gd name="T21" fmla="*/ 1 h 132"/>
                <a:gd name="T22" fmla="*/ 1 w 47"/>
                <a:gd name="T23" fmla="*/ 1 h 132"/>
                <a:gd name="T24" fmla="*/ 1 w 47"/>
                <a:gd name="T25" fmla="*/ 1 h 132"/>
                <a:gd name="T26" fmla="*/ 1 w 47"/>
                <a:gd name="T27" fmla="*/ 1 h 132"/>
                <a:gd name="T28" fmla="*/ 1 w 47"/>
                <a:gd name="T29" fmla="*/ 1 h 132"/>
                <a:gd name="T30" fmla="*/ 1 w 47"/>
                <a:gd name="T31" fmla="*/ 1 h 132"/>
                <a:gd name="T32" fmla="*/ 1 w 47"/>
                <a:gd name="T33" fmla="*/ 1 h 132"/>
                <a:gd name="T34" fmla="*/ 1 w 47"/>
                <a:gd name="T35" fmla="*/ 1 h 132"/>
                <a:gd name="T36" fmla="*/ 1 w 47"/>
                <a:gd name="T37" fmla="*/ 1 h 132"/>
                <a:gd name="T38" fmla="*/ 1 w 47"/>
                <a:gd name="T39" fmla="*/ 1 h 132"/>
                <a:gd name="T40" fmla="*/ 1 w 47"/>
                <a:gd name="T41" fmla="*/ 1 h 132"/>
                <a:gd name="T42" fmla="*/ 0 w 47"/>
                <a:gd name="T43" fmla="*/ 1 h 132"/>
                <a:gd name="T44" fmla="*/ 0 w 47"/>
                <a:gd name="T45" fmla="*/ 1 h 132"/>
                <a:gd name="T46" fmla="*/ 1 w 47"/>
                <a:gd name="T47" fmla="*/ 1 h 132"/>
                <a:gd name="T48" fmla="*/ 1 w 47"/>
                <a:gd name="T49" fmla="*/ 0 h 132"/>
                <a:gd name="T50" fmla="*/ 1 w 47"/>
                <a:gd name="T51" fmla="*/ 0 h 132"/>
                <a:gd name="T52" fmla="*/ 1 w 47"/>
                <a:gd name="T53" fmla="*/ 1 h 132"/>
                <a:gd name="T54" fmla="*/ 1 w 47"/>
                <a:gd name="T55" fmla="*/ 1 h 132"/>
                <a:gd name="T56" fmla="*/ 1 w 47"/>
                <a:gd name="T57" fmla="*/ 1 h 132"/>
                <a:gd name="T58" fmla="*/ 1 w 47"/>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132">
                  <a:moveTo>
                    <a:pt x="30" y="43"/>
                  </a:moveTo>
                  <a:lnTo>
                    <a:pt x="30" y="108"/>
                  </a:lnTo>
                  <a:lnTo>
                    <a:pt x="32" y="112"/>
                  </a:lnTo>
                  <a:lnTo>
                    <a:pt x="32" y="114"/>
                  </a:lnTo>
                  <a:lnTo>
                    <a:pt x="35" y="115"/>
                  </a:lnTo>
                  <a:lnTo>
                    <a:pt x="36" y="117"/>
                  </a:lnTo>
                  <a:lnTo>
                    <a:pt x="39" y="117"/>
                  </a:lnTo>
                  <a:lnTo>
                    <a:pt x="41" y="117"/>
                  </a:lnTo>
                  <a:lnTo>
                    <a:pt x="47" y="117"/>
                  </a:lnTo>
                  <a:lnTo>
                    <a:pt x="47" y="130"/>
                  </a:lnTo>
                  <a:lnTo>
                    <a:pt x="41" y="130"/>
                  </a:lnTo>
                  <a:lnTo>
                    <a:pt x="36" y="130"/>
                  </a:lnTo>
                  <a:lnTo>
                    <a:pt x="33" y="132"/>
                  </a:lnTo>
                  <a:lnTo>
                    <a:pt x="27" y="130"/>
                  </a:lnTo>
                  <a:lnTo>
                    <a:pt x="23" y="129"/>
                  </a:lnTo>
                  <a:lnTo>
                    <a:pt x="18" y="126"/>
                  </a:lnTo>
                  <a:lnTo>
                    <a:pt x="17" y="123"/>
                  </a:lnTo>
                  <a:lnTo>
                    <a:pt x="15" y="120"/>
                  </a:lnTo>
                  <a:lnTo>
                    <a:pt x="14" y="114"/>
                  </a:lnTo>
                  <a:lnTo>
                    <a:pt x="14" y="109"/>
                  </a:lnTo>
                  <a:lnTo>
                    <a:pt x="14" y="43"/>
                  </a:lnTo>
                  <a:lnTo>
                    <a:pt x="0" y="43"/>
                  </a:lnTo>
                  <a:lnTo>
                    <a:pt x="0" y="28"/>
                  </a:lnTo>
                  <a:lnTo>
                    <a:pt x="14" y="28"/>
                  </a:lnTo>
                  <a:lnTo>
                    <a:pt x="14" y="0"/>
                  </a:lnTo>
                  <a:lnTo>
                    <a:pt x="30" y="0"/>
                  </a:lnTo>
                  <a:lnTo>
                    <a:pt x="30" y="28"/>
                  </a:lnTo>
                  <a:lnTo>
                    <a:pt x="47" y="28"/>
                  </a:lnTo>
                  <a:lnTo>
                    <a:pt x="47" y="43"/>
                  </a:lnTo>
                  <a:lnTo>
                    <a:pt x="30" y="43"/>
                  </a:lnTo>
                  <a:close/>
                </a:path>
              </a:pathLst>
            </a:custGeom>
            <a:solidFill>
              <a:srgbClr val="FFFFFF"/>
            </a:solidFill>
            <a:ln w="0">
              <a:solidFill>
                <a:srgbClr val="FFFFFF"/>
              </a:solidFill>
              <a:prstDash val="solid"/>
              <a:round/>
              <a:headEnd/>
              <a:tailEnd/>
            </a:ln>
          </p:spPr>
          <p:txBody>
            <a:bodyPr/>
            <a:lstStyle/>
            <a:p>
              <a:endParaRPr lang="en-US"/>
            </a:p>
          </p:txBody>
        </p:sp>
        <p:sp>
          <p:nvSpPr>
            <p:cNvPr id="30" name="Freeform 34"/>
            <p:cNvSpPr>
              <a:spLocks noEditPoints="1"/>
            </p:cNvSpPr>
            <p:nvPr/>
          </p:nvSpPr>
          <p:spPr bwMode="auto">
            <a:xfrm>
              <a:off x="2510" y="1181"/>
              <a:ext cx="10" cy="89"/>
            </a:xfrm>
            <a:custGeom>
              <a:avLst/>
              <a:gdLst>
                <a:gd name="T0" fmla="*/ 1 w 16"/>
                <a:gd name="T1" fmla="*/ 1 h 139"/>
                <a:gd name="T2" fmla="*/ 0 w 16"/>
                <a:gd name="T3" fmla="*/ 1 h 139"/>
                <a:gd name="T4" fmla="*/ 0 w 16"/>
                <a:gd name="T5" fmla="*/ 1 h 139"/>
                <a:gd name="T6" fmla="*/ 1 w 16"/>
                <a:gd name="T7" fmla="*/ 1 h 139"/>
                <a:gd name="T8" fmla="*/ 1 w 16"/>
                <a:gd name="T9" fmla="*/ 1 h 139"/>
                <a:gd name="T10" fmla="*/ 0 w 16"/>
                <a:gd name="T11" fmla="*/ 1 h 139"/>
                <a:gd name="T12" fmla="*/ 0 w 16"/>
                <a:gd name="T13" fmla="*/ 0 h 139"/>
                <a:gd name="T14" fmla="*/ 1 w 16"/>
                <a:gd name="T15" fmla="*/ 0 h 139"/>
                <a:gd name="T16" fmla="*/ 1 w 16"/>
                <a:gd name="T17" fmla="*/ 1 h 139"/>
                <a:gd name="T18" fmla="*/ 0 w 16"/>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39">
                  <a:moveTo>
                    <a:pt x="16" y="139"/>
                  </a:moveTo>
                  <a:lnTo>
                    <a:pt x="0" y="139"/>
                  </a:lnTo>
                  <a:lnTo>
                    <a:pt x="0" y="37"/>
                  </a:lnTo>
                  <a:lnTo>
                    <a:pt x="16" y="37"/>
                  </a:lnTo>
                  <a:lnTo>
                    <a:pt x="16" y="139"/>
                  </a:lnTo>
                  <a:close/>
                  <a:moveTo>
                    <a:pt x="0" y="19"/>
                  </a:moveTo>
                  <a:lnTo>
                    <a:pt x="0" y="0"/>
                  </a:lnTo>
                  <a:lnTo>
                    <a:pt x="16" y="0"/>
                  </a:lnTo>
                  <a:lnTo>
                    <a:pt x="16"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31" name="Freeform 35"/>
            <p:cNvSpPr>
              <a:spLocks noEditPoints="1"/>
            </p:cNvSpPr>
            <p:nvPr/>
          </p:nvSpPr>
          <p:spPr bwMode="auto">
            <a:xfrm>
              <a:off x="2536" y="1203"/>
              <a:ext cx="61" cy="68"/>
            </a:xfrm>
            <a:custGeom>
              <a:avLst/>
              <a:gdLst>
                <a:gd name="T0" fmla="*/ 1 w 95"/>
                <a:gd name="T1" fmla="*/ 1 h 107"/>
                <a:gd name="T2" fmla="*/ 1 w 95"/>
                <a:gd name="T3" fmla="*/ 1 h 107"/>
                <a:gd name="T4" fmla="*/ 1 w 95"/>
                <a:gd name="T5" fmla="*/ 1 h 107"/>
                <a:gd name="T6" fmla="*/ 1 w 95"/>
                <a:gd name="T7" fmla="*/ 1 h 107"/>
                <a:gd name="T8" fmla="*/ 1 w 95"/>
                <a:gd name="T9" fmla="*/ 1 h 107"/>
                <a:gd name="T10" fmla="*/ 1 w 95"/>
                <a:gd name="T11" fmla="*/ 1 h 107"/>
                <a:gd name="T12" fmla="*/ 1 w 95"/>
                <a:gd name="T13" fmla="*/ 1 h 107"/>
                <a:gd name="T14" fmla="*/ 1 w 95"/>
                <a:gd name="T15" fmla="*/ 1 h 107"/>
                <a:gd name="T16" fmla="*/ 1 w 95"/>
                <a:gd name="T17" fmla="*/ 1 h 107"/>
                <a:gd name="T18" fmla="*/ 1 w 95"/>
                <a:gd name="T19" fmla="*/ 1 h 107"/>
                <a:gd name="T20" fmla="*/ 1 w 95"/>
                <a:gd name="T21" fmla="*/ 1 h 107"/>
                <a:gd name="T22" fmla="*/ 1 w 95"/>
                <a:gd name="T23" fmla="*/ 1 h 107"/>
                <a:gd name="T24" fmla="*/ 1 w 95"/>
                <a:gd name="T25" fmla="*/ 1 h 107"/>
                <a:gd name="T26" fmla="*/ 1 w 95"/>
                <a:gd name="T27" fmla="*/ 1 h 107"/>
                <a:gd name="T28" fmla="*/ 1 w 95"/>
                <a:gd name="T29" fmla="*/ 1 h 107"/>
                <a:gd name="T30" fmla="*/ 1 w 95"/>
                <a:gd name="T31" fmla="*/ 1 h 107"/>
                <a:gd name="T32" fmla="*/ 1 w 95"/>
                <a:gd name="T33" fmla="*/ 1 h 107"/>
                <a:gd name="T34" fmla="*/ 1 w 95"/>
                <a:gd name="T35" fmla="*/ 1 h 107"/>
                <a:gd name="T36" fmla="*/ 1 w 95"/>
                <a:gd name="T37" fmla="*/ 1 h 107"/>
                <a:gd name="T38" fmla="*/ 1 w 95"/>
                <a:gd name="T39" fmla="*/ 1 h 107"/>
                <a:gd name="T40" fmla="*/ 1 w 95"/>
                <a:gd name="T41" fmla="*/ 1 h 107"/>
                <a:gd name="T42" fmla="*/ 0 w 95"/>
                <a:gd name="T43" fmla="*/ 1 h 107"/>
                <a:gd name="T44" fmla="*/ 1 w 95"/>
                <a:gd name="T45" fmla="*/ 1 h 107"/>
                <a:gd name="T46" fmla="*/ 1 w 95"/>
                <a:gd name="T47" fmla="*/ 1 h 107"/>
                <a:gd name="T48" fmla="*/ 1 w 95"/>
                <a:gd name="T49" fmla="*/ 1 h 107"/>
                <a:gd name="T50" fmla="*/ 1 w 95"/>
                <a:gd name="T51" fmla="*/ 1 h 107"/>
                <a:gd name="T52" fmla="*/ 1 w 95"/>
                <a:gd name="T53" fmla="*/ 1 h 107"/>
                <a:gd name="T54" fmla="*/ 1 w 95"/>
                <a:gd name="T55" fmla="*/ 1 h 107"/>
                <a:gd name="T56" fmla="*/ 1 w 95"/>
                <a:gd name="T57" fmla="*/ 1 h 107"/>
                <a:gd name="T58" fmla="*/ 1 w 95"/>
                <a:gd name="T59" fmla="*/ 1 h 107"/>
                <a:gd name="T60" fmla="*/ 1 w 95"/>
                <a:gd name="T61" fmla="*/ 1 h 107"/>
                <a:gd name="T62" fmla="*/ 1 w 95"/>
                <a:gd name="T63" fmla="*/ 1 h 107"/>
                <a:gd name="T64" fmla="*/ 1 w 95"/>
                <a:gd name="T65" fmla="*/ 1 h 107"/>
                <a:gd name="T66" fmla="*/ 1 w 95"/>
                <a:gd name="T67" fmla="*/ 1 h 107"/>
                <a:gd name="T68" fmla="*/ 1 w 95"/>
                <a:gd name="T69" fmla="*/ 1 h 107"/>
                <a:gd name="T70" fmla="*/ 1 w 95"/>
                <a:gd name="T71" fmla="*/ 1 h 107"/>
                <a:gd name="T72" fmla="*/ 1 w 95"/>
                <a:gd name="T73" fmla="*/ 0 h 107"/>
                <a:gd name="T74" fmla="*/ 1 w 95"/>
                <a:gd name="T75" fmla="*/ 1 h 107"/>
                <a:gd name="T76" fmla="*/ 1 w 95"/>
                <a:gd name="T77" fmla="*/ 1 h 107"/>
                <a:gd name="T78" fmla="*/ 1 w 95"/>
                <a:gd name="T79" fmla="*/ 1 h 107"/>
                <a:gd name="T80" fmla="*/ 1 w 95"/>
                <a:gd name="T81" fmla="*/ 1 h 107"/>
                <a:gd name="T82" fmla="*/ 0 w 95"/>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107">
                  <a:moveTo>
                    <a:pt x="18" y="54"/>
                  </a:moveTo>
                  <a:lnTo>
                    <a:pt x="18" y="45"/>
                  </a:lnTo>
                  <a:lnTo>
                    <a:pt x="21" y="35"/>
                  </a:lnTo>
                  <a:lnTo>
                    <a:pt x="26" y="26"/>
                  </a:lnTo>
                  <a:lnTo>
                    <a:pt x="35" y="18"/>
                  </a:lnTo>
                  <a:lnTo>
                    <a:pt x="47" y="15"/>
                  </a:lnTo>
                  <a:lnTo>
                    <a:pt x="60" y="18"/>
                  </a:lnTo>
                  <a:lnTo>
                    <a:pt x="68" y="26"/>
                  </a:lnTo>
                  <a:lnTo>
                    <a:pt x="74" y="35"/>
                  </a:lnTo>
                  <a:lnTo>
                    <a:pt x="77" y="45"/>
                  </a:lnTo>
                  <a:lnTo>
                    <a:pt x="77" y="54"/>
                  </a:lnTo>
                  <a:lnTo>
                    <a:pt x="77" y="63"/>
                  </a:lnTo>
                  <a:lnTo>
                    <a:pt x="74" y="74"/>
                  </a:lnTo>
                  <a:lnTo>
                    <a:pt x="68" y="83"/>
                  </a:lnTo>
                  <a:lnTo>
                    <a:pt x="60" y="90"/>
                  </a:lnTo>
                  <a:lnTo>
                    <a:pt x="47" y="93"/>
                  </a:lnTo>
                  <a:lnTo>
                    <a:pt x="35" y="90"/>
                  </a:lnTo>
                  <a:lnTo>
                    <a:pt x="26" y="83"/>
                  </a:lnTo>
                  <a:lnTo>
                    <a:pt x="21" y="74"/>
                  </a:lnTo>
                  <a:lnTo>
                    <a:pt x="18" y="63"/>
                  </a:lnTo>
                  <a:lnTo>
                    <a:pt x="18" y="54"/>
                  </a:lnTo>
                  <a:close/>
                  <a:moveTo>
                    <a:pt x="0" y="54"/>
                  </a:moveTo>
                  <a:lnTo>
                    <a:pt x="2" y="69"/>
                  </a:lnTo>
                  <a:lnTo>
                    <a:pt x="8" y="84"/>
                  </a:lnTo>
                  <a:lnTo>
                    <a:pt x="17" y="96"/>
                  </a:lnTo>
                  <a:lnTo>
                    <a:pt x="30" y="104"/>
                  </a:lnTo>
                  <a:lnTo>
                    <a:pt x="47" y="107"/>
                  </a:lnTo>
                  <a:lnTo>
                    <a:pt x="65" y="104"/>
                  </a:lnTo>
                  <a:lnTo>
                    <a:pt x="78" y="96"/>
                  </a:lnTo>
                  <a:lnTo>
                    <a:pt x="87" y="84"/>
                  </a:lnTo>
                  <a:lnTo>
                    <a:pt x="93" y="69"/>
                  </a:lnTo>
                  <a:lnTo>
                    <a:pt x="95" y="54"/>
                  </a:lnTo>
                  <a:lnTo>
                    <a:pt x="93" y="38"/>
                  </a:lnTo>
                  <a:lnTo>
                    <a:pt x="87" y="24"/>
                  </a:lnTo>
                  <a:lnTo>
                    <a:pt x="78" y="12"/>
                  </a:lnTo>
                  <a:lnTo>
                    <a:pt x="65" y="3"/>
                  </a:lnTo>
                  <a:lnTo>
                    <a:pt x="47" y="0"/>
                  </a:lnTo>
                  <a:lnTo>
                    <a:pt x="30" y="3"/>
                  </a:lnTo>
                  <a:lnTo>
                    <a:pt x="17" y="12"/>
                  </a:lnTo>
                  <a:lnTo>
                    <a:pt x="8" y="24"/>
                  </a:lnTo>
                  <a:lnTo>
                    <a:pt x="2"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32" name="Freeform 36"/>
            <p:cNvSpPr>
              <a:spLocks/>
            </p:cNvSpPr>
            <p:nvPr/>
          </p:nvSpPr>
          <p:spPr bwMode="auto">
            <a:xfrm>
              <a:off x="2611"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6"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33" name="Freeform 37"/>
            <p:cNvSpPr>
              <a:spLocks noEditPoints="1"/>
            </p:cNvSpPr>
            <p:nvPr/>
          </p:nvSpPr>
          <p:spPr bwMode="auto">
            <a:xfrm>
              <a:off x="1308" y="1349"/>
              <a:ext cx="61" cy="69"/>
            </a:xfrm>
            <a:custGeom>
              <a:avLst/>
              <a:gdLst>
                <a:gd name="T0" fmla="*/ 1 w 95"/>
                <a:gd name="T1" fmla="*/ 1 h 107"/>
                <a:gd name="T2" fmla="*/ 1 w 95"/>
                <a:gd name="T3" fmla="*/ 1 h 107"/>
                <a:gd name="T4" fmla="*/ 1 w 95"/>
                <a:gd name="T5" fmla="*/ 1 h 107"/>
                <a:gd name="T6" fmla="*/ 1 w 95"/>
                <a:gd name="T7" fmla="*/ 1 h 107"/>
                <a:gd name="T8" fmla="*/ 1 w 95"/>
                <a:gd name="T9" fmla="*/ 1 h 107"/>
                <a:gd name="T10" fmla="*/ 1 w 95"/>
                <a:gd name="T11" fmla="*/ 1 h 107"/>
                <a:gd name="T12" fmla="*/ 1 w 95"/>
                <a:gd name="T13" fmla="*/ 1 h 107"/>
                <a:gd name="T14" fmla="*/ 1 w 95"/>
                <a:gd name="T15" fmla="*/ 1 h 107"/>
                <a:gd name="T16" fmla="*/ 1 w 95"/>
                <a:gd name="T17" fmla="*/ 1 h 107"/>
                <a:gd name="T18" fmla="*/ 1 w 95"/>
                <a:gd name="T19" fmla="*/ 1 h 107"/>
                <a:gd name="T20" fmla="*/ 1 w 95"/>
                <a:gd name="T21" fmla="*/ 1 h 107"/>
                <a:gd name="T22" fmla="*/ 1 w 95"/>
                <a:gd name="T23" fmla="*/ 1 h 107"/>
                <a:gd name="T24" fmla="*/ 1 w 95"/>
                <a:gd name="T25" fmla="*/ 1 h 107"/>
                <a:gd name="T26" fmla="*/ 1 w 95"/>
                <a:gd name="T27" fmla="*/ 1 h 107"/>
                <a:gd name="T28" fmla="*/ 1 w 95"/>
                <a:gd name="T29" fmla="*/ 1 h 107"/>
                <a:gd name="T30" fmla="*/ 1 w 95"/>
                <a:gd name="T31" fmla="*/ 1 h 107"/>
                <a:gd name="T32" fmla="*/ 1 w 95"/>
                <a:gd name="T33" fmla="*/ 1 h 107"/>
                <a:gd name="T34" fmla="*/ 1 w 95"/>
                <a:gd name="T35" fmla="*/ 1 h 107"/>
                <a:gd name="T36" fmla="*/ 1 w 95"/>
                <a:gd name="T37" fmla="*/ 1 h 107"/>
                <a:gd name="T38" fmla="*/ 1 w 95"/>
                <a:gd name="T39" fmla="*/ 1 h 107"/>
                <a:gd name="T40" fmla="*/ 1 w 95"/>
                <a:gd name="T41" fmla="*/ 1 h 107"/>
                <a:gd name="T42" fmla="*/ 0 w 95"/>
                <a:gd name="T43" fmla="*/ 1 h 107"/>
                <a:gd name="T44" fmla="*/ 1 w 95"/>
                <a:gd name="T45" fmla="*/ 1 h 107"/>
                <a:gd name="T46" fmla="*/ 1 w 95"/>
                <a:gd name="T47" fmla="*/ 1 h 107"/>
                <a:gd name="T48" fmla="*/ 1 w 95"/>
                <a:gd name="T49" fmla="*/ 1 h 107"/>
                <a:gd name="T50" fmla="*/ 1 w 95"/>
                <a:gd name="T51" fmla="*/ 1 h 107"/>
                <a:gd name="T52" fmla="*/ 1 w 95"/>
                <a:gd name="T53" fmla="*/ 1 h 107"/>
                <a:gd name="T54" fmla="*/ 1 w 95"/>
                <a:gd name="T55" fmla="*/ 1 h 107"/>
                <a:gd name="T56" fmla="*/ 1 w 95"/>
                <a:gd name="T57" fmla="*/ 1 h 107"/>
                <a:gd name="T58" fmla="*/ 1 w 95"/>
                <a:gd name="T59" fmla="*/ 1 h 107"/>
                <a:gd name="T60" fmla="*/ 1 w 95"/>
                <a:gd name="T61" fmla="*/ 1 h 107"/>
                <a:gd name="T62" fmla="*/ 1 w 95"/>
                <a:gd name="T63" fmla="*/ 1 h 107"/>
                <a:gd name="T64" fmla="*/ 1 w 95"/>
                <a:gd name="T65" fmla="*/ 1 h 107"/>
                <a:gd name="T66" fmla="*/ 1 w 95"/>
                <a:gd name="T67" fmla="*/ 1 h 107"/>
                <a:gd name="T68" fmla="*/ 1 w 95"/>
                <a:gd name="T69" fmla="*/ 1 h 107"/>
                <a:gd name="T70" fmla="*/ 1 w 95"/>
                <a:gd name="T71" fmla="*/ 1 h 107"/>
                <a:gd name="T72" fmla="*/ 1 w 95"/>
                <a:gd name="T73" fmla="*/ 0 h 107"/>
                <a:gd name="T74" fmla="*/ 1 w 95"/>
                <a:gd name="T75" fmla="*/ 1 h 107"/>
                <a:gd name="T76" fmla="*/ 1 w 95"/>
                <a:gd name="T77" fmla="*/ 1 h 107"/>
                <a:gd name="T78" fmla="*/ 1 w 95"/>
                <a:gd name="T79" fmla="*/ 1 h 107"/>
                <a:gd name="T80" fmla="*/ 1 w 95"/>
                <a:gd name="T81" fmla="*/ 1 h 107"/>
                <a:gd name="T82" fmla="*/ 0 w 95"/>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107">
                  <a:moveTo>
                    <a:pt x="18" y="54"/>
                  </a:moveTo>
                  <a:lnTo>
                    <a:pt x="18" y="45"/>
                  </a:lnTo>
                  <a:lnTo>
                    <a:pt x="21" y="35"/>
                  </a:lnTo>
                  <a:lnTo>
                    <a:pt x="26" y="26"/>
                  </a:lnTo>
                  <a:lnTo>
                    <a:pt x="35" y="18"/>
                  </a:lnTo>
                  <a:lnTo>
                    <a:pt x="47" y="15"/>
                  </a:lnTo>
                  <a:lnTo>
                    <a:pt x="60" y="18"/>
                  </a:lnTo>
                  <a:lnTo>
                    <a:pt x="68" y="26"/>
                  </a:lnTo>
                  <a:lnTo>
                    <a:pt x="74" y="35"/>
                  </a:lnTo>
                  <a:lnTo>
                    <a:pt x="77" y="45"/>
                  </a:lnTo>
                  <a:lnTo>
                    <a:pt x="77" y="54"/>
                  </a:lnTo>
                  <a:lnTo>
                    <a:pt x="77" y="63"/>
                  </a:lnTo>
                  <a:lnTo>
                    <a:pt x="74" y="74"/>
                  </a:lnTo>
                  <a:lnTo>
                    <a:pt x="68" y="83"/>
                  </a:lnTo>
                  <a:lnTo>
                    <a:pt x="60" y="90"/>
                  </a:lnTo>
                  <a:lnTo>
                    <a:pt x="47" y="93"/>
                  </a:lnTo>
                  <a:lnTo>
                    <a:pt x="35" y="90"/>
                  </a:lnTo>
                  <a:lnTo>
                    <a:pt x="26" y="83"/>
                  </a:lnTo>
                  <a:lnTo>
                    <a:pt x="21" y="74"/>
                  </a:lnTo>
                  <a:lnTo>
                    <a:pt x="18" y="63"/>
                  </a:lnTo>
                  <a:lnTo>
                    <a:pt x="18" y="54"/>
                  </a:lnTo>
                  <a:close/>
                  <a:moveTo>
                    <a:pt x="0" y="54"/>
                  </a:moveTo>
                  <a:lnTo>
                    <a:pt x="2" y="69"/>
                  </a:lnTo>
                  <a:lnTo>
                    <a:pt x="8" y="84"/>
                  </a:lnTo>
                  <a:lnTo>
                    <a:pt x="17" y="96"/>
                  </a:lnTo>
                  <a:lnTo>
                    <a:pt x="30" y="104"/>
                  </a:lnTo>
                  <a:lnTo>
                    <a:pt x="47" y="107"/>
                  </a:lnTo>
                  <a:lnTo>
                    <a:pt x="65" y="104"/>
                  </a:lnTo>
                  <a:lnTo>
                    <a:pt x="78" y="96"/>
                  </a:lnTo>
                  <a:lnTo>
                    <a:pt x="87" y="84"/>
                  </a:lnTo>
                  <a:lnTo>
                    <a:pt x="93" y="69"/>
                  </a:lnTo>
                  <a:lnTo>
                    <a:pt x="95" y="54"/>
                  </a:lnTo>
                  <a:lnTo>
                    <a:pt x="93" y="38"/>
                  </a:lnTo>
                  <a:lnTo>
                    <a:pt x="87" y="24"/>
                  </a:lnTo>
                  <a:lnTo>
                    <a:pt x="78" y="12"/>
                  </a:lnTo>
                  <a:lnTo>
                    <a:pt x="65" y="3"/>
                  </a:lnTo>
                  <a:lnTo>
                    <a:pt x="47" y="0"/>
                  </a:lnTo>
                  <a:lnTo>
                    <a:pt x="30" y="3"/>
                  </a:lnTo>
                  <a:lnTo>
                    <a:pt x="17" y="12"/>
                  </a:lnTo>
                  <a:lnTo>
                    <a:pt x="8" y="24"/>
                  </a:lnTo>
                  <a:lnTo>
                    <a:pt x="2"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34" name="Freeform 38"/>
            <p:cNvSpPr>
              <a:spLocks/>
            </p:cNvSpPr>
            <p:nvPr/>
          </p:nvSpPr>
          <p:spPr bwMode="auto">
            <a:xfrm>
              <a:off x="1377" y="1326"/>
              <a:ext cx="31" cy="91"/>
            </a:xfrm>
            <a:custGeom>
              <a:avLst/>
              <a:gdLst>
                <a:gd name="T0" fmla="*/ 1 w 48"/>
                <a:gd name="T1" fmla="*/ 1 h 141"/>
                <a:gd name="T2" fmla="*/ 1 w 48"/>
                <a:gd name="T3" fmla="*/ 1 h 141"/>
                <a:gd name="T4" fmla="*/ 1 w 48"/>
                <a:gd name="T5" fmla="*/ 1 h 141"/>
                <a:gd name="T6" fmla="*/ 1 w 48"/>
                <a:gd name="T7" fmla="*/ 1 h 141"/>
                <a:gd name="T8" fmla="*/ 0 w 48"/>
                <a:gd name="T9" fmla="*/ 1 h 141"/>
                <a:gd name="T10" fmla="*/ 0 w 48"/>
                <a:gd name="T11" fmla="*/ 1 h 141"/>
                <a:gd name="T12" fmla="*/ 1 w 48"/>
                <a:gd name="T13" fmla="*/ 1 h 141"/>
                <a:gd name="T14" fmla="*/ 1 w 48"/>
                <a:gd name="T15" fmla="*/ 1 h 141"/>
                <a:gd name="T16" fmla="*/ 1 w 48"/>
                <a:gd name="T17" fmla="*/ 1 h 141"/>
                <a:gd name="T18" fmla="*/ 1 w 48"/>
                <a:gd name="T19" fmla="*/ 1 h 141"/>
                <a:gd name="T20" fmla="*/ 1 w 48"/>
                <a:gd name="T21" fmla="*/ 1 h 141"/>
                <a:gd name="T22" fmla="*/ 1 w 48"/>
                <a:gd name="T23" fmla="*/ 0 h 141"/>
                <a:gd name="T24" fmla="*/ 1 w 48"/>
                <a:gd name="T25" fmla="*/ 0 h 141"/>
                <a:gd name="T26" fmla="*/ 1 w 48"/>
                <a:gd name="T27" fmla="*/ 0 h 141"/>
                <a:gd name="T28" fmla="*/ 1 w 48"/>
                <a:gd name="T29" fmla="*/ 1 h 141"/>
                <a:gd name="T30" fmla="*/ 1 w 48"/>
                <a:gd name="T31" fmla="*/ 1 h 141"/>
                <a:gd name="T32" fmla="*/ 1 w 48"/>
                <a:gd name="T33" fmla="*/ 1 h 141"/>
                <a:gd name="T34" fmla="*/ 1 w 48"/>
                <a:gd name="T35" fmla="*/ 1 h 141"/>
                <a:gd name="T36" fmla="*/ 1 w 48"/>
                <a:gd name="T37" fmla="*/ 1 h 141"/>
                <a:gd name="T38" fmla="*/ 1 w 48"/>
                <a:gd name="T39" fmla="*/ 1 h 141"/>
                <a:gd name="T40" fmla="*/ 1 w 48"/>
                <a:gd name="T41" fmla="*/ 1 h 141"/>
                <a:gd name="T42" fmla="*/ 1 w 48"/>
                <a:gd name="T43" fmla="*/ 1 h 141"/>
                <a:gd name="T44" fmla="*/ 1 w 48"/>
                <a:gd name="T45" fmla="*/ 1 h 141"/>
                <a:gd name="T46" fmla="*/ 1 w 48"/>
                <a:gd name="T47" fmla="*/ 1 h 141"/>
                <a:gd name="T48" fmla="*/ 1 w 48"/>
                <a:gd name="T49" fmla="*/ 1 h 141"/>
                <a:gd name="T50" fmla="*/ 1 w 48"/>
                <a:gd name="T51" fmla="*/ 1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141">
                  <a:moveTo>
                    <a:pt x="30" y="54"/>
                  </a:moveTo>
                  <a:lnTo>
                    <a:pt x="30" y="141"/>
                  </a:lnTo>
                  <a:lnTo>
                    <a:pt x="14" y="141"/>
                  </a:lnTo>
                  <a:lnTo>
                    <a:pt x="14" y="54"/>
                  </a:lnTo>
                  <a:lnTo>
                    <a:pt x="0" y="54"/>
                  </a:lnTo>
                  <a:lnTo>
                    <a:pt x="0" y="39"/>
                  </a:lnTo>
                  <a:lnTo>
                    <a:pt x="14" y="39"/>
                  </a:lnTo>
                  <a:lnTo>
                    <a:pt x="14" y="23"/>
                  </a:lnTo>
                  <a:lnTo>
                    <a:pt x="15" y="12"/>
                  </a:lnTo>
                  <a:lnTo>
                    <a:pt x="21" y="5"/>
                  </a:lnTo>
                  <a:lnTo>
                    <a:pt x="29" y="2"/>
                  </a:lnTo>
                  <a:lnTo>
                    <a:pt x="39" y="0"/>
                  </a:lnTo>
                  <a:lnTo>
                    <a:pt x="44" y="0"/>
                  </a:lnTo>
                  <a:lnTo>
                    <a:pt x="48" y="0"/>
                  </a:lnTo>
                  <a:lnTo>
                    <a:pt x="48" y="15"/>
                  </a:lnTo>
                  <a:lnTo>
                    <a:pt x="44" y="15"/>
                  </a:lnTo>
                  <a:lnTo>
                    <a:pt x="41" y="15"/>
                  </a:lnTo>
                  <a:lnTo>
                    <a:pt x="36" y="15"/>
                  </a:lnTo>
                  <a:lnTo>
                    <a:pt x="33" y="17"/>
                  </a:lnTo>
                  <a:lnTo>
                    <a:pt x="32" y="20"/>
                  </a:lnTo>
                  <a:lnTo>
                    <a:pt x="30" y="23"/>
                  </a:lnTo>
                  <a:lnTo>
                    <a:pt x="30" y="27"/>
                  </a:lnTo>
                  <a:lnTo>
                    <a:pt x="30" y="39"/>
                  </a:lnTo>
                  <a:lnTo>
                    <a:pt x="48" y="39"/>
                  </a:lnTo>
                  <a:lnTo>
                    <a:pt x="48" y="54"/>
                  </a:lnTo>
                  <a:lnTo>
                    <a:pt x="30" y="54"/>
                  </a:lnTo>
                  <a:close/>
                </a:path>
              </a:pathLst>
            </a:custGeom>
            <a:solidFill>
              <a:srgbClr val="FFFFFF"/>
            </a:solidFill>
            <a:ln w="0">
              <a:solidFill>
                <a:srgbClr val="FFFFFF"/>
              </a:solidFill>
              <a:prstDash val="solid"/>
              <a:round/>
              <a:headEnd/>
              <a:tailEnd/>
            </a:ln>
          </p:spPr>
          <p:txBody>
            <a:bodyPr/>
            <a:lstStyle/>
            <a:p>
              <a:endParaRPr lang="en-US"/>
            </a:p>
          </p:txBody>
        </p:sp>
        <p:sp>
          <p:nvSpPr>
            <p:cNvPr id="35" name="Freeform 39"/>
            <p:cNvSpPr>
              <a:spLocks noEditPoints="1"/>
            </p:cNvSpPr>
            <p:nvPr/>
          </p:nvSpPr>
          <p:spPr bwMode="auto">
            <a:xfrm>
              <a:off x="1460" y="1327"/>
              <a:ext cx="74" cy="90"/>
            </a:xfrm>
            <a:custGeom>
              <a:avLst/>
              <a:gdLst>
                <a:gd name="T0" fmla="*/ 1 w 116"/>
                <a:gd name="T1" fmla="*/ 1 h 139"/>
                <a:gd name="T2" fmla="*/ 1 w 116"/>
                <a:gd name="T3" fmla="*/ 1 h 139"/>
                <a:gd name="T4" fmla="*/ 1 w 116"/>
                <a:gd name="T5" fmla="*/ 1 h 139"/>
                <a:gd name="T6" fmla="*/ 1 w 116"/>
                <a:gd name="T7" fmla="*/ 1 h 139"/>
                <a:gd name="T8" fmla="*/ 1 w 116"/>
                <a:gd name="T9" fmla="*/ 1 h 139"/>
                <a:gd name="T10" fmla="*/ 1 w 116"/>
                <a:gd name="T11" fmla="*/ 1 h 139"/>
                <a:gd name="T12" fmla="*/ 1 w 116"/>
                <a:gd name="T13" fmla="*/ 1 h 139"/>
                <a:gd name="T14" fmla="*/ 1 w 116"/>
                <a:gd name="T15" fmla="*/ 1 h 139"/>
                <a:gd name="T16" fmla="*/ 1 w 116"/>
                <a:gd name="T17" fmla="*/ 1 h 139"/>
                <a:gd name="T18" fmla="*/ 1 w 116"/>
                <a:gd name="T19" fmla="*/ 1 h 139"/>
                <a:gd name="T20" fmla="*/ 1 w 116"/>
                <a:gd name="T21" fmla="*/ 1 h 139"/>
                <a:gd name="T22" fmla="*/ 1 w 116"/>
                <a:gd name="T23" fmla="*/ 1 h 139"/>
                <a:gd name="T24" fmla="*/ 1 w 116"/>
                <a:gd name="T25" fmla="*/ 1 h 139"/>
                <a:gd name="T26" fmla="*/ 1 w 116"/>
                <a:gd name="T27" fmla="*/ 1 h 139"/>
                <a:gd name="T28" fmla="*/ 1 w 116"/>
                <a:gd name="T29" fmla="*/ 1 h 139"/>
                <a:gd name="T30" fmla="*/ 1 w 116"/>
                <a:gd name="T31" fmla="*/ 1 h 139"/>
                <a:gd name="T32" fmla="*/ 1 w 116"/>
                <a:gd name="T33" fmla="*/ 1 h 139"/>
                <a:gd name="T34" fmla="*/ 1 w 116"/>
                <a:gd name="T35" fmla="*/ 1 h 139"/>
                <a:gd name="T36" fmla="*/ 1 w 116"/>
                <a:gd name="T37" fmla="*/ 1 h 139"/>
                <a:gd name="T38" fmla="*/ 1 w 116"/>
                <a:gd name="T39" fmla="*/ 1 h 139"/>
                <a:gd name="T40" fmla="*/ 1 w 116"/>
                <a:gd name="T41" fmla="*/ 1 h 139"/>
                <a:gd name="T42" fmla="*/ 1 w 116"/>
                <a:gd name="T43" fmla="*/ 1 h 139"/>
                <a:gd name="T44" fmla="*/ 1 w 116"/>
                <a:gd name="T45" fmla="*/ 1 h 139"/>
                <a:gd name="T46" fmla="*/ 1 w 116"/>
                <a:gd name="T47" fmla="*/ 1 h 139"/>
                <a:gd name="T48" fmla="*/ 1 w 116"/>
                <a:gd name="T49" fmla="*/ 1 h 139"/>
                <a:gd name="T50" fmla="*/ 1 w 116"/>
                <a:gd name="T51" fmla="*/ 1 h 139"/>
                <a:gd name="T52" fmla="*/ 1 w 116"/>
                <a:gd name="T53" fmla="*/ 1 h 139"/>
                <a:gd name="T54" fmla="*/ 1 w 116"/>
                <a:gd name="T55" fmla="*/ 1 h 139"/>
                <a:gd name="T56" fmla="*/ 1 w 116"/>
                <a:gd name="T57" fmla="*/ 1 h 139"/>
                <a:gd name="T58" fmla="*/ 1 w 116"/>
                <a:gd name="T59" fmla="*/ 1 h 139"/>
                <a:gd name="T60" fmla="*/ 1 w 116"/>
                <a:gd name="T61" fmla="*/ 1 h 139"/>
                <a:gd name="T62" fmla="*/ 1 w 116"/>
                <a:gd name="T63" fmla="*/ 1 h 139"/>
                <a:gd name="T64" fmla="*/ 1 w 116"/>
                <a:gd name="T65" fmla="*/ 1 h 139"/>
                <a:gd name="T66" fmla="*/ 1 w 116"/>
                <a:gd name="T67" fmla="*/ 1 h 139"/>
                <a:gd name="T68" fmla="*/ 1 w 116"/>
                <a:gd name="T69" fmla="*/ 1 h 139"/>
                <a:gd name="T70" fmla="*/ 1 w 116"/>
                <a:gd name="T71" fmla="*/ 1 h 139"/>
                <a:gd name="T72" fmla="*/ 1 w 116"/>
                <a:gd name="T73" fmla="*/ 1 h 139"/>
                <a:gd name="T74" fmla="*/ 1 w 116"/>
                <a:gd name="T75" fmla="*/ 1 h 139"/>
                <a:gd name="T76" fmla="*/ 1 w 116"/>
                <a:gd name="T77" fmla="*/ 1 h 139"/>
                <a:gd name="T78" fmla="*/ 1 w 116"/>
                <a:gd name="T79" fmla="*/ 1 h 139"/>
                <a:gd name="T80" fmla="*/ 1 w 116"/>
                <a:gd name="T81" fmla="*/ 1 h 139"/>
                <a:gd name="T82" fmla="*/ 1 w 116"/>
                <a:gd name="T83" fmla="*/ 1 h 139"/>
                <a:gd name="T84" fmla="*/ 1 w 116"/>
                <a:gd name="T85" fmla="*/ 0 h 139"/>
                <a:gd name="T86" fmla="*/ 0 w 116"/>
                <a:gd name="T87" fmla="*/ 0 h 139"/>
                <a:gd name="T88" fmla="*/ 0 w 116"/>
                <a:gd name="T89" fmla="*/ 1 h 139"/>
                <a:gd name="T90" fmla="*/ 1 w 116"/>
                <a:gd name="T91" fmla="*/ 1 h 139"/>
                <a:gd name="T92" fmla="*/ 1 w 116"/>
                <a:gd name="T93" fmla="*/ 1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39">
                  <a:moveTo>
                    <a:pt x="20" y="16"/>
                  </a:moveTo>
                  <a:lnTo>
                    <a:pt x="66" y="16"/>
                  </a:lnTo>
                  <a:lnTo>
                    <a:pt x="72" y="16"/>
                  </a:lnTo>
                  <a:lnTo>
                    <a:pt x="78" y="18"/>
                  </a:lnTo>
                  <a:lnTo>
                    <a:pt x="84" y="22"/>
                  </a:lnTo>
                  <a:lnTo>
                    <a:pt x="89" y="28"/>
                  </a:lnTo>
                  <a:lnTo>
                    <a:pt x="90" y="39"/>
                  </a:lnTo>
                  <a:lnTo>
                    <a:pt x="89" y="51"/>
                  </a:lnTo>
                  <a:lnTo>
                    <a:pt x="81" y="58"/>
                  </a:lnTo>
                  <a:lnTo>
                    <a:pt x="72" y="63"/>
                  </a:lnTo>
                  <a:lnTo>
                    <a:pt x="63" y="63"/>
                  </a:lnTo>
                  <a:lnTo>
                    <a:pt x="20" y="63"/>
                  </a:lnTo>
                  <a:lnTo>
                    <a:pt x="20" y="16"/>
                  </a:lnTo>
                  <a:close/>
                  <a:moveTo>
                    <a:pt x="20" y="79"/>
                  </a:moveTo>
                  <a:lnTo>
                    <a:pt x="65" y="79"/>
                  </a:lnTo>
                  <a:lnTo>
                    <a:pt x="75" y="81"/>
                  </a:lnTo>
                  <a:lnTo>
                    <a:pt x="83" y="85"/>
                  </a:lnTo>
                  <a:lnTo>
                    <a:pt x="87" y="90"/>
                  </a:lnTo>
                  <a:lnTo>
                    <a:pt x="89" y="97"/>
                  </a:lnTo>
                  <a:lnTo>
                    <a:pt x="89" y="103"/>
                  </a:lnTo>
                  <a:lnTo>
                    <a:pt x="90" y="114"/>
                  </a:lnTo>
                  <a:lnTo>
                    <a:pt x="90" y="127"/>
                  </a:lnTo>
                  <a:lnTo>
                    <a:pt x="93" y="139"/>
                  </a:lnTo>
                  <a:lnTo>
                    <a:pt x="116" y="139"/>
                  </a:lnTo>
                  <a:lnTo>
                    <a:pt x="116" y="136"/>
                  </a:lnTo>
                  <a:lnTo>
                    <a:pt x="113" y="133"/>
                  </a:lnTo>
                  <a:lnTo>
                    <a:pt x="110" y="130"/>
                  </a:lnTo>
                  <a:lnTo>
                    <a:pt x="110" y="127"/>
                  </a:lnTo>
                  <a:lnTo>
                    <a:pt x="108" y="121"/>
                  </a:lnTo>
                  <a:lnTo>
                    <a:pt x="108" y="97"/>
                  </a:lnTo>
                  <a:lnTo>
                    <a:pt x="105" y="85"/>
                  </a:lnTo>
                  <a:lnTo>
                    <a:pt x="102" y="78"/>
                  </a:lnTo>
                  <a:lnTo>
                    <a:pt x="96" y="73"/>
                  </a:lnTo>
                  <a:lnTo>
                    <a:pt x="90" y="70"/>
                  </a:lnTo>
                  <a:lnTo>
                    <a:pt x="98" y="66"/>
                  </a:lnTo>
                  <a:lnTo>
                    <a:pt x="104" y="60"/>
                  </a:lnTo>
                  <a:lnTo>
                    <a:pt x="108" y="51"/>
                  </a:lnTo>
                  <a:lnTo>
                    <a:pt x="110" y="37"/>
                  </a:lnTo>
                  <a:lnTo>
                    <a:pt x="108" y="22"/>
                  </a:lnTo>
                  <a:lnTo>
                    <a:pt x="101" y="12"/>
                  </a:lnTo>
                  <a:lnTo>
                    <a:pt x="90" y="4"/>
                  </a:lnTo>
                  <a:lnTo>
                    <a:pt x="78" y="1"/>
                  </a:lnTo>
                  <a:lnTo>
                    <a:pt x="65" y="0"/>
                  </a:lnTo>
                  <a:lnTo>
                    <a:pt x="0" y="0"/>
                  </a:lnTo>
                  <a:lnTo>
                    <a:pt x="0" y="139"/>
                  </a:lnTo>
                  <a:lnTo>
                    <a:pt x="20" y="139"/>
                  </a:lnTo>
                  <a:lnTo>
                    <a:pt x="20" y="79"/>
                  </a:lnTo>
                  <a:close/>
                </a:path>
              </a:pathLst>
            </a:custGeom>
            <a:solidFill>
              <a:srgbClr val="FFFFFF"/>
            </a:solidFill>
            <a:ln w="0">
              <a:solidFill>
                <a:srgbClr val="FFFFFF"/>
              </a:solidFill>
              <a:prstDash val="solid"/>
              <a:round/>
              <a:headEnd/>
              <a:tailEnd/>
            </a:ln>
          </p:spPr>
          <p:txBody>
            <a:bodyPr/>
            <a:lstStyle/>
            <a:p>
              <a:endParaRPr lang="en-US"/>
            </a:p>
          </p:txBody>
        </p:sp>
        <p:sp>
          <p:nvSpPr>
            <p:cNvPr id="36" name="Freeform 40"/>
            <p:cNvSpPr>
              <a:spLocks noEditPoints="1"/>
            </p:cNvSpPr>
            <p:nvPr/>
          </p:nvSpPr>
          <p:spPr bwMode="auto">
            <a:xfrm>
              <a:off x="1547"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5" y="15"/>
                  </a:lnTo>
                  <a:lnTo>
                    <a:pt x="59" y="18"/>
                  </a:lnTo>
                  <a:lnTo>
                    <a:pt x="68" y="26"/>
                  </a:lnTo>
                  <a:lnTo>
                    <a:pt x="72" y="35"/>
                  </a:lnTo>
                  <a:lnTo>
                    <a:pt x="74" y="47"/>
                  </a:lnTo>
                  <a:lnTo>
                    <a:pt x="18" y="47"/>
                  </a:lnTo>
                  <a:close/>
                  <a:moveTo>
                    <a:pt x="74" y="72"/>
                  </a:moveTo>
                  <a:lnTo>
                    <a:pt x="71" y="80"/>
                  </a:lnTo>
                  <a:lnTo>
                    <a:pt x="66" y="86"/>
                  </a:lnTo>
                  <a:lnTo>
                    <a:pt x="59" y="90"/>
                  </a:lnTo>
                  <a:lnTo>
                    <a:pt x="47" y="93"/>
                  </a:lnTo>
                  <a:lnTo>
                    <a:pt x="35" y="90"/>
                  </a:lnTo>
                  <a:lnTo>
                    <a:pt x="26" y="84"/>
                  </a:lnTo>
                  <a:lnTo>
                    <a:pt x="20" y="74"/>
                  </a:lnTo>
                  <a:lnTo>
                    <a:pt x="18" y="60"/>
                  </a:lnTo>
                  <a:lnTo>
                    <a:pt x="92" y="60"/>
                  </a:lnTo>
                  <a:lnTo>
                    <a:pt x="90" y="39"/>
                  </a:lnTo>
                  <a:lnTo>
                    <a:pt x="84" y="23"/>
                  </a:lnTo>
                  <a:lnTo>
                    <a:pt x="77" y="11"/>
                  </a:lnTo>
                  <a:lnTo>
                    <a:pt x="65" y="3"/>
                  </a:lnTo>
                  <a:lnTo>
                    <a:pt x="48" y="0"/>
                  </a:lnTo>
                  <a:lnTo>
                    <a:pt x="30" y="3"/>
                  </a:lnTo>
                  <a:lnTo>
                    <a:pt x="17" y="11"/>
                  </a:lnTo>
                  <a:lnTo>
                    <a:pt x="8" y="24"/>
                  </a:lnTo>
                  <a:lnTo>
                    <a:pt x="2" y="39"/>
                  </a:lnTo>
                  <a:lnTo>
                    <a:pt x="0" y="57"/>
                  </a:lnTo>
                  <a:lnTo>
                    <a:pt x="2" y="74"/>
                  </a:lnTo>
                  <a:lnTo>
                    <a:pt x="8" y="87"/>
                  </a:lnTo>
                  <a:lnTo>
                    <a:pt x="17" y="98"/>
                  </a:lnTo>
                  <a:lnTo>
                    <a:pt x="29" y="105"/>
                  </a:lnTo>
                  <a:lnTo>
                    <a:pt x="45" y="108"/>
                  </a:lnTo>
                  <a:lnTo>
                    <a:pt x="59" y="107"/>
                  </a:lnTo>
                  <a:lnTo>
                    <a:pt x="66"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37" name="Freeform 41"/>
            <p:cNvSpPr>
              <a:spLocks noEditPoints="1"/>
            </p:cNvSpPr>
            <p:nvPr/>
          </p:nvSpPr>
          <p:spPr bwMode="auto">
            <a:xfrm>
              <a:off x="1617"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3" y="52"/>
                  </a:lnTo>
                  <a:lnTo>
                    <a:pt x="45" y="49"/>
                  </a:lnTo>
                  <a:lnTo>
                    <a:pt x="58" y="52"/>
                  </a:lnTo>
                  <a:lnTo>
                    <a:pt x="66" y="60"/>
                  </a:lnTo>
                  <a:lnTo>
                    <a:pt x="70" y="70"/>
                  </a:lnTo>
                  <a:lnTo>
                    <a:pt x="72" y="82"/>
                  </a:lnTo>
                  <a:lnTo>
                    <a:pt x="73" y="93"/>
                  </a:lnTo>
                  <a:lnTo>
                    <a:pt x="70" y="106"/>
                  </a:lnTo>
                  <a:lnTo>
                    <a:pt x="66" y="117"/>
                  </a:lnTo>
                  <a:lnTo>
                    <a:pt x="60" y="123"/>
                  </a:lnTo>
                  <a:lnTo>
                    <a:pt x="52" y="126"/>
                  </a:lnTo>
                  <a:lnTo>
                    <a:pt x="45" y="127"/>
                  </a:lnTo>
                  <a:lnTo>
                    <a:pt x="33" y="124"/>
                  </a:lnTo>
                  <a:lnTo>
                    <a:pt x="24" y="115"/>
                  </a:lnTo>
                  <a:lnTo>
                    <a:pt x="19" y="103"/>
                  </a:lnTo>
                  <a:lnTo>
                    <a:pt x="18" y="88"/>
                  </a:lnTo>
                  <a:close/>
                  <a:moveTo>
                    <a:pt x="90" y="0"/>
                  </a:moveTo>
                  <a:lnTo>
                    <a:pt x="73" y="0"/>
                  </a:lnTo>
                  <a:lnTo>
                    <a:pt x="73" y="52"/>
                  </a:lnTo>
                  <a:lnTo>
                    <a:pt x="69" y="46"/>
                  </a:lnTo>
                  <a:lnTo>
                    <a:pt x="63" y="42"/>
                  </a:lnTo>
                  <a:lnTo>
                    <a:pt x="54" y="36"/>
                  </a:lnTo>
                  <a:lnTo>
                    <a:pt x="42" y="34"/>
                  </a:lnTo>
                  <a:lnTo>
                    <a:pt x="28" y="37"/>
                  </a:lnTo>
                  <a:lnTo>
                    <a:pt x="16" y="45"/>
                  </a:lnTo>
                  <a:lnTo>
                    <a:pt x="7" y="55"/>
                  </a:lnTo>
                  <a:lnTo>
                    <a:pt x="1" y="69"/>
                  </a:lnTo>
                  <a:lnTo>
                    <a:pt x="0" y="85"/>
                  </a:lnTo>
                  <a:lnTo>
                    <a:pt x="1" y="97"/>
                  </a:lnTo>
                  <a:lnTo>
                    <a:pt x="4" y="111"/>
                  </a:lnTo>
                  <a:lnTo>
                    <a:pt x="10" y="123"/>
                  </a:lnTo>
                  <a:lnTo>
                    <a:pt x="18" y="132"/>
                  </a:lnTo>
                  <a:lnTo>
                    <a:pt x="30" y="139"/>
                  </a:lnTo>
                  <a:lnTo>
                    <a:pt x="45" y="142"/>
                  </a:lnTo>
                  <a:lnTo>
                    <a:pt x="55"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38" name="Freeform 42"/>
            <p:cNvSpPr>
              <a:spLocks/>
            </p:cNvSpPr>
            <p:nvPr/>
          </p:nvSpPr>
          <p:spPr bwMode="auto">
            <a:xfrm>
              <a:off x="1727" y="1325"/>
              <a:ext cx="79" cy="94"/>
            </a:xfrm>
            <a:custGeom>
              <a:avLst/>
              <a:gdLst>
                <a:gd name="T0" fmla="*/ 1 w 123"/>
                <a:gd name="T1" fmla="*/ 1 h 145"/>
                <a:gd name="T2" fmla="*/ 1 w 123"/>
                <a:gd name="T3" fmla="*/ 1 h 145"/>
                <a:gd name="T4" fmla="*/ 1 w 123"/>
                <a:gd name="T5" fmla="*/ 1 h 145"/>
                <a:gd name="T6" fmla="*/ 1 w 123"/>
                <a:gd name="T7" fmla="*/ 1 h 145"/>
                <a:gd name="T8" fmla="*/ 1 w 123"/>
                <a:gd name="T9" fmla="*/ 1 h 145"/>
                <a:gd name="T10" fmla="*/ 1 w 123"/>
                <a:gd name="T11" fmla="*/ 1 h 145"/>
                <a:gd name="T12" fmla="*/ 1 w 123"/>
                <a:gd name="T13" fmla="*/ 1 h 145"/>
                <a:gd name="T14" fmla="*/ 1 w 123"/>
                <a:gd name="T15" fmla="*/ 1 h 145"/>
                <a:gd name="T16" fmla="*/ 1 w 123"/>
                <a:gd name="T17" fmla="*/ 1 h 145"/>
                <a:gd name="T18" fmla="*/ 1 w 123"/>
                <a:gd name="T19" fmla="*/ 1 h 145"/>
                <a:gd name="T20" fmla="*/ 1 w 123"/>
                <a:gd name="T21" fmla="*/ 1 h 145"/>
                <a:gd name="T22" fmla="*/ 1 w 123"/>
                <a:gd name="T23" fmla="*/ 1 h 145"/>
                <a:gd name="T24" fmla="*/ 1 w 123"/>
                <a:gd name="T25" fmla="*/ 1 h 145"/>
                <a:gd name="T26" fmla="*/ 1 w 123"/>
                <a:gd name="T27" fmla="*/ 1 h 145"/>
                <a:gd name="T28" fmla="*/ 1 w 123"/>
                <a:gd name="T29" fmla="*/ 1 h 145"/>
                <a:gd name="T30" fmla="*/ 1 w 123"/>
                <a:gd name="T31" fmla="*/ 1 h 145"/>
                <a:gd name="T32" fmla="*/ 1 w 123"/>
                <a:gd name="T33" fmla="*/ 1 h 145"/>
                <a:gd name="T34" fmla="*/ 1 w 123"/>
                <a:gd name="T35" fmla="*/ 1 h 145"/>
                <a:gd name="T36" fmla="*/ 1 w 123"/>
                <a:gd name="T37" fmla="*/ 1 h 145"/>
                <a:gd name="T38" fmla="*/ 1 w 123"/>
                <a:gd name="T39" fmla="*/ 1 h 145"/>
                <a:gd name="T40" fmla="*/ 1 w 123"/>
                <a:gd name="T41" fmla="*/ 1 h 145"/>
                <a:gd name="T42" fmla="*/ 1 w 123"/>
                <a:gd name="T43" fmla="*/ 1 h 145"/>
                <a:gd name="T44" fmla="*/ 1 w 123"/>
                <a:gd name="T45" fmla="*/ 1 h 145"/>
                <a:gd name="T46" fmla="*/ 1 w 123"/>
                <a:gd name="T47" fmla="*/ 1 h 145"/>
                <a:gd name="T48" fmla="*/ 1 w 123"/>
                <a:gd name="T49" fmla="*/ 1 h 145"/>
                <a:gd name="T50" fmla="*/ 1 w 123"/>
                <a:gd name="T51" fmla="*/ 1 h 145"/>
                <a:gd name="T52" fmla="*/ 1 w 123"/>
                <a:gd name="T53" fmla="*/ 1 h 145"/>
                <a:gd name="T54" fmla="*/ 1 w 123"/>
                <a:gd name="T55" fmla="*/ 1 h 145"/>
                <a:gd name="T56" fmla="*/ 1 w 123"/>
                <a:gd name="T57" fmla="*/ 1 h 145"/>
                <a:gd name="T58" fmla="*/ 1 w 123"/>
                <a:gd name="T59" fmla="*/ 1 h 145"/>
                <a:gd name="T60" fmla="*/ 1 w 123"/>
                <a:gd name="T61" fmla="*/ 1 h 145"/>
                <a:gd name="T62" fmla="*/ 1 w 123"/>
                <a:gd name="T63" fmla="*/ 1 h 145"/>
                <a:gd name="T64" fmla="*/ 1 w 123"/>
                <a:gd name="T65" fmla="*/ 1 h 145"/>
                <a:gd name="T66" fmla="*/ 1 w 123"/>
                <a:gd name="T67" fmla="*/ 1 h 145"/>
                <a:gd name="T68" fmla="*/ 0 w 123"/>
                <a:gd name="T69" fmla="*/ 1 h 145"/>
                <a:gd name="T70" fmla="*/ 1 w 123"/>
                <a:gd name="T71" fmla="*/ 1 h 145"/>
                <a:gd name="T72" fmla="*/ 1 w 123"/>
                <a:gd name="T73" fmla="*/ 1 h 145"/>
                <a:gd name="T74" fmla="*/ 1 w 123"/>
                <a:gd name="T75" fmla="*/ 1 h 145"/>
                <a:gd name="T76" fmla="*/ 1 w 123"/>
                <a:gd name="T77" fmla="*/ 1 h 145"/>
                <a:gd name="T78" fmla="*/ 1 w 123"/>
                <a:gd name="T79" fmla="*/ 0 h 145"/>
                <a:gd name="T80" fmla="*/ 1 w 123"/>
                <a:gd name="T81" fmla="*/ 1 h 145"/>
                <a:gd name="T82" fmla="*/ 1 w 123"/>
                <a:gd name="T83" fmla="*/ 1 h 145"/>
                <a:gd name="T84" fmla="*/ 1 w 123"/>
                <a:gd name="T85" fmla="*/ 1 h 145"/>
                <a:gd name="T86" fmla="*/ 1 w 123"/>
                <a:gd name="T87" fmla="*/ 1 h 145"/>
                <a:gd name="T88" fmla="*/ 1 w 123"/>
                <a:gd name="T89" fmla="*/ 1 h 145"/>
                <a:gd name="T90" fmla="*/ 1 w 123"/>
                <a:gd name="T91" fmla="*/ 1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145">
                  <a:moveTo>
                    <a:pt x="103" y="45"/>
                  </a:moveTo>
                  <a:lnTo>
                    <a:pt x="99" y="33"/>
                  </a:lnTo>
                  <a:lnTo>
                    <a:pt x="91" y="24"/>
                  </a:lnTo>
                  <a:lnTo>
                    <a:pt x="82" y="19"/>
                  </a:lnTo>
                  <a:lnTo>
                    <a:pt x="73" y="16"/>
                  </a:lnTo>
                  <a:lnTo>
                    <a:pt x="64" y="16"/>
                  </a:lnTo>
                  <a:lnTo>
                    <a:pt x="51" y="18"/>
                  </a:lnTo>
                  <a:lnTo>
                    <a:pt x="39" y="25"/>
                  </a:lnTo>
                  <a:lnTo>
                    <a:pt x="28" y="36"/>
                  </a:lnTo>
                  <a:lnTo>
                    <a:pt x="22" y="51"/>
                  </a:lnTo>
                  <a:lnTo>
                    <a:pt x="19" y="70"/>
                  </a:lnTo>
                  <a:lnTo>
                    <a:pt x="21" y="90"/>
                  </a:lnTo>
                  <a:lnTo>
                    <a:pt x="25" y="105"/>
                  </a:lnTo>
                  <a:lnTo>
                    <a:pt x="34" y="118"/>
                  </a:lnTo>
                  <a:lnTo>
                    <a:pt x="48" y="126"/>
                  </a:lnTo>
                  <a:lnTo>
                    <a:pt x="66" y="129"/>
                  </a:lnTo>
                  <a:lnTo>
                    <a:pt x="73" y="127"/>
                  </a:lnTo>
                  <a:lnTo>
                    <a:pt x="82" y="124"/>
                  </a:lnTo>
                  <a:lnTo>
                    <a:pt x="91" y="118"/>
                  </a:lnTo>
                  <a:lnTo>
                    <a:pt x="100" y="108"/>
                  </a:lnTo>
                  <a:lnTo>
                    <a:pt x="105" y="91"/>
                  </a:lnTo>
                  <a:lnTo>
                    <a:pt x="123" y="91"/>
                  </a:lnTo>
                  <a:lnTo>
                    <a:pt x="118" y="111"/>
                  </a:lnTo>
                  <a:lnTo>
                    <a:pt x="109" y="124"/>
                  </a:lnTo>
                  <a:lnTo>
                    <a:pt x="99" y="135"/>
                  </a:lnTo>
                  <a:lnTo>
                    <a:pt x="88" y="141"/>
                  </a:lnTo>
                  <a:lnTo>
                    <a:pt x="78" y="144"/>
                  </a:lnTo>
                  <a:lnTo>
                    <a:pt x="69" y="145"/>
                  </a:lnTo>
                  <a:lnTo>
                    <a:pt x="63" y="145"/>
                  </a:lnTo>
                  <a:lnTo>
                    <a:pt x="48" y="144"/>
                  </a:lnTo>
                  <a:lnTo>
                    <a:pt x="33" y="138"/>
                  </a:lnTo>
                  <a:lnTo>
                    <a:pt x="19" y="129"/>
                  </a:lnTo>
                  <a:lnTo>
                    <a:pt x="9" y="114"/>
                  </a:lnTo>
                  <a:lnTo>
                    <a:pt x="3" y="96"/>
                  </a:lnTo>
                  <a:lnTo>
                    <a:pt x="0" y="72"/>
                  </a:lnTo>
                  <a:lnTo>
                    <a:pt x="3" y="48"/>
                  </a:lnTo>
                  <a:lnTo>
                    <a:pt x="12" y="28"/>
                  </a:lnTo>
                  <a:lnTo>
                    <a:pt x="25" y="12"/>
                  </a:lnTo>
                  <a:lnTo>
                    <a:pt x="43" y="3"/>
                  </a:lnTo>
                  <a:lnTo>
                    <a:pt x="64" y="0"/>
                  </a:lnTo>
                  <a:lnTo>
                    <a:pt x="84" y="1"/>
                  </a:lnTo>
                  <a:lnTo>
                    <a:pt x="100" y="9"/>
                  </a:lnTo>
                  <a:lnTo>
                    <a:pt x="111" y="19"/>
                  </a:lnTo>
                  <a:lnTo>
                    <a:pt x="118" y="31"/>
                  </a:lnTo>
                  <a:lnTo>
                    <a:pt x="123" y="45"/>
                  </a:lnTo>
                  <a:lnTo>
                    <a:pt x="103" y="45"/>
                  </a:lnTo>
                  <a:close/>
                </a:path>
              </a:pathLst>
            </a:custGeom>
            <a:solidFill>
              <a:srgbClr val="FFFFFF"/>
            </a:solidFill>
            <a:ln w="0">
              <a:solidFill>
                <a:srgbClr val="FFFFFF"/>
              </a:solidFill>
              <a:prstDash val="solid"/>
              <a:round/>
              <a:headEnd/>
              <a:tailEnd/>
            </a:ln>
          </p:spPr>
          <p:txBody>
            <a:bodyPr/>
            <a:lstStyle/>
            <a:p>
              <a:endParaRPr lang="en-US"/>
            </a:p>
          </p:txBody>
        </p:sp>
        <p:sp>
          <p:nvSpPr>
            <p:cNvPr id="39" name="Freeform 43"/>
            <p:cNvSpPr>
              <a:spLocks/>
            </p:cNvSpPr>
            <p:nvPr/>
          </p:nvSpPr>
          <p:spPr bwMode="auto">
            <a:xfrm>
              <a:off x="1824" y="1349"/>
              <a:ext cx="31" cy="68"/>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8"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3" y="21"/>
                  </a:lnTo>
                  <a:lnTo>
                    <a:pt x="24" y="27"/>
                  </a:lnTo>
                  <a:lnTo>
                    <a:pt x="19" y="35"/>
                  </a:lnTo>
                  <a:lnTo>
                    <a:pt x="18" y="45"/>
                  </a:lnTo>
                  <a:lnTo>
                    <a:pt x="18" y="105"/>
                  </a:lnTo>
                  <a:close/>
                </a:path>
              </a:pathLst>
            </a:custGeom>
            <a:solidFill>
              <a:srgbClr val="FFFFFF"/>
            </a:solidFill>
            <a:ln w="0">
              <a:solidFill>
                <a:srgbClr val="FFFFFF"/>
              </a:solidFill>
              <a:prstDash val="solid"/>
              <a:round/>
              <a:headEnd/>
              <a:tailEnd/>
            </a:ln>
          </p:spPr>
          <p:txBody>
            <a:bodyPr/>
            <a:lstStyle/>
            <a:p>
              <a:endParaRPr lang="en-US"/>
            </a:p>
          </p:txBody>
        </p:sp>
        <p:sp>
          <p:nvSpPr>
            <p:cNvPr id="40" name="Freeform 44"/>
            <p:cNvSpPr>
              <a:spLocks noEditPoints="1"/>
            </p:cNvSpPr>
            <p:nvPr/>
          </p:nvSpPr>
          <p:spPr bwMode="auto">
            <a:xfrm>
              <a:off x="1862" y="1349"/>
              <a:ext cx="61" cy="69"/>
            </a:xfrm>
            <a:custGeom>
              <a:avLst/>
              <a:gdLst>
                <a:gd name="T0" fmla="*/ 1 w 94"/>
                <a:gd name="T1" fmla="*/ 1 h 107"/>
                <a:gd name="T2" fmla="*/ 1 w 94"/>
                <a:gd name="T3" fmla="*/ 1 h 107"/>
                <a:gd name="T4" fmla="*/ 1 w 94"/>
                <a:gd name="T5" fmla="*/ 1 h 107"/>
                <a:gd name="T6" fmla="*/ 1 w 94"/>
                <a:gd name="T7" fmla="*/ 1 h 107"/>
                <a:gd name="T8" fmla="*/ 1 w 94"/>
                <a:gd name="T9" fmla="*/ 1 h 107"/>
                <a:gd name="T10" fmla="*/ 1 w 94"/>
                <a:gd name="T11" fmla="*/ 1 h 107"/>
                <a:gd name="T12" fmla="*/ 1 w 94"/>
                <a:gd name="T13" fmla="*/ 1 h 107"/>
                <a:gd name="T14" fmla="*/ 1 w 94"/>
                <a:gd name="T15" fmla="*/ 1 h 107"/>
                <a:gd name="T16" fmla="*/ 1 w 94"/>
                <a:gd name="T17" fmla="*/ 1 h 107"/>
                <a:gd name="T18" fmla="*/ 1 w 94"/>
                <a:gd name="T19" fmla="*/ 1 h 107"/>
                <a:gd name="T20" fmla="*/ 1 w 94"/>
                <a:gd name="T21" fmla="*/ 1 h 107"/>
                <a:gd name="T22" fmla="*/ 1 w 94"/>
                <a:gd name="T23" fmla="*/ 1 h 107"/>
                <a:gd name="T24" fmla="*/ 1 w 94"/>
                <a:gd name="T25" fmla="*/ 1 h 107"/>
                <a:gd name="T26" fmla="*/ 1 w 94"/>
                <a:gd name="T27" fmla="*/ 1 h 107"/>
                <a:gd name="T28" fmla="*/ 1 w 94"/>
                <a:gd name="T29" fmla="*/ 1 h 107"/>
                <a:gd name="T30" fmla="*/ 1 w 94"/>
                <a:gd name="T31" fmla="*/ 1 h 107"/>
                <a:gd name="T32" fmla="*/ 1 w 94"/>
                <a:gd name="T33" fmla="*/ 1 h 107"/>
                <a:gd name="T34" fmla="*/ 1 w 94"/>
                <a:gd name="T35" fmla="*/ 1 h 107"/>
                <a:gd name="T36" fmla="*/ 1 w 94"/>
                <a:gd name="T37" fmla="*/ 1 h 107"/>
                <a:gd name="T38" fmla="*/ 1 w 94"/>
                <a:gd name="T39" fmla="*/ 1 h 107"/>
                <a:gd name="T40" fmla="*/ 1 w 94"/>
                <a:gd name="T41" fmla="*/ 1 h 107"/>
                <a:gd name="T42" fmla="*/ 0 w 94"/>
                <a:gd name="T43" fmla="*/ 1 h 107"/>
                <a:gd name="T44" fmla="*/ 1 w 94"/>
                <a:gd name="T45" fmla="*/ 1 h 107"/>
                <a:gd name="T46" fmla="*/ 1 w 94"/>
                <a:gd name="T47" fmla="*/ 1 h 107"/>
                <a:gd name="T48" fmla="*/ 1 w 94"/>
                <a:gd name="T49" fmla="*/ 1 h 107"/>
                <a:gd name="T50" fmla="*/ 1 w 94"/>
                <a:gd name="T51" fmla="*/ 1 h 107"/>
                <a:gd name="T52" fmla="*/ 1 w 94"/>
                <a:gd name="T53" fmla="*/ 1 h 107"/>
                <a:gd name="T54" fmla="*/ 1 w 94"/>
                <a:gd name="T55" fmla="*/ 1 h 107"/>
                <a:gd name="T56" fmla="*/ 1 w 94"/>
                <a:gd name="T57" fmla="*/ 1 h 107"/>
                <a:gd name="T58" fmla="*/ 1 w 94"/>
                <a:gd name="T59" fmla="*/ 1 h 107"/>
                <a:gd name="T60" fmla="*/ 1 w 94"/>
                <a:gd name="T61" fmla="*/ 1 h 107"/>
                <a:gd name="T62" fmla="*/ 1 w 94"/>
                <a:gd name="T63" fmla="*/ 1 h 107"/>
                <a:gd name="T64" fmla="*/ 1 w 94"/>
                <a:gd name="T65" fmla="*/ 1 h 107"/>
                <a:gd name="T66" fmla="*/ 1 w 94"/>
                <a:gd name="T67" fmla="*/ 1 h 107"/>
                <a:gd name="T68" fmla="*/ 1 w 94"/>
                <a:gd name="T69" fmla="*/ 1 h 107"/>
                <a:gd name="T70" fmla="*/ 1 w 94"/>
                <a:gd name="T71" fmla="*/ 1 h 107"/>
                <a:gd name="T72" fmla="*/ 1 w 94"/>
                <a:gd name="T73" fmla="*/ 0 h 107"/>
                <a:gd name="T74" fmla="*/ 1 w 94"/>
                <a:gd name="T75" fmla="*/ 1 h 107"/>
                <a:gd name="T76" fmla="*/ 1 w 94"/>
                <a:gd name="T77" fmla="*/ 1 h 107"/>
                <a:gd name="T78" fmla="*/ 1 w 94"/>
                <a:gd name="T79" fmla="*/ 1 h 107"/>
                <a:gd name="T80" fmla="*/ 1 w 94"/>
                <a:gd name="T81" fmla="*/ 1 h 107"/>
                <a:gd name="T82" fmla="*/ 0 w 94"/>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107">
                  <a:moveTo>
                    <a:pt x="18" y="54"/>
                  </a:moveTo>
                  <a:lnTo>
                    <a:pt x="19" y="45"/>
                  </a:lnTo>
                  <a:lnTo>
                    <a:pt x="21" y="35"/>
                  </a:lnTo>
                  <a:lnTo>
                    <a:pt x="27" y="26"/>
                  </a:lnTo>
                  <a:lnTo>
                    <a:pt x="34" y="18"/>
                  </a:lnTo>
                  <a:lnTo>
                    <a:pt x="48" y="15"/>
                  </a:lnTo>
                  <a:lnTo>
                    <a:pt x="60" y="18"/>
                  </a:lnTo>
                  <a:lnTo>
                    <a:pt x="69" y="26"/>
                  </a:lnTo>
                  <a:lnTo>
                    <a:pt x="73" y="35"/>
                  </a:lnTo>
                  <a:lnTo>
                    <a:pt x="76" y="45"/>
                  </a:lnTo>
                  <a:lnTo>
                    <a:pt x="76" y="54"/>
                  </a:lnTo>
                  <a:lnTo>
                    <a:pt x="76" y="63"/>
                  </a:lnTo>
                  <a:lnTo>
                    <a:pt x="73" y="74"/>
                  </a:lnTo>
                  <a:lnTo>
                    <a:pt x="69" y="83"/>
                  </a:lnTo>
                  <a:lnTo>
                    <a:pt x="60" y="90"/>
                  </a:lnTo>
                  <a:lnTo>
                    <a:pt x="48" y="93"/>
                  </a:lnTo>
                  <a:lnTo>
                    <a:pt x="34" y="90"/>
                  </a:lnTo>
                  <a:lnTo>
                    <a:pt x="27" y="83"/>
                  </a:lnTo>
                  <a:lnTo>
                    <a:pt x="21" y="74"/>
                  </a:lnTo>
                  <a:lnTo>
                    <a:pt x="19" y="63"/>
                  </a:lnTo>
                  <a:lnTo>
                    <a:pt x="18" y="54"/>
                  </a:lnTo>
                  <a:close/>
                  <a:moveTo>
                    <a:pt x="0" y="54"/>
                  </a:moveTo>
                  <a:lnTo>
                    <a:pt x="3" y="69"/>
                  </a:lnTo>
                  <a:lnTo>
                    <a:pt x="7" y="84"/>
                  </a:lnTo>
                  <a:lnTo>
                    <a:pt x="16" y="96"/>
                  </a:lnTo>
                  <a:lnTo>
                    <a:pt x="30" y="104"/>
                  </a:lnTo>
                  <a:lnTo>
                    <a:pt x="48" y="107"/>
                  </a:lnTo>
                  <a:lnTo>
                    <a:pt x="64" y="104"/>
                  </a:lnTo>
                  <a:lnTo>
                    <a:pt x="78" y="96"/>
                  </a:lnTo>
                  <a:lnTo>
                    <a:pt x="87" y="84"/>
                  </a:lnTo>
                  <a:lnTo>
                    <a:pt x="93" y="69"/>
                  </a:lnTo>
                  <a:lnTo>
                    <a:pt x="94" y="54"/>
                  </a:lnTo>
                  <a:lnTo>
                    <a:pt x="93" y="38"/>
                  </a:lnTo>
                  <a:lnTo>
                    <a:pt x="87" y="24"/>
                  </a:lnTo>
                  <a:lnTo>
                    <a:pt x="78" y="12"/>
                  </a:lnTo>
                  <a:lnTo>
                    <a:pt x="64" y="3"/>
                  </a:lnTo>
                  <a:lnTo>
                    <a:pt x="48" y="0"/>
                  </a:lnTo>
                  <a:lnTo>
                    <a:pt x="30" y="3"/>
                  </a:lnTo>
                  <a:lnTo>
                    <a:pt x="16" y="12"/>
                  </a:lnTo>
                  <a:lnTo>
                    <a:pt x="7" y="24"/>
                  </a:lnTo>
                  <a:lnTo>
                    <a:pt x="3"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41" name="Freeform 45"/>
            <p:cNvSpPr>
              <a:spLocks/>
            </p:cNvSpPr>
            <p:nvPr/>
          </p:nvSpPr>
          <p:spPr bwMode="auto">
            <a:xfrm>
              <a:off x="1934" y="1349"/>
              <a:ext cx="53"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4" y="32"/>
                  </a:moveTo>
                  <a:lnTo>
                    <a:pt x="64" y="30"/>
                  </a:lnTo>
                  <a:lnTo>
                    <a:pt x="63" y="27"/>
                  </a:lnTo>
                  <a:lnTo>
                    <a:pt x="63" y="24"/>
                  </a:lnTo>
                  <a:lnTo>
                    <a:pt x="60" y="21"/>
                  </a:lnTo>
                  <a:lnTo>
                    <a:pt x="57" y="20"/>
                  </a:lnTo>
                  <a:lnTo>
                    <a:pt x="52" y="17"/>
                  </a:lnTo>
                  <a:lnTo>
                    <a:pt x="48" y="15"/>
                  </a:lnTo>
                  <a:lnTo>
                    <a:pt x="40" y="15"/>
                  </a:lnTo>
                  <a:lnTo>
                    <a:pt x="37" y="15"/>
                  </a:lnTo>
                  <a:lnTo>
                    <a:pt x="34" y="15"/>
                  </a:lnTo>
                  <a:lnTo>
                    <a:pt x="31" y="17"/>
                  </a:lnTo>
                  <a:lnTo>
                    <a:pt x="28" y="18"/>
                  </a:lnTo>
                  <a:lnTo>
                    <a:pt x="25" y="20"/>
                  </a:lnTo>
                  <a:lnTo>
                    <a:pt x="22" y="23"/>
                  </a:lnTo>
                  <a:lnTo>
                    <a:pt x="21" y="26"/>
                  </a:lnTo>
                  <a:lnTo>
                    <a:pt x="19" y="30"/>
                  </a:lnTo>
                  <a:lnTo>
                    <a:pt x="21" y="33"/>
                  </a:lnTo>
                  <a:lnTo>
                    <a:pt x="22" y="38"/>
                  </a:lnTo>
                  <a:lnTo>
                    <a:pt x="27" y="39"/>
                  </a:lnTo>
                  <a:lnTo>
                    <a:pt x="31" y="41"/>
                  </a:lnTo>
                  <a:lnTo>
                    <a:pt x="39" y="44"/>
                  </a:lnTo>
                  <a:lnTo>
                    <a:pt x="55" y="47"/>
                  </a:lnTo>
                  <a:lnTo>
                    <a:pt x="72" y="54"/>
                  </a:lnTo>
                  <a:lnTo>
                    <a:pt x="81" y="62"/>
                  </a:lnTo>
                  <a:lnTo>
                    <a:pt x="84" y="74"/>
                  </a:lnTo>
                  <a:lnTo>
                    <a:pt x="81" y="89"/>
                  </a:lnTo>
                  <a:lnTo>
                    <a:pt x="72" y="99"/>
                  </a:lnTo>
                  <a:lnTo>
                    <a:pt x="60" y="105"/>
                  </a:lnTo>
                  <a:lnTo>
                    <a:pt x="43" y="108"/>
                  </a:lnTo>
                  <a:lnTo>
                    <a:pt x="27" y="105"/>
                  </a:lnTo>
                  <a:lnTo>
                    <a:pt x="15" y="101"/>
                  </a:lnTo>
                  <a:lnTo>
                    <a:pt x="7" y="95"/>
                  </a:lnTo>
                  <a:lnTo>
                    <a:pt x="3" y="87"/>
                  </a:lnTo>
                  <a:lnTo>
                    <a:pt x="1" y="80"/>
                  </a:lnTo>
                  <a:lnTo>
                    <a:pt x="0" y="72"/>
                  </a:lnTo>
                  <a:lnTo>
                    <a:pt x="16" y="72"/>
                  </a:lnTo>
                  <a:lnTo>
                    <a:pt x="18" y="77"/>
                  </a:lnTo>
                  <a:lnTo>
                    <a:pt x="19" y="83"/>
                  </a:lnTo>
                  <a:lnTo>
                    <a:pt x="24" y="87"/>
                  </a:lnTo>
                  <a:lnTo>
                    <a:pt x="31" y="92"/>
                  </a:lnTo>
                  <a:lnTo>
                    <a:pt x="43" y="93"/>
                  </a:lnTo>
                  <a:lnTo>
                    <a:pt x="49" y="93"/>
                  </a:lnTo>
                  <a:lnTo>
                    <a:pt x="55" y="92"/>
                  </a:lnTo>
                  <a:lnTo>
                    <a:pt x="60" y="89"/>
                  </a:lnTo>
                  <a:lnTo>
                    <a:pt x="63" y="86"/>
                  </a:lnTo>
                  <a:lnTo>
                    <a:pt x="66" y="81"/>
                  </a:lnTo>
                  <a:lnTo>
                    <a:pt x="67" y="77"/>
                  </a:lnTo>
                  <a:lnTo>
                    <a:pt x="66" y="72"/>
                  </a:lnTo>
                  <a:lnTo>
                    <a:pt x="64" y="69"/>
                  </a:lnTo>
                  <a:lnTo>
                    <a:pt x="60" y="66"/>
                  </a:lnTo>
                  <a:lnTo>
                    <a:pt x="54" y="65"/>
                  </a:lnTo>
                  <a:lnTo>
                    <a:pt x="46" y="62"/>
                  </a:lnTo>
                  <a:lnTo>
                    <a:pt x="27" y="57"/>
                  </a:lnTo>
                  <a:lnTo>
                    <a:pt x="15" y="53"/>
                  </a:lnTo>
                  <a:lnTo>
                    <a:pt x="6" y="45"/>
                  </a:lnTo>
                  <a:lnTo>
                    <a:pt x="3" y="33"/>
                  </a:lnTo>
                  <a:lnTo>
                    <a:pt x="7" y="18"/>
                  </a:lnTo>
                  <a:lnTo>
                    <a:pt x="15" y="8"/>
                  </a:lnTo>
                  <a:lnTo>
                    <a:pt x="27" y="3"/>
                  </a:lnTo>
                  <a:lnTo>
                    <a:pt x="42" y="0"/>
                  </a:lnTo>
                  <a:lnTo>
                    <a:pt x="57" y="3"/>
                  </a:lnTo>
                  <a:lnTo>
                    <a:pt x="67" y="8"/>
                  </a:lnTo>
                  <a:lnTo>
                    <a:pt x="75" y="15"/>
                  </a:lnTo>
                  <a:lnTo>
                    <a:pt x="78" y="21"/>
                  </a:lnTo>
                  <a:lnTo>
                    <a:pt x="81" y="29"/>
                  </a:lnTo>
                  <a:lnTo>
                    <a:pt x="81" y="32"/>
                  </a:lnTo>
                  <a:lnTo>
                    <a:pt x="64" y="32"/>
                  </a:lnTo>
                  <a:close/>
                </a:path>
              </a:pathLst>
            </a:custGeom>
            <a:solidFill>
              <a:srgbClr val="FFFFFF"/>
            </a:solidFill>
            <a:ln w="0">
              <a:solidFill>
                <a:srgbClr val="FFFFFF"/>
              </a:solidFill>
              <a:prstDash val="solid"/>
              <a:round/>
              <a:headEnd/>
              <a:tailEnd/>
            </a:ln>
          </p:spPr>
          <p:txBody>
            <a:bodyPr/>
            <a:lstStyle/>
            <a:p>
              <a:endParaRPr lang="en-US"/>
            </a:p>
          </p:txBody>
        </p:sp>
        <p:sp>
          <p:nvSpPr>
            <p:cNvPr id="42" name="Freeform 46"/>
            <p:cNvSpPr>
              <a:spLocks/>
            </p:cNvSpPr>
            <p:nvPr/>
          </p:nvSpPr>
          <p:spPr bwMode="auto">
            <a:xfrm>
              <a:off x="1998" y="1349"/>
              <a:ext cx="54"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5" y="32"/>
                  </a:moveTo>
                  <a:lnTo>
                    <a:pt x="65" y="30"/>
                  </a:lnTo>
                  <a:lnTo>
                    <a:pt x="63" y="27"/>
                  </a:lnTo>
                  <a:lnTo>
                    <a:pt x="63" y="24"/>
                  </a:lnTo>
                  <a:lnTo>
                    <a:pt x="60" y="21"/>
                  </a:lnTo>
                  <a:lnTo>
                    <a:pt x="57" y="20"/>
                  </a:lnTo>
                  <a:lnTo>
                    <a:pt x="53" y="17"/>
                  </a:lnTo>
                  <a:lnTo>
                    <a:pt x="48" y="15"/>
                  </a:lnTo>
                  <a:lnTo>
                    <a:pt x="41" y="15"/>
                  </a:lnTo>
                  <a:lnTo>
                    <a:pt x="38" y="15"/>
                  </a:lnTo>
                  <a:lnTo>
                    <a:pt x="35" y="15"/>
                  </a:lnTo>
                  <a:lnTo>
                    <a:pt x="32" y="17"/>
                  </a:lnTo>
                  <a:lnTo>
                    <a:pt x="29" y="18"/>
                  </a:lnTo>
                  <a:lnTo>
                    <a:pt x="26" y="20"/>
                  </a:lnTo>
                  <a:lnTo>
                    <a:pt x="23" y="23"/>
                  </a:lnTo>
                  <a:lnTo>
                    <a:pt x="21" y="26"/>
                  </a:lnTo>
                  <a:lnTo>
                    <a:pt x="21" y="30"/>
                  </a:lnTo>
                  <a:lnTo>
                    <a:pt x="21" y="33"/>
                  </a:lnTo>
                  <a:lnTo>
                    <a:pt x="23" y="38"/>
                  </a:lnTo>
                  <a:lnTo>
                    <a:pt x="27" y="39"/>
                  </a:lnTo>
                  <a:lnTo>
                    <a:pt x="32" y="41"/>
                  </a:lnTo>
                  <a:lnTo>
                    <a:pt x="39" y="44"/>
                  </a:lnTo>
                  <a:lnTo>
                    <a:pt x="56" y="47"/>
                  </a:lnTo>
                  <a:lnTo>
                    <a:pt x="72" y="54"/>
                  </a:lnTo>
                  <a:lnTo>
                    <a:pt x="81" y="62"/>
                  </a:lnTo>
                  <a:lnTo>
                    <a:pt x="84" y="74"/>
                  </a:lnTo>
                  <a:lnTo>
                    <a:pt x="81" y="89"/>
                  </a:lnTo>
                  <a:lnTo>
                    <a:pt x="72" y="99"/>
                  </a:lnTo>
                  <a:lnTo>
                    <a:pt x="60" y="105"/>
                  </a:lnTo>
                  <a:lnTo>
                    <a:pt x="44" y="108"/>
                  </a:lnTo>
                  <a:lnTo>
                    <a:pt x="27" y="105"/>
                  </a:lnTo>
                  <a:lnTo>
                    <a:pt x="15" y="101"/>
                  </a:lnTo>
                  <a:lnTo>
                    <a:pt x="8" y="95"/>
                  </a:lnTo>
                  <a:lnTo>
                    <a:pt x="3" y="87"/>
                  </a:lnTo>
                  <a:lnTo>
                    <a:pt x="2" y="80"/>
                  </a:lnTo>
                  <a:lnTo>
                    <a:pt x="0" y="72"/>
                  </a:lnTo>
                  <a:lnTo>
                    <a:pt x="17" y="72"/>
                  </a:lnTo>
                  <a:lnTo>
                    <a:pt x="18" y="77"/>
                  </a:lnTo>
                  <a:lnTo>
                    <a:pt x="20" y="83"/>
                  </a:lnTo>
                  <a:lnTo>
                    <a:pt x="24" y="87"/>
                  </a:lnTo>
                  <a:lnTo>
                    <a:pt x="32" y="92"/>
                  </a:lnTo>
                  <a:lnTo>
                    <a:pt x="44" y="93"/>
                  </a:lnTo>
                  <a:lnTo>
                    <a:pt x="50" y="93"/>
                  </a:lnTo>
                  <a:lnTo>
                    <a:pt x="56" y="92"/>
                  </a:lnTo>
                  <a:lnTo>
                    <a:pt x="60" y="89"/>
                  </a:lnTo>
                  <a:lnTo>
                    <a:pt x="65" y="86"/>
                  </a:lnTo>
                  <a:lnTo>
                    <a:pt x="66" y="81"/>
                  </a:lnTo>
                  <a:lnTo>
                    <a:pt x="68" y="77"/>
                  </a:lnTo>
                  <a:lnTo>
                    <a:pt x="66" y="72"/>
                  </a:lnTo>
                  <a:lnTo>
                    <a:pt x="65" y="69"/>
                  </a:lnTo>
                  <a:lnTo>
                    <a:pt x="60" y="66"/>
                  </a:lnTo>
                  <a:lnTo>
                    <a:pt x="54" y="65"/>
                  </a:lnTo>
                  <a:lnTo>
                    <a:pt x="47" y="62"/>
                  </a:lnTo>
                  <a:lnTo>
                    <a:pt x="27" y="57"/>
                  </a:lnTo>
                  <a:lnTo>
                    <a:pt x="15" y="53"/>
                  </a:lnTo>
                  <a:lnTo>
                    <a:pt x="8" y="45"/>
                  </a:lnTo>
                  <a:lnTo>
                    <a:pt x="5" y="33"/>
                  </a:lnTo>
                  <a:lnTo>
                    <a:pt x="8" y="18"/>
                  </a:lnTo>
                  <a:lnTo>
                    <a:pt x="15" y="8"/>
                  </a:lnTo>
                  <a:lnTo>
                    <a:pt x="29" y="3"/>
                  </a:lnTo>
                  <a:lnTo>
                    <a:pt x="42" y="0"/>
                  </a:lnTo>
                  <a:lnTo>
                    <a:pt x="57" y="3"/>
                  </a:lnTo>
                  <a:lnTo>
                    <a:pt x="69" y="8"/>
                  </a:lnTo>
                  <a:lnTo>
                    <a:pt x="75" y="15"/>
                  </a:lnTo>
                  <a:lnTo>
                    <a:pt x="80" y="21"/>
                  </a:lnTo>
                  <a:lnTo>
                    <a:pt x="81" y="29"/>
                  </a:lnTo>
                  <a:lnTo>
                    <a:pt x="81" y="32"/>
                  </a:lnTo>
                  <a:lnTo>
                    <a:pt x="65" y="32"/>
                  </a:lnTo>
                  <a:close/>
                </a:path>
              </a:pathLst>
            </a:custGeom>
            <a:solidFill>
              <a:srgbClr val="FFFFFF"/>
            </a:solidFill>
            <a:ln w="0">
              <a:solidFill>
                <a:srgbClr val="FFFFFF"/>
              </a:solidFill>
              <a:prstDash val="solid"/>
              <a:round/>
              <a:headEnd/>
              <a:tailEnd/>
            </a:ln>
          </p:spPr>
          <p:txBody>
            <a:bodyPr/>
            <a:lstStyle/>
            <a:p>
              <a:endParaRPr lang="en-US"/>
            </a:p>
          </p:txBody>
        </p:sp>
        <p:sp>
          <p:nvSpPr>
            <p:cNvPr id="43" name="Freeform 47"/>
            <p:cNvSpPr>
              <a:spLocks noEditPoints="1"/>
            </p:cNvSpPr>
            <p:nvPr/>
          </p:nvSpPr>
          <p:spPr bwMode="auto">
            <a:xfrm>
              <a:off x="2100" y="1349"/>
              <a:ext cx="62" cy="70"/>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1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0 h 108"/>
                <a:gd name="T80" fmla="*/ 1 w 96"/>
                <a:gd name="T81" fmla="*/ 1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8" y="69"/>
                  </a:moveTo>
                  <a:lnTo>
                    <a:pt x="66" y="80"/>
                  </a:lnTo>
                  <a:lnTo>
                    <a:pt x="59" y="87"/>
                  </a:lnTo>
                  <a:lnTo>
                    <a:pt x="48" y="92"/>
                  </a:lnTo>
                  <a:lnTo>
                    <a:pt x="36" y="93"/>
                  </a:lnTo>
                  <a:lnTo>
                    <a:pt x="32" y="93"/>
                  </a:lnTo>
                  <a:lnTo>
                    <a:pt x="26" y="92"/>
                  </a:lnTo>
                  <a:lnTo>
                    <a:pt x="23" y="89"/>
                  </a:lnTo>
                  <a:lnTo>
                    <a:pt x="20" y="86"/>
                  </a:lnTo>
                  <a:lnTo>
                    <a:pt x="18" y="81"/>
                  </a:lnTo>
                  <a:lnTo>
                    <a:pt x="18" y="75"/>
                  </a:lnTo>
                  <a:lnTo>
                    <a:pt x="20" y="71"/>
                  </a:lnTo>
                  <a:lnTo>
                    <a:pt x="21" y="68"/>
                  </a:lnTo>
                  <a:lnTo>
                    <a:pt x="24" y="65"/>
                  </a:lnTo>
                  <a:lnTo>
                    <a:pt x="29" y="62"/>
                  </a:lnTo>
                  <a:lnTo>
                    <a:pt x="32" y="60"/>
                  </a:lnTo>
                  <a:lnTo>
                    <a:pt x="36" y="60"/>
                  </a:lnTo>
                  <a:lnTo>
                    <a:pt x="41" y="59"/>
                  </a:lnTo>
                  <a:lnTo>
                    <a:pt x="56" y="57"/>
                  </a:lnTo>
                  <a:lnTo>
                    <a:pt x="65" y="56"/>
                  </a:lnTo>
                  <a:lnTo>
                    <a:pt x="68" y="53"/>
                  </a:lnTo>
                  <a:lnTo>
                    <a:pt x="68" y="69"/>
                  </a:lnTo>
                  <a:close/>
                  <a:moveTo>
                    <a:pt x="21" y="35"/>
                  </a:moveTo>
                  <a:lnTo>
                    <a:pt x="23" y="32"/>
                  </a:lnTo>
                  <a:lnTo>
                    <a:pt x="23" y="27"/>
                  </a:lnTo>
                  <a:lnTo>
                    <a:pt x="24" y="24"/>
                  </a:lnTo>
                  <a:lnTo>
                    <a:pt x="26" y="21"/>
                  </a:lnTo>
                  <a:lnTo>
                    <a:pt x="29" y="18"/>
                  </a:lnTo>
                  <a:lnTo>
                    <a:pt x="33" y="17"/>
                  </a:lnTo>
                  <a:lnTo>
                    <a:pt x="38" y="15"/>
                  </a:lnTo>
                  <a:lnTo>
                    <a:pt x="45" y="15"/>
                  </a:lnTo>
                  <a:lnTo>
                    <a:pt x="53" y="15"/>
                  </a:lnTo>
                  <a:lnTo>
                    <a:pt x="59" y="17"/>
                  </a:lnTo>
                  <a:lnTo>
                    <a:pt x="63" y="18"/>
                  </a:lnTo>
                  <a:lnTo>
                    <a:pt x="66" y="23"/>
                  </a:lnTo>
                  <a:lnTo>
                    <a:pt x="68" y="26"/>
                  </a:lnTo>
                  <a:lnTo>
                    <a:pt x="69" y="32"/>
                  </a:lnTo>
                  <a:lnTo>
                    <a:pt x="68" y="36"/>
                  </a:lnTo>
                  <a:lnTo>
                    <a:pt x="68" y="39"/>
                  </a:lnTo>
                  <a:lnTo>
                    <a:pt x="66" y="41"/>
                  </a:lnTo>
                  <a:lnTo>
                    <a:pt x="63" y="42"/>
                  </a:lnTo>
                  <a:lnTo>
                    <a:pt x="62" y="42"/>
                  </a:lnTo>
                  <a:lnTo>
                    <a:pt x="60" y="44"/>
                  </a:lnTo>
                  <a:lnTo>
                    <a:pt x="32" y="47"/>
                  </a:lnTo>
                  <a:lnTo>
                    <a:pt x="18" y="50"/>
                  </a:lnTo>
                  <a:lnTo>
                    <a:pt x="9" y="57"/>
                  </a:lnTo>
                  <a:lnTo>
                    <a:pt x="3" y="65"/>
                  </a:lnTo>
                  <a:lnTo>
                    <a:pt x="2" y="72"/>
                  </a:lnTo>
                  <a:lnTo>
                    <a:pt x="0" y="78"/>
                  </a:lnTo>
                  <a:lnTo>
                    <a:pt x="3" y="90"/>
                  </a:lnTo>
                  <a:lnTo>
                    <a:pt x="9" y="99"/>
                  </a:lnTo>
                  <a:lnTo>
                    <a:pt x="20" y="105"/>
                  </a:lnTo>
                  <a:lnTo>
                    <a:pt x="33" y="108"/>
                  </a:lnTo>
                  <a:lnTo>
                    <a:pt x="45" y="107"/>
                  </a:lnTo>
                  <a:lnTo>
                    <a:pt x="56" y="102"/>
                  </a:lnTo>
                  <a:lnTo>
                    <a:pt x="63" y="96"/>
                  </a:lnTo>
                  <a:lnTo>
                    <a:pt x="69" y="92"/>
                  </a:lnTo>
                  <a:lnTo>
                    <a:pt x="69" y="95"/>
                  </a:lnTo>
                  <a:lnTo>
                    <a:pt x="71" y="98"/>
                  </a:lnTo>
                  <a:lnTo>
                    <a:pt x="72" y="101"/>
                  </a:lnTo>
                  <a:lnTo>
                    <a:pt x="74" y="104"/>
                  </a:lnTo>
                  <a:lnTo>
                    <a:pt x="77" y="105"/>
                  </a:lnTo>
                  <a:lnTo>
                    <a:pt x="81" y="107"/>
                  </a:lnTo>
                  <a:lnTo>
                    <a:pt x="87" y="107"/>
                  </a:lnTo>
                  <a:lnTo>
                    <a:pt x="90" y="107"/>
                  </a:lnTo>
                  <a:lnTo>
                    <a:pt x="93" y="105"/>
                  </a:lnTo>
                  <a:lnTo>
                    <a:pt x="96" y="105"/>
                  </a:lnTo>
                  <a:lnTo>
                    <a:pt x="96" y="92"/>
                  </a:lnTo>
                  <a:lnTo>
                    <a:pt x="93" y="93"/>
                  </a:lnTo>
                  <a:lnTo>
                    <a:pt x="90" y="93"/>
                  </a:lnTo>
                  <a:lnTo>
                    <a:pt x="89" y="93"/>
                  </a:lnTo>
                  <a:lnTo>
                    <a:pt x="87" y="92"/>
                  </a:lnTo>
                  <a:lnTo>
                    <a:pt x="86" y="90"/>
                  </a:lnTo>
                  <a:lnTo>
                    <a:pt x="86" y="87"/>
                  </a:lnTo>
                  <a:lnTo>
                    <a:pt x="86" y="29"/>
                  </a:lnTo>
                  <a:lnTo>
                    <a:pt x="83" y="18"/>
                  </a:lnTo>
                  <a:lnTo>
                    <a:pt x="77" y="11"/>
                  </a:lnTo>
                  <a:lnTo>
                    <a:pt x="69" y="5"/>
                  </a:lnTo>
                  <a:lnTo>
                    <a:pt x="62" y="2"/>
                  </a:lnTo>
                  <a:lnTo>
                    <a:pt x="53" y="0"/>
                  </a:lnTo>
                  <a:lnTo>
                    <a:pt x="48" y="0"/>
                  </a:lnTo>
                  <a:lnTo>
                    <a:pt x="30" y="2"/>
                  </a:lnTo>
                  <a:lnTo>
                    <a:pt x="18"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44" name="Freeform 48"/>
            <p:cNvSpPr>
              <a:spLocks/>
            </p:cNvSpPr>
            <p:nvPr/>
          </p:nvSpPr>
          <p:spPr bwMode="auto">
            <a:xfrm>
              <a:off x="2175" y="1349"/>
              <a:ext cx="53" cy="68"/>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6" y="18"/>
                  </a:lnTo>
                  <a:lnTo>
                    <a:pt x="45" y="15"/>
                  </a:lnTo>
                  <a:lnTo>
                    <a:pt x="38" y="17"/>
                  </a:lnTo>
                  <a:lnTo>
                    <a:pt x="32"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8"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45" name="Freeform 49"/>
            <p:cNvSpPr>
              <a:spLocks noEditPoints="1"/>
            </p:cNvSpPr>
            <p:nvPr/>
          </p:nvSpPr>
          <p:spPr bwMode="auto">
            <a:xfrm>
              <a:off x="2244"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1" y="52"/>
                  </a:lnTo>
                  <a:lnTo>
                    <a:pt x="45" y="49"/>
                  </a:lnTo>
                  <a:lnTo>
                    <a:pt x="57" y="52"/>
                  </a:lnTo>
                  <a:lnTo>
                    <a:pt x="66" y="60"/>
                  </a:lnTo>
                  <a:lnTo>
                    <a:pt x="70" y="70"/>
                  </a:lnTo>
                  <a:lnTo>
                    <a:pt x="72" y="82"/>
                  </a:lnTo>
                  <a:lnTo>
                    <a:pt x="72" y="93"/>
                  </a:lnTo>
                  <a:lnTo>
                    <a:pt x="70" y="106"/>
                  </a:lnTo>
                  <a:lnTo>
                    <a:pt x="66" y="117"/>
                  </a:lnTo>
                  <a:lnTo>
                    <a:pt x="58" y="123"/>
                  </a:lnTo>
                  <a:lnTo>
                    <a:pt x="52" y="126"/>
                  </a:lnTo>
                  <a:lnTo>
                    <a:pt x="45" y="127"/>
                  </a:lnTo>
                  <a:lnTo>
                    <a:pt x="33" y="124"/>
                  </a:lnTo>
                  <a:lnTo>
                    <a:pt x="24" y="115"/>
                  </a:lnTo>
                  <a:lnTo>
                    <a:pt x="19" y="103"/>
                  </a:lnTo>
                  <a:lnTo>
                    <a:pt x="18" y="88"/>
                  </a:lnTo>
                  <a:close/>
                  <a:moveTo>
                    <a:pt x="90" y="0"/>
                  </a:moveTo>
                  <a:lnTo>
                    <a:pt x="72" y="0"/>
                  </a:lnTo>
                  <a:lnTo>
                    <a:pt x="72" y="52"/>
                  </a:lnTo>
                  <a:lnTo>
                    <a:pt x="69" y="46"/>
                  </a:lnTo>
                  <a:lnTo>
                    <a:pt x="63" y="42"/>
                  </a:lnTo>
                  <a:lnTo>
                    <a:pt x="54" y="36"/>
                  </a:lnTo>
                  <a:lnTo>
                    <a:pt x="42" y="34"/>
                  </a:lnTo>
                  <a:lnTo>
                    <a:pt x="27" y="37"/>
                  </a:lnTo>
                  <a:lnTo>
                    <a:pt x="15" y="45"/>
                  </a:lnTo>
                  <a:lnTo>
                    <a:pt x="7" y="55"/>
                  </a:lnTo>
                  <a:lnTo>
                    <a:pt x="1" y="69"/>
                  </a:lnTo>
                  <a:lnTo>
                    <a:pt x="0" y="85"/>
                  </a:lnTo>
                  <a:lnTo>
                    <a:pt x="1" y="97"/>
                  </a:lnTo>
                  <a:lnTo>
                    <a:pt x="4" y="111"/>
                  </a:lnTo>
                  <a:lnTo>
                    <a:pt x="9" y="123"/>
                  </a:lnTo>
                  <a:lnTo>
                    <a:pt x="18" y="132"/>
                  </a:lnTo>
                  <a:lnTo>
                    <a:pt x="28" y="139"/>
                  </a:lnTo>
                  <a:lnTo>
                    <a:pt x="45" y="142"/>
                  </a:lnTo>
                  <a:lnTo>
                    <a:pt x="54"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46" name="Freeform 50"/>
            <p:cNvSpPr>
              <a:spLocks noEditPoints="1"/>
            </p:cNvSpPr>
            <p:nvPr/>
          </p:nvSpPr>
          <p:spPr bwMode="auto">
            <a:xfrm>
              <a:off x="2360" y="1327"/>
              <a:ext cx="73" cy="90"/>
            </a:xfrm>
            <a:custGeom>
              <a:avLst/>
              <a:gdLst>
                <a:gd name="T0" fmla="*/ 1 w 114"/>
                <a:gd name="T1" fmla="*/ 1 h 139"/>
                <a:gd name="T2" fmla="*/ 1 w 114"/>
                <a:gd name="T3" fmla="*/ 1 h 139"/>
                <a:gd name="T4" fmla="*/ 1 w 114"/>
                <a:gd name="T5" fmla="*/ 1 h 139"/>
                <a:gd name="T6" fmla="*/ 1 w 114"/>
                <a:gd name="T7" fmla="*/ 1 h 139"/>
                <a:gd name="T8" fmla="*/ 1 w 114"/>
                <a:gd name="T9" fmla="*/ 1 h 139"/>
                <a:gd name="T10" fmla="*/ 1 w 114"/>
                <a:gd name="T11" fmla="*/ 1 h 139"/>
                <a:gd name="T12" fmla="*/ 1 w 114"/>
                <a:gd name="T13" fmla="*/ 1 h 139"/>
                <a:gd name="T14" fmla="*/ 1 w 114"/>
                <a:gd name="T15" fmla="*/ 1 h 139"/>
                <a:gd name="T16" fmla="*/ 1 w 114"/>
                <a:gd name="T17" fmla="*/ 1 h 139"/>
                <a:gd name="T18" fmla="*/ 1 w 114"/>
                <a:gd name="T19" fmla="*/ 1 h 139"/>
                <a:gd name="T20" fmla="*/ 1 w 114"/>
                <a:gd name="T21" fmla="*/ 1 h 139"/>
                <a:gd name="T22" fmla="*/ 1 w 114"/>
                <a:gd name="T23" fmla="*/ 1 h 139"/>
                <a:gd name="T24" fmla="*/ 1 w 114"/>
                <a:gd name="T25" fmla="*/ 1 h 139"/>
                <a:gd name="T26" fmla="*/ 1 w 114"/>
                <a:gd name="T27" fmla="*/ 1 h 139"/>
                <a:gd name="T28" fmla="*/ 1 w 114"/>
                <a:gd name="T29" fmla="*/ 1 h 139"/>
                <a:gd name="T30" fmla="*/ 1 w 114"/>
                <a:gd name="T31" fmla="*/ 1 h 139"/>
                <a:gd name="T32" fmla="*/ 1 w 114"/>
                <a:gd name="T33" fmla="*/ 1 h 139"/>
                <a:gd name="T34" fmla="*/ 1 w 114"/>
                <a:gd name="T35" fmla="*/ 1 h 139"/>
                <a:gd name="T36" fmla="*/ 1 w 114"/>
                <a:gd name="T37" fmla="*/ 1 h 139"/>
                <a:gd name="T38" fmla="*/ 1 w 114"/>
                <a:gd name="T39" fmla="*/ 1 h 139"/>
                <a:gd name="T40" fmla="*/ 1 w 114"/>
                <a:gd name="T41" fmla="*/ 1 h 139"/>
                <a:gd name="T42" fmla="*/ 1 w 114"/>
                <a:gd name="T43" fmla="*/ 1 h 139"/>
                <a:gd name="T44" fmla="*/ 1 w 114"/>
                <a:gd name="T45" fmla="*/ 1 h 139"/>
                <a:gd name="T46" fmla="*/ 1 w 114"/>
                <a:gd name="T47" fmla="*/ 1 h 139"/>
                <a:gd name="T48" fmla="*/ 1 w 114"/>
                <a:gd name="T49" fmla="*/ 1 h 139"/>
                <a:gd name="T50" fmla="*/ 1 w 114"/>
                <a:gd name="T51" fmla="*/ 1 h 139"/>
                <a:gd name="T52" fmla="*/ 1 w 114"/>
                <a:gd name="T53" fmla="*/ 1 h 139"/>
                <a:gd name="T54" fmla="*/ 1 w 114"/>
                <a:gd name="T55" fmla="*/ 1 h 139"/>
                <a:gd name="T56" fmla="*/ 1 w 114"/>
                <a:gd name="T57" fmla="*/ 1 h 139"/>
                <a:gd name="T58" fmla="*/ 1 w 114"/>
                <a:gd name="T59" fmla="*/ 1 h 139"/>
                <a:gd name="T60" fmla="*/ 1 w 114"/>
                <a:gd name="T61" fmla="*/ 1 h 139"/>
                <a:gd name="T62" fmla="*/ 1 w 114"/>
                <a:gd name="T63" fmla="*/ 1 h 139"/>
                <a:gd name="T64" fmla="*/ 1 w 114"/>
                <a:gd name="T65" fmla="*/ 1 h 139"/>
                <a:gd name="T66" fmla="*/ 1 w 114"/>
                <a:gd name="T67" fmla="*/ 1 h 139"/>
                <a:gd name="T68" fmla="*/ 1 w 114"/>
                <a:gd name="T69" fmla="*/ 1 h 139"/>
                <a:gd name="T70" fmla="*/ 1 w 114"/>
                <a:gd name="T71" fmla="*/ 1 h 139"/>
                <a:gd name="T72" fmla="*/ 1 w 114"/>
                <a:gd name="T73" fmla="*/ 1 h 139"/>
                <a:gd name="T74" fmla="*/ 1 w 114"/>
                <a:gd name="T75" fmla="*/ 1 h 139"/>
                <a:gd name="T76" fmla="*/ 1 w 114"/>
                <a:gd name="T77" fmla="*/ 1 h 139"/>
                <a:gd name="T78" fmla="*/ 1 w 114"/>
                <a:gd name="T79" fmla="*/ 1 h 139"/>
                <a:gd name="T80" fmla="*/ 1 w 114"/>
                <a:gd name="T81" fmla="*/ 1 h 139"/>
                <a:gd name="T82" fmla="*/ 1 w 114"/>
                <a:gd name="T83" fmla="*/ 1 h 139"/>
                <a:gd name="T84" fmla="*/ 1 w 114"/>
                <a:gd name="T85" fmla="*/ 0 h 139"/>
                <a:gd name="T86" fmla="*/ 0 w 114"/>
                <a:gd name="T87" fmla="*/ 0 h 139"/>
                <a:gd name="T88" fmla="*/ 0 w 114"/>
                <a:gd name="T89" fmla="*/ 1 h 139"/>
                <a:gd name="T90" fmla="*/ 1 w 114"/>
                <a:gd name="T91" fmla="*/ 1 h 139"/>
                <a:gd name="T92" fmla="*/ 1 w 114"/>
                <a:gd name="T93" fmla="*/ 1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 h="139">
                  <a:moveTo>
                    <a:pt x="18" y="16"/>
                  </a:moveTo>
                  <a:lnTo>
                    <a:pt x="64" y="16"/>
                  </a:lnTo>
                  <a:lnTo>
                    <a:pt x="70" y="16"/>
                  </a:lnTo>
                  <a:lnTo>
                    <a:pt x="78" y="18"/>
                  </a:lnTo>
                  <a:lnTo>
                    <a:pt x="84" y="22"/>
                  </a:lnTo>
                  <a:lnTo>
                    <a:pt x="88" y="28"/>
                  </a:lnTo>
                  <a:lnTo>
                    <a:pt x="90" y="39"/>
                  </a:lnTo>
                  <a:lnTo>
                    <a:pt x="87" y="51"/>
                  </a:lnTo>
                  <a:lnTo>
                    <a:pt x="81" y="58"/>
                  </a:lnTo>
                  <a:lnTo>
                    <a:pt x="72" y="63"/>
                  </a:lnTo>
                  <a:lnTo>
                    <a:pt x="61" y="63"/>
                  </a:lnTo>
                  <a:lnTo>
                    <a:pt x="18" y="63"/>
                  </a:lnTo>
                  <a:lnTo>
                    <a:pt x="18" y="16"/>
                  </a:lnTo>
                  <a:close/>
                  <a:moveTo>
                    <a:pt x="18" y="79"/>
                  </a:moveTo>
                  <a:lnTo>
                    <a:pt x="63" y="79"/>
                  </a:lnTo>
                  <a:lnTo>
                    <a:pt x="75" y="81"/>
                  </a:lnTo>
                  <a:lnTo>
                    <a:pt x="82" y="85"/>
                  </a:lnTo>
                  <a:lnTo>
                    <a:pt x="85" y="90"/>
                  </a:lnTo>
                  <a:lnTo>
                    <a:pt x="88" y="97"/>
                  </a:lnTo>
                  <a:lnTo>
                    <a:pt x="88" y="103"/>
                  </a:lnTo>
                  <a:lnTo>
                    <a:pt x="88" y="114"/>
                  </a:lnTo>
                  <a:lnTo>
                    <a:pt x="90" y="127"/>
                  </a:lnTo>
                  <a:lnTo>
                    <a:pt x="91" y="139"/>
                  </a:lnTo>
                  <a:lnTo>
                    <a:pt x="114" y="139"/>
                  </a:lnTo>
                  <a:lnTo>
                    <a:pt x="114" y="136"/>
                  </a:lnTo>
                  <a:lnTo>
                    <a:pt x="111" y="133"/>
                  </a:lnTo>
                  <a:lnTo>
                    <a:pt x="109" y="130"/>
                  </a:lnTo>
                  <a:lnTo>
                    <a:pt x="108" y="127"/>
                  </a:lnTo>
                  <a:lnTo>
                    <a:pt x="108" y="121"/>
                  </a:lnTo>
                  <a:lnTo>
                    <a:pt x="106" y="97"/>
                  </a:lnTo>
                  <a:lnTo>
                    <a:pt x="105" y="85"/>
                  </a:lnTo>
                  <a:lnTo>
                    <a:pt x="100" y="78"/>
                  </a:lnTo>
                  <a:lnTo>
                    <a:pt x="96" y="73"/>
                  </a:lnTo>
                  <a:lnTo>
                    <a:pt x="90" y="70"/>
                  </a:lnTo>
                  <a:lnTo>
                    <a:pt x="96" y="66"/>
                  </a:lnTo>
                  <a:lnTo>
                    <a:pt x="103" y="60"/>
                  </a:lnTo>
                  <a:lnTo>
                    <a:pt x="108" y="51"/>
                  </a:lnTo>
                  <a:lnTo>
                    <a:pt x="109" y="37"/>
                  </a:lnTo>
                  <a:lnTo>
                    <a:pt x="106" y="22"/>
                  </a:lnTo>
                  <a:lnTo>
                    <a:pt x="100" y="12"/>
                  </a:lnTo>
                  <a:lnTo>
                    <a:pt x="90" y="4"/>
                  </a:lnTo>
                  <a:lnTo>
                    <a:pt x="76" y="1"/>
                  </a:lnTo>
                  <a:lnTo>
                    <a:pt x="63" y="0"/>
                  </a:lnTo>
                  <a:lnTo>
                    <a:pt x="0" y="0"/>
                  </a:lnTo>
                  <a:lnTo>
                    <a:pt x="0" y="139"/>
                  </a:lnTo>
                  <a:lnTo>
                    <a:pt x="18" y="139"/>
                  </a:lnTo>
                  <a:lnTo>
                    <a:pt x="18" y="79"/>
                  </a:lnTo>
                  <a:close/>
                </a:path>
              </a:pathLst>
            </a:custGeom>
            <a:solidFill>
              <a:srgbClr val="FFFFFF"/>
            </a:solidFill>
            <a:ln w="0">
              <a:solidFill>
                <a:srgbClr val="FFFFFF"/>
              </a:solidFill>
              <a:prstDash val="solid"/>
              <a:round/>
              <a:headEnd/>
              <a:tailEnd/>
            </a:ln>
          </p:spPr>
          <p:txBody>
            <a:bodyPr/>
            <a:lstStyle/>
            <a:p>
              <a:endParaRPr lang="en-US"/>
            </a:p>
          </p:txBody>
        </p:sp>
        <p:sp>
          <p:nvSpPr>
            <p:cNvPr id="47" name="Freeform 51"/>
            <p:cNvSpPr>
              <a:spLocks noEditPoints="1"/>
            </p:cNvSpPr>
            <p:nvPr/>
          </p:nvSpPr>
          <p:spPr bwMode="auto">
            <a:xfrm>
              <a:off x="2445" y="1349"/>
              <a:ext cx="60" cy="70"/>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8" y="47"/>
                  </a:moveTo>
                  <a:lnTo>
                    <a:pt x="23" y="32"/>
                  </a:lnTo>
                  <a:lnTo>
                    <a:pt x="32" y="20"/>
                  </a:lnTo>
                  <a:lnTo>
                    <a:pt x="47" y="15"/>
                  </a:lnTo>
                  <a:lnTo>
                    <a:pt x="60"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3" y="60"/>
                  </a:lnTo>
                  <a:lnTo>
                    <a:pt x="90" y="39"/>
                  </a:lnTo>
                  <a:lnTo>
                    <a:pt x="86" y="23"/>
                  </a:lnTo>
                  <a:lnTo>
                    <a:pt x="77" y="11"/>
                  </a:lnTo>
                  <a:lnTo>
                    <a:pt x="65" y="3"/>
                  </a:lnTo>
                  <a:lnTo>
                    <a:pt x="48" y="0"/>
                  </a:lnTo>
                  <a:lnTo>
                    <a:pt x="32"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4" y="101"/>
                  </a:lnTo>
                  <a:lnTo>
                    <a:pt x="83" y="90"/>
                  </a:lnTo>
                  <a:lnTo>
                    <a:pt x="89" y="80"/>
                  </a:lnTo>
                  <a:lnTo>
                    <a:pt x="92"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48" name="Freeform 52"/>
            <p:cNvSpPr>
              <a:spLocks noEditPoints="1"/>
            </p:cNvSpPr>
            <p:nvPr/>
          </p:nvSpPr>
          <p:spPr bwMode="auto">
            <a:xfrm>
              <a:off x="2516"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0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20" y="69"/>
                  </a:lnTo>
                  <a:lnTo>
                    <a:pt x="24" y="60"/>
                  </a:lnTo>
                  <a:lnTo>
                    <a:pt x="32" y="52"/>
                  </a:lnTo>
                  <a:lnTo>
                    <a:pt x="45" y="49"/>
                  </a:lnTo>
                  <a:lnTo>
                    <a:pt x="57" y="52"/>
                  </a:lnTo>
                  <a:lnTo>
                    <a:pt x="65" y="60"/>
                  </a:lnTo>
                  <a:lnTo>
                    <a:pt x="69" y="70"/>
                  </a:lnTo>
                  <a:lnTo>
                    <a:pt x="72" y="82"/>
                  </a:lnTo>
                  <a:lnTo>
                    <a:pt x="72" y="93"/>
                  </a:lnTo>
                  <a:lnTo>
                    <a:pt x="71" y="106"/>
                  </a:lnTo>
                  <a:lnTo>
                    <a:pt x="66" y="117"/>
                  </a:lnTo>
                  <a:lnTo>
                    <a:pt x="59" y="123"/>
                  </a:lnTo>
                  <a:lnTo>
                    <a:pt x="51" y="126"/>
                  </a:lnTo>
                  <a:lnTo>
                    <a:pt x="45" y="127"/>
                  </a:lnTo>
                  <a:lnTo>
                    <a:pt x="33" y="124"/>
                  </a:lnTo>
                  <a:lnTo>
                    <a:pt x="24" y="115"/>
                  </a:lnTo>
                  <a:lnTo>
                    <a:pt x="20" y="103"/>
                  </a:lnTo>
                  <a:lnTo>
                    <a:pt x="18" y="88"/>
                  </a:lnTo>
                  <a:close/>
                  <a:moveTo>
                    <a:pt x="90" y="0"/>
                  </a:moveTo>
                  <a:lnTo>
                    <a:pt x="72" y="0"/>
                  </a:lnTo>
                  <a:lnTo>
                    <a:pt x="72" y="52"/>
                  </a:lnTo>
                  <a:lnTo>
                    <a:pt x="68" y="46"/>
                  </a:lnTo>
                  <a:lnTo>
                    <a:pt x="63" y="42"/>
                  </a:lnTo>
                  <a:lnTo>
                    <a:pt x="54" y="36"/>
                  </a:lnTo>
                  <a:lnTo>
                    <a:pt x="42" y="34"/>
                  </a:lnTo>
                  <a:lnTo>
                    <a:pt x="27" y="37"/>
                  </a:lnTo>
                  <a:lnTo>
                    <a:pt x="15" y="45"/>
                  </a:lnTo>
                  <a:lnTo>
                    <a:pt x="8" y="55"/>
                  </a:lnTo>
                  <a:lnTo>
                    <a:pt x="2" y="69"/>
                  </a:lnTo>
                  <a:lnTo>
                    <a:pt x="0" y="85"/>
                  </a:lnTo>
                  <a:lnTo>
                    <a:pt x="0" y="97"/>
                  </a:lnTo>
                  <a:lnTo>
                    <a:pt x="3" y="111"/>
                  </a:lnTo>
                  <a:lnTo>
                    <a:pt x="9" y="123"/>
                  </a:lnTo>
                  <a:lnTo>
                    <a:pt x="18" y="132"/>
                  </a:lnTo>
                  <a:lnTo>
                    <a:pt x="29" y="139"/>
                  </a:lnTo>
                  <a:lnTo>
                    <a:pt x="44" y="142"/>
                  </a:lnTo>
                  <a:lnTo>
                    <a:pt x="54" y="141"/>
                  </a:lnTo>
                  <a:lnTo>
                    <a:pt x="65" y="135"/>
                  </a:lnTo>
                  <a:lnTo>
                    <a:pt x="74" y="124"/>
                  </a:lnTo>
                  <a:lnTo>
                    <a:pt x="74"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49" name="Freeform 53"/>
            <p:cNvSpPr>
              <a:spLocks/>
            </p:cNvSpPr>
            <p:nvPr/>
          </p:nvSpPr>
          <p:spPr bwMode="auto">
            <a:xfrm>
              <a:off x="2626" y="1325"/>
              <a:ext cx="79" cy="94"/>
            </a:xfrm>
            <a:custGeom>
              <a:avLst/>
              <a:gdLst>
                <a:gd name="T0" fmla="*/ 1 w 123"/>
                <a:gd name="T1" fmla="*/ 1 h 145"/>
                <a:gd name="T2" fmla="*/ 1 w 123"/>
                <a:gd name="T3" fmla="*/ 1 h 145"/>
                <a:gd name="T4" fmla="*/ 1 w 123"/>
                <a:gd name="T5" fmla="*/ 1 h 145"/>
                <a:gd name="T6" fmla="*/ 1 w 123"/>
                <a:gd name="T7" fmla="*/ 1 h 145"/>
                <a:gd name="T8" fmla="*/ 1 w 123"/>
                <a:gd name="T9" fmla="*/ 1 h 145"/>
                <a:gd name="T10" fmla="*/ 1 w 123"/>
                <a:gd name="T11" fmla="*/ 1 h 145"/>
                <a:gd name="T12" fmla="*/ 1 w 123"/>
                <a:gd name="T13" fmla="*/ 1 h 145"/>
                <a:gd name="T14" fmla="*/ 1 w 123"/>
                <a:gd name="T15" fmla="*/ 1 h 145"/>
                <a:gd name="T16" fmla="*/ 1 w 123"/>
                <a:gd name="T17" fmla="*/ 1 h 145"/>
                <a:gd name="T18" fmla="*/ 1 w 123"/>
                <a:gd name="T19" fmla="*/ 1 h 145"/>
                <a:gd name="T20" fmla="*/ 1 w 123"/>
                <a:gd name="T21" fmla="*/ 1 h 145"/>
                <a:gd name="T22" fmla="*/ 1 w 123"/>
                <a:gd name="T23" fmla="*/ 1 h 145"/>
                <a:gd name="T24" fmla="*/ 1 w 123"/>
                <a:gd name="T25" fmla="*/ 1 h 145"/>
                <a:gd name="T26" fmla="*/ 1 w 123"/>
                <a:gd name="T27" fmla="*/ 1 h 145"/>
                <a:gd name="T28" fmla="*/ 1 w 123"/>
                <a:gd name="T29" fmla="*/ 1 h 145"/>
                <a:gd name="T30" fmla="*/ 1 w 123"/>
                <a:gd name="T31" fmla="*/ 1 h 145"/>
                <a:gd name="T32" fmla="*/ 1 w 123"/>
                <a:gd name="T33" fmla="*/ 1 h 145"/>
                <a:gd name="T34" fmla="*/ 1 w 123"/>
                <a:gd name="T35" fmla="*/ 1 h 145"/>
                <a:gd name="T36" fmla="*/ 1 w 123"/>
                <a:gd name="T37" fmla="*/ 1 h 145"/>
                <a:gd name="T38" fmla="*/ 1 w 123"/>
                <a:gd name="T39" fmla="*/ 1 h 145"/>
                <a:gd name="T40" fmla="*/ 1 w 123"/>
                <a:gd name="T41" fmla="*/ 1 h 145"/>
                <a:gd name="T42" fmla="*/ 1 w 123"/>
                <a:gd name="T43" fmla="*/ 1 h 145"/>
                <a:gd name="T44" fmla="*/ 1 w 123"/>
                <a:gd name="T45" fmla="*/ 1 h 145"/>
                <a:gd name="T46" fmla="*/ 1 w 123"/>
                <a:gd name="T47" fmla="*/ 1 h 145"/>
                <a:gd name="T48" fmla="*/ 1 w 123"/>
                <a:gd name="T49" fmla="*/ 1 h 145"/>
                <a:gd name="T50" fmla="*/ 1 w 123"/>
                <a:gd name="T51" fmla="*/ 1 h 145"/>
                <a:gd name="T52" fmla="*/ 1 w 123"/>
                <a:gd name="T53" fmla="*/ 1 h 145"/>
                <a:gd name="T54" fmla="*/ 1 w 123"/>
                <a:gd name="T55" fmla="*/ 1 h 145"/>
                <a:gd name="T56" fmla="*/ 1 w 123"/>
                <a:gd name="T57" fmla="*/ 1 h 145"/>
                <a:gd name="T58" fmla="*/ 1 w 123"/>
                <a:gd name="T59" fmla="*/ 1 h 145"/>
                <a:gd name="T60" fmla="*/ 1 w 123"/>
                <a:gd name="T61" fmla="*/ 1 h 145"/>
                <a:gd name="T62" fmla="*/ 1 w 123"/>
                <a:gd name="T63" fmla="*/ 1 h 145"/>
                <a:gd name="T64" fmla="*/ 1 w 123"/>
                <a:gd name="T65" fmla="*/ 1 h 145"/>
                <a:gd name="T66" fmla="*/ 1 w 123"/>
                <a:gd name="T67" fmla="*/ 1 h 145"/>
                <a:gd name="T68" fmla="*/ 0 w 123"/>
                <a:gd name="T69" fmla="*/ 1 h 145"/>
                <a:gd name="T70" fmla="*/ 1 w 123"/>
                <a:gd name="T71" fmla="*/ 1 h 145"/>
                <a:gd name="T72" fmla="*/ 1 w 123"/>
                <a:gd name="T73" fmla="*/ 1 h 145"/>
                <a:gd name="T74" fmla="*/ 1 w 123"/>
                <a:gd name="T75" fmla="*/ 1 h 145"/>
                <a:gd name="T76" fmla="*/ 1 w 123"/>
                <a:gd name="T77" fmla="*/ 1 h 145"/>
                <a:gd name="T78" fmla="*/ 1 w 123"/>
                <a:gd name="T79" fmla="*/ 0 h 145"/>
                <a:gd name="T80" fmla="*/ 1 w 123"/>
                <a:gd name="T81" fmla="*/ 1 h 145"/>
                <a:gd name="T82" fmla="*/ 1 w 123"/>
                <a:gd name="T83" fmla="*/ 1 h 145"/>
                <a:gd name="T84" fmla="*/ 1 w 123"/>
                <a:gd name="T85" fmla="*/ 1 h 145"/>
                <a:gd name="T86" fmla="*/ 1 w 123"/>
                <a:gd name="T87" fmla="*/ 1 h 145"/>
                <a:gd name="T88" fmla="*/ 1 w 123"/>
                <a:gd name="T89" fmla="*/ 1 h 145"/>
                <a:gd name="T90" fmla="*/ 1 w 123"/>
                <a:gd name="T91" fmla="*/ 1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145">
                  <a:moveTo>
                    <a:pt x="104" y="45"/>
                  </a:moveTo>
                  <a:lnTo>
                    <a:pt x="99" y="33"/>
                  </a:lnTo>
                  <a:lnTo>
                    <a:pt x="92" y="24"/>
                  </a:lnTo>
                  <a:lnTo>
                    <a:pt x="83" y="19"/>
                  </a:lnTo>
                  <a:lnTo>
                    <a:pt x="74" y="16"/>
                  </a:lnTo>
                  <a:lnTo>
                    <a:pt x="65" y="16"/>
                  </a:lnTo>
                  <a:lnTo>
                    <a:pt x="50" y="18"/>
                  </a:lnTo>
                  <a:lnTo>
                    <a:pt x="38" y="25"/>
                  </a:lnTo>
                  <a:lnTo>
                    <a:pt x="27" y="36"/>
                  </a:lnTo>
                  <a:lnTo>
                    <a:pt x="21" y="51"/>
                  </a:lnTo>
                  <a:lnTo>
                    <a:pt x="20" y="70"/>
                  </a:lnTo>
                  <a:lnTo>
                    <a:pt x="21" y="90"/>
                  </a:lnTo>
                  <a:lnTo>
                    <a:pt x="26" y="105"/>
                  </a:lnTo>
                  <a:lnTo>
                    <a:pt x="35" y="118"/>
                  </a:lnTo>
                  <a:lnTo>
                    <a:pt x="47" y="126"/>
                  </a:lnTo>
                  <a:lnTo>
                    <a:pt x="65" y="129"/>
                  </a:lnTo>
                  <a:lnTo>
                    <a:pt x="74" y="127"/>
                  </a:lnTo>
                  <a:lnTo>
                    <a:pt x="83" y="124"/>
                  </a:lnTo>
                  <a:lnTo>
                    <a:pt x="92" y="118"/>
                  </a:lnTo>
                  <a:lnTo>
                    <a:pt x="99" y="108"/>
                  </a:lnTo>
                  <a:lnTo>
                    <a:pt x="105" y="91"/>
                  </a:lnTo>
                  <a:lnTo>
                    <a:pt x="123" y="91"/>
                  </a:lnTo>
                  <a:lnTo>
                    <a:pt x="117" y="111"/>
                  </a:lnTo>
                  <a:lnTo>
                    <a:pt x="110" y="124"/>
                  </a:lnTo>
                  <a:lnTo>
                    <a:pt x="99" y="135"/>
                  </a:lnTo>
                  <a:lnTo>
                    <a:pt x="89" y="141"/>
                  </a:lnTo>
                  <a:lnTo>
                    <a:pt x="78" y="144"/>
                  </a:lnTo>
                  <a:lnTo>
                    <a:pt x="69" y="145"/>
                  </a:lnTo>
                  <a:lnTo>
                    <a:pt x="62" y="145"/>
                  </a:lnTo>
                  <a:lnTo>
                    <a:pt x="47" y="144"/>
                  </a:lnTo>
                  <a:lnTo>
                    <a:pt x="32" y="138"/>
                  </a:lnTo>
                  <a:lnTo>
                    <a:pt x="20" y="129"/>
                  </a:lnTo>
                  <a:lnTo>
                    <a:pt x="9" y="114"/>
                  </a:lnTo>
                  <a:lnTo>
                    <a:pt x="2" y="96"/>
                  </a:lnTo>
                  <a:lnTo>
                    <a:pt x="0" y="72"/>
                  </a:lnTo>
                  <a:lnTo>
                    <a:pt x="3" y="48"/>
                  </a:lnTo>
                  <a:lnTo>
                    <a:pt x="11" y="28"/>
                  </a:lnTo>
                  <a:lnTo>
                    <a:pt x="24" y="12"/>
                  </a:lnTo>
                  <a:lnTo>
                    <a:pt x="42" y="3"/>
                  </a:lnTo>
                  <a:lnTo>
                    <a:pt x="65" y="0"/>
                  </a:lnTo>
                  <a:lnTo>
                    <a:pt x="84" y="1"/>
                  </a:lnTo>
                  <a:lnTo>
                    <a:pt x="99" y="9"/>
                  </a:lnTo>
                  <a:lnTo>
                    <a:pt x="111" y="19"/>
                  </a:lnTo>
                  <a:lnTo>
                    <a:pt x="119" y="31"/>
                  </a:lnTo>
                  <a:lnTo>
                    <a:pt x="122" y="45"/>
                  </a:lnTo>
                  <a:lnTo>
                    <a:pt x="104" y="45"/>
                  </a:lnTo>
                  <a:close/>
                </a:path>
              </a:pathLst>
            </a:custGeom>
            <a:solidFill>
              <a:srgbClr val="FFFFFF"/>
            </a:solidFill>
            <a:ln w="0">
              <a:solidFill>
                <a:srgbClr val="FFFFFF"/>
              </a:solidFill>
              <a:prstDash val="solid"/>
              <a:round/>
              <a:headEnd/>
              <a:tailEnd/>
            </a:ln>
          </p:spPr>
          <p:txBody>
            <a:bodyPr/>
            <a:lstStyle/>
            <a:p>
              <a:endParaRPr lang="en-US"/>
            </a:p>
          </p:txBody>
        </p:sp>
        <p:sp>
          <p:nvSpPr>
            <p:cNvPr id="50" name="Freeform 54"/>
            <p:cNvSpPr>
              <a:spLocks/>
            </p:cNvSpPr>
            <p:nvPr/>
          </p:nvSpPr>
          <p:spPr bwMode="auto">
            <a:xfrm>
              <a:off x="2723" y="1349"/>
              <a:ext cx="32" cy="68"/>
            </a:xfrm>
            <a:custGeom>
              <a:avLst/>
              <a:gdLst>
                <a:gd name="T0" fmla="*/ 1 w 50"/>
                <a:gd name="T1" fmla="*/ 1 h 105"/>
                <a:gd name="T2" fmla="*/ 0 w 50"/>
                <a:gd name="T3" fmla="*/ 1 h 105"/>
                <a:gd name="T4" fmla="*/ 0 w 50"/>
                <a:gd name="T5" fmla="*/ 1 h 105"/>
                <a:gd name="T6" fmla="*/ 1 w 50"/>
                <a:gd name="T7" fmla="*/ 1 h 105"/>
                <a:gd name="T8" fmla="*/ 1 w 50"/>
                <a:gd name="T9" fmla="*/ 1 h 105"/>
                <a:gd name="T10" fmla="*/ 1 w 50"/>
                <a:gd name="T11" fmla="*/ 1 h 105"/>
                <a:gd name="T12" fmla="*/ 1 w 50"/>
                <a:gd name="T13" fmla="*/ 1 h 105"/>
                <a:gd name="T14" fmla="*/ 1 w 50"/>
                <a:gd name="T15" fmla="*/ 1 h 105"/>
                <a:gd name="T16" fmla="*/ 1 w 50"/>
                <a:gd name="T17" fmla="*/ 0 h 105"/>
                <a:gd name="T18" fmla="*/ 1 w 50"/>
                <a:gd name="T19" fmla="*/ 0 h 105"/>
                <a:gd name="T20" fmla="*/ 1 w 50"/>
                <a:gd name="T21" fmla="*/ 1 h 105"/>
                <a:gd name="T22" fmla="*/ 1 w 50"/>
                <a:gd name="T23" fmla="*/ 1 h 105"/>
                <a:gd name="T24" fmla="*/ 1 w 50"/>
                <a:gd name="T25" fmla="*/ 1 h 105"/>
                <a:gd name="T26" fmla="*/ 1 w 50"/>
                <a:gd name="T27" fmla="*/ 1 h 105"/>
                <a:gd name="T28" fmla="*/ 1 w 50"/>
                <a:gd name="T29" fmla="*/ 1 h 105"/>
                <a:gd name="T30" fmla="*/ 1 w 50"/>
                <a:gd name="T31" fmla="*/ 1 h 105"/>
                <a:gd name="T32" fmla="*/ 1 w 50"/>
                <a:gd name="T33" fmla="*/ 1 h 105"/>
                <a:gd name="T34" fmla="*/ 1 w 50"/>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05">
                  <a:moveTo>
                    <a:pt x="17" y="105"/>
                  </a:moveTo>
                  <a:lnTo>
                    <a:pt x="0" y="105"/>
                  </a:lnTo>
                  <a:lnTo>
                    <a:pt x="0" y="3"/>
                  </a:lnTo>
                  <a:lnTo>
                    <a:pt x="15" y="3"/>
                  </a:lnTo>
                  <a:lnTo>
                    <a:pt x="15" y="20"/>
                  </a:lnTo>
                  <a:lnTo>
                    <a:pt x="17" y="20"/>
                  </a:lnTo>
                  <a:lnTo>
                    <a:pt x="24" y="9"/>
                  </a:lnTo>
                  <a:lnTo>
                    <a:pt x="33" y="3"/>
                  </a:lnTo>
                  <a:lnTo>
                    <a:pt x="45" y="0"/>
                  </a:lnTo>
                  <a:lnTo>
                    <a:pt x="47" y="0"/>
                  </a:lnTo>
                  <a:lnTo>
                    <a:pt x="50" y="2"/>
                  </a:lnTo>
                  <a:lnTo>
                    <a:pt x="50" y="18"/>
                  </a:lnTo>
                  <a:lnTo>
                    <a:pt x="42" y="18"/>
                  </a:lnTo>
                  <a:lnTo>
                    <a:pt x="32" y="21"/>
                  </a:lnTo>
                  <a:lnTo>
                    <a:pt x="24" y="27"/>
                  </a:lnTo>
                  <a:lnTo>
                    <a:pt x="18" y="35"/>
                  </a:lnTo>
                  <a:lnTo>
                    <a:pt x="17" y="45"/>
                  </a:lnTo>
                  <a:lnTo>
                    <a:pt x="17" y="105"/>
                  </a:lnTo>
                  <a:close/>
                </a:path>
              </a:pathLst>
            </a:custGeom>
            <a:solidFill>
              <a:srgbClr val="FFFFFF"/>
            </a:solidFill>
            <a:ln w="0">
              <a:solidFill>
                <a:srgbClr val="FFFFFF"/>
              </a:solidFill>
              <a:prstDash val="solid"/>
              <a:round/>
              <a:headEnd/>
              <a:tailEnd/>
            </a:ln>
          </p:spPr>
          <p:txBody>
            <a:bodyPr/>
            <a:lstStyle/>
            <a:p>
              <a:endParaRPr lang="en-US"/>
            </a:p>
          </p:txBody>
        </p:sp>
        <p:sp>
          <p:nvSpPr>
            <p:cNvPr id="51" name="Freeform 55"/>
            <p:cNvSpPr>
              <a:spLocks noEditPoints="1"/>
            </p:cNvSpPr>
            <p:nvPr/>
          </p:nvSpPr>
          <p:spPr bwMode="auto">
            <a:xfrm>
              <a:off x="2761" y="1349"/>
              <a:ext cx="60" cy="70"/>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20" y="47"/>
                  </a:moveTo>
                  <a:lnTo>
                    <a:pt x="23" y="32"/>
                  </a:lnTo>
                  <a:lnTo>
                    <a:pt x="33" y="20"/>
                  </a:lnTo>
                  <a:lnTo>
                    <a:pt x="47" y="15"/>
                  </a:lnTo>
                  <a:lnTo>
                    <a:pt x="60" y="18"/>
                  </a:lnTo>
                  <a:lnTo>
                    <a:pt x="69" y="26"/>
                  </a:lnTo>
                  <a:lnTo>
                    <a:pt x="74" y="35"/>
                  </a:lnTo>
                  <a:lnTo>
                    <a:pt x="75" y="47"/>
                  </a:lnTo>
                  <a:lnTo>
                    <a:pt x="20" y="47"/>
                  </a:lnTo>
                  <a:close/>
                  <a:moveTo>
                    <a:pt x="75" y="72"/>
                  </a:moveTo>
                  <a:lnTo>
                    <a:pt x="72" y="80"/>
                  </a:lnTo>
                  <a:lnTo>
                    <a:pt x="68" y="86"/>
                  </a:lnTo>
                  <a:lnTo>
                    <a:pt x="59" y="90"/>
                  </a:lnTo>
                  <a:lnTo>
                    <a:pt x="48" y="93"/>
                  </a:lnTo>
                  <a:lnTo>
                    <a:pt x="36" y="90"/>
                  </a:lnTo>
                  <a:lnTo>
                    <a:pt x="27" y="84"/>
                  </a:lnTo>
                  <a:lnTo>
                    <a:pt x="21" y="74"/>
                  </a:lnTo>
                  <a:lnTo>
                    <a:pt x="20" y="60"/>
                  </a:lnTo>
                  <a:lnTo>
                    <a:pt x="93" y="60"/>
                  </a:lnTo>
                  <a:lnTo>
                    <a:pt x="92" y="39"/>
                  </a:lnTo>
                  <a:lnTo>
                    <a:pt x="86" y="23"/>
                  </a:lnTo>
                  <a:lnTo>
                    <a:pt x="77" y="11"/>
                  </a:lnTo>
                  <a:lnTo>
                    <a:pt x="65" y="3"/>
                  </a:lnTo>
                  <a:lnTo>
                    <a:pt x="50" y="0"/>
                  </a:lnTo>
                  <a:lnTo>
                    <a:pt x="32" y="3"/>
                  </a:lnTo>
                  <a:lnTo>
                    <a:pt x="18" y="11"/>
                  </a:lnTo>
                  <a:lnTo>
                    <a:pt x="8" y="24"/>
                  </a:lnTo>
                  <a:lnTo>
                    <a:pt x="3" y="39"/>
                  </a:lnTo>
                  <a:lnTo>
                    <a:pt x="0" y="57"/>
                  </a:lnTo>
                  <a:lnTo>
                    <a:pt x="3" y="74"/>
                  </a:lnTo>
                  <a:lnTo>
                    <a:pt x="9" y="87"/>
                  </a:lnTo>
                  <a:lnTo>
                    <a:pt x="18" y="98"/>
                  </a:lnTo>
                  <a:lnTo>
                    <a:pt x="30" y="105"/>
                  </a:lnTo>
                  <a:lnTo>
                    <a:pt x="47" y="108"/>
                  </a:lnTo>
                  <a:lnTo>
                    <a:pt x="60" y="107"/>
                  </a:lnTo>
                  <a:lnTo>
                    <a:pt x="68" y="104"/>
                  </a:lnTo>
                  <a:lnTo>
                    <a:pt x="74" y="101"/>
                  </a:lnTo>
                  <a:lnTo>
                    <a:pt x="84" y="90"/>
                  </a:lnTo>
                  <a:lnTo>
                    <a:pt x="90" y="80"/>
                  </a:lnTo>
                  <a:lnTo>
                    <a:pt x="92" y="72"/>
                  </a:lnTo>
                  <a:lnTo>
                    <a:pt x="75" y="72"/>
                  </a:lnTo>
                  <a:close/>
                </a:path>
              </a:pathLst>
            </a:custGeom>
            <a:solidFill>
              <a:srgbClr val="FFFFFF"/>
            </a:solidFill>
            <a:ln w="0">
              <a:solidFill>
                <a:srgbClr val="FFFFFF"/>
              </a:solidFill>
              <a:prstDash val="solid"/>
              <a:round/>
              <a:headEnd/>
              <a:tailEnd/>
            </a:ln>
          </p:spPr>
          <p:txBody>
            <a:bodyPr/>
            <a:lstStyle/>
            <a:p>
              <a:endParaRPr lang="en-US"/>
            </a:p>
          </p:txBody>
        </p:sp>
        <p:sp>
          <p:nvSpPr>
            <p:cNvPr id="52" name="Freeform 56"/>
            <p:cNvSpPr>
              <a:spLocks/>
            </p:cNvSpPr>
            <p:nvPr/>
          </p:nvSpPr>
          <p:spPr bwMode="auto">
            <a:xfrm>
              <a:off x="2832" y="1349"/>
              <a:ext cx="54" cy="70"/>
            </a:xfrm>
            <a:custGeom>
              <a:avLst/>
              <a:gdLst>
                <a:gd name="T0" fmla="*/ 1 w 83"/>
                <a:gd name="T1" fmla="*/ 1 h 108"/>
                <a:gd name="T2" fmla="*/ 1 w 83"/>
                <a:gd name="T3" fmla="*/ 1 h 108"/>
                <a:gd name="T4" fmla="*/ 1 w 83"/>
                <a:gd name="T5" fmla="*/ 1 h 108"/>
                <a:gd name="T6" fmla="*/ 1 w 83"/>
                <a:gd name="T7" fmla="*/ 1 h 108"/>
                <a:gd name="T8" fmla="*/ 1 w 83"/>
                <a:gd name="T9" fmla="*/ 1 h 108"/>
                <a:gd name="T10" fmla="*/ 1 w 83"/>
                <a:gd name="T11" fmla="*/ 1 h 108"/>
                <a:gd name="T12" fmla="*/ 1 w 83"/>
                <a:gd name="T13" fmla="*/ 1 h 108"/>
                <a:gd name="T14" fmla="*/ 1 w 83"/>
                <a:gd name="T15" fmla="*/ 1 h 108"/>
                <a:gd name="T16" fmla="*/ 1 w 83"/>
                <a:gd name="T17" fmla="*/ 1 h 108"/>
                <a:gd name="T18" fmla="*/ 1 w 83"/>
                <a:gd name="T19" fmla="*/ 1 h 108"/>
                <a:gd name="T20" fmla="*/ 1 w 83"/>
                <a:gd name="T21" fmla="*/ 1 h 108"/>
                <a:gd name="T22" fmla="*/ 1 w 83"/>
                <a:gd name="T23" fmla="*/ 1 h 108"/>
                <a:gd name="T24" fmla="*/ 1 w 83"/>
                <a:gd name="T25" fmla="*/ 1 h 108"/>
                <a:gd name="T26" fmla="*/ 1 w 83"/>
                <a:gd name="T27" fmla="*/ 1 h 108"/>
                <a:gd name="T28" fmla="*/ 1 w 83"/>
                <a:gd name="T29" fmla="*/ 1 h 108"/>
                <a:gd name="T30" fmla="*/ 0 w 83"/>
                <a:gd name="T31" fmla="*/ 1 h 108"/>
                <a:gd name="T32" fmla="*/ 1 w 83"/>
                <a:gd name="T33" fmla="*/ 1 h 108"/>
                <a:gd name="T34" fmla="*/ 1 w 83"/>
                <a:gd name="T35" fmla="*/ 1 h 108"/>
                <a:gd name="T36" fmla="*/ 1 w 83"/>
                <a:gd name="T37" fmla="*/ 1 h 108"/>
                <a:gd name="T38" fmla="*/ 1 w 83"/>
                <a:gd name="T39" fmla="*/ 1 h 108"/>
                <a:gd name="T40" fmla="*/ 1 w 83"/>
                <a:gd name="T41" fmla="*/ 1 h 108"/>
                <a:gd name="T42" fmla="*/ 1 w 83"/>
                <a:gd name="T43" fmla="*/ 1 h 108"/>
                <a:gd name="T44" fmla="*/ 1 w 83"/>
                <a:gd name="T45" fmla="*/ 1 h 108"/>
                <a:gd name="T46" fmla="*/ 1 w 83"/>
                <a:gd name="T47" fmla="*/ 1 h 108"/>
                <a:gd name="T48" fmla="*/ 1 w 83"/>
                <a:gd name="T49" fmla="*/ 1 h 108"/>
                <a:gd name="T50" fmla="*/ 1 w 83"/>
                <a:gd name="T51" fmla="*/ 1 h 108"/>
                <a:gd name="T52" fmla="*/ 1 w 83"/>
                <a:gd name="T53" fmla="*/ 1 h 108"/>
                <a:gd name="T54" fmla="*/ 1 w 83"/>
                <a:gd name="T55" fmla="*/ 1 h 108"/>
                <a:gd name="T56" fmla="*/ 1 w 83"/>
                <a:gd name="T57" fmla="*/ 1 h 108"/>
                <a:gd name="T58" fmla="*/ 1 w 83"/>
                <a:gd name="T59" fmla="*/ 1 h 108"/>
                <a:gd name="T60" fmla="*/ 1 w 83"/>
                <a:gd name="T61" fmla="*/ 1 h 108"/>
                <a:gd name="T62" fmla="*/ 1 w 83"/>
                <a:gd name="T63" fmla="*/ 1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08">
                  <a:moveTo>
                    <a:pt x="63" y="32"/>
                  </a:moveTo>
                  <a:lnTo>
                    <a:pt x="63" y="27"/>
                  </a:lnTo>
                  <a:lnTo>
                    <a:pt x="60" y="21"/>
                  </a:lnTo>
                  <a:lnTo>
                    <a:pt x="53" y="17"/>
                  </a:lnTo>
                  <a:lnTo>
                    <a:pt x="39" y="15"/>
                  </a:lnTo>
                  <a:lnTo>
                    <a:pt x="38" y="15"/>
                  </a:lnTo>
                  <a:lnTo>
                    <a:pt x="35" y="15"/>
                  </a:lnTo>
                  <a:lnTo>
                    <a:pt x="32" y="17"/>
                  </a:lnTo>
                  <a:lnTo>
                    <a:pt x="27" y="18"/>
                  </a:lnTo>
                  <a:lnTo>
                    <a:pt x="24" y="20"/>
                  </a:lnTo>
                  <a:lnTo>
                    <a:pt x="23" y="23"/>
                  </a:lnTo>
                  <a:lnTo>
                    <a:pt x="20" y="26"/>
                  </a:lnTo>
                  <a:lnTo>
                    <a:pt x="20" y="30"/>
                  </a:lnTo>
                  <a:lnTo>
                    <a:pt x="20" y="33"/>
                  </a:lnTo>
                  <a:lnTo>
                    <a:pt x="23" y="38"/>
                  </a:lnTo>
                  <a:lnTo>
                    <a:pt x="26" y="39"/>
                  </a:lnTo>
                  <a:lnTo>
                    <a:pt x="32" y="41"/>
                  </a:lnTo>
                  <a:lnTo>
                    <a:pt x="38" y="44"/>
                  </a:lnTo>
                  <a:lnTo>
                    <a:pt x="56" y="47"/>
                  </a:lnTo>
                  <a:lnTo>
                    <a:pt x="72" y="54"/>
                  </a:lnTo>
                  <a:lnTo>
                    <a:pt x="81" y="62"/>
                  </a:lnTo>
                  <a:lnTo>
                    <a:pt x="83" y="74"/>
                  </a:lnTo>
                  <a:lnTo>
                    <a:pt x="80" y="89"/>
                  </a:lnTo>
                  <a:lnTo>
                    <a:pt x="72" y="99"/>
                  </a:lnTo>
                  <a:lnTo>
                    <a:pt x="59" y="105"/>
                  </a:lnTo>
                  <a:lnTo>
                    <a:pt x="44" y="108"/>
                  </a:lnTo>
                  <a:lnTo>
                    <a:pt x="26" y="105"/>
                  </a:lnTo>
                  <a:lnTo>
                    <a:pt x="14" y="101"/>
                  </a:lnTo>
                  <a:lnTo>
                    <a:pt x="6" y="95"/>
                  </a:lnTo>
                  <a:lnTo>
                    <a:pt x="3" y="87"/>
                  </a:lnTo>
                  <a:lnTo>
                    <a:pt x="0" y="80"/>
                  </a:lnTo>
                  <a:lnTo>
                    <a:pt x="0" y="72"/>
                  </a:lnTo>
                  <a:lnTo>
                    <a:pt x="17" y="72"/>
                  </a:lnTo>
                  <a:lnTo>
                    <a:pt x="17" y="77"/>
                  </a:lnTo>
                  <a:lnTo>
                    <a:pt x="20" y="83"/>
                  </a:lnTo>
                  <a:lnTo>
                    <a:pt x="24" y="87"/>
                  </a:lnTo>
                  <a:lnTo>
                    <a:pt x="32" y="92"/>
                  </a:lnTo>
                  <a:lnTo>
                    <a:pt x="44" y="93"/>
                  </a:lnTo>
                  <a:lnTo>
                    <a:pt x="50" y="93"/>
                  </a:lnTo>
                  <a:lnTo>
                    <a:pt x="54" y="92"/>
                  </a:lnTo>
                  <a:lnTo>
                    <a:pt x="59" y="89"/>
                  </a:lnTo>
                  <a:lnTo>
                    <a:pt x="63" y="86"/>
                  </a:lnTo>
                  <a:lnTo>
                    <a:pt x="66" y="81"/>
                  </a:lnTo>
                  <a:lnTo>
                    <a:pt x="66" y="77"/>
                  </a:lnTo>
                  <a:lnTo>
                    <a:pt x="66" y="72"/>
                  </a:lnTo>
                  <a:lnTo>
                    <a:pt x="63" y="69"/>
                  </a:lnTo>
                  <a:lnTo>
                    <a:pt x="60" y="66"/>
                  </a:lnTo>
                  <a:lnTo>
                    <a:pt x="54" y="65"/>
                  </a:lnTo>
                  <a:lnTo>
                    <a:pt x="47" y="62"/>
                  </a:lnTo>
                  <a:lnTo>
                    <a:pt x="27" y="57"/>
                  </a:lnTo>
                  <a:lnTo>
                    <a:pt x="14" y="53"/>
                  </a:lnTo>
                  <a:lnTo>
                    <a:pt x="6" y="45"/>
                  </a:lnTo>
                  <a:lnTo>
                    <a:pt x="3" y="33"/>
                  </a:lnTo>
                  <a:lnTo>
                    <a:pt x="6" y="18"/>
                  </a:lnTo>
                  <a:lnTo>
                    <a:pt x="15" y="8"/>
                  </a:lnTo>
                  <a:lnTo>
                    <a:pt x="27" y="3"/>
                  </a:lnTo>
                  <a:lnTo>
                    <a:pt x="41" y="0"/>
                  </a:lnTo>
                  <a:lnTo>
                    <a:pt x="57" y="3"/>
                  </a:lnTo>
                  <a:lnTo>
                    <a:pt x="68" y="8"/>
                  </a:lnTo>
                  <a:lnTo>
                    <a:pt x="74" y="15"/>
                  </a:lnTo>
                  <a:lnTo>
                    <a:pt x="78" y="21"/>
                  </a:lnTo>
                  <a:lnTo>
                    <a:pt x="80" y="29"/>
                  </a:lnTo>
                  <a:lnTo>
                    <a:pt x="80" y="32"/>
                  </a:lnTo>
                  <a:lnTo>
                    <a:pt x="63" y="32"/>
                  </a:lnTo>
                  <a:close/>
                </a:path>
              </a:pathLst>
            </a:custGeom>
            <a:solidFill>
              <a:srgbClr val="FFFFFF"/>
            </a:solidFill>
            <a:ln w="0">
              <a:solidFill>
                <a:srgbClr val="FFFFFF"/>
              </a:solidFill>
              <a:prstDash val="solid"/>
              <a:round/>
              <a:headEnd/>
              <a:tailEnd/>
            </a:ln>
          </p:spPr>
          <p:txBody>
            <a:bodyPr/>
            <a:lstStyle/>
            <a:p>
              <a:endParaRPr lang="en-US"/>
            </a:p>
          </p:txBody>
        </p:sp>
        <p:sp>
          <p:nvSpPr>
            <p:cNvPr id="53" name="Freeform 57"/>
            <p:cNvSpPr>
              <a:spLocks/>
            </p:cNvSpPr>
            <p:nvPr/>
          </p:nvSpPr>
          <p:spPr bwMode="auto">
            <a:xfrm>
              <a:off x="2897" y="1349"/>
              <a:ext cx="55" cy="70"/>
            </a:xfrm>
            <a:custGeom>
              <a:avLst/>
              <a:gdLst>
                <a:gd name="T0" fmla="*/ 1 w 85"/>
                <a:gd name="T1" fmla="*/ 1 h 108"/>
                <a:gd name="T2" fmla="*/ 1 w 85"/>
                <a:gd name="T3" fmla="*/ 1 h 108"/>
                <a:gd name="T4" fmla="*/ 1 w 85"/>
                <a:gd name="T5" fmla="*/ 1 h 108"/>
                <a:gd name="T6" fmla="*/ 1 w 85"/>
                <a:gd name="T7" fmla="*/ 1 h 108"/>
                <a:gd name="T8" fmla="*/ 1 w 85"/>
                <a:gd name="T9" fmla="*/ 1 h 108"/>
                <a:gd name="T10" fmla="*/ 1 w 85"/>
                <a:gd name="T11" fmla="*/ 1 h 108"/>
                <a:gd name="T12" fmla="*/ 1 w 85"/>
                <a:gd name="T13" fmla="*/ 1 h 108"/>
                <a:gd name="T14" fmla="*/ 1 w 85"/>
                <a:gd name="T15" fmla="*/ 1 h 108"/>
                <a:gd name="T16" fmla="*/ 1 w 85"/>
                <a:gd name="T17" fmla="*/ 1 h 108"/>
                <a:gd name="T18" fmla="*/ 1 w 85"/>
                <a:gd name="T19" fmla="*/ 1 h 108"/>
                <a:gd name="T20" fmla="*/ 1 w 85"/>
                <a:gd name="T21" fmla="*/ 1 h 108"/>
                <a:gd name="T22" fmla="*/ 1 w 85"/>
                <a:gd name="T23" fmla="*/ 1 h 108"/>
                <a:gd name="T24" fmla="*/ 1 w 85"/>
                <a:gd name="T25" fmla="*/ 1 h 108"/>
                <a:gd name="T26" fmla="*/ 1 w 85"/>
                <a:gd name="T27" fmla="*/ 1 h 108"/>
                <a:gd name="T28" fmla="*/ 1 w 85"/>
                <a:gd name="T29" fmla="*/ 1 h 108"/>
                <a:gd name="T30" fmla="*/ 1 w 85"/>
                <a:gd name="T31" fmla="*/ 1 h 108"/>
                <a:gd name="T32" fmla="*/ 1 w 85"/>
                <a:gd name="T33" fmla="*/ 1 h 108"/>
                <a:gd name="T34" fmla="*/ 1 w 85"/>
                <a:gd name="T35" fmla="*/ 1 h 108"/>
                <a:gd name="T36" fmla="*/ 1 w 85"/>
                <a:gd name="T37" fmla="*/ 1 h 108"/>
                <a:gd name="T38" fmla="*/ 1 w 85"/>
                <a:gd name="T39" fmla="*/ 1 h 108"/>
                <a:gd name="T40" fmla="*/ 1 w 85"/>
                <a:gd name="T41" fmla="*/ 1 h 108"/>
                <a:gd name="T42" fmla="*/ 1 w 85"/>
                <a:gd name="T43" fmla="*/ 1 h 108"/>
                <a:gd name="T44" fmla="*/ 1 w 85"/>
                <a:gd name="T45" fmla="*/ 1 h 108"/>
                <a:gd name="T46" fmla="*/ 1 w 85"/>
                <a:gd name="T47" fmla="*/ 1 h 108"/>
                <a:gd name="T48" fmla="*/ 1 w 85"/>
                <a:gd name="T49" fmla="*/ 1 h 108"/>
                <a:gd name="T50" fmla="*/ 1 w 85"/>
                <a:gd name="T51" fmla="*/ 1 h 108"/>
                <a:gd name="T52" fmla="*/ 1 w 85"/>
                <a:gd name="T53" fmla="*/ 1 h 108"/>
                <a:gd name="T54" fmla="*/ 0 w 85"/>
                <a:gd name="T55" fmla="*/ 1 h 108"/>
                <a:gd name="T56" fmla="*/ 1 w 85"/>
                <a:gd name="T57" fmla="*/ 1 h 108"/>
                <a:gd name="T58" fmla="*/ 1 w 85"/>
                <a:gd name="T59" fmla="*/ 1 h 108"/>
                <a:gd name="T60" fmla="*/ 1 w 85"/>
                <a:gd name="T61" fmla="*/ 1 h 108"/>
                <a:gd name="T62" fmla="*/ 1 w 85"/>
                <a:gd name="T63" fmla="*/ 1 h 108"/>
                <a:gd name="T64" fmla="*/ 1 w 85"/>
                <a:gd name="T65" fmla="*/ 0 h 108"/>
                <a:gd name="T66" fmla="*/ 1 w 85"/>
                <a:gd name="T67" fmla="*/ 1 h 108"/>
                <a:gd name="T68" fmla="*/ 1 w 85"/>
                <a:gd name="T69" fmla="*/ 1 h 108"/>
                <a:gd name="T70" fmla="*/ 1 w 85"/>
                <a:gd name="T71" fmla="*/ 1 h 108"/>
                <a:gd name="T72" fmla="*/ 1 w 85"/>
                <a:gd name="T73" fmla="*/ 1 h 108"/>
                <a:gd name="T74" fmla="*/ 1 w 85"/>
                <a:gd name="T75" fmla="*/ 1 h 108"/>
                <a:gd name="T76" fmla="*/ 1 w 85"/>
                <a:gd name="T77" fmla="*/ 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108">
                  <a:moveTo>
                    <a:pt x="69" y="38"/>
                  </a:moveTo>
                  <a:lnTo>
                    <a:pt x="66" y="26"/>
                  </a:lnTo>
                  <a:lnTo>
                    <a:pt x="57" y="18"/>
                  </a:lnTo>
                  <a:lnTo>
                    <a:pt x="45" y="15"/>
                  </a:lnTo>
                  <a:lnTo>
                    <a:pt x="34" y="18"/>
                  </a:lnTo>
                  <a:lnTo>
                    <a:pt x="27" y="24"/>
                  </a:lnTo>
                  <a:lnTo>
                    <a:pt x="21" y="33"/>
                  </a:lnTo>
                  <a:lnTo>
                    <a:pt x="18" y="44"/>
                  </a:lnTo>
                  <a:lnTo>
                    <a:pt x="18" y="54"/>
                  </a:lnTo>
                  <a:lnTo>
                    <a:pt x="18" y="65"/>
                  </a:lnTo>
                  <a:lnTo>
                    <a:pt x="21" y="75"/>
                  </a:lnTo>
                  <a:lnTo>
                    <a:pt x="25" y="84"/>
                  </a:lnTo>
                  <a:lnTo>
                    <a:pt x="33" y="90"/>
                  </a:lnTo>
                  <a:lnTo>
                    <a:pt x="45" y="93"/>
                  </a:lnTo>
                  <a:lnTo>
                    <a:pt x="55" y="90"/>
                  </a:lnTo>
                  <a:lnTo>
                    <a:pt x="64" y="83"/>
                  </a:lnTo>
                  <a:lnTo>
                    <a:pt x="69" y="69"/>
                  </a:lnTo>
                  <a:lnTo>
                    <a:pt x="85" y="69"/>
                  </a:lnTo>
                  <a:lnTo>
                    <a:pt x="84" y="80"/>
                  </a:lnTo>
                  <a:lnTo>
                    <a:pt x="79" y="89"/>
                  </a:lnTo>
                  <a:lnTo>
                    <a:pt x="72" y="99"/>
                  </a:lnTo>
                  <a:lnTo>
                    <a:pt x="60" y="105"/>
                  </a:lnTo>
                  <a:lnTo>
                    <a:pt x="45" y="108"/>
                  </a:lnTo>
                  <a:lnTo>
                    <a:pt x="28" y="105"/>
                  </a:lnTo>
                  <a:lnTo>
                    <a:pt x="16" y="98"/>
                  </a:lnTo>
                  <a:lnTo>
                    <a:pt x="7" y="87"/>
                  </a:lnTo>
                  <a:lnTo>
                    <a:pt x="1" y="74"/>
                  </a:lnTo>
                  <a:lnTo>
                    <a:pt x="0" y="57"/>
                  </a:lnTo>
                  <a:lnTo>
                    <a:pt x="1" y="39"/>
                  </a:lnTo>
                  <a:lnTo>
                    <a:pt x="7" y="24"/>
                  </a:lnTo>
                  <a:lnTo>
                    <a:pt x="16" y="11"/>
                  </a:lnTo>
                  <a:lnTo>
                    <a:pt x="30" y="3"/>
                  </a:lnTo>
                  <a:lnTo>
                    <a:pt x="48" y="0"/>
                  </a:lnTo>
                  <a:lnTo>
                    <a:pt x="61" y="3"/>
                  </a:lnTo>
                  <a:lnTo>
                    <a:pt x="72" y="9"/>
                  </a:lnTo>
                  <a:lnTo>
                    <a:pt x="79" y="17"/>
                  </a:lnTo>
                  <a:lnTo>
                    <a:pt x="84" y="27"/>
                  </a:lnTo>
                  <a:lnTo>
                    <a:pt x="85" y="38"/>
                  </a:lnTo>
                  <a:lnTo>
                    <a:pt x="69" y="38"/>
                  </a:lnTo>
                  <a:close/>
                </a:path>
              </a:pathLst>
            </a:custGeom>
            <a:solidFill>
              <a:srgbClr val="FFFFFF"/>
            </a:solidFill>
            <a:ln w="0">
              <a:solidFill>
                <a:srgbClr val="FFFFFF"/>
              </a:solidFill>
              <a:prstDash val="solid"/>
              <a:round/>
              <a:headEnd/>
              <a:tailEnd/>
            </a:ln>
          </p:spPr>
          <p:txBody>
            <a:bodyPr/>
            <a:lstStyle/>
            <a:p>
              <a:endParaRPr lang="en-US"/>
            </a:p>
          </p:txBody>
        </p:sp>
        <p:sp>
          <p:nvSpPr>
            <p:cNvPr id="54" name="Freeform 58"/>
            <p:cNvSpPr>
              <a:spLocks noEditPoints="1"/>
            </p:cNvSpPr>
            <p:nvPr/>
          </p:nvSpPr>
          <p:spPr bwMode="auto">
            <a:xfrm>
              <a:off x="2963" y="1349"/>
              <a:ext cx="58" cy="70"/>
            </a:xfrm>
            <a:custGeom>
              <a:avLst/>
              <a:gdLst>
                <a:gd name="T0" fmla="*/ 1 w 91"/>
                <a:gd name="T1" fmla="*/ 1 h 108"/>
                <a:gd name="T2" fmla="*/ 1 w 91"/>
                <a:gd name="T3" fmla="*/ 1 h 108"/>
                <a:gd name="T4" fmla="*/ 1 w 91"/>
                <a:gd name="T5" fmla="*/ 1 h 108"/>
                <a:gd name="T6" fmla="*/ 1 w 91"/>
                <a:gd name="T7" fmla="*/ 1 h 108"/>
                <a:gd name="T8" fmla="*/ 1 w 91"/>
                <a:gd name="T9" fmla="*/ 1 h 108"/>
                <a:gd name="T10" fmla="*/ 1 w 91"/>
                <a:gd name="T11" fmla="*/ 1 h 108"/>
                <a:gd name="T12" fmla="*/ 1 w 91"/>
                <a:gd name="T13" fmla="*/ 1 h 108"/>
                <a:gd name="T14" fmla="*/ 1 w 91"/>
                <a:gd name="T15" fmla="*/ 1 h 108"/>
                <a:gd name="T16" fmla="*/ 1 w 91"/>
                <a:gd name="T17" fmla="*/ 1 h 108"/>
                <a:gd name="T18" fmla="*/ 1 w 91"/>
                <a:gd name="T19" fmla="*/ 1 h 108"/>
                <a:gd name="T20" fmla="*/ 1 w 91"/>
                <a:gd name="T21" fmla="*/ 1 h 108"/>
                <a:gd name="T22" fmla="*/ 1 w 91"/>
                <a:gd name="T23" fmla="*/ 1 h 108"/>
                <a:gd name="T24" fmla="*/ 1 w 91"/>
                <a:gd name="T25" fmla="*/ 1 h 108"/>
                <a:gd name="T26" fmla="*/ 1 w 91"/>
                <a:gd name="T27" fmla="*/ 1 h 108"/>
                <a:gd name="T28" fmla="*/ 1 w 91"/>
                <a:gd name="T29" fmla="*/ 1 h 108"/>
                <a:gd name="T30" fmla="*/ 1 w 91"/>
                <a:gd name="T31" fmla="*/ 1 h 108"/>
                <a:gd name="T32" fmla="*/ 1 w 91"/>
                <a:gd name="T33" fmla="*/ 1 h 108"/>
                <a:gd name="T34" fmla="*/ 1 w 91"/>
                <a:gd name="T35" fmla="*/ 1 h 108"/>
                <a:gd name="T36" fmla="*/ 1 w 91"/>
                <a:gd name="T37" fmla="*/ 1 h 108"/>
                <a:gd name="T38" fmla="*/ 1 w 91"/>
                <a:gd name="T39" fmla="*/ 1 h 108"/>
                <a:gd name="T40" fmla="*/ 1 w 91"/>
                <a:gd name="T41" fmla="*/ 1 h 108"/>
                <a:gd name="T42" fmla="*/ 1 w 91"/>
                <a:gd name="T43" fmla="*/ 1 h 108"/>
                <a:gd name="T44" fmla="*/ 1 w 91"/>
                <a:gd name="T45" fmla="*/ 1 h 108"/>
                <a:gd name="T46" fmla="*/ 1 w 91"/>
                <a:gd name="T47" fmla="*/ 0 h 108"/>
                <a:gd name="T48" fmla="*/ 1 w 91"/>
                <a:gd name="T49" fmla="*/ 1 h 108"/>
                <a:gd name="T50" fmla="*/ 1 w 91"/>
                <a:gd name="T51" fmla="*/ 1 h 108"/>
                <a:gd name="T52" fmla="*/ 1 w 91"/>
                <a:gd name="T53" fmla="*/ 1 h 108"/>
                <a:gd name="T54" fmla="*/ 1 w 91"/>
                <a:gd name="T55" fmla="*/ 1 h 108"/>
                <a:gd name="T56" fmla="*/ 0 w 91"/>
                <a:gd name="T57" fmla="*/ 1 h 108"/>
                <a:gd name="T58" fmla="*/ 1 w 91"/>
                <a:gd name="T59" fmla="*/ 1 h 108"/>
                <a:gd name="T60" fmla="*/ 1 w 91"/>
                <a:gd name="T61" fmla="*/ 1 h 108"/>
                <a:gd name="T62" fmla="*/ 1 w 91"/>
                <a:gd name="T63" fmla="*/ 1 h 108"/>
                <a:gd name="T64" fmla="*/ 1 w 91"/>
                <a:gd name="T65" fmla="*/ 1 h 108"/>
                <a:gd name="T66" fmla="*/ 1 w 91"/>
                <a:gd name="T67" fmla="*/ 1 h 108"/>
                <a:gd name="T68" fmla="*/ 1 w 91"/>
                <a:gd name="T69" fmla="*/ 1 h 108"/>
                <a:gd name="T70" fmla="*/ 1 w 91"/>
                <a:gd name="T71" fmla="*/ 1 h 108"/>
                <a:gd name="T72" fmla="*/ 1 w 91"/>
                <a:gd name="T73" fmla="*/ 1 h 108"/>
                <a:gd name="T74" fmla="*/ 1 w 91"/>
                <a:gd name="T75" fmla="*/ 1 h 108"/>
                <a:gd name="T76" fmla="*/ 1 w 91"/>
                <a:gd name="T77" fmla="*/ 1 h 108"/>
                <a:gd name="T78" fmla="*/ 1 w 91"/>
                <a:gd name="T79" fmla="*/ 1 h 108"/>
                <a:gd name="T80" fmla="*/ 1 w 91"/>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 h="108">
                  <a:moveTo>
                    <a:pt x="18" y="47"/>
                  </a:moveTo>
                  <a:lnTo>
                    <a:pt x="22" y="32"/>
                  </a:lnTo>
                  <a:lnTo>
                    <a:pt x="31" y="20"/>
                  </a:lnTo>
                  <a:lnTo>
                    <a:pt x="46" y="15"/>
                  </a:lnTo>
                  <a:lnTo>
                    <a:pt x="58" y="18"/>
                  </a:lnTo>
                  <a:lnTo>
                    <a:pt x="67" y="26"/>
                  </a:lnTo>
                  <a:lnTo>
                    <a:pt x="72" y="35"/>
                  </a:lnTo>
                  <a:lnTo>
                    <a:pt x="75" y="47"/>
                  </a:lnTo>
                  <a:lnTo>
                    <a:pt x="18" y="47"/>
                  </a:lnTo>
                  <a:close/>
                  <a:moveTo>
                    <a:pt x="73" y="72"/>
                  </a:moveTo>
                  <a:lnTo>
                    <a:pt x="72" y="80"/>
                  </a:lnTo>
                  <a:lnTo>
                    <a:pt x="66" y="86"/>
                  </a:lnTo>
                  <a:lnTo>
                    <a:pt x="58" y="90"/>
                  </a:lnTo>
                  <a:lnTo>
                    <a:pt x="48" y="93"/>
                  </a:lnTo>
                  <a:lnTo>
                    <a:pt x="34" y="90"/>
                  </a:lnTo>
                  <a:lnTo>
                    <a:pt x="25" y="84"/>
                  </a:lnTo>
                  <a:lnTo>
                    <a:pt x="19" y="74"/>
                  </a:lnTo>
                  <a:lnTo>
                    <a:pt x="18" y="60"/>
                  </a:lnTo>
                  <a:lnTo>
                    <a:pt x="91" y="60"/>
                  </a:lnTo>
                  <a:lnTo>
                    <a:pt x="90" y="39"/>
                  </a:lnTo>
                  <a:lnTo>
                    <a:pt x="85" y="23"/>
                  </a:lnTo>
                  <a:lnTo>
                    <a:pt x="76" y="11"/>
                  </a:lnTo>
                  <a:lnTo>
                    <a:pt x="64" y="3"/>
                  </a:lnTo>
                  <a:lnTo>
                    <a:pt x="48" y="0"/>
                  </a:lnTo>
                  <a:lnTo>
                    <a:pt x="30" y="3"/>
                  </a:lnTo>
                  <a:lnTo>
                    <a:pt x="16" y="11"/>
                  </a:lnTo>
                  <a:lnTo>
                    <a:pt x="7" y="24"/>
                  </a:lnTo>
                  <a:lnTo>
                    <a:pt x="1" y="39"/>
                  </a:lnTo>
                  <a:lnTo>
                    <a:pt x="0" y="57"/>
                  </a:lnTo>
                  <a:lnTo>
                    <a:pt x="1" y="74"/>
                  </a:lnTo>
                  <a:lnTo>
                    <a:pt x="7" y="87"/>
                  </a:lnTo>
                  <a:lnTo>
                    <a:pt x="16" y="98"/>
                  </a:lnTo>
                  <a:lnTo>
                    <a:pt x="30" y="105"/>
                  </a:lnTo>
                  <a:lnTo>
                    <a:pt x="45" y="108"/>
                  </a:lnTo>
                  <a:lnTo>
                    <a:pt x="58" y="107"/>
                  </a:lnTo>
                  <a:lnTo>
                    <a:pt x="67" y="104"/>
                  </a:lnTo>
                  <a:lnTo>
                    <a:pt x="72" y="101"/>
                  </a:lnTo>
                  <a:lnTo>
                    <a:pt x="82" y="90"/>
                  </a:lnTo>
                  <a:lnTo>
                    <a:pt x="88" y="80"/>
                  </a:lnTo>
                  <a:lnTo>
                    <a:pt x="90" y="72"/>
                  </a:lnTo>
                  <a:lnTo>
                    <a:pt x="73" y="72"/>
                  </a:lnTo>
                  <a:close/>
                </a:path>
              </a:pathLst>
            </a:custGeom>
            <a:solidFill>
              <a:srgbClr val="FFFFFF"/>
            </a:solidFill>
            <a:ln w="0">
              <a:solidFill>
                <a:srgbClr val="FFFFFF"/>
              </a:solidFill>
              <a:prstDash val="solid"/>
              <a:round/>
              <a:headEnd/>
              <a:tailEnd/>
            </a:ln>
          </p:spPr>
          <p:txBody>
            <a:bodyPr/>
            <a:lstStyle/>
            <a:p>
              <a:endParaRPr lang="en-US"/>
            </a:p>
          </p:txBody>
        </p:sp>
        <p:sp>
          <p:nvSpPr>
            <p:cNvPr id="55" name="Freeform 59"/>
            <p:cNvSpPr>
              <a:spLocks/>
            </p:cNvSpPr>
            <p:nvPr/>
          </p:nvSpPr>
          <p:spPr bwMode="auto">
            <a:xfrm>
              <a:off x="3038" y="1349"/>
              <a:ext cx="52" cy="68"/>
            </a:xfrm>
            <a:custGeom>
              <a:avLst/>
              <a:gdLst>
                <a:gd name="T0" fmla="*/ 1 w 81"/>
                <a:gd name="T1" fmla="*/ 1 h 105"/>
                <a:gd name="T2" fmla="*/ 1 w 81"/>
                <a:gd name="T3" fmla="*/ 1 h 105"/>
                <a:gd name="T4" fmla="*/ 1 w 81"/>
                <a:gd name="T5" fmla="*/ 1 h 105"/>
                <a:gd name="T6" fmla="*/ 1 w 81"/>
                <a:gd name="T7" fmla="*/ 1 h 105"/>
                <a:gd name="T8" fmla="*/ 1 w 81"/>
                <a:gd name="T9" fmla="*/ 1 h 105"/>
                <a:gd name="T10" fmla="*/ 1 w 81"/>
                <a:gd name="T11" fmla="*/ 1 h 105"/>
                <a:gd name="T12" fmla="*/ 1 w 81"/>
                <a:gd name="T13" fmla="*/ 1 h 105"/>
                <a:gd name="T14" fmla="*/ 1 w 81"/>
                <a:gd name="T15" fmla="*/ 1 h 105"/>
                <a:gd name="T16" fmla="*/ 1 w 81"/>
                <a:gd name="T17" fmla="*/ 1 h 105"/>
                <a:gd name="T18" fmla="*/ 1 w 81"/>
                <a:gd name="T19" fmla="*/ 1 h 105"/>
                <a:gd name="T20" fmla="*/ 1 w 81"/>
                <a:gd name="T21" fmla="*/ 1 h 105"/>
                <a:gd name="T22" fmla="*/ 1 w 81"/>
                <a:gd name="T23" fmla="*/ 1 h 105"/>
                <a:gd name="T24" fmla="*/ 1 w 81"/>
                <a:gd name="T25" fmla="*/ 1 h 105"/>
                <a:gd name="T26" fmla="*/ 0 w 81"/>
                <a:gd name="T27" fmla="*/ 1 h 105"/>
                <a:gd name="T28" fmla="*/ 0 w 81"/>
                <a:gd name="T29" fmla="*/ 1 h 105"/>
                <a:gd name="T30" fmla="*/ 1 w 81"/>
                <a:gd name="T31" fmla="*/ 1 h 105"/>
                <a:gd name="T32" fmla="*/ 1 w 81"/>
                <a:gd name="T33" fmla="*/ 1 h 105"/>
                <a:gd name="T34" fmla="*/ 1 w 81"/>
                <a:gd name="T35" fmla="*/ 1 h 105"/>
                <a:gd name="T36" fmla="*/ 1 w 81"/>
                <a:gd name="T37" fmla="*/ 1 h 105"/>
                <a:gd name="T38" fmla="*/ 1 w 81"/>
                <a:gd name="T39" fmla="*/ 1 h 105"/>
                <a:gd name="T40" fmla="*/ 1 w 81"/>
                <a:gd name="T41" fmla="*/ 1 h 105"/>
                <a:gd name="T42" fmla="*/ 1 w 81"/>
                <a:gd name="T43" fmla="*/ 0 h 105"/>
                <a:gd name="T44" fmla="*/ 1 w 81"/>
                <a:gd name="T45" fmla="*/ 1 h 105"/>
                <a:gd name="T46" fmla="*/ 1 w 81"/>
                <a:gd name="T47" fmla="*/ 1 h 105"/>
                <a:gd name="T48" fmla="*/ 1 w 81"/>
                <a:gd name="T49" fmla="*/ 1 h 105"/>
                <a:gd name="T50" fmla="*/ 1 w 81"/>
                <a:gd name="T51" fmla="*/ 1 h 105"/>
                <a:gd name="T52" fmla="*/ 1 w 81"/>
                <a:gd name="T53" fmla="*/ 1 h 105"/>
                <a:gd name="T54" fmla="*/ 1 w 81"/>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1" h="105">
                  <a:moveTo>
                    <a:pt x="81" y="105"/>
                  </a:moveTo>
                  <a:lnTo>
                    <a:pt x="64" y="105"/>
                  </a:lnTo>
                  <a:lnTo>
                    <a:pt x="64" y="42"/>
                  </a:lnTo>
                  <a:lnTo>
                    <a:pt x="63" y="30"/>
                  </a:lnTo>
                  <a:lnTo>
                    <a:pt x="60" y="23"/>
                  </a:lnTo>
                  <a:lnTo>
                    <a:pt x="54" y="18"/>
                  </a:lnTo>
                  <a:lnTo>
                    <a:pt x="43" y="15"/>
                  </a:lnTo>
                  <a:lnTo>
                    <a:pt x="36" y="17"/>
                  </a:lnTo>
                  <a:lnTo>
                    <a:pt x="30" y="20"/>
                  </a:lnTo>
                  <a:lnTo>
                    <a:pt x="22" y="26"/>
                  </a:lnTo>
                  <a:lnTo>
                    <a:pt x="18" y="36"/>
                  </a:lnTo>
                  <a:lnTo>
                    <a:pt x="16" y="50"/>
                  </a:lnTo>
                  <a:lnTo>
                    <a:pt x="16" y="105"/>
                  </a:lnTo>
                  <a:lnTo>
                    <a:pt x="0" y="105"/>
                  </a:lnTo>
                  <a:lnTo>
                    <a:pt x="0" y="3"/>
                  </a:lnTo>
                  <a:lnTo>
                    <a:pt x="15" y="3"/>
                  </a:lnTo>
                  <a:lnTo>
                    <a:pt x="15" y="18"/>
                  </a:lnTo>
                  <a:lnTo>
                    <a:pt x="19" y="12"/>
                  </a:lnTo>
                  <a:lnTo>
                    <a:pt x="25" y="8"/>
                  </a:lnTo>
                  <a:lnTo>
                    <a:pt x="34" y="3"/>
                  </a:lnTo>
                  <a:lnTo>
                    <a:pt x="46" y="0"/>
                  </a:lnTo>
                  <a:lnTo>
                    <a:pt x="55" y="2"/>
                  </a:lnTo>
                  <a:lnTo>
                    <a:pt x="66" y="5"/>
                  </a:lnTo>
                  <a:lnTo>
                    <a:pt x="73" y="11"/>
                  </a:lnTo>
                  <a:lnTo>
                    <a:pt x="79" y="21"/>
                  </a:lnTo>
                  <a:lnTo>
                    <a:pt x="81" y="36"/>
                  </a:lnTo>
                  <a:lnTo>
                    <a:pt x="81" y="105"/>
                  </a:lnTo>
                  <a:close/>
                </a:path>
              </a:pathLst>
            </a:custGeom>
            <a:solidFill>
              <a:srgbClr val="FFFFFF"/>
            </a:solidFill>
            <a:ln w="0">
              <a:solidFill>
                <a:srgbClr val="FFFFFF"/>
              </a:solidFill>
              <a:prstDash val="solid"/>
              <a:round/>
              <a:headEnd/>
              <a:tailEnd/>
            </a:ln>
          </p:spPr>
          <p:txBody>
            <a:bodyPr/>
            <a:lstStyle/>
            <a:p>
              <a:endParaRPr lang="en-US"/>
            </a:p>
          </p:txBody>
        </p:sp>
        <p:sp>
          <p:nvSpPr>
            <p:cNvPr id="56" name="Freeform 60"/>
            <p:cNvSpPr>
              <a:spLocks/>
            </p:cNvSpPr>
            <p:nvPr/>
          </p:nvSpPr>
          <p:spPr bwMode="auto">
            <a:xfrm>
              <a:off x="3102" y="1333"/>
              <a:ext cx="31" cy="85"/>
            </a:xfrm>
            <a:custGeom>
              <a:avLst/>
              <a:gdLst>
                <a:gd name="T0" fmla="*/ 1 w 48"/>
                <a:gd name="T1" fmla="*/ 1 h 132"/>
                <a:gd name="T2" fmla="*/ 1 w 48"/>
                <a:gd name="T3" fmla="*/ 1 h 132"/>
                <a:gd name="T4" fmla="*/ 1 w 48"/>
                <a:gd name="T5" fmla="*/ 1 h 132"/>
                <a:gd name="T6" fmla="*/ 1 w 48"/>
                <a:gd name="T7" fmla="*/ 1 h 132"/>
                <a:gd name="T8" fmla="*/ 1 w 48"/>
                <a:gd name="T9" fmla="*/ 1 h 132"/>
                <a:gd name="T10" fmla="*/ 1 w 48"/>
                <a:gd name="T11" fmla="*/ 1 h 132"/>
                <a:gd name="T12" fmla="*/ 1 w 48"/>
                <a:gd name="T13" fmla="*/ 1 h 132"/>
                <a:gd name="T14" fmla="*/ 1 w 48"/>
                <a:gd name="T15" fmla="*/ 1 h 132"/>
                <a:gd name="T16" fmla="*/ 1 w 48"/>
                <a:gd name="T17" fmla="*/ 1 h 132"/>
                <a:gd name="T18" fmla="*/ 1 w 48"/>
                <a:gd name="T19" fmla="*/ 1 h 132"/>
                <a:gd name="T20" fmla="*/ 1 w 48"/>
                <a:gd name="T21" fmla="*/ 1 h 132"/>
                <a:gd name="T22" fmla="*/ 1 w 48"/>
                <a:gd name="T23" fmla="*/ 1 h 132"/>
                <a:gd name="T24" fmla="*/ 1 w 48"/>
                <a:gd name="T25" fmla="*/ 1 h 132"/>
                <a:gd name="T26" fmla="*/ 1 w 48"/>
                <a:gd name="T27" fmla="*/ 1 h 132"/>
                <a:gd name="T28" fmla="*/ 1 w 48"/>
                <a:gd name="T29" fmla="*/ 1 h 132"/>
                <a:gd name="T30" fmla="*/ 1 w 48"/>
                <a:gd name="T31" fmla="*/ 1 h 132"/>
                <a:gd name="T32" fmla="*/ 1 w 48"/>
                <a:gd name="T33" fmla="*/ 1 h 132"/>
                <a:gd name="T34" fmla="*/ 1 w 48"/>
                <a:gd name="T35" fmla="*/ 1 h 132"/>
                <a:gd name="T36" fmla="*/ 1 w 48"/>
                <a:gd name="T37" fmla="*/ 1 h 132"/>
                <a:gd name="T38" fmla="*/ 1 w 48"/>
                <a:gd name="T39" fmla="*/ 1 h 132"/>
                <a:gd name="T40" fmla="*/ 1 w 48"/>
                <a:gd name="T41" fmla="*/ 1 h 132"/>
                <a:gd name="T42" fmla="*/ 0 w 48"/>
                <a:gd name="T43" fmla="*/ 1 h 132"/>
                <a:gd name="T44" fmla="*/ 0 w 48"/>
                <a:gd name="T45" fmla="*/ 1 h 132"/>
                <a:gd name="T46" fmla="*/ 1 w 48"/>
                <a:gd name="T47" fmla="*/ 1 h 132"/>
                <a:gd name="T48" fmla="*/ 1 w 48"/>
                <a:gd name="T49" fmla="*/ 0 h 132"/>
                <a:gd name="T50" fmla="*/ 1 w 48"/>
                <a:gd name="T51" fmla="*/ 0 h 132"/>
                <a:gd name="T52" fmla="*/ 1 w 48"/>
                <a:gd name="T53" fmla="*/ 1 h 132"/>
                <a:gd name="T54" fmla="*/ 1 w 48"/>
                <a:gd name="T55" fmla="*/ 1 h 132"/>
                <a:gd name="T56" fmla="*/ 1 w 48"/>
                <a:gd name="T57" fmla="*/ 1 h 132"/>
                <a:gd name="T58" fmla="*/ 1 w 48"/>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32">
                  <a:moveTo>
                    <a:pt x="32" y="43"/>
                  </a:moveTo>
                  <a:lnTo>
                    <a:pt x="32" y="108"/>
                  </a:lnTo>
                  <a:lnTo>
                    <a:pt x="32" y="112"/>
                  </a:lnTo>
                  <a:lnTo>
                    <a:pt x="33" y="114"/>
                  </a:lnTo>
                  <a:lnTo>
                    <a:pt x="35" y="115"/>
                  </a:lnTo>
                  <a:lnTo>
                    <a:pt x="38" y="117"/>
                  </a:lnTo>
                  <a:lnTo>
                    <a:pt x="39" y="117"/>
                  </a:lnTo>
                  <a:lnTo>
                    <a:pt x="42" y="117"/>
                  </a:lnTo>
                  <a:lnTo>
                    <a:pt x="48" y="117"/>
                  </a:lnTo>
                  <a:lnTo>
                    <a:pt x="48" y="130"/>
                  </a:lnTo>
                  <a:lnTo>
                    <a:pt x="42" y="130"/>
                  </a:lnTo>
                  <a:lnTo>
                    <a:pt x="38" y="130"/>
                  </a:lnTo>
                  <a:lnTo>
                    <a:pt x="35" y="132"/>
                  </a:lnTo>
                  <a:lnTo>
                    <a:pt x="29" y="130"/>
                  </a:lnTo>
                  <a:lnTo>
                    <a:pt x="23" y="129"/>
                  </a:lnTo>
                  <a:lnTo>
                    <a:pt x="20" y="126"/>
                  </a:lnTo>
                  <a:lnTo>
                    <a:pt x="17" y="123"/>
                  </a:lnTo>
                  <a:lnTo>
                    <a:pt x="15" y="120"/>
                  </a:lnTo>
                  <a:lnTo>
                    <a:pt x="15" y="114"/>
                  </a:lnTo>
                  <a:lnTo>
                    <a:pt x="14" y="109"/>
                  </a:lnTo>
                  <a:lnTo>
                    <a:pt x="14" y="43"/>
                  </a:lnTo>
                  <a:lnTo>
                    <a:pt x="0" y="43"/>
                  </a:lnTo>
                  <a:lnTo>
                    <a:pt x="0" y="28"/>
                  </a:lnTo>
                  <a:lnTo>
                    <a:pt x="14" y="28"/>
                  </a:lnTo>
                  <a:lnTo>
                    <a:pt x="14" y="0"/>
                  </a:lnTo>
                  <a:lnTo>
                    <a:pt x="32" y="0"/>
                  </a:lnTo>
                  <a:lnTo>
                    <a:pt x="32" y="28"/>
                  </a:lnTo>
                  <a:lnTo>
                    <a:pt x="48" y="28"/>
                  </a:lnTo>
                  <a:lnTo>
                    <a:pt x="48"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57" name="Freeform 61"/>
            <p:cNvSpPr>
              <a:spLocks/>
            </p:cNvSpPr>
            <p:nvPr/>
          </p:nvSpPr>
          <p:spPr bwMode="auto">
            <a:xfrm>
              <a:off x="3181" y="1325"/>
              <a:ext cx="71" cy="94"/>
            </a:xfrm>
            <a:custGeom>
              <a:avLst/>
              <a:gdLst>
                <a:gd name="T0" fmla="*/ 1 w 110"/>
                <a:gd name="T1" fmla="*/ 1 h 145"/>
                <a:gd name="T2" fmla="*/ 1 w 110"/>
                <a:gd name="T3" fmla="*/ 1 h 145"/>
                <a:gd name="T4" fmla="*/ 1 w 110"/>
                <a:gd name="T5" fmla="*/ 1 h 145"/>
                <a:gd name="T6" fmla="*/ 1 w 110"/>
                <a:gd name="T7" fmla="*/ 1 h 145"/>
                <a:gd name="T8" fmla="*/ 1 w 110"/>
                <a:gd name="T9" fmla="*/ 1 h 145"/>
                <a:gd name="T10" fmla="*/ 1 w 110"/>
                <a:gd name="T11" fmla="*/ 1 h 145"/>
                <a:gd name="T12" fmla="*/ 1 w 110"/>
                <a:gd name="T13" fmla="*/ 1 h 145"/>
                <a:gd name="T14" fmla="*/ 1 w 110"/>
                <a:gd name="T15" fmla="*/ 1 h 145"/>
                <a:gd name="T16" fmla="*/ 1 w 110"/>
                <a:gd name="T17" fmla="*/ 1 h 145"/>
                <a:gd name="T18" fmla="*/ 1 w 110"/>
                <a:gd name="T19" fmla="*/ 1 h 145"/>
                <a:gd name="T20" fmla="*/ 1 w 110"/>
                <a:gd name="T21" fmla="*/ 1 h 145"/>
                <a:gd name="T22" fmla="*/ 1 w 110"/>
                <a:gd name="T23" fmla="*/ 1 h 145"/>
                <a:gd name="T24" fmla="*/ 1 w 110"/>
                <a:gd name="T25" fmla="*/ 1 h 145"/>
                <a:gd name="T26" fmla="*/ 1 w 110"/>
                <a:gd name="T27" fmla="*/ 1 h 145"/>
                <a:gd name="T28" fmla="*/ 1 w 110"/>
                <a:gd name="T29" fmla="*/ 1 h 145"/>
                <a:gd name="T30" fmla="*/ 1 w 110"/>
                <a:gd name="T31" fmla="*/ 1 h 145"/>
                <a:gd name="T32" fmla="*/ 0 w 110"/>
                <a:gd name="T33" fmla="*/ 1 h 145"/>
                <a:gd name="T34" fmla="*/ 1 w 110"/>
                <a:gd name="T35" fmla="*/ 1 h 145"/>
                <a:gd name="T36" fmla="*/ 1 w 110"/>
                <a:gd name="T37" fmla="*/ 1 h 145"/>
                <a:gd name="T38" fmla="*/ 1 w 110"/>
                <a:gd name="T39" fmla="*/ 1 h 145"/>
                <a:gd name="T40" fmla="*/ 1 w 110"/>
                <a:gd name="T41" fmla="*/ 1 h 145"/>
                <a:gd name="T42" fmla="*/ 1 w 110"/>
                <a:gd name="T43" fmla="*/ 1 h 145"/>
                <a:gd name="T44" fmla="*/ 1 w 110"/>
                <a:gd name="T45" fmla="*/ 1 h 145"/>
                <a:gd name="T46" fmla="*/ 1 w 110"/>
                <a:gd name="T47" fmla="*/ 1 h 145"/>
                <a:gd name="T48" fmla="*/ 1 w 110"/>
                <a:gd name="T49" fmla="*/ 1 h 145"/>
                <a:gd name="T50" fmla="*/ 1 w 110"/>
                <a:gd name="T51" fmla="*/ 1 h 145"/>
                <a:gd name="T52" fmla="*/ 1 w 110"/>
                <a:gd name="T53" fmla="*/ 1 h 145"/>
                <a:gd name="T54" fmla="*/ 1 w 110"/>
                <a:gd name="T55" fmla="*/ 1 h 145"/>
                <a:gd name="T56" fmla="*/ 1 w 110"/>
                <a:gd name="T57" fmla="*/ 1 h 145"/>
                <a:gd name="T58" fmla="*/ 1 w 110"/>
                <a:gd name="T59" fmla="*/ 1 h 145"/>
                <a:gd name="T60" fmla="*/ 1 w 110"/>
                <a:gd name="T61" fmla="*/ 1 h 145"/>
                <a:gd name="T62" fmla="*/ 1 w 110"/>
                <a:gd name="T63" fmla="*/ 1 h 145"/>
                <a:gd name="T64" fmla="*/ 1 w 110"/>
                <a:gd name="T65" fmla="*/ 1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45">
                  <a:moveTo>
                    <a:pt x="89" y="43"/>
                  </a:moveTo>
                  <a:lnTo>
                    <a:pt x="86" y="30"/>
                  </a:lnTo>
                  <a:lnTo>
                    <a:pt x="77" y="21"/>
                  </a:lnTo>
                  <a:lnTo>
                    <a:pt x="66" y="16"/>
                  </a:lnTo>
                  <a:lnTo>
                    <a:pt x="54" y="15"/>
                  </a:lnTo>
                  <a:lnTo>
                    <a:pt x="47" y="16"/>
                  </a:lnTo>
                  <a:lnTo>
                    <a:pt x="38" y="18"/>
                  </a:lnTo>
                  <a:lnTo>
                    <a:pt x="30" y="22"/>
                  </a:lnTo>
                  <a:lnTo>
                    <a:pt x="24" y="28"/>
                  </a:lnTo>
                  <a:lnTo>
                    <a:pt x="23" y="40"/>
                  </a:lnTo>
                  <a:lnTo>
                    <a:pt x="23" y="45"/>
                  </a:lnTo>
                  <a:lnTo>
                    <a:pt x="26" y="49"/>
                  </a:lnTo>
                  <a:lnTo>
                    <a:pt x="27" y="52"/>
                  </a:lnTo>
                  <a:lnTo>
                    <a:pt x="32" y="54"/>
                  </a:lnTo>
                  <a:lnTo>
                    <a:pt x="35" y="57"/>
                  </a:lnTo>
                  <a:lnTo>
                    <a:pt x="39" y="57"/>
                  </a:lnTo>
                  <a:lnTo>
                    <a:pt x="78" y="66"/>
                  </a:lnTo>
                  <a:lnTo>
                    <a:pt x="92" y="70"/>
                  </a:lnTo>
                  <a:lnTo>
                    <a:pt x="101" y="78"/>
                  </a:lnTo>
                  <a:lnTo>
                    <a:pt x="108" y="88"/>
                  </a:lnTo>
                  <a:lnTo>
                    <a:pt x="110" y="103"/>
                  </a:lnTo>
                  <a:lnTo>
                    <a:pt x="108" y="118"/>
                  </a:lnTo>
                  <a:lnTo>
                    <a:pt x="101" y="129"/>
                  </a:lnTo>
                  <a:lnTo>
                    <a:pt x="92" y="136"/>
                  </a:lnTo>
                  <a:lnTo>
                    <a:pt x="81" y="142"/>
                  </a:lnTo>
                  <a:lnTo>
                    <a:pt x="68" y="145"/>
                  </a:lnTo>
                  <a:lnTo>
                    <a:pt x="56" y="145"/>
                  </a:lnTo>
                  <a:lnTo>
                    <a:pt x="39" y="144"/>
                  </a:lnTo>
                  <a:lnTo>
                    <a:pt x="27" y="141"/>
                  </a:lnTo>
                  <a:lnTo>
                    <a:pt x="20" y="136"/>
                  </a:lnTo>
                  <a:lnTo>
                    <a:pt x="14" y="132"/>
                  </a:lnTo>
                  <a:lnTo>
                    <a:pt x="5" y="121"/>
                  </a:lnTo>
                  <a:lnTo>
                    <a:pt x="0" y="109"/>
                  </a:lnTo>
                  <a:lnTo>
                    <a:pt x="0" y="97"/>
                  </a:lnTo>
                  <a:lnTo>
                    <a:pt x="17" y="97"/>
                  </a:lnTo>
                  <a:lnTo>
                    <a:pt x="20" y="109"/>
                  </a:lnTo>
                  <a:lnTo>
                    <a:pt x="26" y="120"/>
                  </a:lnTo>
                  <a:lnTo>
                    <a:pt x="35" y="126"/>
                  </a:lnTo>
                  <a:lnTo>
                    <a:pt x="45" y="129"/>
                  </a:lnTo>
                  <a:lnTo>
                    <a:pt x="56" y="129"/>
                  </a:lnTo>
                  <a:lnTo>
                    <a:pt x="65" y="129"/>
                  </a:lnTo>
                  <a:lnTo>
                    <a:pt x="74" y="127"/>
                  </a:lnTo>
                  <a:lnTo>
                    <a:pt x="83" y="123"/>
                  </a:lnTo>
                  <a:lnTo>
                    <a:pt x="90" y="117"/>
                  </a:lnTo>
                  <a:lnTo>
                    <a:pt x="92" y="106"/>
                  </a:lnTo>
                  <a:lnTo>
                    <a:pt x="89" y="94"/>
                  </a:lnTo>
                  <a:lnTo>
                    <a:pt x="80" y="87"/>
                  </a:lnTo>
                  <a:lnTo>
                    <a:pt x="62" y="81"/>
                  </a:lnTo>
                  <a:lnTo>
                    <a:pt x="35" y="75"/>
                  </a:lnTo>
                  <a:lnTo>
                    <a:pt x="27" y="73"/>
                  </a:lnTo>
                  <a:lnTo>
                    <a:pt x="20" y="69"/>
                  </a:lnTo>
                  <a:lnTo>
                    <a:pt x="12" y="63"/>
                  </a:lnTo>
                  <a:lnTo>
                    <a:pt x="6" y="55"/>
                  </a:lnTo>
                  <a:lnTo>
                    <a:pt x="5" y="42"/>
                  </a:lnTo>
                  <a:lnTo>
                    <a:pt x="6" y="30"/>
                  </a:lnTo>
                  <a:lnTo>
                    <a:pt x="12" y="18"/>
                  </a:lnTo>
                  <a:lnTo>
                    <a:pt x="21" y="7"/>
                  </a:lnTo>
                  <a:lnTo>
                    <a:pt x="35" y="1"/>
                  </a:lnTo>
                  <a:lnTo>
                    <a:pt x="53" y="0"/>
                  </a:lnTo>
                  <a:lnTo>
                    <a:pt x="71" y="1"/>
                  </a:lnTo>
                  <a:lnTo>
                    <a:pt x="84" y="6"/>
                  </a:lnTo>
                  <a:lnTo>
                    <a:pt x="93" y="12"/>
                  </a:lnTo>
                  <a:lnTo>
                    <a:pt x="101" y="19"/>
                  </a:lnTo>
                  <a:lnTo>
                    <a:pt x="104" y="28"/>
                  </a:lnTo>
                  <a:lnTo>
                    <a:pt x="105" y="36"/>
                  </a:lnTo>
                  <a:lnTo>
                    <a:pt x="107" y="43"/>
                  </a:lnTo>
                  <a:lnTo>
                    <a:pt x="89" y="43"/>
                  </a:lnTo>
                  <a:close/>
                </a:path>
              </a:pathLst>
            </a:custGeom>
            <a:solidFill>
              <a:srgbClr val="FFFFFF"/>
            </a:solidFill>
            <a:ln w="0">
              <a:solidFill>
                <a:srgbClr val="FFFFFF"/>
              </a:solidFill>
              <a:prstDash val="solid"/>
              <a:round/>
              <a:headEnd/>
              <a:tailEnd/>
            </a:ln>
          </p:spPr>
          <p:txBody>
            <a:bodyPr/>
            <a:lstStyle/>
            <a:p>
              <a:endParaRPr lang="en-US"/>
            </a:p>
          </p:txBody>
        </p:sp>
        <p:sp>
          <p:nvSpPr>
            <p:cNvPr id="58" name="Freeform 62"/>
            <p:cNvSpPr>
              <a:spLocks noEditPoints="1"/>
            </p:cNvSpPr>
            <p:nvPr/>
          </p:nvSpPr>
          <p:spPr bwMode="auto">
            <a:xfrm>
              <a:off x="3265" y="1349"/>
              <a:ext cx="60" cy="69"/>
            </a:xfrm>
            <a:custGeom>
              <a:avLst/>
              <a:gdLst>
                <a:gd name="T0" fmla="*/ 1 w 93"/>
                <a:gd name="T1" fmla="*/ 1 h 107"/>
                <a:gd name="T2" fmla="*/ 1 w 93"/>
                <a:gd name="T3" fmla="*/ 1 h 107"/>
                <a:gd name="T4" fmla="*/ 1 w 93"/>
                <a:gd name="T5" fmla="*/ 1 h 107"/>
                <a:gd name="T6" fmla="*/ 1 w 93"/>
                <a:gd name="T7" fmla="*/ 1 h 107"/>
                <a:gd name="T8" fmla="*/ 1 w 93"/>
                <a:gd name="T9" fmla="*/ 1 h 107"/>
                <a:gd name="T10" fmla="*/ 1 w 93"/>
                <a:gd name="T11" fmla="*/ 1 h 107"/>
                <a:gd name="T12" fmla="*/ 1 w 93"/>
                <a:gd name="T13" fmla="*/ 1 h 107"/>
                <a:gd name="T14" fmla="*/ 1 w 93"/>
                <a:gd name="T15" fmla="*/ 1 h 107"/>
                <a:gd name="T16" fmla="*/ 1 w 93"/>
                <a:gd name="T17" fmla="*/ 1 h 107"/>
                <a:gd name="T18" fmla="*/ 1 w 93"/>
                <a:gd name="T19" fmla="*/ 1 h 107"/>
                <a:gd name="T20" fmla="*/ 1 w 93"/>
                <a:gd name="T21" fmla="*/ 1 h 107"/>
                <a:gd name="T22" fmla="*/ 1 w 93"/>
                <a:gd name="T23" fmla="*/ 1 h 107"/>
                <a:gd name="T24" fmla="*/ 1 w 93"/>
                <a:gd name="T25" fmla="*/ 1 h 107"/>
                <a:gd name="T26" fmla="*/ 1 w 93"/>
                <a:gd name="T27" fmla="*/ 1 h 107"/>
                <a:gd name="T28" fmla="*/ 1 w 93"/>
                <a:gd name="T29" fmla="*/ 1 h 107"/>
                <a:gd name="T30" fmla="*/ 1 w 93"/>
                <a:gd name="T31" fmla="*/ 1 h 107"/>
                <a:gd name="T32" fmla="*/ 1 w 93"/>
                <a:gd name="T33" fmla="*/ 1 h 107"/>
                <a:gd name="T34" fmla="*/ 1 w 93"/>
                <a:gd name="T35" fmla="*/ 1 h 107"/>
                <a:gd name="T36" fmla="*/ 1 w 93"/>
                <a:gd name="T37" fmla="*/ 1 h 107"/>
                <a:gd name="T38" fmla="*/ 1 w 93"/>
                <a:gd name="T39" fmla="*/ 1 h 107"/>
                <a:gd name="T40" fmla="*/ 1 w 93"/>
                <a:gd name="T41" fmla="*/ 1 h 107"/>
                <a:gd name="T42" fmla="*/ 0 w 93"/>
                <a:gd name="T43" fmla="*/ 1 h 107"/>
                <a:gd name="T44" fmla="*/ 1 w 93"/>
                <a:gd name="T45" fmla="*/ 1 h 107"/>
                <a:gd name="T46" fmla="*/ 1 w 93"/>
                <a:gd name="T47" fmla="*/ 1 h 107"/>
                <a:gd name="T48" fmla="*/ 1 w 93"/>
                <a:gd name="T49" fmla="*/ 1 h 107"/>
                <a:gd name="T50" fmla="*/ 1 w 93"/>
                <a:gd name="T51" fmla="*/ 1 h 107"/>
                <a:gd name="T52" fmla="*/ 1 w 93"/>
                <a:gd name="T53" fmla="*/ 1 h 107"/>
                <a:gd name="T54" fmla="*/ 1 w 93"/>
                <a:gd name="T55" fmla="*/ 1 h 107"/>
                <a:gd name="T56" fmla="*/ 1 w 93"/>
                <a:gd name="T57" fmla="*/ 1 h 107"/>
                <a:gd name="T58" fmla="*/ 1 w 93"/>
                <a:gd name="T59" fmla="*/ 1 h 107"/>
                <a:gd name="T60" fmla="*/ 1 w 93"/>
                <a:gd name="T61" fmla="*/ 1 h 107"/>
                <a:gd name="T62" fmla="*/ 1 w 93"/>
                <a:gd name="T63" fmla="*/ 1 h 107"/>
                <a:gd name="T64" fmla="*/ 1 w 93"/>
                <a:gd name="T65" fmla="*/ 1 h 107"/>
                <a:gd name="T66" fmla="*/ 1 w 93"/>
                <a:gd name="T67" fmla="*/ 1 h 107"/>
                <a:gd name="T68" fmla="*/ 1 w 93"/>
                <a:gd name="T69" fmla="*/ 1 h 107"/>
                <a:gd name="T70" fmla="*/ 1 w 93"/>
                <a:gd name="T71" fmla="*/ 1 h 107"/>
                <a:gd name="T72" fmla="*/ 1 w 93"/>
                <a:gd name="T73" fmla="*/ 0 h 107"/>
                <a:gd name="T74" fmla="*/ 1 w 93"/>
                <a:gd name="T75" fmla="*/ 1 h 107"/>
                <a:gd name="T76" fmla="*/ 1 w 93"/>
                <a:gd name="T77" fmla="*/ 1 h 107"/>
                <a:gd name="T78" fmla="*/ 1 w 93"/>
                <a:gd name="T79" fmla="*/ 1 h 107"/>
                <a:gd name="T80" fmla="*/ 1 w 93"/>
                <a:gd name="T81" fmla="*/ 1 h 107"/>
                <a:gd name="T82" fmla="*/ 0 w 93"/>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7">
                  <a:moveTo>
                    <a:pt x="16" y="54"/>
                  </a:moveTo>
                  <a:lnTo>
                    <a:pt x="18" y="45"/>
                  </a:lnTo>
                  <a:lnTo>
                    <a:pt x="19" y="35"/>
                  </a:lnTo>
                  <a:lnTo>
                    <a:pt x="25" y="26"/>
                  </a:lnTo>
                  <a:lnTo>
                    <a:pt x="34" y="18"/>
                  </a:lnTo>
                  <a:lnTo>
                    <a:pt x="46" y="15"/>
                  </a:lnTo>
                  <a:lnTo>
                    <a:pt x="58" y="18"/>
                  </a:lnTo>
                  <a:lnTo>
                    <a:pt x="67" y="26"/>
                  </a:lnTo>
                  <a:lnTo>
                    <a:pt x="72" y="35"/>
                  </a:lnTo>
                  <a:lnTo>
                    <a:pt x="75" y="45"/>
                  </a:lnTo>
                  <a:lnTo>
                    <a:pt x="75" y="54"/>
                  </a:lnTo>
                  <a:lnTo>
                    <a:pt x="75" y="63"/>
                  </a:lnTo>
                  <a:lnTo>
                    <a:pt x="72" y="74"/>
                  </a:lnTo>
                  <a:lnTo>
                    <a:pt x="67" y="83"/>
                  </a:lnTo>
                  <a:lnTo>
                    <a:pt x="58" y="90"/>
                  </a:lnTo>
                  <a:lnTo>
                    <a:pt x="46" y="93"/>
                  </a:lnTo>
                  <a:lnTo>
                    <a:pt x="34" y="90"/>
                  </a:lnTo>
                  <a:lnTo>
                    <a:pt x="25" y="83"/>
                  </a:lnTo>
                  <a:lnTo>
                    <a:pt x="19" y="74"/>
                  </a:lnTo>
                  <a:lnTo>
                    <a:pt x="18" y="63"/>
                  </a:lnTo>
                  <a:lnTo>
                    <a:pt x="16" y="54"/>
                  </a:lnTo>
                  <a:close/>
                  <a:moveTo>
                    <a:pt x="0" y="54"/>
                  </a:moveTo>
                  <a:lnTo>
                    <a:pt x="1" y="69"/>
                  </a:lnTo>
                  <a:lnTo>
                    <a:pt x="6" y="84"/>
                  </a:lnTo>
                  <a:lnTo>
                    <a:pt x="16" y="96"/>
                  </a:lnTo>
                  <a:lnTo>
                    <a:pt x="28" y="104"/>
                  </a:lnTo>
                  <a:lnTo>
                    <a:pt x="46" y="107"/>
                  </a:lnTo>
                  <a:lnTo>
                    <a:pt x="63" y="104"/>
                  </a:lnTo>
                  <a:lnTo>
                    <a:pt x="76" y="96"/>
                  </a:lnTo>
                  <a:lnTo>
                    <a:pt x="85" y="84"/>
                  </a:lnTo>
                  <a:lnTo>
                    <a:pt x="91" y="69"/>
                  </a:lnTo>
                  <a:lnTo>
                    <a:pt x="93" y="54"/>
                  </a:lnTo>
                  <a:lnTo>
                    <a:pt x="91" y="38"/>
                  </a:lnTo>
                  <a:lnTo>
                    <a:pt x="85" y="24"/>
                  </a:lnTo>
                  <a:lnTo>
                    <a:pt x="76" y="12"/>
                  </a:lnTo>
                  <a:lnTo>
                    <a:pt x="63" y="3"/>
                  </a:lnTo>
                  <a:lnTo>
                    <a:pt x="46" y="0"/>
                  </a:lnTo>
                  <a:lnTo>
                    <a:pt x="28" y="3"/>
                  </a:lnTo>
                  <a:lnTo>
                    <a:pt x="16" y="12"/>
                  </a:lnTo>
                  <a:lnTo>
                    <a:pt x="6" y="24"/>
                  </a:lnTo>
                  <a:lnTo>
                    <a:pt x="1"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59" name="Freeform 63"/>
            <p:cNvSpPr>
              <a:spLocks/>
            </p:cNvSpPr>
            <p:nvPr/>
          </p:nvSpPr>
          <p:spPr bwMode="auto">
            <a:xfrm>
              <a:off x="3336" y="1349"/>
              <a:ext cx="55" cy="70"/>
            </a:xfrm>
            <a:custGeom>
              <a:avLst/>
              <a:gdLst>
                <a:gd name="T0" fmla="*/ 1 w 87"/>
                <a:gd name="T1" fmla="*/ 1 h 108"/>
                <a:gd name="T2" fmla="*/ 1 w 87"/>
                <a:gd name="T3" fmla="*/ 1 h 108"/>
                <a:gd name="T4" fmla="*/ 1 w 87"/>
                <a:gd name="T5" fmla="*/ 1 h 108"/>
                <a:gd name="T6" fmla="*/ 1 w 87"/>
                <a:gd name="T7" fmla="*/ 1 h 108"/>
                <a:gd name="T8" fmla="*/ 1 w 87"/>
                <a:gd name="T9" fmla="*/ 1 h 108"/>
                <a:gd name="T10" fmla="*/ 1 w 87"/>
                <a:gd name="T11" fmla="*/ 1 h 108"/>
                <a:gd name="T12" fmla="*/ 1 w 87"/>
                <a:gd name="T13" fmla="*/ 1 h 108"/>
                <a:gd name="T14" fmla="*/ 1 w 87"/>
                <a:gd name="T15" fmla="*/ 1 h 108"/>
                <a:gd name="T16" fmla="*/ 1 w 87"/>
                <a:gd name="T17" fmla="*/ 1 h 108"/>
                <a:gd name="T18" fmla="*/ 1 w 87"/>
                <a:gd name="T19" fmla="*/ 1 h 108"/>
                <a:gd name="T20" fmla="*/ 1 w 87"/>
                <a:gd name="T21" fmla="*/ 1 h 108"/>
                <a:gd name="T22" fmla="*/ 1 w 87"/>
                <a:gd name="T23" fmla="*/ 1 h 108"/>
                <a:gd name="T24" fmla="*/ 1 w 87"/>
                <a:gd name="T25" fmla="*/ 1 h 108"/>
                <a:gd name="T26" fmla="*/ 1 w 87"/>
                <a:gd name="T27" fmla="*/ 1 h 108"/>
                <a:gd name="T28" fmla="*/ 1 w 87"/>
                <a:gd name="T29" fmla="*/ 1 h 108"/>
                <a:gd name="T30" fmla="*/ 1 w 87"/>
                <a:gd name="T31" fmla="*/ 1 h 108"/>
                <a:gd name="T32" fmla="*/ 1 w 87"/>
                <a:gd name="T33" fmla="*/ 1 h 108"/>
                <a:gd name="T34" fmla="*/ 1 w 87"/>
                <a:gd name="T35" fmla="*/ 1 h 108"/>
                <a:gd name="T36" fmla="*/ 1 w 87"/>
                <a:gd name="T37" fmla="*/ 1 h 108"/>
                <a:gd name="T38" fmla="*/ 1 w 87"/>
                <a:gd name="T39" fmla="*/ 1 h 108"/>
                <a:gd name="T40" fmla="*/ 1 w 87"/>
                <a:gd name="T41" fmla="*/ 1 h 108"/>
                <a:gd name="T42" fmla="*/ 1 w 87"/>
                <a:gd name="T43" fmla="*/ 1 h 108"/>
                <a:gd name="T44" fmla="*/ 1 w 87"/>
                <a:gd name="T45" fmla="*/ 1 h 108"/>
                <a:gd name="T46" fmla="*/ 1 w 87"/>
                <a:gd name="T47" fmla="*/ 1 h 108"/>
                <a:gd name="T48" fmla="*/ 1 w 87"/>
                <a:gd name="T49" fmla="*/ 1 h 108"/>
                <a:gd name="T50" fmla="*/ 1 w 87"/>
                <a:gd name="T51" fmla="*/ 1 h 108"/>
                <a:gd name="T52" fmla="*/ 1 w 87"/>
                <a:gd name="T53" fmla="*/ 1 h 108"/>
                <a:gd name="T54" fmla="*/ 1 w 87"/>
                <a:gd name="T55" fmla="*/ 1 h 108"/>
                <a:gd name="T56" fmla="*/ 1 w 87"/>
                <a:gd name="T57" fmla="*/ 1 h 108"/>
                <a:gd name="T58" fmla="*/ 1 w 87"/>
                <a:gd name="T59" fmla="*/ 1 h 108"/>
                <a:gd name="T60" fmla="*/ 0 w 87"/>
                <a:gd name="T61" fmla="*/ 1 h 108"/>
                <a:gd name="T62" fmla="*/ 1 w 87"/>
                <a:gd name="T63" fmla="*/ 1 h 108"/>
                <a:gd name="T64" fmla="*/ 1 w 87"/>
                <a:gd name="T65" fmla="*/ 1 h 108"/>
                <a:gd name="T66" fmla="*/ 1 w 87"/>
                <a:gd name="T67" fmla="*/ 1 h 108"/>
                <a:gd name="T68" fmla="*/ 1 w 87"/>
                <a:gd name="T69" fmla="*/ 1 h 108"/>
                <a:gd name="T70" fmla="*/ 1 w 87"/>
                <a:gd name="T71" fmla="*/ 0 h 108"/>
                <a:gd name="T72" fmla="*/ 1 w 87"/>
                <a:gd name="T73" fmla="*/ 1 h 108"/>
                <a:gd name="T74" fmla="*/ 1 w 87"/>
                <a:gd name="T75" fmla="*/ 1 h 108"/>
                <a:gd name="T76" fmla="*/ 1 w 87"/>
                <a:gd name="T77" fmla="*/ 1 h 108"/>
                <a:gd name="T78" fmla="*/ 1 w 87"/>
                <a:gd name="T79" fmla="*/ 1 h 108"/>
                <a:gd name="T80" fmla="*/ 1 w 87"/>
                <a:gd name="T81" fmla="*/ 1 h 108"/>
                <a:gd name="T82" fmla="*/ 1 w 87"/>
                <a:gd name="T83" fmla="*/ 1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108">
                  <a:moveTo>
                    <a:pt x="71" y="38"/>
                  </a:moveTo>
                  <a:lnTo>
                    <a:pt x="69" y="32"/>
                  </a:lnTo>
                  <a:lnTo>
                    <a:pt x="66" y="26"/>
                  </a:lnTo>
                  <a:lnTo>
                    <a:pt x="63" y="21"/>
                  </a:lnTo>
                  <a:lnTo>
                    <a:pt x="59" y="18"/>
                  </a:lnTo>
                  <a:lnTo>
                    <a:pt x="53" y="17"/>
                  </a:lnTo>
                  <a:lnTo>
                    <a:pt x="47" y="15"/>
                  </a:lnTo>
                  <a:lnTo>
                    <a:pt x="36" y="18"/>
                  </a:lnTo>
                  <a:lnTo>
                    <a:pt x="27" y="24"/>
                  </a:lnTo>
                  <a:lnTo>
                    <a:pt x="23" y="33"/>
                  </a:lnTo>
                  <a:lnTo>
                    <a:pt x="20" y="44"/>
                  </a:lnTo>
                  <a:lnTo>
                    <a:pt x="18" y="54"/>
                  </a:lnTo>
                  <a:lnTo>
                    <a:pt x="20" y="65"/>
                  </a:lnTo>
                  <a:lnTo>
                    <a:pt x="21" y="75"/>
                  </a:lnTo>
                  <a:lnTo>
                    <a:pt x="27" y="84"/>
                  </a:lnTo>
                  <a:lnTo>
                    <a:pt x="35" y="90"/>
                  </a:lnTo>
                  <a:lnTo>
                    <a:pt x="47" y="93"/>
                  </a:lnTo>
                  <a:lnTo>
                    <a:pt x="57" y="90"/>
                  </a:lnTo>
                  <a:lnTo>
                    <a:pt x="66" y="83"/>
                  </a:lnTo>
                  <a:lnTo>
                    <a:pt x="71" y="69"/>
                  </a:lnTo>
                  <a:lnTo>
                    <a:pt x="87" y="69"/>
                  </a:lnTo>
                  <a:lnTo>
                    <a:pt x="84" y="80"/>
                  </a:lnTo>
                  <a:lnTo>
                    <a:pt x="80" y="89"/>
                  </a:lnTo>
                  <a:lnTo>
                    <a:pt x="72" y="99"/>
                  </a:lnTo>
                  <a:lnTo>
                    <a:pt x="62" y="105"/>
                  </a:lnTo>
                  <a:lnTo>
                    <a:pt x="45" y="108"/>
                  </a:lnTo>
                  <a:lnTo>
                    <a:pt x="30" y="105"/>
                  </a:lnTo>
                  <a:lnTo>
                    <a:pt x="18" y="98"/>
                  </a:lnTo>
                  <a:lnTo>
                    <a:pt x="8" y="87"/>
                  </a:lnTo>
                  <a:lnTo>
                    <a:pt x="2" y="74"/>
                  </a:lnTo>
                  <a:lnTo>
                    <a:pt x="0" y="57"/>
                  </a:lnTo>
                  <a:lnTo>
                    <a:pt x="2" y="39"/>
                  </a:lnTo>
                  <a:lnTo>
                    <a:pt x="8" y="24"/>
                  </a:lnTo>
                  <a:lnTo>
                    <a:pt x="18" y="11"/>
                  </a:lnTo>
                  <a:lnTo>
                    <a:pt x="32" y="3"/>
                  </a:lnTo>
                  <a:lnTo>
                    <a:pt x="50" y="0"/>
                  </a:lnTo>
                  <a:lnTo>
                    <a:pt x="63" y="3"/>
                  </a:lnTo>
                  <a:lnTo>
                    <a:pt x="74" y="9"/>
                  </a:lnTo>
                  <a:lnTo>
                    <a:pt x="81" y="17"/>
                  </a:lnTo>
                  <a:lnTo>
                    <a:pt x="86" y="27"/>
                  </a:lnTo>
                  <a:lnTo>
                    <a:pt x="87" y="38"/>
                  </a:lnTo>
                  <a:lnTo>
                    <a:pt x="71" y="38"/>
                  </a:lnTo>
                  <a:close/>
                </a:path>
              </a:pathLst>
            </a:custGeom>
            <a:solidFill>
              <a:srgbClr val="FFFFFF"/>
            </a:solidFill>
            <a:ln w="0">
              <a:solidFill>
                <a:srgbClr val="FFFFFF"/>
              </a:solidFill>
              <a:prstDash val="solid"/>
              <a:round/>
              <a:headEnd/>
              <a:tailEnd/>
            </a:ln>
          </p:spPr>
          <p:txBody>
            <a:bodyPr/>
            <a:lstStyle/>
            <a:p>
              <a:endParaRPr lang="en-US"/>
            </a:p>
          </p:txBody>
        </p:sp>
        <p:sp>
          <p:nvSpPr>
            <p:cNvPr id="60" name="Freeform 64"/>
            <p:cNvSpPr>
              <a:spLocks noEditPoints="1"/>
            </p:cNvSpPr>
            <p:nvPr/>
          </p:nvSpPr>
          <p:spPr bwMode="auto">
            <a:xfrm>
              <a:off x="3405" y="1327"/>
              <a:ext cx="11" cy="90"/>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61" name="Freeform 65"/>
            <p:cNvSpPr>
              <a:spLocks noEditPoints="1"/>
            </p:cNvSpPr>
            <p:nvPr/>
          </p:nvSpPr>
          <p:spPr bwMode="auto">
            <a:xfrm>
              <a:off x="3432"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7" y="15"/>
                  </a:lnTo>
                  <a:lnTo>
                    <a:pt x="59" y="18"/>
                  </a:lnTo>
                  <a:lnTo>
                    <a:pt x="68" y="26"/>
                  </a:lnTo>
                  <a:lnTo>
                    <a:pt x="72" y="35"/>
                  </a:lnTo>
                  <a:lnTo>
                    <a:pt x="74"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62" name="Freeform 66"/>
            <p:cNvSpPr>
              <a:spLocks/>
            </p:cNvSpPr>
            <p:nvPr/>
          </p:nvSpPr>
          <p:spPr bwMode="auto">
            <a:xfrm>
              <a:off x="3501" y="1333"/>
              <a:ext cx="29" cy="85"/>
            </a:xfrm>
            <a:custGeom>
              <a:avLst/>
              <a:gdLst>
                <a:gd name="T0" fmla="*/ 1 w 46"/>
                <a:gd name="T1" fmla="*/ 1 h 132"/>
                <a:gd name="T2" fmla="*/ 1 w 46"/>
                <a:gd name="T3" fmla="*/ 1 h 132"/>
                <a:gd name="T4" fmla="*/ 1 w 46"/>
                <a:gd name="T5" fmla="*/ 1 h 132"/>
                <a:gd name="T6" fmla="*/ 1 w 46"/>
                <a:gd name="T7" fmla="*/ 1 h 132"/>
                <a:gd name="T8" fmla="*/ 1 w 46"/>
                <a:gd name="T9" fmla="*/ 1 h 132"/>
                <a:gd name="T10" fmla="*/ 1 w 46"/>
                <a:gd name="T11" fmla="*/ 1 h 132"/>
                <a:gd name="T12" fmla="*/ 1 w 46"/>
                <a:gd name="T13" fmla="*/ 1 h 132"/>
                <a:gd name="T14" fmla="*/ 1 w 46"/>
                <a:gd name="T15" fmla="*/ 1 h 132"/>
                <a:gd name="T16" fmla="*/ 1 w 46"/>
                <a:gd name="T17" fmla="*/ 1 h 132"/>
                <a:gd name="T18" fmla="*/ 1 w 46"/>
                <a:gd name="T19" fmla="*/ 1 h 132"/>
                <a:gd name="T20" fmla="*/ 1 w 46"/>
                <a:gd name="T21" fmla="*/ 1 h 132"/>
                <a:gd name="T22" fmla="*/ 1 w 46"/>
                <a:gd name="T23" fmla="*/ 1 h 132"/>
                <a:gd name="T24" fmla="*/ 1 w 46"/>
                <a:gd name="T25" fmla="*/ 1 h 132"/>
                <a:gd name="T26" fmla="*/ 1 w 46"/>
                <a:gd name="T27" fmla="*/ 1 h 132"/>
                <a:gd name="T28" fmla="*/ 1 w 46"/>
                <a:gd name="T29" fmla="*/ 1 h 132"/>
                <a:gd name="T30" fmla="*/ 1 w 46"/>
                <a:gd name="T31" fmla="*/ 1 h 132"/>
                <a:gd name="T32" fmla="*/ 1 w 46"/>
                <a:gd name="T33" fmla="*/ 1 h 132"/>
                <a:gd name="T34" fmla="*/ 1 w 46"/>
                <a:gd name="T35" fmla="*/ 1 h 132"/>
                <a:gd name="T36" fmla="*/ 1 w 46"/>
                <a:gd name="T37" fmla="*/ 1 h 132"/>
                <a:gd name="T38" fmla="*/ 1 w 46"/>
                <a:gd name="T39" fmla="*/ 1 h 132"/>
                <a:gd name="T40" fmla="*/ 1 w 46"/>
                <a:gd name="T41" fmla="*/ 1 h 132"/>
                <a:gd name="T42" fmla="*/ 0 w 46"/>
                <a:gd name="T43" fmla="*/ 1 h 132"/>
                <a:gd name="T44" fmla="*/ 0 w 46"/>
                <a:gd name="T45" fmla="*/ 1 h 132"/>
                <a:gd name="T46" fmla="*/ 1 w 46"/>
                <a:gd name="T47" fmla="*/ 1 h 132"/>
                <a:gd name="T48" fmla="*/ 1 w 46"/>
                <a:gd name="T49" fmla="*/ 0 h 132"/>
                <a:gd name="T50" fmla="*/ 1 w 46"/>
                <a:gd name="T51" fmla="*/ 0 h 132"/>
                <a:gd name="T52" fmla="*/ 1 w 46"/>
                <a:gd name="T53" fmla="*/ 1 h 132"/>
                <a:gd name="T54" fmla="*/ 1 w 46"/>
                <a:gd name="T55" fmla="*/ 1 h 132"/>
                <a:gd name="T56" fmla="*/ 1 w 46"/>
                <a:gd name="T57" fmla="*/ 1 h 132"/>
                <a:gd name="T58" fmla="*/ 1 w 46"/>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 h="132">
                  <a:moveTo>
                    <a:pt x="30" y="43"/>
                  </a:moveTo>
                  <a:lnTo>
                    <a:pt x="30" y="108"/>
                  </a:lnTo>
                  <a:lnTo>
                    <a:pt x="31" y="112"/>
                  </a:lnTo>
                  <a:lnTo>
                    <a:pt x="33" y="114"/>
                  </a:lnTo>
                  <a:lnTo>
                    <a:pt x="34" y="115"/>
                  </a:lnTo>
                  <a:lnTo>
                    <a:pt x="36" y="117"/>
                  </a:lnTo>
                  <a:lnTo>
                    <a:pt x="39" y="117"/>
                  </a:lnTo>
                  <a:lnTo>
                    <a:pt x="40" y="117"/>
                  </a:lnTo>
                  <a:lnTo>
                    <a:pt x="46" y="117"/>
                  </a:lnTo>
                  <a:lnTo>
                    <a:pt x="46" y="130"/>
                  </a:lnTo>
                  <a:lnTo>
                    <a:pt x="40" y="130"/>
                  </a:lnTo>
                  <a:lnTo>
                    <a:pt x="36" y="130"/>
                  </a:lnTo>
                  <a:lnTo>
                    <a:pt x="34" y="132"/>
                  </a:lnTo>
                  <a:lnTo>
                    <a:pt x="27" y="130"/>
                  </a:lnTo>
                  <a:lnTo>
                    <a:pt x="22" y="129"/>
                  </a:lnTo>
                  <a:lnTo>
                    <a:pt x="18" y="126"/>
                  </a:lnTo>
                  <a:lnTo>
                    <a:pt x="16" y="123"/>
                  </a:lnTo>
                  <a:lnTo>
                    <a:pt x="15" y="120"/>
                  </a:lnTo>
                  <a:lnTo>
                    <a:pt x="13" y="114"/>
                  </a:lnTo>
                  <a:lnTo>
                    <a:pt x="13" y="109"/>
                  </a:lnTo>
                  <a:lnTo>
                    <a:pt x="13" y="43"/>
                  </a:lnTo>
                  <a:lnTo>
                    <a:pt x="0" y="43"/>
                  </a:lnTo>
                  <a:lnTo>
                    <a:pt x="0" y="28"/>
                  </a:lnTo>
                  <a:lnTo>
                    <a:pt x="13" y="28"/>
                  </a:lnTo>
                  <a:lnTo>
                    <a:pt x="13" y="0"/>
                  </a:lnTo>
                  <a:lnTo>
                    <a:pt x="30" y="0"/>
                  </a:lnTo>
                  <a:lnTo>
                    <a:pt x="30" y="28"/>
                  </a:lnTo>
                  <a:lnTo>
                    <a:pt x="46" y="28"/>
                  </a:lnTo>
                  <a:lnTo>
                    <a:pt x="46" y="43"/>
                  </a:lnTo>
                  <a:lnTo>
                    <a:pt x="30" y="43"/>
                  </a:lnTo>
                  <a:close/>
                </a:path>
              </a:pathLst>
            </a:custGeom>
            <a:solidFill>
              <a:srgbClr val="FFFFFF"/>
            </a:solidFill>
            <a:ln w="0">
              <a:solidFill>
                <a:srgbClr val="FFFFFF"/>
              </a:solidFill>
              <a:prstDash val="solid"/>
              <a:round/>
              <a:headEnd/>
              <a:tailEnd/>
            </a:ln>
          </p:spPr>
          <p:txBody>
            <a:bodyPr/>
            <a:lstStyle/>
            <a:p>
              <a:endParaRPr lang="en-US"/>
            </a:p>
          </p:txBody>
        </p:sp>
        <p:sp>
          <p:nvSpPr>
            <p:cNvPr id="63" name="Freeform 67"/>
            <p:cNvSpPr>
              <a:spLocks noEditPoints="1"/>
            </p:cNvSpPr>
            <p:nvPr/>
          </p:nvSpPr>
          <p:spPr bwMode="auto">
            <a:xfrm>
              <a:off x="3544" y="1327"/>
              <a:ext cx="11" cy="90"/>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64" name="Freeform 68"/>
            <p:cNvSpPr>
              <a:spLocks noEditPoints="1"/>
            </p:cNvSpPr>
            <p:nvPr/>
          </p:nvSpPr>
          <p:spPr bwMode="auto">
            <a:xfrm>
              <a:off x="3571"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7" y="15"/>
                  </a:lnTo>
                  <a:lnTo>
                    <a:pt x="59" y="18"/>
                  </a:lnTo>
                  <a:lnTo>
                    <a:pt x="68" y="26"/>
                  </a:lnTo>
                  <a:lnTo>
                    <a:pt x="72" y="35"/>
                  </a:lnTo>
                  <a:lnTo>
                    <a:pt x="74"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65" name="Freeform 69"/>
            <p:cNvSpPr>
              <a:spLocks/>
            </p:cNvSpPr>
            <p:nvPr/>
          </p:nvSpPr>
          <p:spPr bwMode="auto">
            <a:xfrm>
              <a:off x="3641" y="1349"/>
              <a:ext cx="54"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4" y="32"/>
                  </a:moveTo>
                  <a:lnTo>
                    <a:pt x="64" y="30"/>
                  </a:lnTo>
                  <a:lnTo>
                    <a:pt x="63" y="27"/>
                  </a:lnTo>
                  <a:lnTo>
                    <a:pt x="61" y="24"/>
                  </a:lnTo>
                  <a:lnTo>
                    <a:pt x="60" y="21"/>
                  </a:lnTo>
                  <a:lnTo>
                    <a:pt x="57" y="20"/>
                  </a:lnTo>
                  <a:lnTo>
                    <a:pt x="52" y="17"/>
                  </a:lnTo>
                  <a:lnTo>
                    <a:pt x="46" y="15"/>
                  </a:lnTo>
                  <a:lnTo>
                    <a:pt x="40" y="15"/>
                  </a:lnTo>
                  <a:lnTo>
                    <a:pt x="37" y="15"/>
                  </a:lnTo>
                  <a:lnTo>
                    <a:pt x="34" y="15"/>
                  </a:lnTo>
                  <a:lnTo>
                    <a:pt x="31" y="17"/>
                  </a:lnTo>
                  <a:lnTo>
                    <a:pt x="28" y="18"/>
                  </a:lnTo>
                  <a:lnTo>
                    <a:pt x="25" y="20"/>
                  </a:lnTo>
                  <a:lnTo>
                    <a:pt x="22" y="23"/>
                  </a:lnTo>
                  <a:lnTo>
                    <a:pt x="21" y="26"/>
                  </a:lnTo>
                  <a:lnTo>
                    <a:pt x="19" y="30"/>
                  </a:lnTo>
                  <a:lnTo>
                    <a:pt x="21" y="33"/>
                  </a:lnTo>
                  <a:lnTo>
                    <a:pt x="22" y="38"/>
                  </a:lnTo>
                  <a:lnTo>
                    <a:pt x="25" y="39"/>
                  </a:lnTo>
                  <a:lnTo>
                    <a:pt x="31" y="41"/>
                  </a:lnTo>
                  <a:lnTo>
                    <a:pt x="37" y="44"/>
                  </a:lnTo>
                  <a:lnTo>
                    <a:pt x="55" y="47"/>
                  </a:lnTo>
                  <a:lnTo>
                    <a:pt x="72" y="54"/>
                  </a:lnTo>
                  <a:lnTo>
                    <a:pt x="81" y="62"/>
                  </a:lnTo>
                  <a:lnTo>
                    <a:pt x="84" y="74"/>
                  </a:lnTo>
                  <a:lnTo>
                    <a:pt x="81" y="89"/>
                  </a:lnTo>
                  <a:lnTo>
                    <a:pt x="72" y="99"/>
                  </a:lnTo>
                  <a:lnTo>
                    <a:pt x="60" y="105"/>
                  </a:lnTo>
                  <a:lnTo>
                    <a:pt x="43" y="108"/>
                  </a:lnTo>
                  <a:lnTo>
                    <a:pt x="27" y="105"/>
                  </a:lnTo>
                  <a:lnTo>
                    <a:pt x="15" y="101"/>
                  </a:lnTo>
                  <a:lnTo>
                    <a:pt x="7" y="95"/>
                  </a:lnTo>
                  <a:lnTo>
                    <a:pt x="3" y="87"/>
                  </a:lnTo>
                  <a:lnTo>
                    <a:pt x="0" y="80"/>
                  </a:lnTo>
                  <a:lnTo>
                    <a:pt x="0" y="72"/>
                  </a:lnTo>
                  <a:lnTo>
                    <a:pt x="16" y="72"/>
                  </a:lnTo>
                  <a:lnTo>
                    <a:pt x="18" y="77"/>
                  </a:lnTo>
                  <a:lnTo>
                    <a:pt x="19" y="83"/>
                  </a:lnTo>
                  <a:lnTo>
                    <a:pt x="24" y="87"/>
                  </a:lnTo>
                  <a:lnTo>
                    <a:pt x="31" y="92"/>
                  </a:lnTo>
                  <a:lnTo>
                    <a:pt x="43" y="93"/>
                  </a:lnTo>
                  <a:lnTo>
                    <a:pt x="49" y="93"/>
                  </a:lnTo>
                  <a:lnTo>
                    <a:pt x="55" y="92"/>
                  </a:lnTo>
                  <a:lnTo>
                    <a:pt x="60" y="89"/>
                  </a:lnTo>
                  <a:lnTo>
                    <a:pt x="63" y="86"/>
                  </a:lnTo>
                  <a:lnTo>
                    <a:pt x="66" y="81"/>
                  </a:lnTo>
                  <a:lnTo>
                    <a:pt x="66" y="77"/>
                  </a:lnTo>
                  <a:lnTo>
                    <a:pt x="66" y="72"/>
                  </a:lnTo>
                  <a:lnTo>
                    <a:pt x="64" y="69"/>
                  </a:lnTo>
                  <a:lnTo>
                    <a:pt x="60" y="66"/>
                  </a:lnTo>
                  <a:lnTo>
                    <a:pt x="54" y="65"/>
                  </a:lnTo>
                  <a:lnTo>
                    <a:pt x="46" y="62"/>
                  </a:lnTo>
                  <a:lnTo>
                    <a:pt x="27" y="57"/>
                  </a:lnTo>
                  <a:lnTo>
                    <a:pt x="15" y="53"/>
                  </a:lnTo>
                  <a:lnTo>
                    <a:pt x="6" y="45"/>
                  </a:lnTo>
                  <a:lnTo>
                    <a:pt x="3" y="33"/>
                  </a:lnTo>
                  <a:lnTo>
                    <a:pt x="6" y="18"/>
                  </a:lnTo>
                  <a:lnTo>
                    <a:pt x="15" y="8"/>
                  </a:lnTo>
                  <a:lnTo>
                    <a:pt x="27" y="3"/>
                  </a:lnTo>
                  <a:lnTo>
                    <a:pt x="42" y="0"/>
                  </a:lnTo>
                  <a:lnTo>
                    <a:pt x="57" y="3"/>
                  </a:lnTo>
                  <a:lnTo>
                    <a:pt x="67" y="8"/>
                  </a:lnTo>
                  <a:lnTo>
                    <a:pt x="75" y="15"/>
                  </a:lnTo>
                  <a:lnTo>
                    <a:pt x="78" y="21"/>
                  </a:lnTo>
                  <a:lnTo>
                    <a:pt x="79" y="29"/>
                  </a:lnTo>
                  <a:lnTo>
                    <a:pt x="81" y="32"/>
                  </a:lnTo>
                  <a:lnTo>
                    <a:pt x="64" y="32"/>
                  </a:lnTo>
                  <a:close/>
                </a:path>
              </a:pathLst>
            </a:custGeom>
            <a:solidFill>
              <a:srgbClr val="FFFFFF"/>
            </a:solidFill>
            <a:ln w="0">
              <a:solidFill>
                <a:srgbClr val="FFFFFF"/>
              </a:solidFill>
              <a:prstDash val="solid"/>
              <a:round/>
              <a:headEnd/>
              <a:tailEnd/>
            </a:ln>
          </p:spPr>
          <p:txBody>
            <a:bodyPr/>
            <a:lstStyle/>
            <a:p>
              <a:endParaRPr lang="en-US"/>
            </a:p>
          </p:txBody>
        </p:sp>
      </p:grpSp>
      <p:sp>
        <p:nvSpPr>
          <p:cNvPr id="66" name="Text Box 70"/>
          <p:cNvSpPr txBox="1">
            <a:spLocks noChangeArrowheads="1"/>
          </p:cNvSpPr>
          <p:nvPr/>
        </p:nvSpPr>
        <p:spPr bwMode="auto">
          <a:xfrm>
            <a:off x="323850" y="981075"/>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spcBef>
                <a:spcPct val="50000"/>
              </a:spcBef>
              <a:defRPr/>
            </a:pPr>
            <a:endParaRPr lang="en-GB" altLang="en-US" dirty="0" smtClean="0"/>
          </a:p>
        </p:txBody>
      </p:sp>
      <p:pic>
        <p:nvPicPr>
          <p:cNvPr id="67" name="Picture 8" descr="NS-pix"/>
          <p:cNvPicPr>
            <a:picLocks noChangeAspect="1" noChangeArrowheads="1"/>
          </p:cNvPicPr>
          <p:nvPr userDrawn="1"/>
        </p:nvPicPr>
        <p:blipFill>
          <a:blip r:embed="rId2">
            <a:extLst>
              <a:ext uri="{28A0092B-C50C-407E-A947-70E740481C1C}">
                <a14:useLocalDpi xmlns:a14="http://schemas.microsoft.com/office/drawing/2010/main" val="0"/>
              </a:ext>
            </a:extLst>
          </a:blip>
          <a:srcRect r="-35"/>
          <a:stretch>
            <a:fillRect/>
          </a:stretch>
        </p:blipFill>
        <p:spPr bwMode="auto">
          <a:xfrm>
            <a:off x="0" y="836613"/>
            <a:ext cx="4830763"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
          <p:cNvSpPr>
            <a:spLocks noGrp="1" noChangeArrowheads="1"/>
          </p:cNvSpPr>
          <p:nvPr>
            <p:ph type="subTitle" idx="1"/>
          </p:nvPr>
        </p:nvSpPr>
        <p:spPr>
          <a:xfrm>
            <a:off x="4876800" y="2743200"/>
            <a:ext cx="4038600" cy="1447800"/>
          </a:xfrm>
        </p:spPr>
        <p:txBody>
          <a:bodyPr/>
          <a:lstStyle>
            <a:lvl1pPr marL="0" indent="0" algn="ctr">
              <a:buFontTx/>
              <a:buNone/>
              <a:defRPr sz="4000" b="1" smtClean="0">
                <a:solidFill>
                  <a:srgbClr val="F00202"/>
                </a:solidFill>
              </a:defRPr>
            </a:lvl1pPr>
          </a:lstStyle>
          <a:p>
            <a:pPr lvl="0"/>
            <a:r>
              <a:rPr lang="en-GB" altLang="en-US" noProof="0" smtClean="0"/>
              <a:t>Click to edit Master subtitle style</a:t>
            </a:r>
          </a:p>
        </p:txBody>
      </p:sp>
      <p:sp>
        <p:nvSpPr>
          <p:cNvPr id="68" name="Rectangle 4"/>
          <p:cNvSpPr>
            <a:spLocks noGrp="1" noChangeArrowheads="1"/>
          </p:cNvSpPr>
          <p:nvPr>
            <p:ph type="dt" sz="half" idx="10"/>
          </p:nvPr>
        </p:nvSpPr>
        <p:spPr>
          <a:xfrm>
            <a:off x="685800" y="6248400"/>
            <a:ext cx="1905000" cy="457200"/>
          </a:xfrm>
          <a:prstGeom prst="rect">
            <a:avLst/>
          </a:prstGeom>
        </p:spPr>
        <p:txBody>
          <a:bodyPr/>
          <a:lstStyle>
            <a:lvl1pPr>
              <a:defRPr sz="1400">
                <a:latin typeface="Times New Roman" pitchFamily="18" charset="0"/>
                <a:cs typeface="Times New Roman" pitchFamily="18" charset="0"/>
              </a:defRPr>
            </a:lvl1pPr>
          </a:lstStyle>
          <a:p>
            <a:pPr>
              <a:defRPr/>
            </a:pPr>
            <a:endParaRPr lang="en-US"/>
          </a:p>
        </p:txBody>
      </p:sp>
      <p:sp>
        <p:nvSpPr>
          <p:cNvPr id="69" name="Rectangle 5"/>
          <p:cNvSpPr>
            <a:spLocks noGrp="1" noChangeArrowheads="1"/>
          </p:cNvSpPr>
          <p:nvPr>
            <p:ph type="ftr" sz="quarter" idx="11"/>
          </p:nvPr>
        </p:nvSpPr>
        <p:spPr>
          <a:xfrm>
            <a:off x="3124200" y="6248400"/>
            <a:ext cx="2895600" cy="457200"/>
          </a:xfrm>
          <a:prstGeom prst="rect">
            <a:avLst/>
          </a:prstGeom>
        </p:spPr>
        <p:txBody>
          <a:bodyPr/>
          <a:lstStyle>
            <a:lvl1pPr algn="ctr">
              <a:defRPr sz="1400">
                <a:latin typeface="Times New Roman" pitchFamily="18" charset="0"/>
                <a:cs typeface="Times New Roman" pitchFamily="18" charset="0"/>
              </a:defRPr>
            </a:lvl1pPr>
          </a:lstStyle>
          <a:p>
            <a:pPr>
              <a:defRPr/>
            </a:pPr>
            <a:endParaRPr lang="en-US"/>
          </a:p>
        </p:txBody>
      </p:sp>
      <p:sp>
        <p:nvSpPr>
          <p:cNvPr id="70" name="Rectangle 6"/>
          <p:cNvSpPr>
            <a:spLocks noGrp="1" noChangeArrowheads="1"/>
          </p:cNvSpPr>
          <p:nvPr>
            <p:ph type="sldNum" sz="quarter" idx="12"/>
          </p:nvPr>
        </p:nvSpPr>
        <p:spPr>
          <a:xfrm>
            <a:off x="6553200" y="6248400"/>
            <a:ext cx="1905000" cy="457200"/>
          </a:xfrm>
          <a:prstGeom prst="rect">
            <a:avLst/>
          </a:prstGeom>
        </p:spPr>
        <p:txBody>
          <a:bodyPr/>
          <a:lstStyle>
            <a:lvl1pPr algn="r">
              <a:defRPr sz="1400">
                <a:latin typeface="Times New Roman" pitchFamily="18" charset="0"/>
                <a:cs typeface="Times New Roman" pitchFamily="18" charset="0"/>
              </a:defRPr>
            </a:lvl1pPr>
          </a:lstStyle>
          <a:p>
            <a:pPr>
              <a:defRPr/>
            </a:pPr>
            <a:fld id="{7BFE176B-A2CC-4971-9079-C6243293687D}" type="slidenum">
              <a:rPr lang="en-US"/>
              <a:pPr>
                <a:defRPr/>
              </a:pPr>
              <a:t>‹#›</a:t>
            </a:fld>
            <a:endParaRPr lang="en-US" dirty="0"/>
          </a:p>
        </p:txBody>
      </p:sp>
    </p:spTree>
    <p:extLst>
      <p:ext uri="{BB962C8B-B14F-4D97-AF65-F5344CB8AC3E}">
        <p14:creationId xmlns:p14="http://schemas.microsoft.com/office/powerpoint/2010/main" val="6656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151895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0" name="Image 9" descr="IFRC-Logo-RGB-Tagline-EN.jpg"/>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222334" y="0"/>
            <a:ext cx="3845610" cy="1070411"/>
          </a:xfrm>
          <a:prstGeom prst="rect">
            <a:avLst/>
          </a:prstGeom>
        </p:spPr>
      </p:pic>
    </p:spTree>
    <p:extLst>
      <p:ext uri="{BB962C8B-B14F-4D97-AF65-F5344CB8AC3E}">
        <p14:creationId xmlns:p14="http://schemas.microsoft.com/office/powerpoint/2010/main" val="387667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38105325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extLst>
      <p:ext uri="{BB962C8B-B14F-4D97-AF65-F5344CB8AC3E}">
        <p14:creationId xmlns:p14="http://schemas.microsoft.com/office/powerpoint/2010/main" val="2050141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23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TextBox 4"/>
            <p:cNvSpPr txBox="1"/>
            <p:nvPr/>
          </p:nvSpPr>
          <p:spPr>
            <a:xfrm>
              <a:off x="533400" y="498475"/>
              <a:ext cx="4724400" cy="4431983"/>
            </a:xfrm>
            <a:prstGeom prst="rect">
              <a:avLst/>
            </a:prstGeom>
            <a:noFill/>
          </p:spPr>
          <p:txBody>
            <a:bodyPr lIns="0" tIns="0" rIns="0" bIns="0">
              <a:spAutoFit/>
            </a:bodyPr>
            <a:lstStyle/>
            <a:p>
              <a:pPr>
                <a:defRPr/>
              </a:pPr>
              <a:r>
                <a:rPr lang="en-US" sz="1600" b="1" dirty="0">
                  <a:solidFill>
                    <a:prstClr val="white"/>
                  </a:solidFill>
                  <a:latin typeface="Arial" pitchFamily="34" charset="0"/>
                  <a:cs typeface="Arial" pitchFamily="34" charset="0"/>
                </a:rPr>
                <a:t>FOR FURTHER INFORMATION ON </a:t>
              </a:r>
              <a:r>
                <a:rPr lang="en-US" sz="1600" b="1" dirty="0" smtClean="0">
                  <a:solidFill>
                    <a:prstClr val="white"/>
                  </a:solidFill>
                  <a:latin typeface="Arial" pitchFamily="34" charset="0"/>
                  <a:cs typeface="Arial" pitchFamily="34" charset="0"/>
                </a:rPr>
                <a:t>GENDER, DIVERSITY AND GBV IN EMERGENCIES, </a:t>
              </a:r>
              <a:r>
                <a:rPr lang="en-US" sz="1600" b="1" dirty="0">
                  <a:solidFill>
                    <a:prstClr val="white"/>
                  </a:solidFill>
                  <a:latin typeface="Arial" pitchFamily="34" charset="0"/>
                  <a:cs typeface="Arial" pitchFamily="34" charset="0"/>
                </a:rPr>
                <a:t>PLEASE CONTACT:</a:t>
              </a:r>
            </a:p>
            <a:p>
              <a:pPr>
                <a:defRPr/>
              </a:pP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IFRC </a:t>
              </a:r>
              <a:r>
                <a:rPr lang="en-US" sz="1600" b="1" dirty="0" smtClean="0">
                  <a:solidFill>
                    <a:prstClr val="white"/>
                  </a:solidFill>
                  <a:latin typeface="Arial" pitchFamily="34" charset="0"/>
                  <a:cs typeface="Arial" pitchFamily="34" charset="0"/>
                </a:rPr>
                <a:t>Programme and Policy Support</a:t>
              </a:r>
              <a:endParaRPr lang="en-US" sz="1600" b="1" dirty="0">
                <a:solidFill>
                  <a:prstClr val="white"/>
                </a:solidFill>
                <a:latin typeface="Arial" pitchFamily="34" charset="0"/>
                <a:cs typeface="Arial" pitchFamily="34" charset="0"/>
              </a:endParaRPr>
            </a:p>
            <a:p>
              <a:pPr>
                <a:defRPr/>
              </a:pPr>
              <a:r>
                <a:rPr lang="en-US" sz="1600" dirty="0" smtClean="0">
                  <a:solidFill>
                    <a:prstClr val="white"/>
                  </a:solidFill>
                  <a:latin typeface="Arial" pitchFamily="34" charset="0"/>
                  <a:cs typeface="Arial" pitchFamily="34" charset="0"/>
                </a:rPr>
                <a:t>Siobhán Foran, Senior Officer, Gender &amp; Diversity</a:t>
              </a:r>
              <a:r>
                <a:rPr lang="en-US" sz="1600" dirty="0">
                  <a:solidFill>
                    <a:prstClr val="white"/>
                  </a:solidFill>
                  <a:latin typeface="Arial" pitchFamily="34" charset="0"/>
                  <a:cs typeface="Arial" pitchFamily="34" charset="0"/>
                </a:rPr>
                <a:t/>
              </a:r>
              <a:br>
                <a:rPr lang="en-US" sz="1600"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TEL. : +41 022 730 </a:t>
              </a:r>
              <a:r>
                <a:rPr lang="en-US" sz="1600" b="1" dirty="0" smtClean="0">
                  <a:solidFill>
                    <a:prstClr val="white"/>
                  </a:solidFill>
                  <a:latin typeface="Arial" pitchFamily="34" charset="0"/>
                  <a:cs typeface="Arial" pitchFamily="34" charset="0"/>
                </a:rPr>
                <a:t>4687</a:t>
              </a: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EMAIL: </a:t>
              </a:r>
              <a:r>
                <a:rPr lang="en-US" sz="1600" b="1" dirty="0" smtClean="0">
                  <a:solidFill>
                    <a:prstClr val="white"/>
                  </a:solidFill>
                  <a:latin typeface="Arial" pitchFamily="34" charset="0"/>
                  <a:cs typeface="Arial" pitchFamily="34" charset="0"/>
                </a:rPr>
                <a:t>siobhan.foran@ifrc.org</a:t>
              </a:r>
              <a:endParaRPr lang="en-US" sz="1600" b="1" dirty="0">
                <a:solidFill>
                  <a:prstClr val="white"/>
                </a:solidFill>
                <a:latin typeface="Arial" pitchFamily="34" charset="0"/>
                <a:cs typeface="Arial" pitchFamily="34" charset="0"/>
              </a:endParaRPr>
            </a:p>
            <a:p>
              <a:pPr>
                <a:defRPr/>
              </a:pP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THIS PRESENTATION IS PUBLISHED BY</a:t>
              </a:r>
            </a:p>
            <a:p>
              <a:pPr>
                <a:defRPr/>
              </a:pPr>
              <a:r>
                <a:rPr lang="en-US" sz="1600" b="1" dirty="0">
                  <a:solidFill>
                    <a:prstClr val="white"/>
                  </a:solidFill>
                  <a:latin typeface="Arial" pitchFamily="34" charset="0"/>
                  <a:cs typeface="Arial" pitchFamily="34" charset="0"/>
                </a:rPr>
                <a:t>INTERNATIONAL FEDERATION OF </a:t>
              </a:r>
              <a:br>
                <a:rPr lang="en-US" sz="1600" b="1"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RED CROSS AND RED CRESCENT SOCIETIES</a:t>
              </a:r>
            </a:p>
            <a:p>
              <a:pPr>
                <a:defRPr/>
              </a:pPr>
              <a:r>
                <a:rPr lang="en-US" sz="1600" b="1" dirty="0">
                  <a:solidFill>
                    <a:prstClr val="white"/>
                  </a:solidFill>
                  <a:latin typeface="Arial" pitchFamily="34" charset="0"/>
                  <a:cs typeface="Arial" pitchFamily="34" charset="0"/>
                </a:rPr>
                <a:t>P.O. BOX </a:t>
              </a:r>
              <a:r>
                <a:rPr lang="en-US" sz="1600" b="1" dirty="0" smtClean="0">
                  <a:solidFill>
                    <a:prstClr val="white"/>
                  </a:solidFill>
                  <a:latin typeface="Arial" pitchFamily="34" charset="0"/>
                  <a:cs typeface="Arial" pitchFamily="34" charset="0"/>
                </a:rPr>
                <a:t>303</a:t>
              </a: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CH-1211 GENEVA 19</a:t>
              </a:r>
            </a:p>
            <a:p>
              <a:pPr>
                <a:defRPr/>
              </a:pPr>
              <a:r>
                <a:rPr lang="en-US" sz="1600" b="1" dirty="0">
                  <a:solidFill>
                    <a:prstClr val="white"/>
                  </a:solidFill>
                  <a:latin typeface="Arial" pitchFamily="34" charset="0"/>
                  <a:cs typeface="Arial" pitchFamily="34" charset="0"/>
                </a:rPr>
                <a:t>SWITZERLAND</a:t>
              </a:r>
            </a:p>
            <a:p>
              <a:pPr>
                <a:defRPr/>
              </a:pPr>
              <a:endParaRPr lang="en-US" sz="1600" b="1" dirty="0">
                <a:solidFill>
                  <a:prstClr val="white"/>
                </a:solidFill>
                <a:latin typeface="Arial" pitchFamily="34" charset="0"/>
                <a:cs typeface="Arial" pitchFamily="34" charset="0"/>
              </a:endParaRPr>
            </a:p>
            <a:p>
              <a:pPr>
                <a:defRPr/>
              </a:pPr>
              <a:r>
                <a:rPr lang="en-US" sz="1600" b="1" dirty="0">
                  <a:solidFill>
                    <a:prstClr val="white"/>
                  </a:solidFill>
                  <a:latin typeface="Arial" pitchFamily="34" charset="0"/>
                  <a:cs typeface="Arial" pitchFamily="34" charset="0"/>
                </a:rPr>
                <a:t>TEL.: +41 22 730 42 22</a:t>
              </a:r>
            </a:p>
            <a:p>
              <a:pPr>
                <a:defRPr/>
              </a:pPr>
              <a:r>
                <a:rPr lang="en-US" sz="1600" b="1" dirty="0">
                  <a:solidFill>
                    <a:prstClr val="white"/>
                  </a:solidFill>
                  <a:latin typeface="Arial" pitchFamily="34" charset="0"/>
                  <a:cs typeface="Arial" pitchFamily="34" charset="0"/>
                </a:rPr>
                <a:t>FAX.: +41 22 733 03 95</a:t>
              </a:r>
              <a:endParaRPr lang="en-US" sz="1600" dirty="0">
                <a:solidFill>
                  <a:prstClr val="white"/>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04048" y="5949280"/>
            <a:ext cx="4052320" cy="789432"/>
          </a:xfrm>
          <a:prstGeom prst="rect">
            <a:avLst/>
          </a:prstGeom>
        </p:spPr>
      </p:pic>
    </p:spTree>
    <p:extLst>
      <p:ext uri="{BB962C8B-B14F-4D97-AF65-F5344CB8AC3E}">
        <p14:creationId xmlns:p14="http://schemas.microsoft.com/office/powerpoint/2010/main" val="36153587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880207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7127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extLst>
      <p:ext uri="{BB962C8B-B14F-4D97-AF65-F5344CB8AC3E}">
        <p14:creationId xmlns:p14="http://schemas.microsoft.com/office/powerpoint/2010/main" val="2538837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23068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193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PLEASE CONTACT:</a:t>
              </a:r>
            </a:p>
            <a:p>
              <a:pPr>
                <a:defRPr/>
              </a:pPr>
              <a:endParaRPr lang="en-US" sz="2000" b="1" baseline="30000" dirty="0">
                <a:solidFill>
                  <a:srgbClr val="E8C7B0"/>
                </a:solidFill>
                <a:latin typeface="Arial" pitchFamily="34" charset="0"/>
                <a:cs typeface="Arial" pitchFamily="34" charset="0"/>
              </a:endParaRPr>
            </a:p>
            <a:p>
              <a:pPr>
                <a:defRPr/>
              </a:pPr>
              <a:r>
                <a:rPr lang="en-US" sz="2000" baseline="30000" dirty="0">
                  <a:solidFill>
                    <a:prstClr val="white"/>
                  </a:solidFill>
                  <a:latin typeface="Arial" pitchFamily="34" charset="0"/>
                  <a:cs typeface="Arial" pitchFamily="34" charset="0"/>
                </a:rPr>
                <a:t>Matt McMahon, REGIONAL</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GENDER and</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 DIVERSITY FOCAL PERSON, IFRC Southeast Asia Regional Delegation</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+66(0) 2661</a:t>
              </a:r>
              <a:r>
                <a:rPr lang="en-US" sz="2000" b="1" dirty="0">
                  <a:solidFill>
                    <a:prstClr val="white"/>
                  </a:solidFill>
                  <a:latin typeface="Arial" pitchFamily="34" charset="0"/>
                  <a:cs typeface="Arial" pitchFamily="34" charset="0"/>
                </a:rPr>
                <a:t> </a:t>
              </a:r>
              <a:r>
                <a:rPr lang="en-US" sz="2000" b="1" baseline="30000" dirty="0">
                  <a:solidFill>
                    <a:prstClr val="white"/>
                  </a:solidFill>
                  <a:latin typeface="Arial" pitchFamily="34" charset="0"/>
                  <a:cs typeface="Arial" pitchFamily="34" charset="0"/>
                </a:rPr>
                <a:t>8201 ext 104</a:t>
              </a:r>
              <a:r>
                <a:rPr lang="en-US" sz="2000" b="1" dirty="0">
                  <a:solidFill>
                    <a:prstClr val="white"/>
                  </a:solidFill>
                  <a:latin typeface="Arial" pitchFamily="34" charset="0"/>
                  <a:cs typeface="Arial" pitchFamily="34" charset="0"/>
                </a:rPr>
                <a:t> </a:t>
              </a: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EMAIL: matthew.mcmahon@ifrc.org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7104323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693227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290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a:defRPr/>
              </a:pPr>
              <a:r>
                <a:rPr lang="en-US" sz="1000" b="1" dirty="0">
                  <a:solidFill>
                    <a:prstClr val="white"/>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3561039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2"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30315524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7" r:id="rId10"/>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490566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3d-Yu8Dh1LY"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667000"/>
            <a:ext cx="8001000" cy="647591"/>
          </a:xfrm>
        </p:spPr>
        <p:txBody>
          <a:bodyPr/>
          <a:lstStyle/>
          <a:p>
            <a:r>
              <a:rPr lang="en-US" sz="3000" dirty="0" smtClean="0"/>
              <a:t>Dignity, Access, Participation and Safety</a:t>
            </a:r>
            <a:r>
              <a:rPr lang="en-US" dirty="0" smtClean="0"/>
              <a:t/>
            </a:r>
            <a:br>
              <a:rPr lang="en-US" dirty="0" smtClean="0"/>
            </a:br>
            <a:r>
              <a:rPr lang="en-US" dirty="0" smtClean="0"/>
              <a:t/>
            </a:r>
            <a:br>
              <a:rPr lang="en-US" dirty="0" smtClean="0"/>
            </a:br>
            <a:r>
              <a:rPr lang="en-US" sz="2800" dirty="0" smtClean="0"/>
              <a:t>Operationalizing Gender and Diversity </a:t>
            </a:r>
            <a:br>
              <a:rPr lang="en-US" sz="2800" dirty="0" smtClean="0"/>
            </a:br>
            <a:r>
              <a:rPr lang="en-US" sz="2800" dirty="0" smtClean="0"/>
              <a:t>in Disaster Management</a:t>
            </a:r>
            <a:endParaRPr lang="en-GB" sz="2800" dirty="0"/>
          </a:p>
        </p:txBody>
      </p:sp>
      <p:sp>
        <p:nvSpPr>
          <p:cNvPr id="5" name="Subtitle 4"/>
          <p:cNvSpPr>
            <a:spLocks noGrp="1"/>
          </p:cNvSpPr>
          <p:nvPr>
            <p:ph type="subTitle" idx="1"/>
          </p:nvPr>
        </p:nvSpPr>
        <p:spPr/>
        <p:txBody>
          <a:bodyPr>
            <a:normAutofit lnSpcReduction="10000"/>
          </a:bodyPr>
          <a:lstStyle/>
          <a:p>
            <a:endParaRPr lang="en-GB" dirty="0" smtClean="0"/>
          </a:p>
          <a:p>
            <a:r>
              <a:rPr lang="en-GB" dirty="0" smtClean="0"/>
              <a:t>AHA Centre Executive (ACE) Programme</a:t>
            </a:r>
          </a:p>
          <a:p>
            <a:r>
              <a:rPr lang="en-GB" dirty="0" smtClean="0"/>
              <a:t>26 May 2016</a:t>
            </a:r>
          </a:p>
          <a:p>
            <a:r>
              <a:rPr lang="en-GB" dirty="0" smtClean="0"/>
              <a:t>Christina Haneef</a:t>
            </a:r>
            <a:endParaRPr lang="en-GB" dirty="0"/>
          </a:p>
        </p:txBody>
      </p:sp>
    </p:spTree>
    <p:extLst>
      <p:ext uri="{BB962C8B-B14F-4D97-AF65-F5344CB8AC3E}">
        <p14:creationId xmlns:p14="http://schemas.microsoft.com/office/powerpoint/2010/main" val="714702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sensitive risk factors</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774"/>
          <a:stretch/>
        </p:blipFill>
        <p:spPr bwMode="auto">
          <a:xfrm>
            <a:off x="2618874" y="1824008"/>
            <a:ext cx="3719430" cy="301394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929111"/>
            <a:ext cx="2161674" cy="1785104"/>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Access to information / </a:t>
            </a:r>
          </a:p>
          <a:p>
            <a:pPr algn="ctr"/>
            <a:r>
              <a:rPr lang="en-US" sz="2200" b="1" dirty="0" smtClean="0">
                <a:latin typeface="Arial" panose="020B0604020202020204" pitchFamily="34" charset="0"/>
                <a:cs typeface="Arial" panose="020B0604020202020204" pitchFamily="34" charset="0"/>
              </a:rPr>
              <a:t>preparedness </a:t>
            </a:r>
            <a:r>
              <a:rPr lang="en-US" sz="2200" b="1" dirty="0" err="1" smtClean="0">
                <a:latin typeface="Arial" panose="020B0604020202020204" pitchFamily="34" charset="0"/>
                <a:cs typeface="Arial" panose="020B0604020202020204" pitchFamily="34" charset="0"/>
              </a:rPr>
              <a:t>programmes</a:t>
            </a:r>
            <a:r>
              <a:rPr lang="en-US" sz="2200" b="1" dirty="0" smtClean="0">
                <a:latin typeface="Arial" panose="020B0604020202020204" pitchFamily="34" charset="0"/>
                <a:cs typeface="Arial" panose="020B0604020202020204" pitchFamily="34" charset="0"/>
              </a:rPr>
              <a:t> / EWS (G&amp;D)</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6513668" y="1524002"/>
            <a:ext cx="2249332" cy="2462213"/>
          </a:xfrm>
          <a:prstGeom prst="rect">
            <a:avLst/>
          </a:prstGeom>
          <a:noFill/>
        </p:spPr>
        <p:txBody>
          <a:bodyPr wrap="square" rtlCol="0">
            <a:spAutoFit/>
          </a:bodyPr>
          <a:lstStyle/>
          <a:p>
            <a:pPr algn="ctr"/>
            <a:endParaRPr lang="en-US" sz="2200" b="1" dirty="0" smtClean="0">
              <a:latin typeface="Arial" panose="020B0604020202020204" pitchFamily="34" charset="0"/>
              <a:cs typeface="Arial" panose="020B0604020202020204" pitchFamily="34" charset="0"/>
            </a:endParaRPr>
          </a:p>
          <a:p>
            <a:pPr algn="ctr"/>
            <a:r>
              <a:rPr lang="en-US" sz="2200" b="1" dirty="0" smtClean="0">
                <a:latin typeface="Arial" panose="020B0604020202020204" pitchFamily="34" charset="0"/>
                <a:cs typeface="Arial" panose="020B0604020202020204" pitchFamily="34" charset="0"/>
              </a:rPr>
              <a:t>Social expectations / Caring roles / risk taking</a:t>
            </a:r>
          </a:p>
          <a:p>
            <a:pPr algn="ctr"/>
            <a:endParaRPr lang="en-US" sz="2200" b="1" dirty="0">
              <a:latin typeface="Arial" panose="020B0604020202020204" pitchFamily="34" charset="0"/>
              <a:cs typeface="Arial" panose="020B0604020202020204" pitchFamily="34" charset="0"/>
            </a:endParaRPr>
          </a:p>
          <a:p>
            <a:pPr algn="ctr"/>
            <a:endParaRPr lang="en-US" sz="2200" b="1" dirty="0">
              <a:latin typeface="Arial" panose="020B0604020202020204" pitchFamily="34" charset="0"/>
              <a:cs typeface="Arial" panose="020B0604020202020204" pitchFamily="34" charset="0"/>
            </a:endParaRPr>
          </a:p>
        </p:txBody>
      </p:sp>
      <p:sp>
        <p:nvSpPr>
          <p:cNvPr id="3" name="TextBox 2"/>
          <p:cNvSpPr txBox="1"/>
          <p:nvPr/>
        </p:nvSpPr>
        <p:spPr>
          <a:xfrm>
            <a:off x="360088" y="4109974"/>
            <a:ext cx="2971800" cy="769441"/>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Opportunities for skill development</a:t>
            </a:r>
          </a:p>
        </p:txBody>
      </p:sp>
      <p:sp>
        <p:nvSpPr>
          <p:cNvPr id="4" name="TextBox 3"/>
          <p:cNvSpPr txBox="1"/>
          <p:nvPr/>
        </p:nvSpPr>
        <p:spPr>
          <a:xfrm>
            <a:off x="2533200" y="4918609"/>
            <a:ext cx="4416161" cy="769441"/>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Beneficiary registration </a:t>
            </a:r>
            <a:r>
              <a:rPr lang="en-US" sz="2200" b="1" dirty="0" smtClean="0">
                <a:latin typeface="Arial" panose="020B0604020202020204" pitchFamily="34" charset="0"/>
                <a:cs typeface="Arial" panose="020B0604020202020204" pitchFamily="34" charset="0"/>
              </a:rPr>
              <a:t>–</a:t>
            </a:r>
          </a:p>
          <a:p>
            <a:pPr algn="ctr"/>
            <a:r>
              <a:rPr lang="en-US" sz="2200" b="1"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relief distribution</a:t>
            </a:r>
          </a:p>
        </p:txBody>
      </p:sp>
      <p:sp>
        <p:nvSpPr>
          <p:cNvPr id="9" name="TextBox 8"/>
          <p:cNvSpPr txBox="1"/>
          <p:nvPr/>
        </p:nvSpPr>
        <p:spPr>
          <a:xfrm>
            <a:off x="6513668" y="3714216"/>
            <a:ext cx="2249331" cy="1446550"/>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Livelihoods development </a:t>
            </a:r>
            <a:r>
              <a:rPr lang="en-US" sz="2200" b="1" dirty="0" smtClean="0">
                <a:latin typeface="Arial" panose="020B0604020202020204" pitchFamily="34" charset="0"/>
                <a:cs typeface="Arial" panose="020B0604020202020204" pitchFamily="34" charset="0"/>
              </a:rPr>
              <a:t>/ participation </a:t>
            </a:r>
            <a:endParaRPr lang="en-US" sz="2200" b="1" dirty="0">
              <a:latin typeface="Arial" panose="020B0604020202020204" pitchFamily="34" charset="0"/>
              <a:cs typeface="Arial" panose="020B0604020202020204" pitchFamily="34" charset="0"/>
            </a:endParaRPr>
          </a:p>
          <a:p>
            <a:pPr algn="ctr"/>
            <a:endParaRPr lang="en-US" sz="2200" b="1" dirty="0"/>
          </a:p>
        </p:txBody>
      </p:sp>
    </p:spTree>
    <p:extLst>
      <p:ext uri="{BB962C8B-B14F-4D97-AF65-F5344CB8AC3E}">
        <p14:creationId xmlns:p14="http://schemas.microsoft.com/office/powerpoint/2010/main" val="3209850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IFRC’s approach</a:t>
            </a:r>
            <a:endParaRPr lang="en-US" dirty="0"/>
          </a:p>
        </p:txBody>
      </p:sp>
      <p:sp>
        <p:nvSpPr>
          <p:cNvPr id="3" name="Content Placeholder 2"/>
          <p:cNvSpPr>
            <a:spLocks noGrp="1"/>
          </p:cNvSpPr>
          <p:nvPr>
            <p:ph idx="1"/>
          </p:nvPr>
        </p:nvSpPr>
        <p:spPr>
          <a:xfrm>
            <a:off x="304800" y="1752600"/>
            <a:ext cx="8534400" cy="4114800"/>
          </a:xfrm>
        </p:spPr>
        <p:txBody>
          <a:bodyPr/>
          <a:lstStyle/>
          <a:p>
            <a:pPr algn="just"/>
            <a:r>
              <a:rPr lang="en-US" sz="2400" dirty="0"/>
              <a:t>The IFRC’s gender and diversity </a:t>
            </a:r>
            <a:r>
              <a:rPr lang="en-US" sz="2400" dirty="0" smtClean="0"/>
              <a:t>work is not a separate or new component</a:t>
            </a:r>
          </a:p>
          <a:p>
            <a:pPr algn="just"/>
            <a:endParaRPr lang="en-US" sz="2400" dirty="0"/>
          </a:p>
          <a:p>
            <a:pPr algn="just"/>
            <a:r>
              <a:rPr lang="en-US" sz="2400" dirty="0" smtClean="0"/>
              <a:t>It </a:t>
            </a:r>
            <a:r>
              <a:rPr lang="en-US" sz="2400" dirty="0"/>
              <a:t>is rooted in its humanitarian mandate </a:t>
            </a:r>
            <a:r>
              <a:rPr lang="en-US" sz="2400" dirty="0" smtClean="0"/>
              <a:t>&amp; fundamental principles, to </a:t>
            </a:r>
            <a:r>
              <a:rPr lang="en-US" sz="2400" b="1" dirty="0">
                <a:solidFill>
                  <a:srgbClr val="FF0000"/>
                </a:solidFill>
              </a:rPr>
              <a:t>prevent and alleviate human suffering without discrimination </a:t>
            </a:r>
            <a:r>
              <a:rPr lang="en-US" sz="2400" dirty="0"/>
              <a:t>and to protect human dignity. </a:t>
            </a:r>
          </a:p>
          <a:p>
            <a:pPr algn="just"/>
            <a:endParaRPr lang="en-US" sz="2400" dirty="0"/>
          </a:p>
          <a:p>
            <a:pPr algn="just"/>
            <a:r>
              <a:rPr lang="en-US" sz="2400" dirty="0"/>
              <a:t>The </a:t>
            </a:r>
            <a:r>
              <a:rPr lang="en-US" sz="2400" dirty="0" smtClean="0"/>
              <a:t>RCRC recognizes </a:t>
            </a:r>
            <a:r>
              <a:rPr lang="en-US" sz="2400" dirty="0"/>
              <a:t>that women and men have different </a:t>
            </a:r>
            <a:r>
              <a:rPr lang="en-US" sz="2400" b="1" dirty="0">
                <a:solidFill>
                  <a:srgbClr val="FF0000"/>
                </a:solidFill>
              </a:rPr>
              <a:t>capacities, strengths, needs and </a:t>
            </a:r>
            <a:r>
              <a:rPr lang="en-US" sz="2400" b="1" dirty="0" smtClean="0">
                <a:solidFill>
                  <a:srgbClr val="FF0000"/>
                </a:solidFill>
              </a:rPr>
              <a:t>vulnerabilities </a:t>
            </a:r>
            <a:r>
              <a:rPr lang="en-US" sz="2400" dirty="0" smtClean="0"/>
              <a:t>which can impact their resilience to disasters</a:t>
            </a:r>
            <a:endParaRPr lang="en-US" sz="2400" dirty="0"/>
          </a:p>
          <a:p>
            <a:pPr algn="just"/>
            <a:endParaRPr lang="en-US" sz="2400" dirty="0" smtClean="0"/>
          </a:p>
          <a:p>
            <a:pPr algn="just"/>
            <a:endParaRPr lang="en-US" dirty="0"/>
          </a:p>
        </p:txBody>
      </p:sp>
    </p:spTree>
    <p:extLst>
      <p:ext uri="{BB962C8B-B14F-4D97-AF65-F5344CB8AC3E}">
        <p14:creationId xmlns:p14="http://schemas.microsoft.com/office/powerpoint/2010/main" val="301869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858000" cy="1143000"/>
          </a:xfrm>
        </p:spPr>
        <p:txBody>
          <a:bodyPr/>
          <a:lstStyle/>
          <a:p>
            <a:pPr algn="ctr"/>
            <a:r>
              <a:rPr lang="en-GB" sz="3200" i="0" dirty="0" smtClean="0">
                <a:latin typeface="+mj-lt"/>
              </a:rPr>
              <a:t>Sex or Gender?</a:t>
            </a:r>
            <a:endParaRPr lang="en-GB" sz="3200" i="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9403318"/>
              </p:ext>
            </p:extLst>
          </p:nvPr>
        </p:nvGraphicFramePr>
        <p:xfrm>
          <a:off x="107504" y="1676400"/>
          <a:ext cx="9036496" cy="4766484"/>
        </p:xfrm>
        <a:graphic>
          <a:graphicData uri="http://schemas.openxmlformats.org/drawingml/2006/table">
            <a:tbl>
              <a:tblPr firstRow="1" bandRow="1">
                <a:tableStyleId>{0E3FDE45-AF77-4B5C-9715-49D594BDF05E}</a:tableStyleId>
              </a:tblPr>
              <a:tblGrid>
                <a:gridCol w="4518248"/>
                <a:gridCol w="4518248"/>
              </a:tblGrid>
              <a:tr h="4766484">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300" b="0"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smtClean="0">
                          <a:latin typeface="Arial" panose="020B0604020202020204" pitchFamily="34" charset="0"/>
                          <a:cs typeface="Arial" panose="020B0604020202020204" pitchFamily="34" charset="0"/>
                        </a:rPr>
                        <a:t>Females can get pregnant</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0"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smtClean="0">
                          <a:latin typeface="Arial" panose="020B0604020202020204" pitchFamily="34" charset="0"/>
                          <a:cs typeface="Arial" panose="020B0604020202020204" pitchFamily="34" charset="0"/>
                        </a:rPr>
                        <a:t>New Zealand was the first country in the world to give women the vote.</a:t>
                      </a:r>
                    </a:p>
                    <a:p>
                      <a:pPr marL="0" indent="0">
                        <a:buFont typeface="Arial" panose="020B0604020202020204" pitchFamily="34" charset="0"/>
                        <a:buNone/>
                      </a:pPr>
                      <a:endParaRPr lang="en-GB" sz="2400" b="0"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smtClean="0">
                          <a:latin typeface="Arial" panose="020B0604020202020204" pitchFamily="34" charset="0"/>
                          <a:cs typeface="Arial" panose="020B0604020202020204" pitchFamily="34" charset="0"/>
                        </a:rPr>
                        <a:t>Males have testicles,</a:t>
                      </a:r>
                      <a:r>
                        <a:rPr lang="en-GB" sz="2400" b="0" baseline="0" dirty="0" smtClean="0">
                          <a:latin typeface="Arial" panose="020B0604020202020204" pitchFamily="34" charset="0"/>
                          <a:cs typeface="Arial" panose="020B0604020202020204" pitchFamily="34" charset="0"/>
                        </a:rPr>
                        <a:t> f</a:t>
                      </a:r>
                      <a:r>
                        <a:rPr lang="en-GB" sz="2400" b="0" dirty="0" smtClean="0">
                          <a:latin typeface="Arial" panose="020B0604020202020204" pitchFamily="34" charset="0"/>
                          <a:cs typeface="Arial" panose="020B0604020202020204" pitchFamily="34" charset="0"/>
                        </a:rPr>
                        <a:t>emales have ovaries</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0"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smtClean="0">
                          <a:latin typeface="Arial" panose="020B0604020202020204" pitchFamily="34" charset="0"/>
                          <a:cs typeface="Arial" panose="020B0604020202020204" pitchFamily="34" charset="0"/>
                        </a:rPr>
                        <a:t>Women are the main care-givers (for children, aging</a:t>
                      </a:r>
                      <a:r>
                        <a:rPr lang="en-GB" sz="2400" b="0" baseline="0" dirty="0" smtClean="0">
                          <a:latin typeface="Arial" panose="020B0604020202020204" pitchFamily="34" charset="0"/>
                          <a:cs typeface="Arial" panose="020B0604020202020204" pitchFamily="34" charset="0"/>
                        </a:rPr>
                        <a:t> parents, sick and disabled)</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0" baseline="0" dirty="0" smtClean="0">
                        <a:latin typeface="Arial" panose="020B0604020202020204" pitchFamily="34" charset="0"/>
                        <a:cs typeface="Arial" panose="020B060402020202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smtClean="0">
                          <a:latin typeface="Arial" panose="020B0604020202020204" pitchFamily="34" charset="0"/>
                          <a:cs typeface="Arial" panose="020B0604020202020204" pitchFamily="34" charset="0"/>
                        </a:rPr>
                        <a:t>Males have deeper voices after puberty</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0"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7551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Diversity</a:t>
            </a:r>
            <a:endParaRPr lang="en-GB" sz="3200" i="0" dirty="0">
              <a:latin typeface="+mn-l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33400" y="1664230"/>
            <a:ext cx="5976664" cy="41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25344" y="2209800"/>
            <a:ext cx="2016224" cy="2785378"/>
          </a:xfrm>
          <a:prstGeom prst="rect">
            <a:avLst/>
          </a:prstGeom>
          <a:noFill/>
        </p:spPr>
        <p:txBody>
          <a:bodyPr wrap="square" rtlCol="0">
            <a:spAutoFit/>
          </a:bodyPr>
          <a:lstStyle/>
          <a:p>
            <a:pPr algn="ctr"/>
            <a:r>
              <a:rPr lang="en-US" sz="2500" b="1" dirty="0" smtClean="0">
                <a:solidFill>
                  <a:srgbClr val="FF0000"/>
                </a:solidFill>
              </a:rPr>
              <a:t>…The respect and acceptance of the differences between people </a:t>
            </a:r>
            <a:endParaRPr lang="en-US" sz="2500" b="1" dirty="0">
              <a:solidFill>
                <a:srgbClr val="FF0000"/>
              </a:solidFill>
            </a:endParaRPr>
          </a:p>
        </p:txBody>
      </p:sp>
    </p:spTree>
    <p:extLst>
      <p:ext uri="{BB962C8B-B14F-4D97-AF65-F5344CB8AC3E}">
        <p14:creationId xmlns:p14="http://schemas.microsoft.com/office/powerpoint/2010/main" val="1026869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66337" cy="1143000"/>
          </a:xfrm>
        </p:spPr>
        <p:txBody>
          <a:bodyPr/>
          <a:lstStyle/>
          <a:p>
            <a:pPr algn="ctr"/>
            <a:r>
              <a:rPr lang="en-GB" sz="3200" i="0" dirty="0" smtClean="0">
                <a:latin typeface="+mj-lt"/>
              </a:rPr>
              <a:t>Sexual and Gender-based Violence (S/GBV)</a:t>
            </a:r>
            <a:endParaRPr lang="en-GB" sz="3200" i="0" dirty="0">
              <a:latin typeface="+mj-lt"/>
            </a:endParaRPr>
          </a:p>
        </p:txBody>
      </p:sp>
      <p:sp>
        <p:nvSpPr>
          <p:cNvPr id="3" name="Content Placeholder 2"/>
          <p:cNvSpPr>
            <a:spLocks noGrp="1"/>
          </p:cNvSpPr>
          <p:nvPr>
            <p:ph idx="1"/>
          </p:nvPr>
        </p:nvSpPr>
        <p:spPr>
          <a:xfrm>
            <a:off x="395536" y="1828800"/>
            <a:ext cx="8424936" cy="5029200"/>
          </a:xfrm>
        </p:spPr>
        <p:txBody>
          <a:bodyPr/>
          <a:lstStyle/>
          <a:p>
            <a:pPr marL="0" indent="0" algn="just">
              <a:spcBef>
                <a:spcPts val="600"/>
              </a:spcBef>
              <a:spcAft>
                <a:spcPts val="0"/>
              </a:spcAft>
              <a:buNone/>
            </a:pPr>
            <a:r>
              <a:rPr lang="en-AU" sz="2400" dirty="0">
                <a:latin typeface="+mj-lt"/>
                <a:ea typeface="Calibri"/>
              </a:rPr>
              <a:t>A</a:t>
            </a:r>
            <a:r>
              <a:rPr lang="en-AU" sz="2400" dirty="0" smtClean="0">
                <a:latin typeface="+mj-lt"/>
                <a:ea typeface="Calibri"/>
              </a:rPr>
              <a:t>n </a:t>
            </a:r>
            <a:r>
              <a:rPr lang="en-AU" sz="2400" b="1" dirty="0">
                <a:solidFill>
                  <a:srgbClr val="FF0000"/>
                </a:solidFill>
                <a:latin typeface="+mj-lt"/>
                <a:ea typeface="Calibri"/>
              </a:rPr>
              <a:t>umbrella term</a:t>
            </a:r>
            <a:r>
              <a:rPr lang="en-AU" sz="2400" dirty="0">
                <a:latin typeface="+mj-lt"/>
                <a:ea typeface="Calibri"/>
              </a:rPr>
              <a:t> for any harmful act that results in, or is likely to result in, physical, sexual or psychological harm or suffering to a person on the basis of their gender. </a:t>
            </a:r>
            <a:endParaRPr lang="en-AU" sz="2400" dirty="0" smtClean="0">
              <a:latin typeface="+mj-lt"/>
              <a:ea typeface="Calibri"/>
            </a:endParaRPr>
          </a:p>
          <a:p>
            <a:pPr marL="0" indent="0" algn="just">
              <a:spcBef>
                <a:spcPts val="600"/>
              </a:spcBef>
              <a:spcAft>
                <a:spcPts val="0"/>
              </a:spcAft>
              <a:buNone/>
            </a:pPr>
            <a:endParaRPr lang="en-AU" sz="2400" dirty="0" smtClean="0">
              <a:latin typeface="+mj-lt"/>
              <a:ea typeface="Calibri"/>
            </a:endParaRPr>
          </a:p>
          <a:p>
            <a:pPr marL="0" indent="0" algn="just">
              <a:spcBef>
                <a:spcPts val="600"/>
              </a:spcBef>
              <a:spcAft>
                <a:spcPts val="0"/>
              </a:spcAft>
              <a:buNone/>
            </a:pPr>
            <a:r>
              <a:rPr lang="en-AU" sz="2400" dirty="0" smtClean="0">
                <a:latin typeface="+mj-lt"/>
                <a:ea typeface="Calibri"/>
              </a:rPr>
              <a:t>A result </a:t>
            </a:r>
            <a:r>
              <a:rPr lang="en-AU" sz="2400" dirty="0">
                <a:latin typeface="+mj-lt"/>
                <a:ea typeface="Calibri"/>
              </a:rPr>
              <a:t>of </a:t>
            </a:r>
            <a:r>
              <a:rPr lang="en-AU" sz="2400" b="1" dirty="0">
                <a:solidFill>
                  <a:srgbClr val="FF0000"/>
                </a:solidFill>
                <a:latin typeface="+mj-lt"/>
                <a:ea typeface="Calibri"/>
              </a:rPr>
              <a:t>gender inequality </a:t>
            </a:r>
            <a:r>
              <a:rPr lang="en-AU" sz="2400" dirty="0">
                <a:latin typeface="+mj-lt"/>
                <a:ea typeface="Calibri"/>
              </a:rPr>
              <a:t>and </a:t>
            </a:r>
            <a:r>
              <a:rPr lang="en-AU" sz="2400" b="1" dirty="0">
                <a:solidFill>
                  <a:srgbClr val="FF0000"/>
                </a:solidFill>
                <a:latin typeface="+mj-lt"/>
                <a:ea typeface="Calibri"/>
              </a:rPr>
              <a:t>abuse of </a:t>
            </a:r>
            <a:r>
              <a:rPr lang="en-AU" sz="2400" b="1" dirty="0" smtClean="0">
                <a:solidFill>
                  <a:srgbClr val="FF0000"/>
                </a:solidFill>
                <a:latin typeface="+mj-lt"/>
                <a:ea typeface="Calibri"/>
              </a:rPr>
              <a:t>power</a:t>
            </a:r>
            <a:r>
              <a:rPr lang="en-AU" sz="2400" dirty="0" smtClean="0">
                <a:latin typeface="+mj-lt"/>
                <a:ea typeface="Calibri"/>
              </a:rPr>
              <a:t>. </a:t>
            </a:r>
          </a:p>
          <a:p>
            <a:pPr marL="0" indent="0" algn="just">
              <a:spcBef>
                <a:spcPts val="600"/>
              </a:spcBef>
              <a:spcAft>
                <a:spcPts val="0"/>
              </a:spcAft>
              <a:buNone/>
            </a:pPr>
            <a:endParaRPr lang="en-AU" sz="2400" dirty="0" smtClean="0">
              <a:latin typeface="+mj-lt"/>
              <a:ea typeface="Calibri"/>
            </a:endParaRPr>
          </a:p>
          <a:p>
            <a:pPr marL="0" indent="0" algn="just">
              <a:spcBef>
                <a:spcPts val="600"/>
              </a:spcBef>
              <a:spcAft>
                <a:spcPts val="0"/>
              </a:spcAft>
              <a:buNone/>
            </a:pPr>
            <a:r>
              <a:rPr lang="en-AU" sz="2400" dirty="0" smtClean="0">
                <a:latin typeface="+mj-lt"/>
                <a:ea typeface="Calibri"/>
              </a:rPr>
              <a:t>Includes but </a:t>
            </a:r>
            <a:r>
              <a:rPr lang="en-AU" sz="2400" dirty="0">
                <a:latin typeface="+mj-lt"/>
                <a:ea typeface="Calibri"/>
              </a:rPr>
              <a:t>not limited </a:t>
            </a:r>
            <a:r>
              <a:rPr lang="en-AU" sz="2400" dirty="0" smtClean="0">
                <a:latin typeface="+mj-lt"/>
                <a:ea typeface="Calibri"/>
              </a:rPr>
              <a:t>to: </a:t>
            </a:r>
            <a:r>
              <a:rPr lang="en-AU" sz="2400" b="1" dirty="0">
                <a:latin typeface="+mj-lt"/>
                <a:ea typeface="Calibri"/>
              </a:rPr>
              <a:t>sexual violence, domestic violence, trafficking, </a:t>
            </a:r>
            <a:r>
              <a:rPr lang="en-AU" sz="2400" b="1" dirty="0" smtClean="0">
                <a:latin typeface="+mj-lt"/>
                <a:ea typeface="Calibri"/>
              </a:rPr>
              <a:t>forced/early </a:t>
            </a:r>
            <a:r>
              <a:rPr lang="en-AU" sz="2400" b="1" dirty="0">
                <a:latin typeface="+mj-lt"/>
                <a:ea typeface="Calibri"/>
              </a:rPr>
              <a:t>marriage, forced prostitution, sexual exploitation and </a:t>
            </a:r>
            <a:r>
              <a:rPr lang="en-AU" sz="2400" b="1" dirty="0" smtClean="0">
                <a:latin typeface="+mj-lt"/>
                <a:ea typeface="Calibri"/>
              </a:rPr>
              <a:t>abuse, and denial </a:t>
            </a:r>
            <a:r>
              <a:rPr lang="en-AU" sz="2400" b="1" dirty="0">
                <a:latin typeface="+mj-lt"/>
                <a:ea typeface="Calibri"/>
              </a:rPr>
              <a:t>of resources, opportunities and </a:t>
            </a:r>
            <a:r>
              <a:rPr lang="en-AU" sz="2400" b="1" dirty="0" smtClean="0">
                <a:latin typeface="+mj-lt"/>
                <a:ea typeface="Calibri"/>
              </a:rPr>
              <a:t>services.</a:t>
            </a:r>
          </a:p>
        </p:txBody>
      </p:sp>
    </p:spTree>
    <p:extLst>
      <p:ext uri="{BB962C8B-B14F-4D97-AF65-F5344CB8AC3E}">
        <p14:creationId xmlns:p14="http://schemas.microsoft.com/office/powerpoint/2010/main" val="1337571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1835150" y="333375"/>
            <a:ext cx="6858000" cy="1143000"/>
          </a:xfrm>
          <a:prstGeom prst="rect">
            <a:avLst/>
          </a:prstGeom>
          <a:noFill/>
          <a:ln w="9525">
            <a:noFill/>
            <a:miter lim="800000"/>
            <a:headEnd/>
            <a:tailEnd/>
          </a:ln>
        </p:spPr>
        <p:txBody>
          <a:bodyPr anchor="ctr"/>
          <a:lstStyle/>
          <a:p>
            <a:pPr>
              <a:defRPr/>
            </a:pPr>
            <a:r>
              <a:rPr lang="en-GB" sz="2800" b="1" dirty="0" smtClean="0">
                <a:solidFill>
                  <a:prstClr val="black"/>
                </a:solidFill>
                <a:latin typeface="Calibri"/>
                <a:cs typeface="Arial" pitchFamily="34" charset="0"/>
              </a:rPr>
              <a:t>VIOLENCE INCREASES IN DISASTERS</a:t>
            </a:r>
            <a:endParaRPr lang="en-GB" sz="2800" b="1" dirty="0">
              <a:solidFill>
                <a:prstClr val="black"/>
              </a:solidFill>
              <a:latin typeface="Calibri"/>
              <a:cs typeface="Arial" pitchFamily="34" charset="0"/>
            </a:endParaRPr>
          </a:p>
        </p:txBody>
      </p:sp>
      <p:sp>
        <p:nvSpPr>
          <p:cNvPr id="11267" name="TextBox 6"/>
          <p:cNvSpPr txBox="1">
            <a:spLocks noChangeArrowheads="1"/>
          </p:cNvSpPr>
          <p:nvPr/>
        </p:nvSpPr>
        <p:spPr bwMode="auto">
          <a:xfrm>
            <a:off x="539552" y="1988840"/>
            <a:ext cx="8153598"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pPr>
            <a:r>
              <a:rPr lang="en-CA" dirty="0" smtClean="0">
                <a:solidFill>
                  <a:prstClr val="black"/>
                </a:solidFill>
              </a:rPr>
              <a:t>	</a:t>
            </a:r>
            <a:endParaRPr lang="en-CA" dirty="0">
              <a:solidFill>
                <a:prstClr val="black"/>
              </a:solidFill>
            </a:endParaRPr>
          </a:p>
          <a:p>
            <a:endParaRPr lang="en-CA" dirty="0">
              <a:solidFill>
                <a:prstClr val="black"/>
              </a:solidFill>
            </a:endParaRPr>
          </a:p>
          <a:p>
            <a:endParaRPr lang="en-US" i="1" dirty="0">
              <a:solidFill>
                <a:prstClr val="black"/>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73"/>
          <a:stretch/>
        </p:blipFill>
        <p:spPr bwMode="auto">
          <a:xfrm>
            <a:off x="10886" y="1676399"/>
            <a:ext cx="9133114" cy="4223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3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t>Organisational Policies and Tools</a:t>
            </a:r>
            <a:endParaRPr lang="en-GB" sz="3200" i="0" dirty="0"/>
          </a:p>
        </p:txBody>
      </p:sp>
      <p:pic>
        <p:nvPicPr>
          <p:cNvPr id="9" name="Picture 2" descr="http://www.redcross.eu/en/upload/images2015_RCRC_Day/11poster%20A2_EN-ICRC%20IFRC_Generic_WEB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15490">
            <a:off x="263690" y="1828144"/>
            <a:ext cx="2241461" cy="2799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4285" y="2835925"/>
            <a:ext cx="2157660" cy="2973290"/>
          </a:xfrm>
          <a:prstGeom prst="rect">
            <a:avLst/>
          </a:prstGeom>
          <a:ln>
            <a:solidFill>
              <a:schemeClr val="tx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81092">
            <a:off x="2708443" y="1518110"/>
            <a:ext cx="2096695" cy="2964093"/>
          </a:xfrm>
          <a:prstGeom prst="rect">
            <a:avLst/>
          </a:prstGeom>
          <a:ln>
            <a:solidFill>
              <a:schemeClr val="tx1"/>
            </a:solidFill>
          </a:ln>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6683">
            <a:off x="4977514" y="1599191"/>
            <a:ext cx="2234434" cy="286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60170">
            <a:off x="4000506" y="2422600"/>
            <a:ext cx="2324232" cy="3294792"/>
          </a:xfrm>
          <a:prstGeom prst="rect">
            <a:avLst/>
          </a:prstGeom>
          <a:ln>
            <a:solidFill>
              <a:schemeClr val="tx1"/>
            </a:solidFill>
          </a:ln>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8299" y="2313708"/>
            <a:ext cx="2494269" cy="353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0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0" dirty="0"/>
              <a:t>Organisational Policies and Tools</a:t>
            </a:r>
            <a:endParaRPr lang="en-US"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441" y="1676400"/>
            <a:ext cx="2336406" cy="319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644" y="3761304"/>
            <a:ext cx="2325600" cy="222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0800" b="75126"/>
          <a:stretch/>
        </p:blipFill>
        <p:spPr bwMode="auto">
          <a:xfrm>
            <a:off x="0" y="1828799"/>
            <a:ext cx="5080000" cy="144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3581400"/>
            <a:ext cx="3657600"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Sexual and gender-based violence: joint action on prevention and response (IFRC-ICRC)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Strategic framework on disability inclusion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382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999" y="304800"/>
            <a:ext cx="7772401" cy="560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653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6781800" cy="3276600"/>
          </a:xfrm>
        </p:spPr>
        <p:txBody>
          <a:bodyPr/>
          <a:lstStyle/>
          <a:p>
            <a:pPr marL="0" indent="0" algn="ctr">
              <a:buNone/>
            </a:pPr>
            <a:endParaRPr lang="en-US" sz="5000" b="1" dirty="0" smtClean="0"/>
          </a:p>
          <a:p>
            <a:pPr marL="0" indent="0" algn="ctr">
              <a:buNone/>
            </a:pPr>
            <a:r>
              <a:rPr lang="en-US" sz="5000" b="1" dirty="0" smtClean="0"/>
              <a:t>How can we apply this?</a:t>
            </a:r>
            <a:endParaRPr lang="en-US" sz="5000" b="1" dirty="0"/>
          </a:p>
        </p:txBody>
      </p:sp>
      <p:sp>
        <p:nvSpPr>
          <p:cNvPr id="4" name="TextBox 3"/>
          <p:cNvSpPr txBox="1"/>
          <p:nvPr/>
        </p:nvSpPr>
        <p:spPr>
          <a:xfrm>
            <a:off x="1143000" y="1894055"/>
            <a:ext cx="1524000" cy="630942"/>
          </a:xfrm>
          <a:prstGeom prst="rect">
            <a:avLst/>
          </a:prstGeom>
          <a:noFill/>
        </p:spPr>
        <p:txBody>
          <a:bodyPr wrap="square" rtlCol="0">
            <a:spAutoFit/>
          </a:bodyPr>
          <a:lstStyle/>
          <a:p>
            <a:r>
              <a:rPr lang="en-US" sz="3500" b="1" i="1" dirty="0" smtClean="0">
                <a:solidFill>
                  <a:srgbClr val="FF0000"/>
                </a:solidFill>
              </a:rPr>
              <a:t>Dignity</a:t>
            </a:r>
            <a:endParaRPr lang="en-US" sz="3500" b="1" i="1" dirty="0">
              <a:solidFill>
                <a:srgbClr val="FF0000"/>
              </a:solidFill>
            </a:endParaRPr>
          </a:p>
        </p:txBody>
      </p:sp>
      <p:sp>
        <p:nvSpPr>
          <p:cNvPr id="5" name="TextBox 4"/>
          <p:cNvSpPr txBox="1"/>
          <p:nvPr/>
        </p:nvSpPr>
        <p:spPr>
          <a:xfrm>
            <a:off x="953933" y="4560332"/>
            <a:ext cx="2286000" cy="630942"/>
          </a:xfrm>
          <a:prstGeom prst="rect">
            <a:avLst/>
          </a:prstGeom>
          <a:noFill/>
        </p:spPr>
        <p:txBody>
          <a:bodyPr wrap="square" rtlCol="0">
            <a:spAutoFit/>
          </a:bodyPr>
          <a:lstStyle/>
          <a:p>
            <a:r>
              <a:rPr lang="en-US" sz="3500" b="1" i="1" dirty="0" smtClean="0">
                <a:solidFill>
                  <a:srgbClr val="FF0000"/>
                </a:solidFill>
              </a:rPr>
              <a:t>Access</a:t>
            </a:r>
            <a:endParaRPr lang="en-US" sz="3500" b="1" i="1" dirty="0">
              <a:solidFill>
                <a:srgbClr val="FF0000"/>
              </a:solidFill>
            </a:endParaRPr>
          </a:p>
        </p:txBody>
      </p:sp>
      <p:sp>
        <p:nvSpPr>
          <p:cNvPr id="6" name="TextBox 5"/>
          <p:cNvSpPr txBox="1"/>
          <p:nvPr/>
        </p:nvSpPr>
        <p:spPr>
          <a:xfrm>
            <a:off x="5257800" y="4885906"/>
            <a:ext cx="3124200" cy="630942"/>
          </a:xfrm>
          <a:prstGeom prst="rect">
            <a:avLst/>
          </a:prstGeom>
          <a:noFill/>
        </p:spPr>
        <p:txBody>
          <a:bodyPr wrap="square" rtlCol="0">
            <a:spAutoFit/>
          </a:bodyPr>
          <a:lstStyle/>
          <a:p>
            <a:r>
              <a:rPr lang="en-US" sz="3500" b="1" i="1" dirty="0" smtClean="0">
                <a:solidFill>
                  <a:srgbClr val="FF0000"/>
                </a:solidFill>
              </a:rPr>
              <a:t>Participation</a:t>
            </a:r>
            <a:endParaRPr lang="en-US" sz="3500" b="1" i="1" dirty="0">
              <a:solidFill>
                <a:srgbClr val="FF0000"/>
              </a:solidFill>
            </a:endParaRPr>
          </a:p>
        </p:txBody>
      </p:sp>
      <p:sp>
        <p:nvSpPr>
          <p:cNvPr id="7" name="TextBox 6"/>
          <p:cNvSpPr txBox="1"/>
          <p:nvPr/>
        </p:nvSpPr>
        <p:spPr>
          <a:xfrm>
            <a:off x="5943600" y="2198849"/>
            <a:ext cx="2286000" cy="630942"/>
          </a:xfrm>
          <a:prstGeom prst="rect">
            <a:avLst/>
          </a:prstGeom>
          <a:noFill/>
        </p:spPr>
        <p:txBody>
          <a:bodyPr wrap="square" rtlCol="0">
            <a:spAutoFit/>
          </a:bodyPr>
          <a:lstStyle/>
          <a:p>
            <a:r>
              <a:rPr lang="en-US" sz="3500" b="1" i="1" dirty="0" smtClean="0">
                <a:solidFill>
                  <a:srgbClr val="FF0000"/>
                </a:solidFill>
              </a:rPr>
              <a:t>Safety</a:t>
            </a:r>
            <a:endParaRPr lang="en-US" sz="3500" b="1" i="1" dirty="0">
              <a:solidFill>
                <a:srgbClr val="FF0000"/>
              </a:solidFill>
            </a:endParaRPr>
          </a:p>
        </p:txBody>
      </p:sp>
    </p:spTree>
    <p:extLst>
      <p:ext uri="{BB962C8B-B14F-4D97-AF65-F5344CB8AC3E}">
        <p14:creationId xmlns:p14="http://schemas.microsoft.com/office/powerpoint/2010/main" val="2898677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Objectives</a:t>
            </a:r>
            <a:endParaRPr lang="en-US" sz="3200" dirty="0"/>
          </a:p>
        </p:txBody>
      </p:sp>
      <p:sp>
        <p:nvSpPr>
          <p:cNvPr id="4" name="Content Placeholder 2"/>
          <p:cNvSpPr txBox="1">
            <a:spLocks/>
          </p:cNvSpPr>
          <p:nvPr/>
        </p:nvSpPr>
        <p:spPr bwMode="auto">
          <a:xfrm>
            <a:off x="467544" y="1752600"/>
            <a:ext cx="8208912" cy="4355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solidFill>
                  <a:srgbClr val="FF0000"/>
                </a:solidFill>
              </a:rPr>
              <a:t>To understand importance </a:t>
            </a:r>
            <a:r>
              <a:rPr lang="en-GB" dirty="0" smtClean="0"/>
              <a:t>of mainstreaming gender and diversity in different sectors within disaster management</a:t>
            </a:r>
          </a:p>
          <a:p>
            <a:endParaRPr lang="en-GB" dirty="0" smtClean="0"/>
          </a:p>
          <a:p>
            <a:r>
              <a:rPr lang="en-GB" dirty="0" smtClean="0"/>
              <a:t>Introduction to </a:t>
            </a:r>
            <a:r>
              <a:rPr lang="en-GB" b="1" dirty="0" smtClean="0">
                <a:solidFill>
                  <a:srgbClr val="FF0000"/>
                </a:solidFill>
              </a:rPr>
              <a:t>IFRC’s approach </a:t>
            </a:r>
            <a:r>
              <a:rPr lang="en-GB" dirty="0" smtClean="0"/>
              <a:t>and guiding frameworks</a:t>
            </a:r>
          </a:p>
          <a:p>
            <a:endParaRPr lang="en-GB" b="1" dirty="0" smtClean="0">
              <a:solidFill>
                <a:srgbClr val="FF0000"/>
              </a:solidFill>
            </a:endParaRPr>
          </a:p>
          <a:p>
            <a:r>
              <a:rPr lang="en-GB" b="1" dirty="0" smtClean="0">
                <a:solidFill>
                  <a:srgbClr val="FF0000"/>
                </a:solidFill>
              </a:rPr>
              <a:t>To feel confident to articulate</a:t>
            </a:r>
            <a:r>
              <a:rPr lang="en-GB" dirty="0" smtClean="0"/>
              <a:t> the reasons that we should implement gender- and diversity-sensitive programming and some practical ways to achieve it </a:t>
            </a:r>
          </a:p>
          <a:p>
            <a:endParaRPr lang="en-GB" dirty="0" smtClean="0"/>
          </a:p>
          <a:p>
            <a:r>
              <a:rPr lang="en-GB" dirty="0" smtClean="0"/>
              <a:t>Confident in the </a:t>
            </a:r>
            <a:r>
              <a:rPr lang="en-GB" b="1" dirty="0" smtClean="0">
                <a:solidFill>
                  <a:srgbClr val="FF0000"/>
                </a:solidFill>
              </a:rPr>
              <a:t>practical use of tools - </a:t>
            </a:r>
            <a:r>
              <a:rPr lang="en-GB" dirty="0" smtClean="0"/>
              <a:t>IFRC Minimum Standard Commitments to Gender and Diversity</a:t>
            </a:r>
            <a:endParaRPr lang="en-GB" dirty="0"/>
          </a:p>
        </p:txBody>
      </p:sp>
    </p:spTree>
    <p:extLst>
      <p:ext uri="{BB962C8B-B14F-4D97-AF65-F5344CB8AC3E}">
        <p14:creationId xmlns:p14="http://schemas.microsoft.com/office/powerpoint/2010/main" val="1912849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72616" y="44624"/>
            <a:ext cx="10369152" cy="684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302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859338" y="1989138"/>
            <a:ext cx="4038600" cy="2303462"/>
          </a:xfrm>
        </p:spPr>
        <p:txBody>
          <a:bodyPr/>
          <a:lstStyle/>
          <a:p>
            <a:r>
              <a:rPr lang="en-GB" altLang="en-US" sz="3200" dirty="0">
                <a:latin typeface="Verdana" pitchFamily="34" charset="0"/>
              </a:rPr>
              <a:t>The </a:t>
            </a:r>
            <a:r>
              <a:rPr lang="en-GB" altLang="en-US" sz="3200" u="sng" dirty="0">
                <a:latin typeface="Verdana" pitchFamily="34" charset="0"/>
              </a:rPr>
              <a:t>Gender, Diversity and Gender-based Violence</a:t>
            </a:r>
          </a:p>
          <a:p>
            <a:r>
              <a:rPr lang="en-GB" altLang="en-US" sz="2800" dirty="0">
                <a:latin typeface="Verdana" pitchFamily="34" charset="0"/>
              </a:rPr>
              <a:t>Quiz</a:t>
            </a:r>
          </a:p>
          <a:p>
            <a:endParaRPr lang="en-US" altLang="en-US" sz="2800" dirty="0">
              <a:latin typeface="Verdana" pitchFamily="34" charset="0"/>
            </a:endParaRPr>
          </a:p>
        </p:txBody>
      </p:sp>
    </p:spTree>
    <p:extLst>
      <p:ext uri="{BB962C8B-B14F-4D97-AF65-F5344CB8AC3E}">
        <p14:creationId xmlns:p14="http://schemas.microsoft.com/office/powerpoint/2010/main" val="132453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60400" y="457200"/>
            <a:ext cx="8229600" cy="1152525"/>
          </a:xfrm>
        </p:spPr>
        <p:txBody>
          <a:bodyPr/>
          <a:lstStyle/>
          <a:p>
            <a:r>
              <a:rPr lang="en-US" altLang="en-US" sz="3200" dirty="0" smtClean="0"/>
              <a:t>	  Sex</a:t>
            </a:r>
            <a:endParaRPr lang="en-GB" altLang="en-US" sz="3200" dirty="0" smtClean="0"/>
          </a:p>
        </p:txBody>
      </p:sp>
      <p:sp>
        <p:nvSpPr>
          <p:cNvPr id="4099" name="Content Placeholder 4"/>
          <p:cNvSpPr>
            <a:spLocks noGrp="1"/>
          </p:cNvSpPr>
          <p:nvPr>
            <p:ph idx="1"/>
          </p:nvPr>
        </p:nvSpPr>
        <p:spPr>
          <a:xfrm>
            <a:off x="468313" y="1844675"/>
            <a:ext cx="8229600" cy="4537075"/>
          </a:xfrm>
        </p:spPr>
        <p:txBody>
          <a:bodyPr/>
          <a:lstStyle/>
          <a:p>
            <a:pPr>
              <a:defRPr/>
            </a:pPr>
            <a:r>
              <a:rPr lang="en-GB" altLang="en-US" sz="2800" kern="0" dirty="0" smtClean="0"/>
              <a:t>While </a:t>
            </a:r>
            <a:r>
              <a:rPr lang="en-GB" altLang="en-US" sz="2800" kern="0" dirty="0"/>
              <a:t>approximately 50% of the world’s population is female, it is estimated that in most refugee populations, _____ are women and children. </a:t>
            </a:r>
            <a:endParaRPr lang="en-GB" altLang="en-US" sz="2800" kern="0" dirty="0" smtClean="0"/>
          </a:p>
          <a:p>
            <a:pPr>
              <a:defRPr/>
            </a:pPr>
            <a:endParaRPr lang="en-GB" altLang="en-US" sz="2800" b="1" kern="0" dirty="0"/>
          </a:p>
          <a:p>
            <a:pPr marL="0" indent="0">
              <a:buNone/>
              <a:defRPr/>
            </a:pPr>
            <a:r>
              <a:rPr lang="en-GB" altLang="en-US" sz="2800" b="1" kern="0" dirty="0" smtClean="0">
                <a:solidFill>
                  <a:srgbClr val="FF0000"/>
                </a:solidFill>
              </a:rPr>
              <a:t>Is </a:t>
            </a:r>
            <a:r>
              <a:rPr lang="en-GB" altLang="en-US" sz="2800" b="1" kern="0" dirty="0">
                <a:solidFill>
                  <a:srgbClr val="FF0000"/>
                </a:solidFill>
              </a:rPr>
              <a:t>it 60%, 70%, 80% or 85%? </a:t>
            </a:r>
            <a:endParaRPr lang="en-GB" altLang="en-US" sz="2800" b="1" kern="0" dirty="0">
              <a:solidFill>
                <a:srgbClr val="F00202"/>
              </a:solidFill>
            </a:endParaRPr>
          </a:p>
          <a:p>
            <a:pPr marL="0" indent="0">
              <a:buFontTx/>
              <a:buNone/>
              <a:defRPr/>
            </a:pPr>
            <a:endParaRPr lang="en-GB" altLang="en-US" sz="2800" dirty="0" smtClean="0">
              <a:solidFill>
                <a:srgbClr val="F00202"/>
              </a:solidFill>
            </a:endParaRPr>
          </a:p>
        </p:txBody>
      </p:sp>
      <p:sp>
        <p:nvSpPr>
          <p:cNvPr id="2" name="TextBox 1"/>
          <p:cNvSpPr txBox="1"/>
          <p:nvPr/>
        </p:nvSpPr>
        <p:spPr>
          <a:xfrm>
            <a:off x="1447800" y="4724400"/>
            <a:ext cx="1143000" cy="369332"/>
          </a:xfrm>
          <a:prstGeom prst="rect">
            <a:avLst/>
          </a:prstGeom>
          <a:noFill/>
        </p:spPr>
        <p:txBody>
          <a:bodyPr wrap="square" rtlCol="0">
            <a:spAutoFit/>
          </a:bodyPr>
          <a:lstStyle/>
          <a:p>
            <a:endParaRPr lang="en-US" dirty="0"/>
          </a:p>
        </p:txBody>
      </p:sp>
      <p:sp>
        <p:nvSpPr>
          <p:cNvPr id="3" name="TextBox 2"/>
          <p:cNvSpPr txBox="1"/>
          <p:nvPr/>
        </p:nvSpPr>
        <p:spPr>
          <a:xfrm>
            <a:off x="755984" y="4989277"/>
            <a:ext cx="1905000" cy="1015663"/>
          </a:xfrm>
          <a:prstGeom prst="rect">
            <a:avLst/>
          </a:prstGeom>
          <a:noFill/>
        </p:spPr>
        <p:txBody>
          <a:bodyPr wrap="square" rtlCol="0">
            <a:spAutoFit/>
          </a:bodyPr>
          <a:lstStyle/>
          <a:p>
            <a:r>
              <a:rPr lang="en-GB" altLang="en-US" sz="3000" b="1" dirty="0"/>
              <a:t>80%</a:t>
            </a:r>
          </a:p>
          <a:p>
            <a:endParaRPr lang="en-US" sz="3000" dirty="0"/>
          </a:p>
        </p:txBody>
      </p:sp>
    </p:spTree>
    <p:extLst>
      <p:ext uri="{BB962C8B-B14F-4D97-AF65-F5344CB8AC3E}">
        <p14:creationId xmlns:p14="http://schemas.microsoft.com/office/powerpoint/2010/main" val="25980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685800"/>
            <a:ext cx="6477000" cy="647700"/>
          </a:xfrm>
        </p:spPr>
        <p:txBody>
          <a:bodyPr/>
          <a:lstStyle/>
          <a:p>
            <a:r>
              <a:rPr lang="en-GB" altLang="en-US" sz="3200" dirty="0" smtClean="0"/>
              <a:t>Age</a:t>
            </a:r>
          </a:p>
        </p:txBody>
      </p:sp>
      <p:graphicFrame>
        <p:nvGraphicFramePr>
          <p:cNvPr id="5" name="Content Placeholder 3"/>
          <p:cNvGraphicFramePr>
            <a:graphicFrameLocks/>
          </p:cNvGraphicFramePr>
          <p:nvPr>
            <p:extLst>
              <p:ext uri="{D42A27DB-BD31-4B8C-83A1-F6EECF244321}">
                <p14:modId xmlns:p14="http://schemas.microsoft.com/office/powerpoint/2010/main" val="1679502723"/>
              </p:ext>
            </p:extLst>
          </p:nvPr>
        </p:nvGraphicFramePr>
        <p:xfrm>
          <a:off x="407988" y="1700213"/>
          <a:ext cx="8208962" cy="3958165"/>
        </p:xfrm>
        <a:graphic>
          <a:graphicData uri="http://schemas.openxmlformats.org/drawingml/2006/table">
            <a:tbl>
              <a:tblPr firstRow="1" bandRow="1">
                <a:tableStyleId>{616DA210-FB5B-4158-B5E0-FEB733F419BA}</a:tableStyleId>
              </a:tblPr>
              <a:tblGrid>
                <a:gridCol w="7344861"/>
                <a:gridCol w="864101"/>
              </a:tblGrid>
              <a:tr h="791633">
                <a:tc>
                  <a:txBody>
                    <a:bodyPr/>
                    <a:lstStyle/>
                    <a:p>
                      <a:pPr algn="l">
                        <a:spcBef>
                          <a:spcPts val="600"/>
                        </a:spcBef>
                        <a:spcAft>
                          <a:spcPts val="0"/>
                        </a:spcAft>
                      </a:pPr>
                      <a:r>
                        <a:rPr lang="en-GB" sz="2500" b="0" u="none" dirty="0" smtClean="0">
                          <a:effectLst/>
                          <a:latin typeface="Calibri" panose="020F0502020204030204" pitchFamily="34" charset="0"/>
                          <a:ea typeface="Cambria"/>
                          <a:cs typeface="Times New Roman"/>
                        </a:rPr>
                        <a:t>% of world’s population</a:t>
                      </a:r>
                      <a:r>
                        <a:rPr lang="en-GB" sz="2500" b="0" u="none" baseline="0" dirty="0" smtClean="0">
                          <a:effectLst/>
                          <a:latin typeface="Calibri" panose="020F0502020204030204" pitchFamily="34" charset="0"/>
                          <a:ea typeface="Cambria"/>
                          <a:cs typeface="Times New Roman"/>
                        </a:rPr>
                        <a:t> aged between 0 and 14 years</a:t>
                      </a:r>
                      <a:endParaRPr lang="en-GB" sz="2500" b="0" u="none" dirty="0">
                        <a:effectLst/>
                        <a:latin typeface="Calibri" panose="020F0502020204030204" pitchFamily="34" charset="0"/>
                        <a:ea typeface="Cambria"/>
                        <a:cs typeface="Times New Roman"/>
                      </a:endParaRPr>
                    </a:p>
                  </a:txBody>
                  <a:tcPr marL="68580" marR="68580" marT="0" marB="0" anchor="ctr"/>
                </a:tc>
                <a:tc>
                  <a:txBody>
                    <a:bodyPr/>
                    <a:lstStyle/>
                    <a:p>
                      <a:pPr algn="ctr"/>
                      <a:endParaRPr lang="en-GB" sz="2600"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of world’s population aged between 15 and 24 years</a:t>
                      </a:r>
                      <a:endParaRPr lang="en-GB" sz="2500" u="none" dirty="0">
                        <a:effectLst/>
                        <a:latin typeface="Arial"/>
                        <a:ea typeface="Cambria"/>
                        <a:cs typeface="Times New Roman"/>
                      </a:endParaRPr>
                    </a:p>
                  </a:txBody>
                  <a:tcPr marL="68580" marR="68580" marT="0" marB="0" anchor="ctr"/>
                </a:tc>
                <a:tc>
                  <a:txBody>
                    <a:bodyPr/>
                    <a:lstStyle/>
                    <a:p>
                      <a:pPr algn="ct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of world’s population aged between 25 and 54 years</a:t>
                      </a:r>
                      <a:endParaRPr lang="en-GB" sz="2500" u="none" dirty="0">
                        <a:effectLst/>
                        <a:latin typeface="Arial"/>
                        <a:ea typeface="Cambria"/>
                        <a:cs typeface="Times New Roman"/>
                      </a:endParaRPr>
                    </a:p>
                  </a:txBody>
                  <a:tcPr marL="68580" marR="68580" marT="0" marB="0" anchor="ctr"/>
                </a:tc>
                <a:tc>
                  <a:txBody>
                    <a:bodyPr/>
                    <a:lstStyle/>
                    <a:p>
                      <a:pPr algn="ct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a:t>
                      </a:r>
                      <a:r>
                        <a:rPr lang="en-US" sz="2500" u="none" dirty="0">
                          <a:effectLst/>
                          <a:latin typeface="Calibri"/>
                          <a:ea typeface="Calibri"/>
                          <a:cs typeface="Times New Roman"/>
                        </a:rPr>
                        <a:t>of </a:t>
                      </a:r>
                      <a:r>
                        <a:rPr lang="en-US" sz="2500" u="none" dirty="0" smtClean="0">
                          <a:effectLst/>
                          <a:latin typeface="Calibri"/>
                          <a:ea typeface="Calibri"/>
                          <a:cs typeface="Times New Roman"/>
                        </a:rPr>
                        <a:t>world’s </a:t>
                      </a:r>
                      <a:r>
                        <a:rPr lang="en-US" sz="2500" u="none" dirty="0">
                          <a:effectLst/>
                          <a:latin typeface="Calibri"/>
                          <a:ea typeface="Calibri"/>
                          <a:cs typeface="Times New Roman"/>
                        </a:rPr>
                        <a:t>population </a:t>
                      </a:r>
                      <a:r>
                        <a:rPr lang="en-US" sz="2500" u="none" dirty="0" smtClean="0">
                          <a:effectLst/>
                          <a:latin typeface="Calibri"/>
                          <a:ea typeface="Calibri"/>
                          <a:cs typeface="Times New Roman"/>
                        </a:rPr>
                        <a:t>aged </a:t>
                      </a:r>
                      <a:r>
                        <a:rPr lang="en-US" sz="2500" u="none" dirty="0">
                          <a:effectLst/>
                          <a:latin typeface="Calibri"/>
                          <a:ea typeface="Calibri"/>
                          <a:cs typeface="Times New Roman"/>
                        </a:rPr>
                        <a:t>between </a:t>
                      </a:r>
                      <a:r>
                        <a:rPr lang="en-US" sz="2500" u="none" dirty="0" smtClean="0">
                          <a:effectLst/>
                          <a:latin typeface="Calibri"/>
                          <a:ea typeface="Calibri"/>
                          <a:cs typeface="Times New Roman"/>
                        </a:rPr>
                        <a:t>55 </a:t>
                      </a:r>
                      <a:r>
                        <a:rPr lang="en-US" sz="2500" u="none" dirty="0">
                          <a:effectLst/>
                          <a:latin typeface="Calibri"/>
                          <a:ea typeface="Calibri"/>
                          <a:cs typeface="Times New Roman"/>
                        </a:rPr>
                        <a:t>and </a:t>
                      </a:r>
                      <a:r>
                        <a:rPr lang="en-US" sz="2500" u="none" dirty="0" smtClean="0">
                          <a:effectLst/>
                          <a:latin typeface="Calibri"/>
                          <a:ea typeface="Calibri"/>
                          <a:cs typeface="Times New Roman"/>
                        </a:rPr>
                        <a:t>64 years</a:t>
                      </a:r>
                      <a:endParaRPr lang="en-GB" sz="2500" u="none" dirty="0">
                        <a:effectLst/>
                        <a:latin typeface="Arial"/>
                        <a:ea typeface="Cambria"/>
                        <a:cs typeface="Times New Roman"/>
                      </a:endParaRPr>
                    </a:p>
                  </a:txBody>
                  <a:tcPr marL="68580" marR="68580" marT="0" marB="0" anchor="ctr"/>
                </a:tc>
                <a:tc>
                  <a:txBody>
                    <a:bodyPr/>
                    <a:lstStyle/>
                    <a:p>
                      <a:pPr algn="ct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a:t>
                      </a:r>
                      <a:r>
                        <a:rPr lang="en-US" sz="2500" u="none" dirty="0">
                          <a:effectLst/>
                          <a:latin typeface="Calibri"/>
                          <a:ea typeface="Calibri"/>
                          <a:cs typeface="Times New Roman"/>
                        </a:rPr>
                        <a:t>of </a:t>
                      </a:r>
                      <a:r>
                        <a:rPr lang="en-US" sz="2500" u="none" dirty="0" smtClean="0">
                          <a:effectLst/>
                          <a:latin typeface="Calibri"/>
                          <a:ea typeface="Calibri"/>
                          <a:cs typeface="Times New Roman"/>
                        </a:rPr>
                        <a:t>world’s population </a:t>
                      </a:r>
                      <a:r>
                        <a:rPr lang="en-US" sz="2500" u="none" dirty="0">
                          <a:effectLst/>
                          <a:latin typeface="Calibri"/>
                          <a:ea typeface="Calibri"/>
                          <a:cs typeface="Times New Roman"/>
                        </a:rPr>
                        <a:t>aged over </a:t>
                      </a:r>
                      <a:r>
                        <a:rPr lang="en-US" sz="2500" u="none" dirty="0" smtClean="0">
                          <a:effectLst/>
                          <a:latin typeface="Calibri"/>
                          <a:ea typeface="Calibri"/>
                          <a:cs typeface="Times New Roman"/>
                        </a:rPr>
                        <a:t>65 </a:t>
                      </a:r>
                      <a:r>
                        <a:rPr lang="en-US" sz="2500" u="none" dirty="0">
                          <a:effectLst/>
                          <a:latin typeface="Calibri"/>
                          <a:ea typeface="Calibri"/>
                          <a:cs typeface="Times New Roman"/>
                        </a:rPr>
                        <a:t>years</a:t>
                      </a:r>
                      <a:endParaRPr lang="en-GB" sz="2500" u="none" dirty="0">
                        <a:effectLst/>
                        <a:latin typeface="Arial"/>
                        <a:ea typeface="Cambria"/>
                        <a:cs typeface="Times New Roman"/>
                      </a:endParaRPr>
                    </a:p>
                  </a:txBody>
                  <a:tcPr marL="68580" marR="68580" marT="0" marB="0" anchor="ctr"/>
                </a:tc>
                <a:tc>
                  <a:txBody>
                    <a:bodyPr/>
                    <a:lstStyle/>
                    <a:p>
                      <a:pPr algn="ct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bl>
          </a:graphicData>
        </a:graphic>
      </p:graphicFrame>
    </p:spTree>
    <p:extLst>
      <p:ext uri="{BB962C8B-B14F-4D97-AF65-F5344CB8AC3E}">
        <p14:creationId xmlns:p14="http://schemas.microsoft.com/office/powerpoint/2010/main" val="743817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52600" y="685800"/>
            <a:ext cx="6872288" cy="647700"/>
          </a:xfrm>
        </p:spPr>
        <p:txBody>
          <a:bodyPr/>
          <a:lstStyle/>
          <a:p>
            <a:r>
              <a:rPr lang="en-GB" altLang="en-US" sz="3200" dirty="0" smtClean="0"/>
              <a:t>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552392"/>
              </p:ext>
            </p:extLst>
          </p:nvPr>
        </p:nvGraphicFramePr>
        <p:xfrm>
          <a:off x="407988" y="1700213"/>
          <a:ext cx="8208962" cy="3958165"/>
        </p:xfrm>
        <a:graphic>
          <a:graphicData uri="http://schemas.openxmlformats.org/drawingml/2006/table">
            <a:tbl>
              <a:tblPr firstRow="1" bandRow="1">
                <a:tableStyleId>{616DA210-FB5B-4158-B5E0-FEB733F419BA}</a:tableStyleId>
              </a:tblPr>
              <a:tblGrid>
                <a:gridCol w="7344861"/>
                <a:gridCol w="864101"/>
              </a:tblGrid>
              <a:tr h="791633">
                <a:tc>
                  <a:txBody>
                    <a:bodyPr/>
                    <a:lstStyle/>
                    <a:p>
                      <a:pPr algn="l">
                        <a:spcBef>
                          <a:spcPts val="600"/>
                        </a:spcBef>
                        <a:spcAft>
                          <a:spcPts val="0"/>
                        </a:spcAft>
                      </a:pPr>
                      <a:r>
                        <a:rPr lang="en-GB" sz="2500" b="0" u="none" dirty="0" smtClean="0">
                          <a:effectLst/>
                          <a:latin typeface="Calibri" panose="020F0502020204030204" pitchFamily="34" charset="0"/>
                          <a:ea typeface="Cambria"/>
                          <a:cs typeface="Times New Roman"/>
                        </a:rPr>
                        <a:t>% of world’s population</a:t>
                      </a:r>
                      <a:r>
                        <a:rPr lang="en-GB" sz="2500" b="0" u="none" baseline="0" dirty="0" smtClean="0">
                          <a:effectLst/>
                          <a:latin typeface="Calibri" panose="020F0502020204030204" pitchFamily="34" charset="0"/>
                          <a:ea typeface="Cambria"/>
                          <a:cs typeface="Times New Roman"/>
                        </a:rPr>
                        <a:t> aged between 0 and 14 years</a:t>
                      </a:r>
                      <a:endParaRPr lang="en-GB" sz="2500" b="0" u="none" dirty="0">
                        <a:effectLst/>
                        <a:latin typeface="Calibri" panose="020F0502020204030204" pitchFamily="34" charset="0"/>
                        <a:ea typeface="Cambria"/>
                        <a:cs typeface="Times New Roman"/>
                      </a:endParaRPr>
                    </a:p>
                  </a:txBody>
                  <a:tcPr marL="68580" marR="68580" marT="0" marB="0" anchor="ctr"/>
                </a:tc>
                <a:tc>
                  <a:txBody>
                    <a:bodyPr/>
                    <a:lstStyle/>
                    <a:p>
                      <a:pPr algn="ctr"/>
                      <a:r>
                        <a:rPr lang="en-GB" sz="2600" dirty="0" smtClean="0">
                          <a:solidFill>
                            <a:srgbClr val="C00000"/>
                          </a:solidFill>
                          <a:latin typeface="Calibri" panose="020F0502020204030204" pitchFamily="34" charset="0"/>
                          <a:cs typeface="Calibri" panose="020F0502020204030204" pitchFamily="34" charset="0"/>
                        </a:rPr>
                        <a:t>26%</a:t>
                      </a:r>
                      <a:endParaRPr lang="en-GB" sz="2600"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of world’s population aged between 15 and 24 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17%</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of world’s population aged between 25 and 54 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41%</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a:t>
                      </a:r>
                      <a:r>
                        <a:rPr lang="en-US" sz="2500" u="none" dirty="0">
                          <a:effectLst/>
                          <a:latin typeface="Calibri"/>
                          <a:ea typeface="Calibri"/>
                          <a:cs typeface="Times New Roman"/>
                        </a:rPr>
                        <a:t>of </a:t>
                      </a:r>
                      <a:r>
                        <a:rPr lang="en-US" sz="2500" u="none" dirty="0" smtClean="0">
                          <a:effectLst/>
                          <a:latin typeface="Calibri"/>
                          <a:ea typeface="Calibri"/>
                          <a:cs typeface="Times New Roman"/>
                        </a:rPr>
                        <a:t>world’s </a:t>
                      </a:r>
                      <a:r>
                        <a:rPr lang="en-US" sz="2500" u="none" dirty="0">
                          <a:effectLst/>
                          <a:latin typeface="Calibri"/>
                          <a:ea typeface="Calibri"/>
                          <a:cs typeface="Times New Roman"/>
                        </a:rPr>
                        <a:t>population </a:t>
                      </a:r>
                      <a:r>
                        <a:rPr lang="en-US" sz="2500" u="none" dirty="0" smtClean="0">
                          <a:effectLst/>
                          <a:latin typeface="Calibri"/>
                          <a:ea typeface="Calibri"/>
                          <a:cs typeface="Times New Roman"/>
                        </a:rPr>
                        <a:t>aged </a:t>
                      </a:r>
                      <a:r>
                        <a:rPr lang="en-US" sz="2500" u="none" dirty="0">
                          <a:effectLst/>
                          <a:latin typeface="Calibri"/>
                          <a:ea typeface="Calibri"/>
                          <a:cs typeface="Times New Roman"/>
                        </a:rPr>
                        <a:t>between </a:t>
                      </a:r>
                      <a:r>
                        <a:rPr lang="en-US" sz="2500" u="none" dirty="0" smtClean="0">
                          <a:effectLst/>
                          <a:latin typeface="Calibri"/>
                          <a:ea typeface="Calibri"/>
                          <a:cs typeface="Times New Roman"/>
                        </a:rPr>
                        <a:t>55 </a:t>
                      </a:r>
                      <a:r>
                        <a:rPr lang="en-US" sz="2500" u="none" dirty="0">
                          <a:effectLst/>
                          <a:latin typeface="Calibri"/>
                          <a:ea typeface="Calibri"/>
                          <a:cs typeface="Times New Roman"/>
                        </a:rPr>
                        <a:t>and </a:t>
                      </a:r>
                      <a:r>
                        <a:rPr lang="en-US" sz="2500" u="none" dirty="0" smtClean="0">
                          <a:effectLst/>
                          <a:latin typeface="Calibri"/>
                          <a:ea typeface="Calibri"/>
                          <a:cs typeface="Times New Roman"/>
                        </a:rPr>
                        <a:t>64 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8%</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a:t>
                      </a:r>
                      <a:r>
                        <a:rPr lang="en-US" sz="2500" u="none" dirty="0">
                          <a:effectLst/>
                          <a:latin typeface="Calibri"/>
                          <a:ea typeface="Calibri"/>
                          <a:cs typeface="Times New Roman"/>
                        </a:rPr>
                        <a:t>of </a:t>
                      </a:r>
                      <a:r>
                        <a:rPr lang="en-US" sz="2500" u="none" dirty="0" smtClean="0">
                          <a:effectLst/>
                          <a:latin typeface="Calibri"/>
                          <a:ea typeface="Calibri"/>
                          <a:cs typeface="Times New Roman"/>
                        </a:rPr>
                        <a:t>world’s population </a:t>
                      </a:r>
                      <a:r>
                        <a:rPr lang="en-US" sz="2500" u="none" dirty="0">
                          <a:effectLst/>
                          <a:latin typeface="Calibri"/>
                          <a:ea typeface="Calibri"/>
                          <a:cs typeface="Times New Roman"/>
                        </a:rPr>
                        <a:t>aged over </a:t>
                      </a:r>
                      <a:r>
                        <a:rPr lang="en-US" sz="2500" u="none" dirty="0" smtClean="0">
                          <a:effectLst/>
                          <a:latin typeface="Calibri"/>
                          <a:ea typeface="Calibri"/>
                          <a:cs typeface="Times New Roman"/>
                        </a:rPr>
                        <a:t>65 </a:t>
                      </a:r>
                      <a:r>
                        <a:rPr lang="en-US" sz="2500" u="none" dirty="0">
                          <a:effectLst/>
                          <a:latin typeface="Calibri"/>
                          <a:ea typeface="Calibri"/>
                          <a:cs typeface="Times New Roman"/>
                        </a:rPr>
                        <a:t>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8%</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bl>
          </a:graphicData>
        </a:graphic>
      </p:graphicFrame>
    </p:spTree>
    <p:extLst>
      <p:ext uri="{BB962C8B-B14F-4D97-AF65-F5344CB8AC3E}">
        <p14:creationId xmlns:p14="http://schemas.microsoft.com/office/powerpoint/2010/main" val="1016014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28800" y="609600"/>
            <a:ext cx="7024688" cy="935038"/>
          </a:xfrm>
        </p:spPr>
        <p:txBody>
          <a:bodyPr/>
          <a:lstStyle/>
          <a:p>
            <a:r>
              <a:rPr lang="en-US" altLang="en-US" sz="3200" dirty="0" smtClean="0"/>
              <a:t/>
            </a:r>
            <a:br>
              <a:rPr lang="en-US" altLang="en-US" sz="3200" dirty="0" smtClean="0"/>
            </a:br>
            <a:r>
              <a:rPr lang="en-US" altLang="en-US" sz="3200" dirty="0" smtClean="0"/>
              <a:t>Pregnancy</a:t>
            </a:r>
            <a:r>
              <a:rPr lang="en-GB" altLang="en-US" sz="3200" dirty="0" smtClean="0"/>
              <a:t/>
            </a:r>
            <a:br>
              <a:rPr lang="en-GB" altLang="en-US" sz="3200" dirty="0" smtClean="0"/>
            </a:br>
            <a:endParaRPr lang="en-GB" altLang="en-US" sz="3200" dirty="0" smtClean="0"/>
          </a:p>
        </p:txBody>
      </p:sp>
      <p:sp>
        <p:nvSpPr>
          <p:cNvPr id="4099" name="Content Placeholder 4"/>
          <p:cNvSpPr>
            <a:spLocks noGrp="1"/>
          </p:cNvSpPr>
          <p:nvPr>
            <p:ph idx="1"/>
          </p:nvPr>
        </p:nvSpPr>
        <p:spPr>
          <a:xfrm>
            <a:off x="762000" y="2209799"/>
            <a:ext cx="8058150" cy="4171951"/>
          </a:xfrm>
        </p:spPr>
        <p:txBody>
          <a:bodyPr/>
          <a:lstStyle/>
          <a:p>
            <a:pPr marL="0" indent="0">
              <a:buFontTx/>
              <a:buNone/>
            </a:pPr>
            <a:r>
              <a:rPr lang="en-US" altLang="en-US" sz="2600" dirty="0" smtClean="0"/>
              <a:t>___% of women of reproductive age (i.e. 15 - 45 years), including refugees and IDPs, are pregnant at any given time. </a:t>
            </a:r>
          </a:p>
          <a:p>
            <a:pPr marL="0" indent="0">
              <a:buFontTx/>
              <a:buNone/>
            </a:pPr>
            <a:endParaRPr lang="en-US" altLang="en-US" sz="2600" dirty="0" smtClean="0">
              <a:solidFill>
                <a:srgbClr val="F00202"/>
              </a:solidFill>
            </a:endParaRPr>
          </a:p>
          <a:p>
            <a:pPr marL="0" indent="0">
              <a:buNone/>
            </a:pPr>
            <a:r>
              <a:rPr lang="en-US" sz="2800" b="1" dirty="0">
                <a:solidFill>
                  <a:srgbClr val="FF0000"/>
                </a:solidFill>
              </a:rPr>
              <a:t>Is it 7%, 10%, 20% or 25%?</a:t>
            </a:r>
          </a:p>
          <a:p>
            <a:pPr marL="0" indent="0">
              <a:buFontTx/>
              <a:buNone/>
            </a:pPr>
            <a:endParaRPr lang="en-US" altLang="en-US" sz="2600" dirty="0" smtClean="0">
              <a:solidFill>
                <a:srgbClr val="F00202"/>
              </a:solidFill>
            </a:endParaRPr>
          </a:p>
          <a:p>
            <a:pPr marL="0" indent="0">
              <a:buFontTx/>
              <a:buNone/>
            </a:pPr>
            <a:r>
              <a:rPr lang="en-US" altLang="en-US" sz="2600" b="1" dirty="0" smtClean="0"/>
              <a:t>20%</a:t>
            </a:r>
            <a:endParaRPr lang="en-GB" altLang="en-US" sz="2600" b="1" dirty="0" smtClean="0"/>
          </a:p>
        </p:txBody>
      </p:sp>
    </p:spTree>
    <p:extLst>
      <p:ext uri="{BB962C8B-B14F-4D97-AF65-F5344CB8AC3E}">
        <p14:creationId xmlns:p14="http://schemas.microsoft.com/office/powerpoint/2010/main" val="2244469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28800" y="685800"/>
            <a:ext cx="6858000" cy="647700"/>
          </a:xfrm>
        </p:spPr>
        <p:txBody>
          <a:bodyPr/>
          <a:lstStyle/>
          <a:p>
            <a:r>
              <a:rPr lang="en-GB" altLang="en-US" sz="3200" dirty="0" smtClean="0"/>
              <a:t>Disability</a:t>
            </a:r>
          </a:p>
        </p:txBody>
      </p:sp>
      <p:graphicFrame>
        <p:nvGraphicFramePr>
          <p:cNvPr id="5" name="Content Placeholder 3"/>
          <p:cNvGraphicFramePr>
            <a:graphicFrameLocks/>
          </p:cNvGraphicFramePr>
          <p:nvPr>
            <p:extLst>
              <p:ext uri="{D42A27DB-BD31-4B8C-83A1-F6EECF244321}">
                <p14:modId xmlns:p14="http://schemas.microsoft.com/office/powerpoint/2010/main" val="399157259"/>
              </p:ext>
            </p:extLst>
          </p:nvPr>
        </p:nvGraphicFramePr>
        <p:xfrm>
          <a:off x="1019969" y="2362200"/>
          <a:ext cx="7027862" cy="1585384"/>
        </p:xfrm>
        <a:graphic>
          <a:graphicData uri="http://schemas.openxmlformats.org/drawingml/2006/table">
            <a:tbl>
              <a:tblPr firstRow="1" bandRow="1">
                <a:tableStyleId>{616DA210-FB5B-4158-B5E0-FEB733F419BA}</a:tableStyleId>
              </a:tblPr>
              <a:tblGrid>
                <a:gridCol w="6133407"/>
                <a:gridCol w="894455"/>
              </a:tblGrid>
              <a:tr h="792692">
                <a:tc>
                  <a:txBody>
                    <a:bodyPr/>
                    <a:lstStyle/>
                    <a:p>
                      <a:pPr algn="l">
                        <a:spcBef>
                          <a:spcPts val="600"/>
                        </a:spcBef>
                        <a:spcAft>
                          <a:spcPts val="0"/>
                        </a:spcAft>
                      </a:pPr>
                      <a:r>
                        <a:rPr lang="en-US" sz="2600" b="0" dirty="0">
                          <a:effectLst/>
                          <a:latin typeface="Calibri"/>
                          <a:ea typeface="Cambria"/>
                          <a:cs typeface="Times New Roman"/>
                        </a:rPr>
                        <a:t>Around </a:t>
                      </a:r>
                      <a:r>
                        <a:rPr lang="en-US" sz="2600" b="0" u="sng" dirty="0">
                          <a:effectLst/>
                          <a:latin typeface="Calibri"/>
                          <a:ea typeface="Cambria"/>
                          <a:cs typeface="Times New Roman"/>
                        </a:rPr>
                        <a:t>        </a:t>
                      </a:r>
                      <a:r>
                        <a:rPr lang="en-US" sz="2600" b="0" dirty="0">
                          <a:effectLst/>
                          <a:latin typeface="Calibri"/>
                          <a:ea typeface="Cambria"/>
                          <a:cs typeface="Times New Roman"/>
                        </a:rPr>
                        <a:t>% of the total world's population live with a disability </a:t>
                      </a:r>
                      <a:endParaRPr lang="en-GB" sz="2600" b="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600" b="1" dirty="0" smtClean="0">
                        <a:effectLst/>
                        <a:latin typeface="Calibri" panose="020F0502020204030204" pitchFamily="34" charset="0"/>
                        <a:ea typeface="Cambria"/>
                        <a:cs typeface="Calibri" panose="020F0502020204030204" pitchFamily="34" charset="0"/>
                      </a:endParaRPr>
                    </a:p>
                  </a:txBody>
                  <a:tcPr marL="91457" marR="91457" marT="45732" marB="45732" anchor="ctr"/>
                </a:tc>
              </a:tr>
              <a:tr h="792692">
                <a:tc>
                  <a:txBody>
                    <a:bodyPr/>
                    <a:lstStyle/>
                    <a:p>
                      <a:pPr algn="l">
                        <a:spcBef>
                          <a:spcPts val="600"/>
                        </a:spcBef>
                        <a:spcAft>
                          <a:spcPts val="0"/>
                        </a:spcAft>
                      </a:pPr>
                      <a:r>
                        <a:rPr lang="en-US" sz="2600" dirty="0" smtClean="0">
                          <a:effectLst/>
                          <a:latin typeface="Calibri"/>
                          <a:ea typeface="Cambria"/>
                          <a:cs typeface="Times New Roman"/>
                        </a:rPr>
                        <a:t> </a:t>
                      </a:r>
                      <a:r>
                        <a:rPr lang="en-US" sz="2600" u="sng" dirty="0" smtClean="0">
                          <a:effectLst/>
                          <a:latin typeface="Calibri"/>
                          <a:ea typeface="Cambria"/>
                          <a:cs typeface="Times New Roman"/>
                        </a:rPr>
                        <a:t>       </a:t>
                      </a:r>
                      <a:r>
                        <a:rPr lang="en-US" sz="2600" dirty="0">
                          <a:effectLst/>
                          <a:latin typeface="Calibri"/>
                          <a:ea typeface="Cambria"/>
                          <a:cs typeface="Times New Roman"/>
                        </a:rPr>
                        <a:t>% of the world's poorest people </a:t>
                      </a:r>
                      <a:r>
                        <a:rPr lang="en-US" sz="2600" dirty="0" smtClean="0">
                          <a:effectLst/>
                          <a:latin typeface="Calibri"/>
                          <a:ea typeface="Cambria"/>
                          <a:cs typeface="Times New Roman"/>
                        </a:rPr>
                        <a:t>with some </a:t>
                      </a:r>
                      <a:r>
                        <a:rPr lang="en-US" sz="2600" dirty="0">
                          <a:effectLst/>
                          <a:latin typeface="Calibri"/>
                          <a:ea typeface="Cambria"/>
                          <a:cs typeface="Times New Roman"/>
                        </a:rPr>
                        <a:t>kind of disability</a:t>
                      </a:r>
                      <a:endParaRPr lang="en-GB" sz="260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600" b="1" dirty="0" smtClean="0">
                        <a:latin typeface="Calibri" panose="020F0502020204030204" pitchFamily="34" charset="0"/>
                        <a:cs typeface="Calibri" panose="020F0502020204030204" pitchFamily="34" charset="0"/>
                      </a:endParaRPr>
                    </a:p>
                  </a:txBody>
                  <a:tcPr marL="91457" marR="91457" marT="45732" marB="45732" anchor="ctr"/>
                </a:tc>
              </a:tr>
            </a:tbl>
          </a:graphicData>
        </a:graphic>
      </p:graphicFrame>
      <p:sp>
        <p:nvSpPr>
          <p:cNvPr id="3" name="TextBox 2"/>
          <p:cNvSpPr txBox="1"/>
          <p:nvPr/>
        </p:nvSpPr>
        <p:spPr>
          <a:xfrm>
            <a:off x="1066800" y="4805456"/>
            <a:ext cx="6934200" cy="553998"/>
          </a:xfrm>
          <a:prstGeom prst="rect">
            <a:avLst/>
          </a:prstGeom>
          <a:noFill/>
        </p:spPr>
        <p:txBody>
          <a:bodyPr wrap="square" rtlCol="0">
            <a:spAutoFit/>
          </a:bodyPr>
          <a:lstStyle/>
          <a:p>
            <a:r>
              <a:rPr lang="en-US" sz="3000" b="1" dirty="0" smtClean="0">
                <a:solidFill>
                  <a:srgbClr val="FF0000"/>
                </a:solidFill>
                <a:latin typeface="Arial" panose="020B0604020202020204" pitchFamily="34" charset="0"/>
                <a:cs typeface="Arial" panose="020B0604020202020204" pitchFamily="34" charset="0"/>
              </a:rPr>
              <a:t>15%, 20%, 2%</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088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0244785"/>
              </p:ext>
            </p:extLst>
          </p:nvPr>
        </p:nvGraphicFramePr>
        <p:xfrm>
          <a:off x="1066800" y="2438400"/>
          <a:ext cx="7027862" cy="1585384"/>
        </p:xfrm>
        <a:graphic>
          <a:graphicData uri="http://schemas.openxmlformats.org/drawingml/2006/table">
            <a:tbl>
              <a:tblPr firstRow="1" bandRow="1">
                <a:tableStyleId>{616DA210-FB5B-4158-B5E0-FEB733F419BA}</a:tableStyleId>
              </a:tblPr>
              <a:tblGrid>
                <a:gridCol w="6133407"/>
                <a:gridCol w="894455"/>
              </a:tblGrid>
              <a:tr h="792692">
                <a:tc>
                  <a:txBody>
                    <a:bodyPr/>
                    <a:lstStyle/>
                    <a:p>
                      <a:pPr algn="l">
                        <a:spcBef>
                          <a:spcPts val="600"/>
                        </a:spcBef>
                        <a:spcAft>
                          <a:spcPts val="0"/>
                        </a:spcAft>
                      </a:pPr>
                      <a:r>
                        <a:rPr lang="en-US" sz="2600" b="0" dirty="0">
                          <a:effectLst/>
                          <a:latin typeface="Calibri"/>
                          <a:ea typeface="Cambria"/>
                          <a:cs typeface="Times New Roman"/>
                        </a:rPr>
                        <a:t>Around </a:t>
                      </a:r>
                      <a:r>
                        <a:rPr lang="en-US" sz="2600" b="0" u="sng" dirty="0">
                          <a:effectLst/>
                          <a:latin typeface="Calibri"/>
                          <a:ea typeface="Cambria"/>
                          <a:cs typeface="Times New Roman"/>
                        </a:rPr>
                        <a:t>        </a:t>
                      </a:r>
                      <a:r>
                        <a:rPr lang="en-US" sz="2600" b="0" dirty="0">
                          <a:effectLst/>
                          <a:latin typeface="Calibri"/>
                          <a:ea typeface="Cambria"/>
                          <a:cs typeface="Times New Roman"/>
                        </a:rPr>
                        <a:t>% of the total world's population live with a disability </a:t>
                      </a:r>
                      <a:endParaRPr lang="en-GB" sz="2600" b="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FF0000"/>
                          </a:solidFill>
                          <a:effectLst/>
                          <a:latin typeface="Calibri" panose="020F0502020204030204" pitchFamily="34" charset="0"/>
                          <a:ea typeface="Cambria"/>
                          <a:cs typeface="Calibri" panose="020F0502020204030204" pitchFamily="34" charset="0"/>
                        </a:rPr>
                        <a:t>15%</a:t>
                      </a:r>
                      <a:endParaRPr lang="en-GB" sz="2600" b="1" dirty="0" smtClean="0">
                        <a:effectLst/>
                        <a:latin typeface="Calibri" panose="020F0502020204030204" pitchFamily="34" charset="0"/>
                        <a:ea typeface="Cambria"/>
                        <a:cs typeface="Calibri" panose="020F0502020204030204" pitchFamily="34" charset="0"/>
                      </a:endParaRPr>
                    </a:p>
                  </a:txBody>
                  <a:tcPr marL="91457" marR="91457" marT="45732" marB="45732" anchor="ctr"/>
                </a:tc>
              </a:tr>
              <a:tr h="792692">
                <a:tc>
                  <a:txBody>
                    <a:bodyPr/>
                    <a:lstStyle/>
                    <a:p>
                      <a:pPr algn="l">
                        <a:spcBef>
                          <a:spcPts val="600"/>
                        </a:spcBef>
                        <a:spcAft>
                          <a:spcPts val="0"/>
                        </a:spcAft>
                      </a:pPr>
                      <a:r>
                        <a:rPr lang="en-US" sz="2600" dirty="0" smtClean="0">
                          <a:effectLst/>
                          <a:latin typeface="Calibri"/>
                          <a:ea typeface="Cambria"/>
                          <a:cs typeface="Times New Roman"/>
                        </a:rPr>
                        <a:t> </a:t>
                      </a:r>
                      <a:r>
                        <a:rPr lang="en-US" sz="2600" u="sng" dirty="0" smtClean="0">
                          <a:effectLst/>
                          <a:latin typeface="Calibri"/>
                          <a:ea typeface="Cambria"/>
                          <a:cs typeface="Times New Roman"/>
                        </a:rPr>
                        <a:t>       </a:t>
                      </a:r>
                      <a:r>
                        <a:rPr lang="en-US" sz="2600" dirty="0">
                          <a:effectLst/>
                          <a:latin typeface="Calibri"/>
                          <a:ea typeface="Cambria"/>
                          <a:cs typeface="Times New Roman"/>
                        </a:rPr>
                        <a:t>% of the world's poorest people </a:t>
                      </a:r>
                      <a:r>
                        <a:rPr lang="en-US" sz="2600" dirty="0" smtClean="0">
                          <a:effectLst/>
                          <a:latin typeface="Calibri"/>
                          <a:ea typeface="Cambria"/>
                          <a:cs typeface="Times New Roman"/>
                        </a:rPr>
                        <a:t>with some </a:t>
                      </a:r>
                      <a:r>
                        <a:rPr lang="en-US" sz="2600" dirty="0">
                          <a:effectLst/>
                          <a:latin typeface="Calibri"/>
                          <a:ea typeface="Cambria"/>
                          <a:cs typeface="Times New Roman"/>
                        </a:rPr>
                        <a:t>kind of disability</a:t>
                      </a:r>
                      <a:endParaRPr lang="en-GB" sz="260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FF0000"/>
                          </a:solidFill>
                          <a:effectLst/>
                          <a:latin typeface="Calibri" panose="020F0502020204030204" pitchFamily="34" charset="0"/>
                          <a:ea typeface="Cambria"/>
                          <a:cs typeface="Calibri" panose="020F0502020204030204" pitchFamily="34" charset="0"/>
                        </a:rPr>
                        <a:t>20%</a:t>
                      </a:r>
                      <a:endParaRPr lang="en-GB" sz="2600" b="1" dirty="0" smtClean="0">
                        <a:latin typeface="Calibri" panose="020F0502020204030204" pitchFamily="34" charset="0"/>
                        <a:cs typeface="Calibri" panose="020F0502020204030204" pitchFamily="34" charset="0"/>
                      </a:endParaRPr>
                    </a:p>
                  </a:txBody>
                  <a:tcPr marL="91457" marR="91457" marT="45732" marB="45732" anchor="ctr"/>
                </a:tc>
              </a:tr>
            </a:tbl>
          </a:graphicData>
        </a:graphic>
      </p:graphicFrame>
      <p:sp>
        <p:nvSpPr>
          <p:cNvPr id="5" name="Title 1"/>
          <p:cNvSpPr txBox="1">
            <a:spLocks/>
          </p:cNvSpPr>
          <p:nvPr/>
        </p:nvSpPr>
        <p:spPr bwMode="auto">
          <a:xfrm>
            <a:off x="1828800" y="685800"/>
            <a:ext cx="68580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GB" altLang="en-US" sz="3200" smtClean="0"/>
              <a:t>Disability</a:t>
            </a:r>
            <a:endParaRPr lang="en-GB" altLang="en-US" sz="3200" dirty="0" smtClean="0"/>
          </a:p>
        </p:txBody>
      </p:sp>
    </p:spTree>
    <p:extLst>
      <p:ext uri="{BB962C8B-B14F-4D97-AF65-F5344CB8AC3E}">
        <p14:creationId xmlns:p14="http://schemas.microsoft.com/office/powerpoint/2010/main" val="2018189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05000" y="533400"/>
            <a:ext cx="6796088" cy="1011238"/>
          </a:xfrm>
        </p:spPr>
        <p:txBody>
          <a:bodyPr/>
          <a:lstStyle/>
          <a:p>
            <a:r>
              <a:rPr lang="en-US" altLang="en-US" sz="3200" dirty="0" smtClean="0"/>
              <a:t/>
            </a:r>
            <a:br>
              <a:rPr lang="en-US" altLang="en-US" sz="3200" dirty="0" smtClean="0"/>
            </a:br>
            <a:r>
              <a:rPr lang="en-US" altLang="en-US" sz="3200" dirty="0" smtClean="0"/>
              <a:t>LGBTI</a:t>
            </a:r>
            <a:r>
              <a:rPr lang="en-GB" altLang="en-US" sz="3200" dirty="0" smtClean="0"/>
              <a:t/>
            </a:r>
            <a:br>
              <a:rPr lang="en-GB" altLang="en-US" sz="3200" dirty="0" smtClean="0"/>
            </a:br>
            <a:endParaRPr lang="en-GB" altLang="en-US" sz="3200" dirty="0" smtClean="0"/>
          </a:p>
        </p:txBody>
      </p:sp>
      <p:sp>
        <p:nvSpPr>
          <p:cNvPr id="4099" name="Content Placeholder 4"/>
          <p:cNvSpPr>
            <a:spLocks noGrp="1"/>
          </p:cNvSpPr>
          <p:nvPr>
            <p:ph idx="1"/>
          </p:nvPr>
        </p:nvSpPr>
        <p:spPr>
          <a:xfrm>
            <a:off x="468313" y="2060575"/>
            <a:ext cx="8424862" cy="4321175"/>
          </a:xfrm>
        </p:spPr>
        <p:txBody>
          <a:bodyPr/>
          <a:lstStyle/>
          <a:p>
            <a:pPr>
              <a:defRPr/>
            </a:pPr>
            <a:r>
              <a:rPr lang="en-US" sz="2800" dirty="0"/>
              <a:t>Being lesbian, gay, </a:t>
            </a:r>
            <a:r>
              <a:rPr lang="en-US" sz="2800" dirty="0" smtClean="0"/>
              <a:t>bisexual, </a:t>
            </a:r>
            <a:r>
              <a:rPr lang="en-US" sz="2800" dirty="0"/>
              <a:t>transgender </a:t>
            </a:r>
            <a:r>
              <a:rPr lang="en-US" sz="2800" dirty="0" smtClean="0"/>
              <a:t>or intersex is </a:t>
            </a:r>
            <a:r>
              <a:rPr lang="en-US" sz="2800" dirty="0"/>
              <a:t>illegal in </a:t>
            </a:r>
            <a:r>
              <a:rPr lang="en-US" sz="2800" dirty="0" smtClean="0"/>
              <a:t>how many countries?</a:t>
            </a:r>
          </a:p>
          <a:p>
            <a:pPr marL="0" indent="0">
              <a:buNone/>
              <a:defRPr/>
            </a:pPr>
            <a:r>
              <a:rPr lang="en-US" sz="2800" dirty="0" smtClean="0">
                <a:solidFill>
                  <a:srgbClr val="FF0000"/>
                </a:solidFill>
              </a:rPr>
              <a:t>  </a:t>
            </a:r>
          </a:p>
          <a:p>
            <a:pPr marL="0" indent="0">
              <a:buNone/>
              <a:defRPr/>
            </a:pPr>
            <a:r>
              <a:rPr lang="en-US" sz="2800" dirty="0" smtClean="0">
                <a:solidFill>
                  <a:srgbClr val="FF0000"/>
                </a:solidFill>
              </a:rPr>
              <a:t>Is it 25, 47 or 76?</a:t>
            </a:r>
          </a:p>
          <a:p>
            <a:pPr marL="0" indent="0">
              <a:buFontTx/>
              <a:buNone/>
              <a:defRPr/>
            </a:pPr>
            <a:r>
              <a:rPr lang="en-US" sz="2800" dirty="0" smtClean="0">
                <a:solidFill>
                  <a:srgbClr val="FF0000"/>
                </a:solidFill>
              </a:rPr>
              <a:t>   </a:t>
            </a:r>
          </a:p>
          <a:p>
            <a:pPr marL="0" indent="0">
              <a:buFontTx/>
              <a:buNone/>
              <a:defRPr/>
            </a:pPr>
            <a:r>
              <a:rPr lang="en-US" sz="2800" b="1" dirty="0" smtClean="0"/>
              <a:t>76 countries </a:t>
            </a:r>
            <a:r>
              <a:rPr lang="en-US" sz="2800" b="1" dirty="0"/>
              <a:t>(</a:t>
            </a:r>
            <a:r>
              <a:rPr lang="en-US" sz="2800" b="1" dirty="0" smtClean="0"/>
              <a:t>or 78 depending ‘countries’)</a:t>
            </a:r>
            <a:endParaRPr lang="en-US" sz="2800" b="1" dirty="0"/>
          </a:p>
          <a:p>
            <a:pPr>
              <a:defRPr/>
            </a:pPr>
            <a:endParaRPr lang="en-US" sz="800" dirty="0" smtClean="0"/>
          </a:p>
        </p:txBody>
      </p:sp>
    </p:spTree>
    <p:extLst>
      <p:ext uri="{BB962C8B-B14F-4D97-AF65-F5344CB8AC3E}">
        <p14:creationId xmlns:p14="http://schemas.microsoft.com/office/powerpoint/2010/main" val="422225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38312" y="473074"/>
            <a:ext cx="5043488" cy="1311275"/>
          </a:xfrm>
        </p:spPr>
        <p:txBody>
          <a:bodyPr/>
          <a:lstStyle/>
          <a:p>
            <a:r>
              <a:rPr lang="en-US" altLang="en-US" sz="3200" dirty="0" smtClean="0"/>
              <a:t>Violence</a:t>
            </a:r>
            <a:endParaRPr lang="en-GB" altLang="en-US" sz="3200" dirty="0" smtClean="0"/>
          </a:p>
        </p:txBody>
      </p:sp>
      <p:sp>
        <p:nvSpPr>
          <p:cNvPr id="4099" name="Content Placeholder 4"/>
          <p:cNvSpPr>
            <a:spLocks noGrp="1"/>
          </p:cNvSpPr>
          <p:nvPr>
            <p:ph idx="1"/>
          </p:nvPr>
        </p:nvSpPr>
        <p:spPr>
          <a:xfrm>
            <a:off x="533399" y="2028825"/>
            <a:ext cx="8164513" cy="4352925"/>
          </a:xfrm>
        </p:spPr>
        <p:txBody>
          <a:bodyPr/>
          <a:lstStyle/>
          <a:p>
            <a:pPr>
              <a:defRPr/>
            </a:pPr>
            <a:r>
              <a:rPr lang="en-US" sz="2800" dirty="0" smtClean="0"/>
              <a:t>What % of </a:t>
            </a:r>
            <a:r>
              <a:rPr lang="en-US" sz="2800" dirty="0"/>
              <a:t>women have reported experiencing </a:t>
            </a:r>
            <a:r>
              <a:rPr lang="en-US" sz="2800" dirty="0" smtClean="0"/>
              <a:t>physical </a:t>
            </a:r>
            <a:r>
              <a:rPr lang="en-US" sz="2800" dirty="0"/>
              <a:t>violence by either an intimate and/or </a:t>
            </a:r>
            <a:r>
              <a:rPr lang="en-US" sz="2800" dirty="0" smtClean="0"/>
              <a:t>non-intimate </a:t>
            </a:r>
            <a:r>
              <a:rPr lang="en-US" sz="2800" dirty="0"/>
              <a:t>partner in their </a:t>
            </a:r>
            <a:r>
              <a:rPr lang="en-US" sz="2800" dirty="0" smtClean="0"/>
              <a:t>lifetime?</a:t>
            </a:r>
          </a:p>
          <a:p>
            <a:pPr>
              <a:defRPr/>
            </a:pPr>
            <a:endParaRPr lang="en-US" sz="1600" dirty="0"/>
          </a:p>
          <a:p>
            <a:pPr>
              <a:defRPr/>
            </a:pPr>
            <a:r>
              <a:rPr lang="en-US" sz="2800" dirty="0" smtClean="0"/>
              <a:t>In Cambodia? </a:t>
            </a:r>
          </a:p>
          <a:p>
            <a:pPr>
              <a:defRPr/>
            </a:pPr>
            <a:r>
              <a:rPr lang="en-US" sz="2800" dirty="0" smtClean="0"/>
              <a:t>In Vietnam? </a:t>
            </a:r>
          </a:p>
          <a:p>
            <a:pPr marL="0" indent="0">
              <a:buFontTx/>
              <a:buNone/>
              <a:defRPr/>
            </a:pPr>
            <a:endParaRPr lang="en-US" sz="2800" dirty="0">
              <a:solidFill>
                <a:srgbClr val="FF0000"/>
              </a:solidFill>
            </a:endParaRPr>
          </a:p>
          <a:p>
            <a:pPr marL="0" indent="0">
              <a:buFontTx/>
              <a:buNone/>
              <a:defRPr/>
            </a:pPr>
            <a:r>
              <a:rPr lang="en-US" sz="2800" b="1" dirty="0" smtClean="0">
                <a:solidFill>
                  <a:srgbClr val="FF0000"/>
                </a:solidFill>
              </a:rPr>
              <a:t>Is it 5%, 13%, 22%, 35% or 50%</a:t>
            </a:r>
          </a:p>
          <a:p>
            <a:pPr>
              <a:defRPr/>
            </a:pPr>
            <a:endParaRPr lang="en-GB" sz="2800"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21367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3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terialsworld.utep.edu/Modules/polymer/Polymer%20Games/Cross%20Linking/TwoLinesFac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582289"/>
            <a:ext cx="4105275" cy="25629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09550" y="2582289"/>
            <a:ext cx="4991100" cy="19948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endParaRPr lang="en-US" smtClean="0">
              <a:solidFill>
                <a:prstClr val="black"/>
              </a:solidFill>
            </a:endParaRPr>
          </a:p>
          <a:p>
            <a:pPr marL="0" indent="0" algn="ctr">
              <a:buFont typeface="Wingdings" pitchFamily="2" charset="2"/>
              <a:buNone/>
            </a:pPr>
            <a:r>
              <a:rPr lang="en-US" sz="3600" b="1" smtClean="0">
                <a:solidFill>
                  <a:prstClr val="black"/>
                </a:solidFill>
              </a:rPr>
              <a:t>Speed debating</a:t>
            </a:r>
            <a:endParaRPr lang="en-US" sz="3600" b="1" dirty="0">
              <a:solidFill>
                <a:prstClr val="black"/>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25093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38312" y="473074"/>
            <a:ext cx="5043488" cy="1311275"/>
          </a:xfrm>
        </p:spPr>
        <p:txBody>
          <a:bodyPr/>
          <a:lstStyle/>
          <a:p>
            <a:r>
              <a:rPr lang="en-US" altLang="en-US" sz="3200" dirty="0" smtClean="0"/>
              <a:t>Violence</a:t>
            </a:r>
            <a:endParaRPr lang="en-GB" altLang="en-US" sz="3200" dirty="0" smtClean="0"/>
          </a:p>
        </p:txBody>
      </p:sp>
      <p:sp>
        <p:nvSpPr>
          <p:cNvPr id="4099" name="Content Placeholder 4"/>
          <p:cNvSpPr>
            <a:spLocks noGrp="1"/>
          </p:cNvSpPr>
          <p:nvPr>
            <p:ph idx="1"/>
          </p:nvPr>
        </p:nvSpPr>
        <p:spPr>
          <a:xfrm>
            <a:off x="533399" y="2028825"/>
            <a:ext cx="8164513" cy="4352925"/>
          </a:xfrm>
        </p:spPr>
        <p:txBody>
          <a:bodyPr/>
          <a:lstStyle/>
          <a:p>
            <a:pPr>
              <a:defRPr/>
            </a:pPr>
            <a:r>
              <a:rPr lang="en-US" sz="2800" dirty="0" smtClean="0"/>
              <a:t>What % of </a:t>
            </a:r>
            <a:r>
              <a:rPr lang="en-US" sz="2800" dirty="0"/>
              <a:t>women have reported experiencing </a:t>
            </a:r>
            <a:r>
              <a:rPr lang="en-US" sz="2800" dirty="0" smtClean="0"/>
              <a:t>physical </a:t>
            </a:r>
            <a:r>
              <a:rPr lang="en-US" sz="2800" dirty="0"/>
              <a:t>violence by either an intimate and/or non intimate partner in their </a:t>
            </a:r>
            <a:r>
              <a:rPr lang="en-US" sz="2800" dirty="0" smtClean="0"/>
              <a:t>lifetime?</a:t>
            </a:r>
          </a:p>
          <a:p>
            <a:pPr>
              <a:defRPr/>
            </a:pPr>
            <a:endParaRPr lang="en-US" sz="1600" dirty="0"/>
          </a:p>
          <a:p>
            <a:pPr>
              <a:defRPr/>
            </a:pPr>
            <a:r>
              <a:rPr lang="en-US" sz="2800" dirty="0" smtClean="0"/>
              <a:t>In Cambodia? </a:t>
            </a:r>
            <a:r>
              <a:rPr lang="en-US" sz="2800" b="1" dirty="0" smtClean="0"/>
              <a:t>22%</a:t>
            </a:r>
          </a:p>
          <a:p>
            <a:pPr>
              <a:defRPr/>
            </a:pPr>
            <a:r>
              <a:rPr lang="en-US" sz="2800" dirty="0" smtClean="0"/>
              <a:t>In Vietnam? </a:t>
            </a:r>
            <a:r>
              <a:rPr lang="en-US" sz="2800" b="1" dirty="0" smtClean="0"/>
              <a:t>35%</a:t>
            </a:r>
          </a:p>
          <a:p>
            <a:pPr marL="0" indent="0">
              <a:buFontTx/>
              <a:buNone/>
              <a:defRPr/>
            </a:pPr>
            <a:endParaRPr lang="en-US" sz="2800" dirty="0">
              <a:solidFill>
                <a:srgbClr val="FF0000"/>
              </a:solidFill>
            </a:endParaRPr>
          </a:p>
          <a:p>
            <a:pPr>
              <a:defRPr/>
            </a:pPr>
            <a:endParaRPr lang="en-GB" sz="2800"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21367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311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52600" y="533400"/>
            <a:ext cx="6719888" cy="1158875"/>
          </a:xfrm>
        </p:spPr>
        <p:txBody>
          <a:bodyPr/>
          <a:lstStyle/>
          <a:p>
            <a:r>
              <a:rPr lang="en-US" altLang="en-US" sz="3200" dirty="0" smtClean="0"/>
              <a:t>Violence</a:t>
            </a:r>
            <a:endParaRPr lang="en-GB" altLang="en-US" sz="3200" dirty="0" smtClean="0"/>
          </a:p>
        </p:txBody>
      </p:sp>
      <p:sp>
        <p:nvSpPr>
          <p:cNvPr id="4099" name="Content Placeholder 4"/>
          <p:cNvSpPr>
            <a:spLocks noGrp="1"/>
          </p:cNvSpPr>
          <p:nvPr>
            <p:ph idx="1"/>
          </p:nvPr>
        </p:nvSpPr>
        <p:spPr>
          <a:xfrm>
            <a:off x="609599" y="2236788"/>
            <a:ext cx="8088313" cy="4144962"/>
          </a:xfrm>
        </p:spPr>
        <p:txBody>
          <a:bodyPr/>
          <a:lstStyle/>
          <a:p>
            <a:pPr>
              <a:defRPr/>
            </a:pPr>
            <a:r>
              <a:rPr lang="en-GB" sz="2800" dirty="0" smtClean="0"/>
              <a:t>What </a:t>
            </a:r>
            <a:r>
              <a:rPr lang="en-GB" sz="2800" dirty="0"/>
              <a:t>% of the 4.5 million people forced into sexual exploitation are women and girls? </a:t>
            </a:r>
            <a:endParaRPr lang="en-GB" sz="2800" dirty="0" smtClean="0"/>
          </a:p>
          <a:p>
            <a:pPr marL="0" indent="0">
              <a:buNone/>
              <a:defRPr/>
            </a:pPr>
            <a:endParaRPr lang="en-GB" sz="2800" dirty="0">
              <a:solidFill>
                <a:srgbClr val="F00202"/>
              </a:solidFill>
            </a:endParaRPr>
          </a:p>
          <a:p>
            <a:pPr marL="0" indent="0">
              <a:buNone/>
              <a:defRPr/>
            </a:pPr>
            <a:r>
              <a:rPr lang="en-GB" sz="2800" dirty="0" smtClean="0">
                <a:solidFill>
                  <a:srgbClr val="F00202"/>
                </a:solidFill>
              </a:rPr>
              <a:t>Is it 75</a:t>
            </a:r>
            <a:r>
              <a:rPr lang="en-GB" sz="2800" dirty="0">
                <a:solidFill>
                  <a:srgbClr val="F00202"/>
                </a:solidFill>
              </a:rPr>
              <a:t>, 88 or 98</a:t>
            </a:r>
            <a:r>
              <a:rPr lang="en-GB" sz="2800" dirty="0" smtClean="0">
                <a:solidFill>
                  <a:srgbClr val="F00202"/>
                </a:solidFill>
              </a:rPr>
              <a:t>%</a:t>
            </a:r>
          </a:p>
          <a:p>
            <a:pPr marL="0" indent="0">
              <a:buFontTx/>
              <a:buNone/>
              <a:defRPr/>
            </a:pPr>
            <a:r>
              <a:rPr lang="en-GB" sz="2800" dirty="0" smtClean="0">
                <a:solidFill>
                  <a:srgbClr val="FF0000"/>
                </a:solidFill>
              </a:rPr>
              <a:t>   </a:t>
            </a:r>
          </a:p>
          <a:p>
            <a:pPr marL="0" indent="0">
              <a:buFontTx/>
              <a:buNone/>
              <a:defRPr/>
            </a:pPr>
            <a:r>
              <a:rPr lang="en-GB" sz="2800" b="1" dirty="0" smtClean="0"/>
              <a:t>98%</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276" y="228600"/>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132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2600" y="457200"/>
            <a:ext cx="6948488" cy="1235075"/>
          </a:xfrm>
        </p:spPr>
        <p:txBody>
          <a:bodyPr/>
          <a:lstStyle/>
          <a:p>
            <a:r>
              <a:rPr lang="en-US" altLang="en-US" sz="3200" dirty="0" smtClean="0"/>
              <a:t>Violence</a:t>
            </a:r>
            <a:endParaRPr lang="en-GB" altLang="en-US" sz="3200" dirty="0" smtClean="0"/>
          </a:p>
        </p:txBody>
      </p:sp>
      <p:sp>
        <p:nvSpPr>
          <p:cNvPr id="4099" name="Content Placeholder 4"/>
          <p:cNvSpPr>
            <a:spLocks noGrp="1"/>
          </p:cNvSpPr>
          <p:nvPr>
            <p:ph idx="1"/>
          </p:nvPr>
        </p:nvSpPr>
        <p:spPr>
          <a:xfrm>
            <a:off x="468313" y="1844675"/>
            <a:ext cx="8229600" cy="4537075"/>
          </a:xfrm>
        </p:spPr>
        <p:txBody>
          <a:bodyPr/>
          <a:lstStyle/>
          <a:p>
            <a:pPr>
              <a:defRPr/>
            </a:pPr>
            <a:endParaRPr lang="en-GB" sz="2800" dirty="0" smtClean="0"/>
          </a:p>
          <a:p>
            <a:pPr>
              <a:defRPr/>
            </a:pPr>
            <a:r>
              <a:rPr lang="en-GB" sz="2800" dirty="0" smtClean="0"/>
              <a:t>How often does an adolescent girl die as a result of violence in the world?</a:t>
            </a:r>
          </a:p>
          <a:p>
            <a:pPr marL="0" indent="0">
              <a:buNone/>
              <a:defRPr/>
            </a:pPr>
            <a:endParaRPr lang="en-GB" sz="2800" dirty="0" smtClean="0">
              <a:solidFill>
                <a:srgbClr val="FF0000"/>
              </a:solidFill>
            </a:endParaRPr>
          </a:p>
          <a:p>
            <a:pPr marL="0" indent="0">
              <a:buNone/>
              <a:defRPr/>
            </a:pPr>
            <a:r>
              <a:rPr lang="en-GB" sz="2800" dirty="0" smtClean="0">
                <a:solidFill>
                  <a:srgbClr val="FF0000"/>
                </a:solidFill>
              </a:rPr>
              <a:t>Is it every 30, 20 or 10 minutes?</a:t>
            </a:r>
          </a:p>
          <a:p>
            <a:pPr marL="0" indent="0">
              <a:buFontTx/>
              <a:buNone/>
              <a:defRPr/>
            </a:pPr>
            <a:r>
              <a:rPr lang="en-GB" sz="2800" dirty="0" smtClean="0"/>
              <a:t>   </a:t>
            </a:r>
          </a:p>
          <a:p>
            <a:pPr marL="0" indent="0">
              <a:buFontTx/>
              <a:buNone/>
              <a:defRPr/>
            </a:pPr>
            <a:r>
              <a:rPr lang="en-GB" sz="2800" b="1" dirty="0" smtClean="0"/>
              <a:t>Every 10 minutes</a:t>
            </a:r>
            <a:endParaRPr lang="en-GB" sz="2800" b="1"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2" y="217714"/>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620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8800" y="533401"/>
            <a:ext cx="6796088" cy="1066800"/>
          </a:xfrm>
        </p:spPr>
        <p:txBody>
          <a:bodyPr/>
          <a:lstStyle/>
          <a:p>
            <a:r>
              <a:rPr lang="en-US" altLang="en-US" sz="3200" dirty="0" smtClean="0"/>
              <a:t>Violence</a:t>
            </a:r>
            <a:endParaRPr lang="en-GB" altLang="en-US" sz="3200" dirty="0" smtClean="0"/>
          </a:p>
        </p:txBody>
      </p:sp>
      <p:sp>
        <p:nvSpPr>
          <p:cNvPr id="4099" name="Content Placeholder 4"/>
          <p:cNvSpPr>
            <a:spLocks noGrp="1"/>
          </p:cNvSpPr>
          <p:nvPr>
            <p:ph idx="1"/>
          </p:nvPr>
        </p:nvSpPr>
        <p:spPr>
          <a:xfrm>
            <a:off x="533400" y="1752600"/>
            <a:ext cx="8229600" cy="4537075"/>
          </a:xfrm>
        </p:spPr>
        <p:txBody>
          <a:bodyPr/>
          <a:lstStyle/>
          <a:p>
            <a:pPr>
              <a:defRPr/>
            </a:pPr>
            <a:endParaRPr lang="en-GB" sz="2800" dirty="0" smtClean="0"/>
          </a:p>
          <a:p>
            <a:pPr>
              <a:defRPr/>
            </a:pPr>
            <a:endParaRPr lang="en-GB" sz="2800" dirty="0"/>
          </a:p>
          <a:p>
            <a:pPr>
              <a:defRPr/>
            </a:pPr>
            <a:r>
              <a:rPr lang="en-GB" sz="2800" dirty="0" smtClean="0"/>
              <a:t>How </a:t>
            </a:r>
            <a:r>
              <a:rPr lang="en-GB" sz="2800" dirty="0"/>
              <a:t>many countries only recognise female victims of rape? </a:t>
            </a:r>
            <a:r>
              <a:rPr lang="en-GB" sz="2800" dirty="0" smtClean="0">
                <a:solidFill>
                  <a:srgbClr val="FF0000"/>
                </a:solidFill>
              </a:rPr>
              <a:t>42</a:t>
            </a:r>
            <a:r>
              <a:rPr lang="en-GB" sz="2800" dirty="0">
                <a:solidFill>
                  <a:srgbClr val="FF0000"/>
                </a:solidFill>
              </a:rPr>
              <a:t>, 62 or </a:t>
            </a:r>
            <a:r>
              <a:rPr lang="en-GB" sz="2800" dirty="0" smtClean="0">
                <a:solidFill>
                  <a:srgbClr val="FF0000"/>
                </a:solidFill>
              </a:rPr>
              <a:t>82</a:t>
            </a:r>
          </a:p>
          <a:p>
            <a:pPr marL="400050" lvl="1" indent="0">
              <a:buFontTx/>
              <a:buNone/>
              <a:defRPr/>
            </a:pPr>
            <a:endParaRPr lang="en-GB" dirty="0" smtClean="0">
              <a:solidFill>
                <a:srgbClr val="FF0000"/>
              </a:solidFill>
            </a:endParaRPr>
          </a:p>
          <a:p>
            <a:pPr marL="400050" lvl="1" indent="0">
              <a:buFontTx/>
              <a:buNone/>
              <a:defRPr/>
            </a:pPr>
            <a:r>
              <a:rPr lang="en-GB" sz="3000" b="1" dirty="0" smtClean="0"/>
              <a:t>62</a:t>
            </a:r>
            <a:endParaRPr lang="en-GB" sz="3000" b="1" dirty="0"/>
          </a:p>
          <a:p>
            <a:pPr marL="0" indent="0">
              <a:buFontTx/>
              <a:buNone/>
              <a:defRPr/>
            </a:pPr>
            <a:endParaRPr lang="en-GB" sz="28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2" y="217714"/>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021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72616" y="44624"/>
            <a:ext cx="10369152" cy="684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901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50838"/>
            <a:ext cx="7010400" cy="1143000"/>
          </a:xfrm>
        </p:spPr>
        <p:txBody>
          <a:bodyPr/>
          <a:lstStyle/>
          <a:p>
            <a:pPr algn="ctr"/>
            <a:r>
              <a:rPr lang="en-GB" sz="3200" i="0" dirty="0" smtClean="0">
                <a:latin typeface="+mn-lt"/>
              </a:rPr>
              <a:t>Disasters  - </a:t>
            </a:r>
            <a:br>
              <a:rPr lang="en-GB" sz="3200" i="0" dirty="0" smtClean="0">
                <a:latin typeface="+mn-lt"/>
              </a:rPr>
            </a:br>
            <a:r>
              <a:rPr lang="en-GB" sz="3200" i="0" dirty="0" smtClean="0">
                <a:latin typeface="+mn-lt"/>
              </a:rPr>
              <a:t>Knowing who is most affected!</a:t>
            </a:r>
            <a:endParaRPr lang="en-GB" sz="3200" i="0" dirty="0">
              <a:latin typeface="+mn-lt"/>
            </a:endParaRPr>
          </a:p>
        </p:txBody>
      </p:sp>
      <p:sp>
        <p:nvSpPr>
          <p:cNvPr id="3" name="Content Placeholder 2"/>
          <p:cNvSpPr>
            <a:spLocks noGrp="1"/>
          </p:cNvSpPr>
          <p:nvPr>
            <p:ph idx="1"/>
          </p:nvPr>
        </p:nvSpPr>
        <p:spPr>
          <a:xfrm>
            <a:off x="539552" y="2852936"/>
            <a:ext cx="8147248" cy="3572346"/>
          </a:xfrm>
        </p:spPr>
        <p:txBody>
          <a:bodyPr/>
          <a:lstStyle/>
          <a:p>
            <a:pPr marL="0" indent="0" algn="ctr">
              <a:buNone/>
            </a:pPr>
            <a:r>
              <a:rPr lang="en-GB" sz="3200" dirty="0" smtClean="0"/>
              <a:t>“Everything needs to be done at once but we just can’t”</a:t>
            </a:r>
          </a:p>
          <a:p>
            <a:pPr marL="0" indent="0" algn="ctr">
              <a:buNone/>
            </a:pPr>
            <a:endParaRPr lang="en-GB" sz="1000" dirty="0" smtClean="0"/>
          </a:p>
          <a:p>
            <a:pPr marL="0" indent="0" algn="ctr">
              <a:buNone/>
            </a:pPr>
            <a:r>
              <a:rPr lang="en-GB" dirty="0" smtClean="0"/>
              <a:t>Jean-Pierre </a:t>
            </a:r>
            <a:r>
              <a:rPr lang="en-GB" dirty="0" err="1" smtClean="0"/>
              <a:t>Taschereau</a:t>
            </a:r>
            <a:r>
              <a:rPr lang="en-GB" dirty="0" smtClean="0"/>
              <a:t>, IFRC Team Leader</a:t>
            </a:r>
            <a:endParaRPr lang="en-GB" dirty="0"/>
          </a:p>
        </p:txBody>
      </p:sp>
    </p:spTree>
    <p:extLst>
      <p:ext uri="{BB962C8B-B14F-4D97-AF65-F5344CB8AC3E}">
        <p14:creationId xmlns:p14="http://schemas.microsoft.com/office/powerpoint/2010/main" val="212804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smtClean="0">
                <a:latin typeface="+mn-lt"/>
              </a:rPr>
              <a:t>Needs Assessments – Gender &amp; Diversity Analysis</a:t>
            </a:r>
            <a:endParaRPr lang="en-GB" sz="3000" i="0" dirty="0">
              <a:latin typeface="+mn-lt"/>
            </a:endParaRPr>
          </a:p>
        </p:txBody>
      </p:sp>
      <p:sp>
        <p:nvSpPr>
          <p:cNvPr id="3" name="Content Placeholder 2"/>
          <p:cNvSpPr>
            <a:spLocks noGrp="1"/>
          </p:cNvSpPr>
          <p:nvPr>
            <p:ph idx="1"/>
          </p:nvPr>
        </p:nvSpPr>
        <p:spPr>
          <a:xfrm>
            <a:off x="457200" y="1752600"/>
            <a:ext cx="8352928" cy="4653136"/>
          </a:xfrm>
        </p:spPr>
        <p:txBody>
          <a:bodyPr/>
          <a:lstStyle/>
          <a:p>
            <a:pPr marL="0" indent="0">
              <a:buNone/>
              <a:defRPr/>
            </a:pPr>
            <a:r>
              <a:rPr lang="en-CA" b="1" i="1" dirty="0"/>
              <a:t>Who </a:t>
            </a:r>
            <a:r>
              <a:rPr lang="en-CA" i="1" dirty="0"/>
              <a:t>is affected</a:t>
            </a:r>
            <a:r>
              <a:rPr lang="en-CA" b="1" i="1" dirty="0"/>
              <a:t>? Why and how </a:t>
            </a:r>
            <a:r>
              <a:rPr lang="en-CA" i="1" dirty="0"/>
              <a:t>are they affected</a:t>
            </a:r>
            <a:r>
              <a:rPr lang="en-CA" b="1" i="1" dirty="0"/>
              <a:t>? What are their distinct needs, protection concerns and </a:t>
            </a:r>
            <a:r>
              <a:rPr lang="en-CA" b="1" i="1" dirty="0" smtClean="0"/>
              <a:t>priorities?</a:t>
            </a:r>
            <a:endParaRPr lang="en-CA" b="1" i="1" dirty="0"/>
          </a:p>
          <a:p>
            <a:pPr marL="0" indent="0">
              <a:buNone/>
              <a:defRPr/>
            </a:pPr>
            <a:endParaRPr lang="en-CA" b="1" dirty="0" smtClean="0"/>
          </a:p>
          <a:p>
            <a:pPr marL="0" indent="0">
              <a:buNone/>
              <a:defRPr/>
            </a:pPr>
            <a:r>
              <a:rPr lang="en-CA" b="1" dirty="0" smtClean="0">
                <a:solidFill>
                  <a:srgbClr val="FF0000"/>
                </a:solidFill>
              </a:rPr>
              <a:t>Sex- </a:t>
            </a:r>
            <a:r>
              <a:rPr lang="en-CA" b="1" dirty="0">
                <a:solidFill>
                  <a:srgbClr val="FF0000"/>
                </a:solidFill>
              </a:rPr>
              <a:t>and age-disaggregated </a:t>
            </a:r>
            <a:r>
              <a:rPr lang="en-CA" b="1" dirty="0" smtClean="0">
                <a:solidFill>
                  <a:srgbClr val="FF0000"/>
                </a:solidFill>
              </a:rPr>
              <a:t>data </a:t>
            </a:r>
            <a:r>
              <a:rPr lang="en-CA" b="1" dirty="0">
                <a:solidFill>
                  <a:srgbClr val="FF0000"/>
                </a:solidFill>
              </a:rPr>
              <a:t>(</a:t>
            </a:r>
            <a:r>
              <a:rPr lang="en-CA" b="1" dirty="0" smtClean="0">
                <a:solidFill>
                  <a:srgbClr val="FF0000"/>
                </a:solidFill>
              </a:rPr>
              <a:t>SADD) </a:t>
            </a:r>
            <a:r>
              <a:rPr lang="en-CA" dirty="0"/>
              <a:t>– data broken out </a:t>
            </a:r>
            <a:r>
              <a:rPr lang="en-CA" dirty="0" smtClean="0"/>
              <a:t>by </a:t>
            </a:r>
            <a:r>
              <a:rPr lang="en-CA" dirty="0"/>
              <a:t>sex and age </a:t>
            </a:r>
            <a:r>
              <a:rPr lang="en-CA" dirty="0" smtClean="0"/>
              <a:t>(</a:t>
            </a:r>
            <a:r>
              <a:rPr lang="en-CA" dirty="0"/>
              <a:t>or age group) </a:t>
            </a:r>
            <a:endParaRPr lang="en-CA" dirty="0" smtClean="0"/>
          </a:p>
          <a:p>
            <a:pPr marL="0" indent="0">
              <a:buNone/>
              <a:defRPr/>
            </a:pPr>
            <a:r>
              <a:rPr lang="en-CA" b="1" dirty="0" smtClean="0">
                <a:solidFill>
                  <a:srgbClr val="FF0000"/>
                </a:solidFill>
              </a:rPr>
              <a:t>Gender </a:t>
            </a:r>
            <a:r>
              <a:rPr lang="en-CA" b="1" dirty="0">
                <a:solidFill>
                  <a:srgbClr val="FF0000"/>
                </a:solidFill>
              </a:rPr>
              <a:t>analysis </a:t>
            </a:r>
            <a:r>
              <a:rPr lang="en-GB" dirty="0" smtClean="0"/>
              <a:t>examines </a:t>
            </a:r>
            <a:r>
              <a:rPr lang="en-GB" dirty="0"/>
              <a:t>relationships </a:t>
            </a:r>
            <a:r>
              <a:rPr lang="en-GB" dirty="0" smtClean="0"/>
              <a:t>between females and males; their </a:t>
            </a:r>
            <a:r>
              <a:rPr lang="en-GB" dirty="0"/>
              <a:t>roles, </a:t>
            </a:r>
            <a:r>
              <a:rPr lang="en-GB" dirty="0" smtClean="0"/>
              <a:t>responsibilities, </a:t>
            </a:r>
            <a:r>
              <a:rPr lang="en-GB" dirty="0"/>
              <a:t>access </a:t>
            </a:r>
            <a:r>
              <a:rPr lang="en-GB" dirty="0" smtClean="0"/>
              <a:t>to and </a:t>
            </a:r>
            <a:r>
              <a:rPr lang="en-GB" dirty="0"/>
              <a:t>control of resources </a:t>
            </a:r>
            <a:r>
              <a:rPr lang="en-GB" dirty="0" smtClean="0"/>
              <a:t>and </a:t>
            </a:r>
            <a:r>
              <a:rPr lang="en-GB" dirty="0"/>
              <a:t>constraints they </a:t>
            </a:r>
            <a:r>
              <a:rPr lang="en-GB" dirty="0" smtClean="0"/>
              <a:t>face relative </a:t>
            </a:r>
            <a:r>
              <a:rPr lang="en-GB" dirty="0"/>
              <a:t>to each other</a:t>
            </a:r>
            <a:r>
              <a:rPr lang="en-GB" dirty="0" smtClean="0"/>
              <a:t>.</a:t>
            </a:r>
          </a:p>
          <a:p>
            <a:pPr marL="0" indent="0">
              <a:buNone/>
              <a:defRPr/>
            </a:pPr>
            <a:r>
              <a:rPr lang="en-CA" b="1" dirty="0" smtClean="0">
                <a:solidFill>
                  <a:srgbClr val="FF0000"/>
                </a:solidFill>
              </a:rPr>
              <a:t>Diversity analysis </a:t>
            </a:r>
            <a:r>
              <a:rPr lang="en-CA" dirty="0" smtClean="0"/>
              <a:t>– examines the distinct reality of being a particular age/age group, disabled and other contextual factors (e.g. minority group, ethnicity, etc.)</a:t>
            </a:r>
            <a:endParaRPr lang="en-CA" dirty="0"/>
          </a:p>
          <a:p>
            <a:pPr marL="0" indent="0">
              <a:spcBef>
                <a:spcPts val="0"/>
              </a:spcBef>
              <a:buFont typeface="Wingdings 2" pitchFamily="18" charset="2"/>
              <a:buNone/>
              <a:defRPr/>
            </a:pPr>
            <a:endParaRPr lang="en-CA" b="1" i="1" dirty="0" smtClean="0"/>
          </a:p>
        </p:txBody>
      </p:sp>
    </p:spTree>
    <p:extLst>
      <p:ext uri="{BB962C8B-B14F-4D97-AF65-F5344CB8AC3E}">
        <p14:creationId xmlns:p14="http://schemas.microsoft.com/office/powerpoint/2010/main" val="20749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858000" cy="1143000"/>
          </a:xfrm>
        </p:spPr>
        <p:txBody>
          <a:bodyPr/>
          <a:lstStyle/>
          <a:p>
            <a:r>
              <a:rPr lang="en-GB" dirty="0"/>
              <a:t>Challenges in collecting and analysing SADD</a:t>
            </a:r>
            <a:br>
              <a:rPr lang="en-GB" dirty="0"/>
            </a:br>
            <a:endParaRPr lang="en-GB" dirty="0"/>
          </a:p>
        </p:txBody>
      </p:sp>
      <p:sp>
        <p:nvSpPr>
          <p:cNvPr id="3" name="Content Placeholder 2"/>
          <p:cNvSpPr>
            <a:spLocks noGrp="1"/>
          </p:cNvSpPr>
          <p:nvPr>
            <p:ph idx="1"/>
          </p:nvPr>
        </p:nvSpPr>
        <p:spPr>
          <a:xfrm>
            <a:off x="457200" y="1752600"/>
            <a:ext cx="8291264" cy="4191000"/>
          </a:xfrm>
        </p:spPr>
        <p:txBody>
          <a:bodyPr/>
          <a:lstStyle/>
          <a:p>
            <a:endParaRPr lang="en-GB" sz="1400" dirty="0" smtClean="0"/>
          </a:p>
          <a:p>
            <a:r>
              <a:rPr lang="en-GB" sz="2400" dirty="0" smtClean="0"/>
              <a:t>No harmonised </a:t>
            </a:r>
            <a:r>
              <a:rPr lang="en-GB" sz="2400" dirty="0"/>
              <a:t>way to </a:t>
            </a:r>
            <a:r>
              <a:rPr lang="en-GB" sz="2400" dirty="0" smtClean="0"/>
              <a:t>collect</a:t>
            </a:r>
            <a:r>
              <a:rPr lang="en-GB" sz="2400" dirty="0"/>
              <a:t> </a:t>
            </a:r>
            <a:r>
              <a:rPr lang="en-GB" sz="2400" dirty="0" smtClean="0"/>
              <a:t>SADD </a:t>
            </a:r>
          </a:p>
          <a:p>
            <a:r>
              <a:rPr lang="en-GB" sz="2400" dirty="0"/>
              <a:t>Different people </a:t>
            </a:r>
            <a:r>
              <a:rPr lang="en-GB" sz="2400" dirty="0" smtClean="0"/>
              <a:t>in </a:t>
            </a:r>
            <a:r>
              <a:rPr lang="en-GB" sz="2400" dirty="0"/>
              <a:t>chain of collection, analysis and </a:t>
            </a:r>
            <a:r>
              <a:rPr lang="en-GB" sz="2400" dirty="0" smtClean="0"/>
              <a:t>design</a:t>
            </a:r>
          </a:p>
          <a:p>
            <a:r>
              <a:rPr lang="en-GB" sz="2400" dirty="0" smtClean="0"/>
              <a:t>If collected, who does the analysis? (Who has capacity?) </a:t>
            </a:r>
          </a:p>
          <a:p>
            <a:r>
              <a:rPr lang="en-GB" sz="2400" dirty="0" smtClean="0"/>
              <a:t>If collected and analysed, who feeds/how is this fed into project design? </a:t>
            </a:r>
          </a:p>
          <a:p>
            <a:endParaRPr lang="en-GB"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990981210"/>
              </p:ext>
            </p:extLst>
          </p:nvPr>
        </p:nvGraphicFramePr>
        <p:xfrm>
          <a:off x="1143000" y="4343400"/>
          <a:ext cx="7086597" cy="1417320"/>
        </p:xfrm>
        <a:graphic>
          <a:graphicData uri="http://schemas.openxmlformats.org/drawingml/2006/table">
            <a:tbl>
              <a:tblPr firstRow="1" bandRow="1">
                <a:tableStyleId>{5C22544A-7EE6-4342-B048-85BDC9FD1C3A}</a:tableStyleId>
              </a:tblPr>
              <a:tblGrid>
                <a:gridCol w="1012371"/>
                <a:gridCol w="1012371"/>
                <a:gridCol w="1012371"/>
                <a:gridCol w="1012371"/>
                <a:gridCol w="1012371"/>
                <a:gridCol w="1012371"/>
                <a:gridCol w="1012371"/>
              </a:tblGrid>
              <a:tr h="370840">
                <a:tc>
                  <a:txBody>
                    <a:bodyPr/>
                    <a:lstStyle/>
                    <a:p>
                      <a:r>
                        <a:rPr lang="en-US" sz="2500" dirty="0" smtClean="0"/>
                        <a:t>M</a:t>
                      </a:r>
                      <a:endParaRPr lang="en-US" sz="2500" dirty="0"/>
                    </a:p>
                  </a:txBody>
                  <a:tcPr/>
                </a:tc>
                <a:tc>
                  <a:txBody>
                    <a:bodyPr/>
                    <a:lstStyle/>
                    <a:p>
                      <a:r>
                        <a:rPr lang="en-US" sz="2500" dirty="0" smtClean="0"/>
                        <a:t>F</a:t>
                      </a:r>
                      <a:endParaRPr lang="en-US" sz="2500" dirty="0"/>
                    </a:p>
                  </a:txBody>
                  <a:tcPr/>
                </a:tc>
                <a:tc>
                  <a:txBody>
                    <a:bodyPr/>
                    <a:lstStyle/>
                    <a:p>
                      <a:r>
                        <a:rPr lang="en-US" sz="2500" dirty="0" smtClean="0"/>
                        <a:t>M</a:t>
                      </a:r>
                      <a:endParaRPr lang="en-US" sz="2500" dirty="0"/>
                    </a:p>
                  </a:txBody>
                  <a:tcPr/>
                </a:tc>
                <a:tc>
                  <a:txBody>
                    <a:bodyPr/>
                    <a:lstStyle/>
                    <a:p>
                      <a:r>
                        <a:rPr lang="en-US" sz="2500" dirty="0" smtClean="0"/>
                        <a:t>F</a:t>
                      </a:r>
                      <a:endParaRPr lang="en-US" sz="2500" dirty="0"/>
                    </a:p>
                  </a:txBody>
                  <a:tcPr/>
                </a:tc>
                <a:tc>
                  <a:txBody>
                    <a:bodyPr/>
                    <a:lstStyle/>
                    <a:p>
                      <a:r>
                        <a:rPr lang="en-US" sz="2500" dirty="0" smtClean="0"/>
                        <a:t>M</a:t>
                      </a:r>
                      <a:endParaRPr lang="en-US" sz="2500" dirty="0"/>
                    </a:p>
                  </a:txBody>
                  <a:tcPr/>
                </a:tc>
                <a:tc>
                  <a:txBody>
                    <a:bodyPr/>
                    <a:lstStyle/>
                    <a:p>
                      <a:r>
                        <a:rPr lang="en-US" sz="2500" dirty="0" smtClean="0"/>
                        <a:t>F</a:t>
                      </a:r>
                      <a:endParaRPr lang="en-US" sz="2500" dirty="0"/>
                    </a:p>
                  </a:txBody>
                  <a:tcPr/>
                </a:tc>
                <a:tc>
                  <a:txBody>
                    <a:bodyPr/>
                    <a:lstStyle/>
                    <a:p>
                      <a:r>
                        <a:rPr lang="en-US" sz="2500" dirty="0" err="1" smtClean="0"/>
                        <a:t>etc</a:t>
                      </a:r>
                      <a:endParaRPr lang="en-US" sz="2500" dirty="0"/>
                    </a:p>
                  </a:txBody>
                  <a:tcPr/>
                </a:tc>
              </a:tr>
              <a:tr h="370840">
                <a:tc>
                  <a:txBody>
                    <a:bodyPr/>
                    <a:lstStyle/>
                    <a:p>
                      <a:r>
                        <a:rPr lang="en-US" sz="2500" dirty="0" smtClean="0"/>
                        <a:t>0-5</a:t>
                      </a:r>
                      <a:endParaRPr lang="en-US" sz="2500" dirty="0"/>
                    </a:p>
                  </a:txBody>
                  <a:tcPr/>
                </a:tc>
                <a:tc>
                  <a:txBody>
                    <a:bodyPr/>
                    <a:lstStyle/>
                    <a:p>
                      <a:r>
                        <a:rPr lang="en-US" sz="2500" dirty="0" smtClean="0"/>
                        <a:t>0-5</a:t>
                      </a:r>
                      <a:endParaRPr lang="en-US" sz="2500" dirty="0"/>
                    </a:p>
                  </a:txBody>
                  <a:tcPr/>
                </a:tc>
                <a:tc>
                  <a:txBody>
                    <a:bodyPr/>
                    <a:lstStyle/>
                    <a:p>
                      <a:r>
                        <a:rPr lang="en-US" sz="2500" dirty="0" smtClean="0"/>
                        <a:t>6-12</a:t>
                      </a:r>
                      <a:endParaRPr lang="en-US" sz="2500" dirty="0"/>
                    </a:p>
                  </a:txBody>
                  <a:tcPr/>
                </a:tc>
                <a:tc>
                  <a:txBody>
                    <a:bodyPr/>
                    <a:lstStyle/>
                    <a:p>
                      <a:r>
                        <a:rPr lang="en-US" sz="2500" dirty="0" smtClean="0"/>
                        <a:t>6-12</a:t>
                      </a:r>
                      <a:endParaRPr lang="en-US" sz="2500" dirty="0"/>
                    </a:p>
                  </a:txBody>
                  <a:tcPr/>
                </a:tc>
                <a:tc>
                  <a:txBody>
                    <a:bodyPr/>
                    <a:lstStyle/>
                    <a:p>
                      <a:r>
                        <a:rPr lang="en-US" sz="2500" dirty="0" smtClean="0"/>
                        <a:t>13-18</a:t>
                      </a:r>
                      <a:endParaRPr lang="en-US" sz="2500" dirty="0"/>
                    </a:p>
                  </a:txBody>
                  <a:tcPr/>
                </a:tc>
                <a:tc>
                  <a:txBody>
                    <a:bodyPr/>
                    <a:lstStyle/>
                    <a:p>
                      <a:r>
                        <a:rPr lang="en-US" sz="2500" dirty="0" smtClean="0"/>
                        <a:t>13-18</a:t>
                      </a:r>
                      <a:endParaRPr lang="en-US" sz="2500" dirty="0"/>
                    </a:p>
                  </a:txBody>
                  <a:tcPr/>
                </a:tc>
                <a:tc>
                  <a:txBody>
                    <a:bodyPr/>
                    <a:lstStyle/>
                    <a:p>
                      <a:r>
                        <a:rPr lang="en-US" sz="2500" dirty="0" err="1" smtClean="0"/>
                        <a:t>etc</a:t>
                      </a:r>
                      <a:endParaRPr lang="en-US" sz="2500" dirty="0"/>
                    </a:p>
                  </a:txBody>
                  <a:tcPr/>
                </a:tc>
              </a:tr>
              <a:tr h="370840">
                <a:tc>
                  <a:txBody>
                    <a:bodyPr/>
                    <a:lstStyle/>
                    <a:p>
                      <a:r>
                        <a:rPr lang="en-US" sz="2500" dirty="0" smtClean="0"/>
                        <a:t>2</a:t>
                      </a:r>
                      <a:endParaRPr lang="en-US" sz="2500" dirty="0"/>
                    </a:p>
                  </a:txBody>
                  <a:tcPr/>
                </a:tc>
                <a:tc>
                  <a:txBody>
                    <a:bodyPr/>
                    <a:lstStyle/>
                    <a:p>
                      <a:r>
                        <a:rPr lang="en-US" sz="2500" dirty="0" smtClean="0"/>
                        <a:t>1</a:t>
                      </a:r>
                      <a:endParaRPr lang="en-US" sz="2500" dirty="0"/>
                    </a:p>
                  </a:txBody>
                  <a:tcPr/>
                </a:tc>
                <a:tc>
                  <a:txBody>
                    <a:bodyPr/>
                    <a:lstStyle/>
                    <a:p>
                      <a:r>
                        <a:rPr lang="en-US" sz="2500" dirty="0" smtClean="0"/>
                        <a:t>4</a:t>
                      </a:r>
                      <a:endParaRPr lang="en-US" sz="2500" dirty="0"/>
                    </a:p>
                  </a:txBody>
                  <a:tcPr/>
                </a:tc>
                <a:tc>
                  <a:txBody>
                    <a:bodyPr/>
                    <a:lstStyle/>
                    <a:p>
                      <a:endParaRPr lang="en-US" sz="2500" dirty="0"/>
                    </a:p>
                  </a:txBody>
                  <a:tcPr/>
                </a:tc>
                <a:tc>
                  <a:txBody>
                    <a:bodyPr/>
                    <a:lstStyle/>
                    <a:p>
                      <a:endParaRPr lang="en-US" sz="2500" dirty="0"/>
                    </a:p>
                  </a:txBody>
                  <a:tcPr/>
                </a:tc>
                <a:tc>
                  <a:txBody>
                    <a:bodyPr/>
                    <a:lstStyle/>
                    <a:p>
                      <a:endParaRPr lang="en-US" sz="2500" dirty="0"/>
                    </a:p>
                  </a:txBody>
                  <a:tcPr/>
                </a:tc>
                <a:tc>
                  <a:txBody>
                    <a:bodyPr/>
                    <a:lstStyle/>
                    <a:p>
                      <a:endParaRPr lang="en-US" sz="2500" dirty="0"/>
                    </a:p>
                  </a:txBody>
                  <a:tcPr/>
                </a:tc>
              </a:tr>
            </a:tbl>
          </a:graphicData>
        </a:graphic>
      </p:graphicFrame>
    </p:spTree>
    <p:extLst>
      <p:ext uri="{BB962C8B-B14F-4D97-AF65-F5344CB8AC3E}">
        <p14:creationId xmlns:p14="http://schemas.microsoft.com/office/powerpoint/2010/main" val="2452796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a:solidFill>
                  <a:prstClr val="black"/>
                </a:solidFill>
              </a:rPr>
              <a:t>Needs Assessments – Gender &amp; Diversity Analysis</a:t>
            </a:r>
            <a:endParaRPr lang="en-GB" dirty="0"/>
          </a:p>
        </p:txBody>
      </p:sp>
      <p:sp>
        <p:nvSpPr>
          <p:cNvPr id="3" name="Content Placeholder 2"/>
          <p:cNvSpPr>
            <a:spLocks noGrp="1"/>
          </p:cNvSpPr>
          <p:nvPr>
            <p:ph idx="1"/>
          </p:nvPr>
        </p:nvSpPr>
        <p:spPr>
          <a:xfrm>
            <a:off x="395536" y="1828800"/>
            <a:ext cx="8424936" cy="4596482"/>
          </a:xfrm>
        </p:spPr>
        <p:txBody>
          <a:bodyPr/>
          <a:lstStyle/>
          <a:p>
            <a:pPr marL="0" indent="0">
              <a:buNone/>
            </a:pPr>
            <a:r>
              <a:rPr lang="en-GB" sz="2600" b="1" dirty="0"/>
              <a:t>P</a:t>
            </a:r>
            <a:r>
              <a:rPr lang="en-GB" sz="2600" b="1" dirty="0" smtClean="0"/>
              <a:t>rice of not including a gender and diversity analysis</a:t>
            </a:r>
          </a:p>
          <a:p>
            <a:endParaRPr lang="en-GB" sz="800" dirty="0" smtClean="0"/>
          </a:p>
          <a:p>
            <a:r>
              <a:rPr lang="en-GB" sz="2600" dirty="0" smtClean="0"/>
              <a:t>We limit the effectiveness </a:t>
            </a:r>
            <a:r>
              <a:rPr lang="en-GB" sz="2600" dirty="0"/>
              <a:t>of humanitarian </a:t>
            </a:r>
            <a:r>
              <a:rPr lang="en-GB" sz="2600" dirty="0" smtClean="0"/>
              <a:t>operations</a:t>
            </a:r>
          </a:p>
          <a:p>
            <a:r>
              <a:rPr lang="en-GB" sz="2600" dirty="0" smtClean="0"/>
              <a:t>Humanitarian operations do not reach </a:t>
            </a:r>
            <a:r>
              <a:rPr lang="en-GB" sz="2600" dirty="0"/>
              <a:t>the most vulnerable </a:t>
            </a:r>
          </a:p>
          <a:p>
            <a:r>
              <a:rPr lang="en-GB" sz="2600" dirty="0" smtClean="0"/>
              <a:t>Potential to deepen </a:t>
            </a:r>
            <a:r>
              <a:rPr lang="en-GB" sz="2600" dirty="0"/>
              <a:t>pre-crisis </a:t>
            </a:r>
            <a:r>
              <a:rPr lang="en-GB" sz="2600" dirty="0" smtClean="0"/>
              <a:t>inequalities</a:t>
            </a:r>
          </a:p>
          <a:p>
            <a:endParaRPr lang="en-GB" sz="2600" dirty="0" smtClean="0"/>
          </a:p>
          <a:p>
            <a:r>
              <a:rPr lang="en-GB" sz="2600" dirty="0" smtClean="0"/>
              <a:t>We do not meet donor requirements</a:t>
            </a:r>
            <a:endParaRPr lang="en-GB" sz="2600" dirty="0"/>
          </a:p>
        </p:txBody>
      </p:sp>
    </p:spTree>
    <p:extLst>
      <p:ext uri="{BB962C8B-B14F-4D97-AF65-F5344CB8AC3E}">
        <p14:creationId xmlns:p14="http://schemas.microsoft.com/office/powerpoint/2010/main" val="3383023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0" dirty="0" smtClean="0"/>
              <a:t>Beneficiary selection &amp; Prioritisation</a:t>
            </a:r>
            <a:endParaRPr lang="en-GB" sz="3200" i="0" dirty="0"/>
          </a:p>
        </p:txBody>
      </p:sp>
      <p:sp>
        <p:nvSpPr>
          <p:cNvPr id="3" name="Content Placeholder 2"/>
          <p:cNvSpPr>
            <a:spLocks noGrp="1"/>
          </p:cNvSpPr>
          <p:nvPr>
            <p:ph idx="1"/>
          </p:nvPr>
        </p:nvSpPr>
        <p:spPr>
          <a:xfrm>
            <a:off x="533400" y="1828800"/>
            <a:ext cx="8291264" cy="4114800"/>
          </a:xfrm>
        </p:spPr>
        <p:txBody>
          <a:bodyPr/>
          <a:lstStyle/>
          <a:p>
            <a:r>
              <a:rPr lang="en-GB" sz="2400" dirty="0" smtClean="0"/>
              <a:t>Due </a:t>
            </a:r>
            <a:r>
              <a:rPr lang="en-GB" sz="2400" dirty="0"/>
              <a:t>to </a:t>
            </a:r>
            <a:r>
              <a:rPr lang="en-GB" sz="2400" dirty="0" smtClean="0"/>
              <a:t>funding limitations, it is not </a:t>
            </a:r>
            <a:r>
              <a:rPr lang="en-GB" sz="2400" dirty="0"/>
              <a:t>always possible to reach </a:t>
            </a:r>
            <a:r>
              <a:rPr lang="en-GB" sz="2400" dirty="0" smtClean="0"/>
              <a:t>everyone. </a:t>
            </a:r>
          </a:p>
          <a:p>
            <a:r>
              <a:rPr lang="en-GB" sz="2400" dirty="0" smtClean="0"/>
              <a:t>Indeed, not everyone is in need.</a:t>
            </a:r>
          </a:p>
          <a:p>
            <a:endParaRPr lang="en-GB" sz="2400" dirty="0" smtClean="0"/>
          </a:p>
          <a:p>
            <a:r>
              <a:rPr lang="en-GB" sz="2400" dirty="0" smtClean="0"/>
              <a:t>RCRC needs to transparently </a:t>
            </a:r>
            <a:r>
              <a:rPr lang="en-GB" sz="2400" dirty="0"/>
              <a:t>target </a:t>
            </a:r>
            <a:r>
              <a:rPr lang="en-GB" sz="2400" dirty="0" smtClean="0"/>
              <a:t>and prioritise those most at risk to meet immediate and long term needs</a:t>
            </a:r>
          </a:p>
          <a:p>
            <a:r>
              <a:rPr lang="en-GB" sz="2400" dirty="0" smtClean="0"/>
              <a:t>Develop </a:t>
            </a:r>
            <a:r>
              <a:rPr lang="en-GB" sz="2400" b="1" dirty="0">
                <a:solidFill>
                  <a:srgbClr val="FF0000"/>
                </a:solidFill>
              </a:rPr>
              <a:t>beneficiary selection and prioritisation criteria </a:t>
            </a:r>
            <a:r>
              <a:rPr lang="en-GB" sz="2400" dirty="0" smtClean="0"/>
              <a:t>in </a:t>
            </a:r>
            <a:r>
              <a:rPr lang="en-GB" sz="2400" dirty="0"/>
              <a:t>consultation </a:t>
            </a:r>
            <a:r>
              <a:rPr lang="en-GB" sz="2400" dirty="0" smtClean="0"/>
              <a:t>with </a:t>
            </a:r>
            <a:r>
              <a:rPr lang="en-GB" sz="2400" dirty="0"/>
              <a:t>affected </a:t>
            </a:r>
            <a:r>
              <a:rPr lang="en-GB" sz="2400" dirty="0" smtClean="0"/>
              <a:t>community – focus on individual not HH </a:t>
            </a:r>
          </a:p>
        </p:txBody>
      </p:sp>
    </p:spTree>
    <p:extLst>
      <p:ext uri="{BB962C8B-B14F-4D97-AF65-F5344CB8AC3E}">
        <p14:creationId xmlns:p14="http://schemas.microsoft.com/office/powerpoint/2010/main" val="391932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590800"/>
            <a:ext cx="7772400" cy="1905000"/>
          </a:xfrm>
          <a:solidFill>
            <a:schemeClr val="accent3">
              <a:lumMod val="20000"/>
              <a:lumOff val="80000"/>
            </a:schemeClr>
          </a:solidFill>
        </p:spPr>
        <p:txBody>
          <a:bodyPr/>
          <a:lstStyle/>
          <a:p>
            <a:pPr marL="0" indent="0" algn="ctr">
              <a:buNone/>
            </a:pPr>
            <a:r>
              <a:rPr lang="en-GB" sz="3200" b="1" dirty="0"/>
              <a:t>In disaster response we are so busy. Addressing gender and diversity must wait.</a:t>
            </a:r>
          </a:p>
          <a:p>
            <a:pPr marL="0" indent="0" algn="ctr">
              <a:buNone/>
            </a:pPr>
            <a:endParaRPr lang="en-US" sz="3200" b="1" dirty="0"/>
          </a:p>
        </p:txBody>
      </p:sp>
    </p:spTree>
    <p:extLst>
      <p:ext uri="{BB962C8B-B14F-4D97-AF65-F5344CB8AC3E}">
        <p14:creationId xmlns:p14="http://schemas.microsoft.com/office/powerpoint/2010/main" val="3177760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934200" cy="960438"/>
          </a:xfrm>
        </p:spPr>
        <p:txBody>
          <a:bodyPr/>
          <a:lstStyle/>
          <a:p>
            <a:r>
              <a:rPr lang="en-GB" sz="3200" i="0" dirty="0" smtClean="0"/>
              <a:t>Equal Access: Considering our teams</a:t>
            </a:r>
            <a:endParaRPr lang="en-GB" sz="3200" i="0" dirty="0"/>
          </a:p>
        </p:txBody>
      </p:sp>
      <p:sp>
        <p:nvSpPr>
          <p:cNvPr id="3" name="Content Placeholder 2"/>
          <p:cNvSpPr>
            <a:spLocks noGrp="1"/>
          </p:cNvSpPr>
          <p:nvPr>
            <p:ph idx="1"/>
          </p:nvPr>
        </p:nvSpPr>
        <p:spPr>
          <a:xfrm>
            <a:off x="395536" y="1828800"/>
            <a:ext cx="8291264" cy="4596482"/>
          </a:xfrm>
        </p:spPr>
        <p:txBody>
          <a:bodyPr/>
          <a:lstStyle/>
          <a:p>
            <a:r>
              <a:rPr lang="en-GB" sz="2400" dirty="0" smtClean="0"/>
              <a:t>Team composition doing assessments</a:t>
            </a:r>
            <a:r>
              <a:rPr lang="en-GB" sz="2400" dirty="0"/>
              <a:t> </a:t>
            </a:r>
            <a:r>
              <a:rPr lang="en-GB" sz="2400" dirty="0" smtClean="0"/>
              <a:t>is important, we risk not allowing people to truly tell us about their needs</a:t>
            </a:r>
          </a:p>
          <a:p>
            <a:endParaRPr lang="en-GB" sz="2400" dirty="0"/>
          </a:p>
          <a:p>
            <a:r>
              <a:rPr lang="en-GB" sz="2400" dirty="0" smtClean="0"/>
              <a:t>We also need to consider practical ways in emergencies to transform our teams to meet needs – volunteerism and leveraging all capacities in the community</a:t>
            </a:r>
          </a:p>
          <a:p>
            <a:endParaRPr lang="en-GB" sz="2400" b="1" dirty="0" smtClean="0">
              <a:solidFill>
                <a:srgbClr val="FF0000"/>
              </a:solidFill>
            </a:endParaRPr>
          </a:p>
          <a:p>
            <a:r>
              <a:rPr lang="en-GB" sz="2400" b="1" dirty="0" smtClean="0">
                <a:solidFill>
                  <a:srgbClr val="FF0000"/>
                </a:solidFill>
              </a:rPr>
              <a:t>Tabasco floods (2007, Mexico)</a:t>
            </a:r>
          </a:p>
          <a:p>
            <a:pPr marL="0" indent="0" algn="ctr">
              <a:buNone/>
            </a:pPr>
            <a:r>
              <a:rPr lang="en-GB" sz="2400" u="sng" dirty="0" smtClean="0">
                <a:hlinkClick r:id="rId3"/>
              </a:rPr>
              <a:t>https</a:t>
            </a:r>
            <a:r>
              <a:rPr lang="en-GB" sz="2400" u="sng" dirty="0">
                <a:hlinkClick r:id="rId3"/>
              </a:rPr>
              <a:t>://www.youtube.com/watch?v=3d-Yu8Dh1LY</a:t>
            </a:r>
            <a:endParaRPr lang="en-GB" sz="2400" u="sng" dirty="0"/>
          </a:p>
          <a:p>
            <a:endParaRPr lang="en-GB" sz="2400" b="1" dirty="0" smtClean="0">
              <a:solidFill>
                <a:srgbClr val="FF0000"/>
              </a:solidFill>
            </a:endParaRPr>
          </a:p>
        </p:txBody>
      </p:sp>
    </p:spTree>
    <p:extLst>
      <p:ext uri="{BB962C8B-B14F-4D97-AF65-F5344CB8AC3E}">
        <p14:creationId xmlns:p14="http://schemas.microsoft.com/office/powerpoint/2010/main" val="4078218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Thank you! </a:t>
            </a:r>
            <a:endParaRPr lang="en-US" sz="3200" dirty="0"/>
          </a:p>
        </p:txBody>
      </p:sp>
      <p:sp>
        <p:nvSpPr>
          <p:cNvPr id="3" name="Content Placeholder 2"/>
          <p:cNvSpPr>
            <a:spLocks noGrp="1"/>
          </p:cNvSpPr>
          <p:nvPr>
            <p:ph idx="1"/>
          </p:nvPr>
        </p:nvSpPr>
        <p:spPr>
          <a:xfrm>
            <a:off x="1524000" y="2438400"/>
            <a:ext cx="3276600" cy="2514600"/>
          </a:xfrm>
        </p:spPr>
        <p:txBody>
          <a:bodyPr/>
          <a:lstStyle/>
          <a:p>
            <a:endParaRPr lang="en-US" dirty="0"/>
          </a:p>
          <a:p>
            <a:pPr algn="ctr"/>
            <a:endParaRPr lang="en-US" dirty="0" smtClean="0"/>
          </a:p>
          <a:p>
            <a:pPr marL="0" indent="0" algn="ctr">
              <a:buNone/>
            </a:pPr>
            <a:r>
              <a:rPr lang="en-US" sz="3000" b="1" dirty="0"/>
              <a:t>A</a:t>
            </a:r>
            <a:r>
              <a:rPr lang="en-US" sz="3000" b="1" dirty="0" smtClean="0"/>
              <a:t>ny questions?</a:t>
            </a:r>
            <a:endParaRPr lang="en-US" sz="3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17621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859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Inside the disaster – survivors</a:t>
            </a:r>
            <a:endParaRPr lang="en-GB" sz="3200" i="0"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5643001"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750" y="2663066"/>
            <a:ext cx="1938338" cy="145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95" y="2342533"/>
            <a:ext cx="2503158" cy="16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7070" y="2701383"/>
            <a:ext cx="23336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287" y="2342533"/>
            <a:ext cx="2145463" cy="161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9838" y="4014683"/>
            <a:ext cx="1826162" cy="230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546" y="3910147"/>
            <a:ext cx="1812036" cy="232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45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Exercise</a:t>
            </a:r>
            <a:endParaRPr lang="en-GB" sz="3200" i="0" dirty="0">
              <a:latin typeface="+mn-lt"/>
            </a:endParaRPr>
          </a:p>
        </p:txBody>
      </p:sp>
      <p:sp>
        <p:nvSpPr>
          <p:cNvPr id="3" name="Content Placeholder 2"/>
          <p:cNvSpPr>
            <a:spLocks noGrp="1"/>
          </p:cNvSpPr>
          <p:nvPr>
            <p:ph idx="1"/>
          </p:nvPr>
        </p:nvSpPr>
        <p:spPr>
          <a:xfrm>
            <a:off x="2267744" y="2132856"/>
            <a:ext cx="6624736" cy="4292426"/>
          </a:xfrm>
        </p:spPr>
        <p:txBody>
          <a:bodyPr/>
          <a:lstStyle/>
          <a:p>
            <a:pPr marL="0" indent="0">
              <a:buNone/>
            </a:pPr>
            <a:r>
              <a:rPr lang="en-GB" sz="2600" i="1" dirty="0" smtClean="0">
                <a:latin typeface="+mj-lt"/>
              </a:rPr>
              <a:t>Minimum Standard Commitments to Gender and Diversity in Emergency Programming</a:t>
            </a:r>
          </a:p>
          <a:p>
            <a:pPr lvl="0"/>
            <a:r>
              <a:rPr lang="en-GB" sz="2600" b="1" dirty="0" smtClean="0">
                <a:latin typeface="+mj-lt"/>
              </a:rPr>
              <a:t>Seven sectors </a:t>
            </a:r>
            <a:r>
              <a:rPr lang="en-GB" sz="2600" dirty="0" smtClean="0">
                <a:latin typeface="+mj-lt"/>
              </a:rPr>
              <a:t>– health, food, WASH, shelter (and settlements), livelihoods, NFIs</a:t>
            </a:r>
          </a:p>
          <a:p>
            <a:pPr lvl="0"/>
            <a:r>
              <a:rPr lang="en-GB" sz="2600" b="1" dirty="0" smtClean="0">
                <a:solidFill>
                  <a:prstClr val="black"/>
                </a:solidFill>
                <a:latin typeface="+mj-lt"/>
              </a:rPr>
              <a:t>Four </a:t>
            </a:r>
            <a:r>
              <a:rPr lang="en-GB" sz="2600" b="1" dirty="0">
                <a:solidFill>
                  <a:prstClr val="black"/>
                </a:solidFill>
                <a:latin typeface="+mj-lt"/>
              </a:rPr>
              <a:t>Commitments </a:t>
            </a:r>
            <a:r>
              <a:rPr lang="en-GB" sz="2600" dirty="0">
                <a:solidFill>
                  <a:prstClr val="black"/>
                </a:solidFill>
                <a:latin typeface="+mj-lt"/>
              </a:rPr>
              <a:t>(with corresponding standards</a:t>
            </a:r>
            <a:r>
              <a:rPr lang="en-GB" sz="2800" dirty="0" smtClean="0">
                <a:solidFill>
                  <a:prstClr val="black"/>
                </a:solidFill>
                <a:latin typeface="Calibri"/>
              </a:rPr>
              <a:t>)</a:t>
            </a:r>
            <a:endParaRPr lang="en-GB" sz="2600" dirty="0" smtClean="0">
              <a:latin typeface="+mj-lt"/>
            </a:endParaRPr>
          </a:p>
          <a:p>
            <a:r>
              <a:rPr lang="en-GB" sz="2600" b="1" dirty="0" smtClean="0">
                <a:latin typeface="+mj-lt"/>
              </a:rPr>
              <a:t>D</a:t>
            </a:r>
            <a:r>
              <a:rPr lang="en-GB" sz="2600" dirty="0" smtClean="0">
                <a:latin typeface="+mj-lt"/>
              </a:rPr>
              <a:t> – dignity</a:t>
            </a:r>
          </a:p>
          <a:p>
            <a:r>
              <a:rPr lang="en-GB" sz="2600" b="1" dirty="0" smtClean="0">
                <a:latin typeface="+mj-lt"/>
              </a:rPr>
              <a:t>A</a:t>
            </a:r>
            <a:r>
              <a:rPr lang="en-GB" sz="2600" dirty="0" smtClean="0">
                <a:latin typeface="+mj-lt"/>
              </a:rPr>
              <a:t> – access</a:t>
            </a:r>
          </a:p>
          <a:p>
            <a:r>
              <a:rPr lang="en-GB" sz="2600" b="1" dirty="0" smtClean="0">
                <a:latin typeface="+mj-lt"/>
              </a:rPr>
              <a:t>P</a:t>
            </a:r>
            <a:r>
              <a:rPr lang="en-GB" sz="2600" dirty="0" smtClean="0">
                <a:latin typeface="+mj-lt"/>
              </a:rPr>
              <a:t> – participation</a:t>
            </a:r>
          </a:p>
          <a:p>
            <a:r>
              <a:rPr lang="en-GB" sz="2600" b="1" dirty="0" smtClean="0">
                <a:latin typeface="+mj-lt"/>
              </a:rPr>
              <a:t>S</a:t>
            </a:r>
            <a:r>
              <a:rPr lang="en-GB" sz="2600" dirty="0" smtClean="0">
                <a:latin typeface="+mj-lt"/>
              </a:rPr>
              <a:t> - safety</a:t>
            </a:r>
            <a:endParaRPr lang="en-GB" sz="2600" dirty="0">
              <a:latin typeface="+mj-lt"/>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48" y="2858075"/>
            <a:ext cx="1821784" cy="258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89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Exercise</a:t>
            </a:r>
            <a:endParaRPr lang="en-GB" sz="3200" i="0" dirty="0">
              <a:latin typeface="+mn-lt"/>
            </a:endParaRPr>
          </a:p>
        </p:txBody>
      </p:sp>
      <p:sp>
        <p:nvSpPr>
          <p:cNvPr id="3" name="Content Placeholder 2"/>
          <p:cNvSpPr>
            <a:spLocks noGrp="1"/>
          </p:cNvSpPr>
          <p:nvPr>
            <p:ph idx="1"/>
          </p:nvPr>
        </p:nvSpPr>
        <p:spPr>
          <a:xfrm>
            <a:off x="395536" y="2132856"/>
            <a:ext cx="8291264" cy="4292426"/>
          </a:xfrm>
        </p:spPr>
        <p:txBody>
          <a:bodyPr/>
          <a:lstStyle/>
          <a:p>
            <a:r>
              <a:rPr lang="en-GB" sz="2600" dirty="0" smtClean="0">
                <a:latin typeface="+mn-lt"/>
              </a:rPr>
              <a:t>Each person’s distinct </a:t>
            </a:r>
            <a:r>
              <a:rPr lang="en-GB" sz="2600" u="sng" dirty="0" smtClean="0">
                <a:latin typeface="+mn-lt"/>
              </a:rPr>
              <a:t>needs</a:t>
            </a:r>
            <a:r>
              <a:rPr lang="en-GB" sz="2600" dirty="0" smtClean="0">
                <a:latin typeface="+mn-lt"/>
              </a:rPr>
              <a:t> – </a:t>
            </a:r>
            <a:r>
              <a:rPr lang="en-GB" sz="2600" dirty="0">
                <a:latin typeface="+mj-lt"/>
              </a:rPr>
              <a:t>health, food, WASH, shelter (and settlements), livelihoods, NFIs</a:t>
            </a:r>
            <a:endParaRPr lang="en-GB" sz="2600" dirty="0" smtClean="0">
              <a:latin typeface="+mj-lt"/>
            </a:endParaRPr>
          </a:p>
          <a:p>
            <a:pPr marL="0" indent="0">
              <a:buNone/>
            </a:pPr>
            <a:endParaRPr lang="en-GB" sz="400" dirty="0" smtClean="0">
              <a:latin typeface="+mn-lt"/>
            </a:endParaRPr>
          </a:p>
          <a:p>
            <a:r>
              <a:rPr lang="en-GB" sz="2600" dirty="0">
                <a:latin typeface="+mn-lt"/>
              </a:rPr>
              <a:t>E</a:t>
            </a:r>
            <a:r>
              <a:rPr lang="en-GB" sz="2600" dirty="0" smtClean="0">
                <a:latin typeface="+mn-lt"/>
              </a:rPr>
              <a:t>ach person’s </a:t>
            </a:r>
            <a:r>
              <a:rPr lang="en-GB" sz="2600" u="sng" dirty="0" smtClean="0">
                <a:latin typeface="+mn-lt"/>
              </a:rPr>
              <a:t>protection risks</a:t>
            </a:r>
            <a:r>
              <a:rPr lang="en-GB" sz="2600" dirty="0" smtClean="0">
                <a:latin typeface="+mn-lt"/>
              </a:rPr>
              <a:t> and </a:t>
            </a:r>
            <a:r>
              <a:rPr lang="en-GB" sz="2600" u="sng" dirty="0" smtClean="0">
                <a:latin typeface="+mn-lt"/>
              </a:rPr>
              <a:t>capacities </a:t>
            </a:r>
          </a:p>
          <a:p>
            <a:r>
              <a:rPr lang="en-GB" sz="2600" dirty="0"/>
              <a:t>Consider issues such as referrals and partnerships </a:t>
            </a:r>
            <a:endParaRPr lang="en-GB" sz="2600" u="sng" dirty="0" smtClean="0">
              <a:latin typeface="+mn-lt"/>
            </a:endParaRPr>
          </a:p>
          <a:p>
            <a:pPr marL="0" indent="0">
              <a:buNone/>
            </a:pPr>
            <a:endParaRPr lang="en-GB" sz="400" dirty="0" smtClean="0">
              <a:latin typeface="+mn-lt"/>
            </a:endParaRPr>
          </a:p>
          <a:p>
            <a:r>
              <a:rPr lang="en-GB" sz="2600" dirty="0" smtClean="0">
                <a:latin typeface="+mn-lt"/>
              </a:rPr>
              <a:t>10 minutes with ‘your’ person; rotate for three minutes with each person in the gallery; stop when back where you started.</a:t>
            </a:r>
          </a:p>
          <a:p>
            <a:pPr marL="0" indent="0">
              <a:buNone/>
            </a:pPr>
            <a:endParaRPr lang="en-GB" sz="400" dirty="0" smtClean="0">
              <a:latin typeface="+mn-lt"/>
            </a:endParaRPr>
          </a:p>
          <a:p>
            <a:r>
              <a:rPr lang="en-GB" sz="2600" dirty="0" smtClean="0">
                <a:latin typeface="+mn-lt"/>
              </a:rPr>
              <a:t>Does each point noted address the survivor’s </a:t>
            </a:r>
            <a:r>
              <a:rPr lang="en-GB" sz="2600" b="1" dirty="0" smtClean="0">
                <a:solidFill>
                  <a:schemeClr val="accent3">
                    <a:lumMod val="50000"/>
                  </a:schemeClr>
                </a:solidFill>
                <a:latin typeface="+mn-lt"/>
              </a:rPr>
              <a:t>dignity (D)</a:t>
            </a:r>
            <a:r>
              <a:rPr lang="en-GB" sz="2600" dirty="0" smtClean="0">
                <a:latin typeface="+mn-lt"/>
              </a:rPr>
              <a:t>, </a:t>
            </a:r>
            <a:r>
              <a:rPr lang="en-GB" sz="2600" b="1" dirty="0" smtClean="0">
                <a:solidFill>
                  <a:schemeClr val="tx2"/>
                </a:solidFill>
                <a:latin typeface="+mn-lt"/>
              </a:rPr>
              <a:t>access</a:t>
            </a:r>
            <a:r>
              <a:rPr lang="en-GB" sz="2600" b="1" dirty="0" smtClean="0">
                <a:solidFill>
                  <a:srgbClr val="FFFF00"/>
                </a:solidFill>
                <a:latin typeface="+mn-lt"/>
              </a:rPr>
              <a:t> </a:t>
            </a:r>
            <a:r>
              <a:rPr lang="en-GB" sz="2600" dirty="0" smtClean="0">
                <a:latin typeface="+mn-lt"/>
              </a:rPr>
              <a:t>to assistance </a:t>
            </a:r>
            <a:r>
              <a:rPr lang="en-GB" sz="2600" b="1" dirty="0" smtClean="0">
                <a:solidFill>
                  <a:schemeClr val="tx2"/>
                </a:solidFill>
                <a:latin typeface="+mn-lt"/>
              </a:rPr>
              <a:t>(A)</a:t>
            </a:r>
            <a:r>
              <a:rPr lang="en-GB" sz="2600" dirty="0" smtClean="0">
                <a:latin typeface="+mn-lt"/>
              </a:rPr>
              <a:t>, </a:t>
            </a:r>
            <a:r>
              <a:rPr lang="en-GB" sz="2600" b="1" dirty="0" smtClean="0">
                <a:solidFill>
                  <a:srgbClr val="FFC000"/>
                </a:solidFill>
                <a:latin typeface="+mn-lt"/>
              </a:rPr>
              <a:t>participation</a:t>
            </a:r>
            <a:r>
              <a:rPr lang="en-GB" sz="2600" dirty="0" smtClean="0">
                <a:solidFill>
                  <a:srgbClr val="FFC000"/>
                </a:solidFill>
                <a:latin typeface="+mn-lt"/>
              </a:rPr>
              <a:t> </a:t>
            </a:r>
            <a:r>
              <a:rPr lang="en-GB" sz="2600" b="1" dirty="0" smtClean="0">
                <a:solidFill>
                  <a:srgbClr val="FFC000"/>
                </a:solidFill>
                <a:latin typeface="+mn-lt"/>
              </a:rPr>
              <a:t>(P) </a:t>
            </a:r>
            <a:r>
              <a:rPr lang="en-GB" sz="2600" dirty="0" smtClean="0">
                <a:latin typeface="+mn-lt"/>
              </a:rPr>
              <a:t>and/or </a:t>
            </a:r>
            <a:r>
              <a:rPr lang="en-GB" sz="2600" b="1" dirty="0" smtClean="0">
                <a:solidFill>
                  <a:srgbClr val="FF0000"/>
                </a:solidFill>
                <a:latin typeface="+mn-lt"/>
              </a:rPr>
              <a:t>safety (S)</a:t>
            </a:r>
            <a:r>
              <a:rPr lang="en-GB" sz="2600" dirty="0" smtClean="0">
                <a:solidFill>
                  <a:srgbClr val="FF0000"/>
                </a:solidFill>
                <a:latin typeface="+mn-lt"/>
              </a:rPr>
              <a:t>? (place letter)</a:t>
            </a:r>
            <a:endParaRPr lang="en-GB" sz="2600" b="1" dirty="0">
              <a:solidFill>
                <a:srgbClr val="FF0000"/>
              </a:solidFill>
              <a:latin typeface="+mn-lt"/>
            </a:endParaRPr>
          </a:p>
        </p:txBody>
      </p:sp>
    </p:spTree>
    <p:extLst>
      <p:ext uri="{BB962C8B-B14F-4D97-AF65-F5344CB8AC3E}">
        <p14:creationId xmlns:p14="http://schemas.microsoft.com/office/powerpoint/2010/main" val="61661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362200"/>
            <a:ext cx="7772400" cy="2286000"/>
          </a:xfrm>
          <a:solidFill>
            <a:schemeClr val="accent6">
              <a:lumMod val="20000"/>
              <a:lumOff val="80000"/>
            </a:schemeClr>
          </a:solidFill>
        </p:spPr>
        <p:txBody>
          <a:bodyPr/>
          <a:lstStyle/>
          <a:p>
            <a:pPr marL="0" indent="0" algn="ctr">
              <a:buNone/>
            </a:pPr>
            <a:r>
              <a:rPr lang="en-GB" sz="3200" b="1" dirty="0"/>
              <a:t>In a disaster response, trying to meet the distinct needs of people with a disability represents an unacceptable burden on limited resources. </a:t>
            </a:r>
            <a:endParaRPr lang="en-US" sz="3200" b="1" dirty="0"/>
          </a:p>
          <a:p>
            <a:pPr marL="0" indent="0" algn="ctr">
              <a:buNone/>
            </a:pPr>
            <a:endParaRPr lang="en-US" sz="3000" b="1" dirty="0"/>
          </a:p>
        </p:txBody>
      </p:sp>
    </p:spTree>
    <p:extLst>
      <p:ext uri="{BB962C8B-B14F-4D97-AF65-F5344CB8AC3E}">
        <p14:creationId xmlns:p14="http://schemas.microsoft.com/office/powerpoint/2010/main" val="3664793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362200"/>
            <a:ext cx="7772400" cy="1600200"/>
          </a:xfrm>
          <a:solidFill>
            <a:schemeClr val="accent1">
              <a:lumMod val="20000"/>
              <a:lumOff val="80000"/>
            </a:schemeClr>
          </a:solidFill>
        </p:spPr>
        <p:txBody>
          <a:bodyPr/>
          <a:lstStyle/>
          <a:p>
            <a:pPr marL="0" indent="0" algn="ctr">
              <a:buNone/>
            </a:pPr>
            <a:r>
              <a:rPr lang="en-GB" sz="3200" b="1" dirty="0" smtClean="0"/>
              <a:t>In disasters the elderly are </a:t>
            </a:r>
            <a:r>
              <a:rPr lang="en-GB" sz="3200" b="1" dirty="0"/>
              <a:t>dependent and always need help</a:t>
            </a:r>
            <a:endParaRPr lang="en-US" sz="3200" b="1" dirty="0"/>
          </a:p>
          <a:p>
            <a:pPr marL="0" indent="0" algn="ctr">
              <a:buNone/>
            </a:pPr>
            <a:endParaRPr lang="en-US" sz="3000" b="1" dirty="0"/>
          </a:p>
        </p:txBody>
      </p:sp>
    </p:spTree>
    <p:extLst>
      <p:ext uri="{BB962C8B-B14F-4D97-AF65-F5344CB8AC3E}">
        <p14:creationId xmlns:p14="http://schemas.microsoft.com/office/powerpoint/2010/main" val="2248966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762000" y="2209800"/>
            <a:ext cx="7772400" cy="3048000"/>
          </a:xfrm>
          <a:solidFill>
            <a:schemeClr val="accent2">
              <a:lumMod val="20000"/>
              <a:lumOff val="80000"/>
            </a:schemeClr>
          </a:solidFill>
        </p:spPr>
        <p:txBody>
          <a:bodyPr/>
          <a:lstStyle/>
          <a:p>
            <a:pPr marL="0" indent="0">
              <a:buNone/>
            </a:pPr>
            <a:r>
              <a:rPr lang="en-GB" sz="3200" b="1" dirty="0"/>
              <a:t>Adolescent/teenage girls; woman or child? </a:t>
            </a:r>
          </a:p>
          <a:p>
            <a:pPr marL="0" indent="0">
              <a:buNone/>
            </a:pPr>
            <a:endParaRPr lang="en-GB" sz="1000" dirty="0"/>
          </a:p>
          <a:p>
            <a:pPr marL="0" indent="0">
              <a:buNone/>
            </a:pPr>
            <a:r>
              <a:rPr lang="en-GB" sz="3200" b="1" dirty="0"/>
              <a:t>In our emergency programmes, it makes no difference as long as they are included in the overall number.</a:t>
            </a:r>
          </a:p>
          <a:p>
            <a:pPr marL="0" indent="0" algn="ctr">
              <a:buNone/>
            </a:pPr>
            <a:endParaRPr lang="en-US" sz="3200" b="1" dirty="0"/>
          </a:p>
          <a:p>
            <a:pPr marL="0" indent="0" algn="ctr">
              <a:buNone/>
            </a:pPr>
            <a:endParaRPr lang="en-US" sz="3000" b="1" dirty="0"/>
          </a:p>
        </p:txBody>
      </p:sp>
    </p:spTree>
    <p:extLst>
      <p:ext uri="{BB962C8B-B14F-4D97-AF65-F5344CB8AC3E}">
        <p14:creationId xmlns:p14="http://schemas.microsoft.com/office/powerpoint/2010/main" val="748016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hear about gender and diversity?</a:t>
            </a:r>
            <a:endParaRPr lang="en-GB" dirty="0"/>
          </a:p>
        </p:txBody>
      </p:sp>
      <p:sp>
        <p:nvSpPr>
          <p:cNvPr id="3" name="Content Placeholder 2"/>
          <p:cNvSpPr>
            <a:spLocks noGrp="1"/>
          </p:cNvSpPr>
          <p:nvPr>
            <p:ph idx="1"/>
          </p:nvPr>
        </p:nvSpPr>
        <p:spPr>
          <a:xfrm>
            <a:off x="4286316" y="2351314"/>
            <a:ext cx="4258816" cy="2580109"/>
          </a:xfrm>
        </p:spPr>
        <p:txBody>
          <a:bodyPr/>
          <a:lstStyle/>
          <a:p>
            <a:pPr marL="0" indent="0">
              <a:buNone/>
            </a:pPr>
            <a:r>
              <a:rPr lang="en-GB" b="1" dirty="0" smtClean="0"/>
              <a:t>COMMON CHALLENGES</a:t>
            </a:r>
          </a:p>
          <a:p>
            <a:r>
              <a:rPr lang="en-GB" dirty="0" smtClean="0"/>
              <a:t>Too busy</a:t>
            </a:r>
          </a:p>
          <a:p>
            <a:r>
              <a:rPr lang="en-GB" dirty="0" smtClean="0"/>
              <a:t>No resources</a:t>
            </a:r>
          </a:p>
          <a:p>
            <a:r>
              <a:rPr lang="en-GB" dirty="0" smtClean="0"/>
              <a:t>Not a priority</a:t>
            </a:r>
          </a:p>
          <a:p>
            <a:r>
              <a:rPr lang="en-GB" dirty="0" smtClean="0"/>
              <a:t>I do not know how to do it</a:t>
            </a:r>
          </a:p>
          <a:p>
            <a:r>
              <a:rPr lang="en-GB" dirty="0" smtClean="0"/>
              <a:t>It is for someone else to do</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362200"/>
            <a:ext cx="3829116" cy="2868141"/>
          </a:xfrm>
          <a:prstGeom prst="rect">
            <a:avLst/>
          </a:prstGeom>
        </p:spPr>
      </p:pic>
    </p:spTree>
    <p:extLst>
      <p:ext uri="{BB962C8B-B14F-4D97-AF65-F5344CB8AC3E}">
        <p14:creationId xmlns:p14="http://schemas.microsoft.com/office/powerpoint/2010/main" val="317143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it matters in our approach to disasters?</a:t>
            </a:r>
            <a:endParaRPr lang="en-GB" dirty="0"/>
          </a:p>
        </p:txBody>
      </p:sp>
      <p:sp>
        <p:nvSpPr>
          <p:cNvPr id="4" name="Content Placeholder 3"/>
          <p:cNvSpPr>
            <a:spLocks noGrp="1"/>
          </p:cNvSpPr>
          <p:nvPr>
            <p:ph idx="1"/>
          </p:nvPr>
        </p:nvSpPr>
        <p:spPr>
          <a:xfrm>
            <a:off x="282770" y="1943046"/>
            <a:ext cx="8632630" cy="4031873"/>
          </a:xfrm>
          <a:prstGeom prst="rect">
            <a:avLst/>
          </a:prstGeom>
        </p:spPr>
        <p:txBody>
          <a:bodyPr wrap="square">
            <a:spAutoFit/>
          </a:bodyPr>
          <a:lstStyle/>
          <a:p>
            <a:pPr marL="0" indent="0" algn="ctr">
              <a:buNone/>
            </a:pPr>
            <a:r>
              <a:rPr lang="en-US" b="1" dirty="0">
                <a:solidFill>
                  <a:prstClr val="black"/>
                </a:solidFill>
              </a:rPr>
              <a:t>Women, girls and </a:t>
            </a:r>
            <a:r>
              <a:rPr lang="en-US" b="1" dirty="0" smtClean="0">
                <a:solidFill>
                  <a:prstClr val="black"/>
                </a:solidFill>
              </a:rPr>
              <a:t>boys are </a:t>
            </a:r>
            <a:r>
              <a:rPr lang="en-US" b="1" dirty="0">
                <a:solidFill>
                  <a:prstClr val="black"/>
                </a:solidFill>
              </a:rPr>
              <a:t>14 times more likely to die during a disaster than are men</a:t>
            </a:r>
          </a:p>
          <a:p>
            <a:endParaRPr lang="en-US" sz="2000" dirty="0" smtClean="0">
              <a:solidFill>
                <a:prstClr val="black"/>
              </a:solidFill>
              <a:latin typeface="Arial" panose="020B0604020202020204" pitchFamily="34" charset="0"/>
              <a:cs typeface="Arial" panose="020B0604020202020204" pitchFamily="34" charset="0"/>
            </a:endParaRPr>
          </a:p>
          <a:p>
            <a:r>
              <a:rPr lang="en-US" sz="2000" dirty="0" smtClean="0">
                <a:solidFill>
                  <a:prstClr val="black"/>
                </a:solidFill>
                <a:latin typeface="Arial" panose="020B0604020202020204" pitchFamily="34" charset="0"/>
                <a:cs typeface="Arial" panose="020B0604020202020204" pitchFamily="34" charset="0"/>
              </a:rPr>
              <a:t>Indian Ocean </a:t>
            </a:r>
            <a:r>
              <a:rPr lang="en-US" sz="2000" dirty="0">
                <a:solidFill>
                  <a:prstClr val="black"/>
                </a:solidFill>
                <a:latin typeface="Arial" panose="020B0604020202020204" pitchFamily="34" charset="0"/>
                <a:cs typeface="Arial" panose="020B0604020202020204" pitchFamily="34" charset="0"/>
              </a:rPr>
              <a:t>Tsunami, 2004 			</a:t>
            </a:r>
            <a:r>
              <a:rPr lang="en-US" sz="2000" b="1" dirty="0" smtClean="0">
                <a:solidFill>
                  <a:prstClr val="black"/>
                </a:solidFill>
                <a:latin typeface="Arial" panose="020B0604020202020204" pitchFamily="34" charset="0"/>
                <a:cs typeface="Arial" panose="020B0604020202020204" pitchFamily="34" charset="0"/>
              </a:rPr>
              <a:t>+80% </a:t>
            </a:r>
            <a:r>
              <a:rPr lang="en-US" sz="2000" b="1" dirty="0">
                <a:solidFill>
                  <a:prstClr val="black"/>
                </a:solidFill>
                <a:latin typeface="Arial" panose="020B0604020202020204" pitchFamily="34" charset="0"/>
                <a:cs typeface="Arial" panose="020B0604020202020204" pitchFamily="34" charset="0"/>
              </a:rPr>
              <a:t>fatalities </a:t>
            </a:r>
            <a:r>
              <a:rPr lang="en-US" sz="2000" b="1" dirty="0" smtClean="0">
                <a:solidFill>
                  <a:prstClr val="black"/>
                </a:solidFill>
                <a:latin typeface="Arial" panose="020B0604020202020204" pitchFamily="34" charset="0"/>
                <a:cs typeface="Arial" panose="020B0604020202020204" pitchFamily="34" charset="0"/>
              </a:rPr>
              <a:t>	women						</a:t>
            </a:r>
          </a:p>
          <a:p>
            <a:r>
              <a:rPr lang="en-GB" sz="2000" dirty="0" smtClean="0">
                <a:solidFill>
                  <a:prstClr val="black"/>
                </a:solidFill>
                <a:latin typeface="Arial" panose="020B0604020202020204" pitchFamily="34" charset="0"/>
                <a:cs typeface="Arial" panose="020B0604020202020204" pitchFamily="34" charset="0"/>
              </a:rPr>
              <a:t>Japan </a:t>
            </a:r>
            <a:r>
              <a:rPr lang="en-GB" sz="2000" dirty="0">
                <a:solidFill>
                  <a:prstClr val="black"/>
                </a:solidFill>
                <a:latin typeface="Arial" panose="020B0604020202020204" pitchFamily="34" charset="0"/>
                <a:cs typeface="Arial" panose="020B0604020202020204" pitchFamily="34" charset="0"/>
              </a:rPr>
              <a:t>earthquake			 </a:t>
            </a:r>
            <a:r>
              <a:rPr lang="en-GB" sz="2000" b="1" dirty="0">
                <a:solidFill>
                  <a:prstClr val="black"/>
                </a:solidFill>
                <a:latin typeface="Arial" panose="020B0604020202020204" pitchFamily="34" charset="0"/>
                <a:cs typeface="Arial" panose="020B0604020202020204" pitchFamily="34" charset="0"/>
              </a:rPr>
              <a:t>65% of </a:t>
            </a:r>
            <a:r>
              <a:rPr lang="en-GB" sz="2000" b="1" dirty="0" smtClean="0">
                <a:solidFill>
                  <a:prstClr val="black"/>
                </a:solidFill>
                <a:latin typeface="Arial" panose="020B0604020202020204" pitchFamily="34" charset="0"/>
                <a:cs typeface="Arial" panose="020B0604020202020204" pitchFamily="34" charset="0"/>
              </a:rPr>
              <a:t>casualties 60</a:t>
            </a:r>
            <a:r>
              <a:rPr lang="en-GB" sz="2000" b="1" dirty="0">
                <a:solidFill>
                  <a:prstClr val="black"/>
                </a:solidFill>
                <a:latin typeface="Arial" panose="020B0604020202020204" pitchFamily="34" charset="0"/>
                <a:cs typeface="Arial" panose="020B0604020202020204" pitchFamily="34" charset="0"/>
              </a:rPr>
              <a:t>+ </a:t>
            </a:r>
            <a:endParaRPr lang="en-GB" sz="2000" b="1" dirty="0" smtClean="0">
              <a:solidFill>
                <a:prstClr val="black"/>
              </a:solidFill>
              <a:latin typeface="Arial" panose="020B0604020202020204" pitchFamily="34" charset="0"/>
              <a:cs typeface="Arial" panose="020B0604020202020204" pitchFamily="34" charset="0"/>
            </a:endParaRPr>
          </a:p>
          <a:p>
            <a:endParaRPr lang="en-GB" sz="2000" dirty="0" smtClean="0"/>
          </a:p>
          <a:p>
            <a:r>
              <a:rPr lang="en-GB" sz="2000" dirty="0" smtClean="0"/>
              <a:t>Cyclone </a:t>
            </a:r>
            <a:r>
              <a:rPr lang="en-GB" sz="2000" dirty="0" err="1" smtClean="0"/>
              <a:t>Nargis</a:t>
            </a:r>
            <a:r>
              <a:rPr lang="en-GB" sz="2000" dirty="0" smtClean="0"/>
              <a:t>, 2008 		   </a:t>
            </a:r>
            <a:r>
              <a:rPr lang="en-GB" sz="2000" b="1" dirty="0" smtClean="0"/>
              <a:t>61% deaths </a:t>
            </a:r>
            <a:r>
              <a:rPr lang="en-GB" sz="2000" b="1" dirty="0"/>
              <a:t>women </a:t>
            </a:r>
            <a:r>
              <a:rPr lang="en-GB" sz="2000" b="1" dirty="0" smtClean="0"/>
              <a:t>&amp; children</a:t>
            </a:r>
            <a:endParaRPr lang="en-US" sz="2000" b="1" dirty="0"/>
          </a:p>
          <a:p>
            <a:pPr marL="0" indent="0">
              <a:buNone/>
            </a:pPr>
            <a:endParaRPr lang="en-GB" sz="2000" b="1" dirty="0" smtClean="0">
              <a:solidFill>
                <a:prstClr val="black"/>
              </a:solidFill>
            </a:endParaRPr>
          </a:p>
          <a:p>
            <a:endParaRPr lang="en-GB" sz="2000" dirty="0">
              <a:solidFill>
                <a:prstClr val="black"/>
              </a:solidFill>
              <a:latin typeface="Arial" panose="020B0604020202020204" pitchFamily="34" charset="0"/>
              <a:cs typeface="Arial" panose="020B0604020202020204" pitchFamily="34" charset="0"/>
            </a:endParaRPr>
          </a:p>
          <a:p>
            <a:pPr marL="0" indent="0">
              <a:buNone/>
            </a:pPr>
            <a:r>
              <a:rPr lang="en-GB" sz="2000" dirty="0">
                <a:solidFill>
                  <a:prstClr val="black"/>
                </a:solidFill>
                <a:latin typeface="Arial" panose="020B0604020202020204" pitchFamily="34" charset="0"/>
                <a:cs typeface="Arial" panose="020B0604020202020204" pitchFamily="34" charset="0"/>
              </a:rPr>
              <a:t>	 				</a:t>
            </a:r>
          </a:p>
        </p:txBody>
      </p:sp>
      <p:sp>
        <p:nvSpPr>
          <p:cNvPr id="5" name="Right Arrow 4"/>
          <p:cNvSpPr/>
          <p:nvPr/>
        </p:nvSpPr>
        <p:spPr>
          <a:xfrm>
            <a:off x="4254801" y="3076972"/>
            <a:ext cx="1249131" cy="366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3113357" y="3753305"/>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502921" y="5368873"/>
            <a:ext cx="1800200" cy="430887"/>
          </a:xfrm>
          <a:prstGeom prst="rect">
            <a:avLst/>
          </a:prstGeom>
          <a:noFill/>
        </p:spPr>
        <p:txBody>
          <a:bodyPr wrap="square" rtlCol="0">
            <a:spAutoFit/>
          </a:bodyPr>
          <a:lstStyle/>
          <a:p>
            <a:r>
              <a:rPr lang="en-GB" sz="2200" b="1" dirty="0" smtClean="0">
                <a:solidFill>
                  <a:srgbClr val="FF0000"/>
                </a:solidFill>
              </a:rPr>
              <a:t>Quality</a:t>
            </a:r>
            <a:endParaRPr lang="en-GB" sz="2200" b="1" dirty="0">
              <a:solidFill>
                <a:srgbClr val="FF0000"/>
              </a:solidFill>
            </a:endParaRPr>
          </a:p>
        </p:txBody>
      </p:sp>
      <p:sp>
        <p:nvSpPr>
          <p:cNvPr id="8" name="TextBox 7"/>
          <p:cNvSpPr txBox="1"/>
          <p:nvPr/>
        </p:nvSpPr>
        <p:spPr>
          <a:xfrm>
            <a:off x="3787893" y="4937986"/>
            <a:ext cx="2736304" cy="430887"/>
          </a:xfrm>
          <a:prstGeom prst="rect">
            <a:avLst/>
          </a:prstGeom>
          <a:noFill/>
        </p:spPr>
        <p:txBody>
          <a:bodyPr wrap="square" rtlCol="0">
            <a:spAutoFit/>
          </a:bodyPr>
          <a:lstStyle/>
          <a:p>
            <a:r>
              <a:rPr lang="en-GB" sz="2200" b="1" dirty="0" smtClean="0">
                <a:solidFill>
                  <a:srgbClr val="FF0000"/>
                </a:solidFill>
              </a:rPr>
              <a:t>Cost effective</a:t>
            </a:r>
            <a:endParaRPr lang="en-GB" sz="2200" b="1" dirty="0">
              <a:solidFill>
                <a:srgbClr val="FF0000"/>
              </a:solidFill>
            </a:endParaRPr>
          </a:p>
        </p:txBody>
      </p:sp>
      <p:sp>
        <p:nvSpPr>
          <p:cNvPr id="9" name="TextBox 8"/>
          <p:cNvSpPr txBox="1"/>
          <p:nvPr/>
        </p:nvSpPr>
        <p:spPr>
          <a:xfrm>
            <a:off x="649243" y="4937986"/>
            <a:ext cx="3264214" cy="430887"/>
          </a:xfrm>
          <a:prstGeom prst="rect">
            <a:avLst/>
          </a:prstGeom>
          <a:noFill/>
        </p:spPr>
        <p:txBody>
          <a:bodyPr wrap="square" rtlCol="0">
            <a:spAutoFit/>
          </a:bodyPr>
          <a:lstStyle/>
          <a:p>
            <a:r>
              <a:rPr lang="en-GB" sz="2200" b="1" dirty="0" smtClean="0">
                <a:solidFill>
                  <a:srgbClr val="FF0000"/>
                </a:solidFill>
              </a:rPr>
              <a:t>Accountability</a:t>
            </a:r>
            <a:endParaRPr lang="en-GB" sz="2200" b="1" dirty="0">
              <a:solidFill>
                <a:srgbClr val="FF0000"/>
              </a:solidFill>
            </a:endParaRPr>
          </a:p>
        </p:txBody>
      </p:sp>
      <p:sp>
        <p:nvSpPr>
          <p:cNvPr id="10" name="TextBox 9"/>
          <p:cNvSpPr txBox="1"/>
          <p:nvPr/>
        </p:nvSpPr>
        <p:spPr>
          <a:xfrm>
            <a:off x="6400800" y="4934744"/>
            <a:ext cx="2208171" cy="430887"/>
          </a:xfrm>
          <a:prstGeom prst="rect">
            <a:avLst/>
          </a:prstGeom>
          <a:noFill/>
        </p:spPr>
        <p:txBody>
          <a:bodyPr wrap="square" rtlCol="0">
            <a:spAutoFit/>
          </a:bodyPr>
          <a:lstStyle/>
          <a:p>
            <a:r>
              <a:rPr lang="en-GB" sz="2200" b="1" dirty="0" smtClean="0">
                <a:solidFill>
                  <a:srgbClr val="FF0000"/>
                </a:solidFill>
              </a:rPr>
              <a:t>Do no harm</a:t>
            </a:r>
            <a:endParaRPr lang="en-GB" sz="2200" b="1" dirty="0">
              <a:solidFill>
                <a:srgbClr val="FF0000"/>
              </a:solidFill>
            </a:endParaRPr>
          </a:p>
        </p:txBody>
      </p:sp>
      <p:sp>
        <p:nvSpPr>
          <p:cNvPr id="11" name="TextBox 10"/>
          <p:cNvSpPr txBox="1"/>
          <p:nvPr/>
        </p:nvSpPr>
        <p:spPr>
          <a:xfrm>
            <a:off x="5339896" y="5398428"/>
            <a:ext cx="3575504" cy="430887"/>
          </a:xfrm>
          <a:prstGeom prst="rect">
            <a:avLst/>
          </a:prstGeom>
          <a:noFill/>
        </p:spPr>
        <p:txBody>
          <a:bodyPr wrap="square" rtlCol="0">
            <a:spAutoFit/>
          </a:bodyPr>
          <a:lstStyle/>
          <a:p>
            <a:r>
              <a:rPr lang="en-GB" sz="2200" b="1" dirty="0" smtClean="0">
                <a:solidFill>
                  <a:srgbClr val="FF0000"/>
                </a:solidFill>
              </a:rPr>
              <a:t>Fundamental Principles</a:t>
            </a:r>
            <a:endParaRPr lang="en-GB" sz="2200" b="1" dirty="0">
              <a:solidFill>
                <a:srgbClr val="FF0000"/>
              </a:solidFill>
            </a:endParaRPr>
          </a:p>
        </p:txBody>
      </p:sp>
      <p:sp>
        <p:nvSpPr>
          <p:cNvPr id="12" name="TextBox 11"/>
          <p:cNvSpPr txBox="1"/>
          <p:nvPr/>
        </p:nvSpPr>
        <p:spPr>
          <a:xfrm>
            <a:off x="2045532" y="5398428"/>
            <a:ext cx="4128492" cy="430887"/>
          </a:xfrm>
          <a:prstGeom prst="rect">
            <a:avLst/>
          </a:prstGeom>
          <a:noFill/>
        </p:spPr>
        <p:txBody>
          <a:bodyPr wrap="square" rtlCol="0">
            <a:spAutoFit/>
          </a:bodyPr>
          <a:lstStyle/>
          <a:p>
            <a:r>
              <a:rPr lang="en-GB" sz="2200" b="1" dirty="0" smtClean="0">
                <a:solidFill>
                  <a:srgbClr val="FF0000"/>
                </a:solidFill>
              </a:rPr>
              <a:t>Address vulnerability</a:t>
            </a:r>
            <a:endParaRPr lang="en-GB" sz="2200" b="1" dirty="0">
              <a:solidFill>
                <a:srgbClr val="FF0000"/>
              </a:solidFill>
            </a:endParaRPr>
          </a:p>
        </p:txBody>
      </p:sp>
      <p:sp>
        <p:nvSpPr>
          <p:cNvPr id="13" name="Right Arrow 12"/>
          <p:cNvSpPr/>
          <p:nvPr/>
        </p:nvSpPr>
        <p:spPr>
          <a:xfrm>
            <a:off x="3454701" y="4410154"/>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448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2722</Words>
  <Application>Microsoft Office PowerPoint</Application>
  <PresentationFormat>On-screen Show (4:3)</PresentationFormat>
  <Paragraphs>413</Paragraphs>
  <Slides>44</Slides>
  <Notes>37</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1_Office Theme</vt:lpstr>
      <vt:lpstr>IFRC_2011 presentation-EN</vt:lpstr>
      <vt:lpstr>1_IFRC_2011 presentation-EN</vt:lpstr>
      <vt:lpstr>Dignity, Access, Participation and Safety  Operationalizing Gender and Diversity  in Disaster Management</vt:lpstr>
      <vt:lpstr>Objectives</vt:lpstr>
      <vt:lpstr>PowerPoint Presentation</vt:lpstr>
      <vt:lpstr>Group exercise</vt:lpstr>
      <vt:lpstr>Group exercise</vt:lpstr>
      <vt:lpstr>Group exercise</vt:lpstr>
      <vt:lpstr>Group exercise</vt:lpstr>
      <vt:lpstr>What do we hear about gender and diversity?</vt:lpstr>
      <vt:lpstr>Why does it matters in our approach to disasters?</vt:lpstr>
      <vt:lpstr>Gender- and diversity- sensitive risk factors</vt:lpstr>
      <vt:lpstr>IFRC’s approach</vt:lpstr>
      <vt:lpstr>Sex or Gender?</vt:lpstr>
      <vt:lpstr>Diversity</vt:lpstr>
      <vt:lpstr>Sexual and Gender-based Violence (S/GBV)</vt:lpstr>
      <vt:lpstr>PowerPoint Presentation</vt:lpstr>
      <vt:lpstr>Organisational Policies and Tools</vt:lpstr>
      <vt:lpstr>Organisational Policies and Tools</vt:lpstr>
      <vt:lpstr>PowerPoint Presentation</vt:lpstr>
      <vt:lpstr>PowerPoint Presentation</vt:lpstr>
      <vt:lpstr>PowerPoint Presentation</vt:lpstr>
      <vt:lpstr>PowerPoint Presentation</vt:lpstr>
      <vt:lpstr>   Sex</vt:lpstr>
      <vt:lpstr>Age</vt:lpstr>
      <vt:lpstr>Age</vt:lpstr>
      <vt:lpstr> Pregnancy </vt:lpstr>
      <vt:lpstr>Disability</vt:lpstr>
      <vt:lpstr>PowerPoint Presentation</vt:lpstr>
      <vt:lpstr> LGBTI </vt:lpstr>
      <vt:lpstr>Violence</vt:lpstr>
      <vt:lpstr>Violence</vt:lpstr>
      <vt:lpstr>Violence</vt:lpstr>
      <vt:lpstr>Violence</vt:lpstr>
      <vt:lpstr>Violence</vt:lpstr>
      <vt:lpstr>PowerPoint Presentation</vt:lpstr>
      <vt:lpstr>Disasters  -  Knowing who is most affected!</vt:lpstr>
      <vt:lpstr>Needs Assessments – Gender &amp; Diversity Analysis</vt:lpstr>
      <vt:lpstr>Challenges in collecting and analysing SADD </vt:lpstr>
      <vt:lpstr>Needs Assessments – Gender &amp; Diversity Analysis</vt:lpstr>
      <vt:lpstr>Beneficiary selection &amp; Prioritisation</vt:lpstr>
      <vt:lpstr>Equal Access: Considering our teams</vt:lpstr>
      <vt:lpstr>Thank you! </vt:lpstr>
      <vt:lpstr>Inside the disaster – survivors</vt:lpstr>
      <vt:lpstr>Exercise</vt:lpstr>
      <vt:lpstr>Exercise</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Diversity in Disaster Management</dc:title>
  <dc:creator>Christina Haneef</dc:creator>
  <cp:lastModifiedBy>Angeline Tandiono</cp:lastModifiedBy>
  <cp:revision>95</cp:revision>
  <dcterms:created xsi:type="dcterms:W3CDTF">2015-04-26T07:29:38Z</dcterms:created>
  <dcterms:modified xsi:type="dcterms:W3CDTF">2016-05-31T10:20:17Z</dcterms:modified>
</cp:coreProperties>
</file>