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83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1818"/>
    <a:srgbClr val="CF1C21"/>
    <a:srgbClr val="8B4907"/>
    <a:srgbClr val="5C4F46"/>
    <a:srgbClr val="66584E"/>
    <a:srgbClr val="E8C7B0"/>
    <a:srgbClr val="F4D1B9"/>
    <a:srgbClr val="B9BF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32" autoAdjust="0"/>
    <p:restoredTop sz="96610" autoAdjust="0"/>
  </p:normalViewPr>
  <p:slideViewPr>
    <p:cSldViewPr>
      <p:cViewPr>
        <p:scale>
          <a:sx n="70" d="100"/>
          <a:sy n="70" d="100"/>
        </p:scale>
        <p:origin x="24" y="90"/>
      </p:cViewPr>
      <p:guideLst>
        <p:guide orient="horz" pos="408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486E2E-B704-415C-91AD-7C4BD64051EB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7326E6-6EBF-4407-9512-AAE4E6CEC6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231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Make red</a:t>
            </a:r>
            <a:r>
              <a:rPr lang="en-GB" baseline="0" dirty="0" smtClean="0"/>
              <a:t> circles around the words ´knowledgeable´, ´healthy and ´basic needs´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B0E93-C3B0-4B2B-8451-0396DC9F24C3}" type="slidenum">
              <a:rPr lang="fi-FI" smtClean="0"/>
              <a:pPr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5015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withou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152400" y="152400"/>
            <a:ext cx="8839200" cy="5753100"/>
          </a:xfrm>
          <a:prstGeom prst="rect">
            <a:avLst/>
          </a:prstGeom>
          <a:solidFill>
            <a:srgbClr val="66584E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1"/>
          <p:cNvGrpSpPr>
            <a:grpSpLocks/>
          </p:cNvGrpSpPr>
          <p:nvPr userDrawn="1"/>
        </p:nvGrpSpPr>
        <p:grpSpPr bwMode="auto">
          <a:xfrm>
            <a:off x="339725" y="339725"/>
            <a:ext cx="1260475" cy="1260475"/>
            <a:chOff x="228600" y="228600"/>
            <a:chExt cx="1260000" cy="1260000"/>
          </a:xfrm>
        </p:grpSpPr>
        <p:sp>
          <p:nvSpPr>
            <p:cNvPr id="6" name="Oval 5"/>
            <p:cNvSpPr/>
            <p:nvPr userDrawn="1"/>
          </p:nvSpPr>
          <p:spPr>
            <a:xfrm>
              <a:off x="228600" y="228600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TextBox 6"/>
            <p:cNvSpPr txBox="1"/>
            <p:nvPr userDrawn="1"/>
          </p:nvSpPr>
          <p:spPr>
            <a:xfrm>
              <a:off x="282555" y="625325"/>
              <a:ext cx="1144157" cy="615321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ACE </a:t>
              </a:r>
              <a:r>
                <a:rPr lang="en-US" sz="1000" b="1" dirty="0" err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Programme</a:t>
              </a:r>
              <a:r>
                <a:rPr lang="en-US" sz="10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RCRC Induction Semarang</a:t>
              </a:r>
              <a:endParaRPr lang="en-US" sz="1000" b="1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819400"/>
            <a:ext cx="7239000" cy="647591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2390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 b="1">
                <a:solidFill>
                  <a:srgbClr val="54181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344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457200" y="1676400"/>
            <a:ext cx="3352800" cy="4191000"/>
          </a:xfrm>
        </p:spPr>
        <p:txBody>
          <a:bodyPr rtlCol="0">
            <a:normAutofit/>
          </a:bodyPr>
          <a:lstStyle/>
          <a:p>
            <a:pPr lvl="0"/>
            <a:endParaRPr lang="en-GB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959770" y="1676400"/>
            <a:ext cx="4724400" cy="4191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828800" y="2895600"/>
            <a:ext cx="6858000" cy="2971800"/>
          </a:xfrm>
        </p:spPr>
        <p:txBody>
          <a:bodyPr rtlCol="0">
            <a:normAutofit/>
          </a:bodyPr>
          <a:lstStyle/>
          <a:p>
            <a:pPr lvl="0"/>
            <a:endParaRPr lang="en-GB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828800" y="1631732"/>
            <a:ext cx="6858000" cy="1143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399"/>
            <a:ext cx="4040188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51075"/>
            <a:ext cx="4040188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6399"/>
            <a:ext cx="4041775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51075"/>
            <a:ext cx="4041775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contac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 userDrawn="1"/>
        </p:nvGrpSpPr>
        <p:grpSpPr bwMode="auto">
          <a:xfrm>
            <a:off x="152400" y="152400"/>
            <a:ext cx="8839200" cy="6553200"/>
            <a:chOff x="152400" y="76200"/>
            <a:chExt cx="8839200" cy="6553200"/>
          </a:xfrm>
        </p:grpSpPr>
        <p:sp>
          <p:nvSpPr>
            <p:cNvPr id="3" name="Rectangle 2"/>
            <p:cNvSpPr/>
            <p:nvPr userDrawn="1"/>
          </p:nvSpPr>
          <p:spPr>
            <a:xfrm>
              <a:off x="152400" y="76200"/>
              <a:ext cx="8839200" cy="6553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" name="Rectangle 3"/>
            <p:cNvSpPr/>
            <p:nvPr userDrawn="1"/>
          </p:nvSpPr>
          <p:spPr>
            <a:xfrm>
              <a:off x="152400" y="76200"/>
              <a:ext cx="8839200" cy="5029200"/>
            </a:xfrm>
            <a:prstGeom prst="rect">
              <a:avLst/>
            </a:prstGeom>
            <a:solidFill>
              <a:srgbClr val="CF1C2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" name="TextBox 4"/>
            <p:cNvSpPr txBox="1"/>
            <p:nvPr userDrawn="1"/>
          </p:nvSpPr>
          <p:spPr>
            <a:xfrm>
              <a:off x="533400" y="498475"/>
              <a:ext cx="4724400" cy="3589338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FOR FURTHER INFORMATION ON XXXXXXXXX XXXXXXXX XXXXXXXXX XXXX, PLEASE CONTACT: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IFRC XXXXXXXXXXXXX DEPARTMENT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NAME SURNAME, TITLE</a:t>
              </a:r>
              <a:br>
                <a:rPr lang="en-US" sz="2000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TEL. : +41 022 730 XXXX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EMAIL: name.surname@ifrc.org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THIS PRESENTATION IS PUBLISHED BY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INTERNATIONAL FEDERATION OF </a:t>
              </a:r>
              <a:b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RED CROSS AND RED CRESCENT SOCIETIES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P.O. BOX 372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CH-1211 GENEVA 19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SWITZERLAND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TEL.: +41 22 730 42 22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FAX.: +41 22 733 03 95</a:t>
              </a:r>
              <a:endPara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" name="Picture 15" descr="SLCM-icons logo-EN.jpg"/>
            <p:cNvPicPr>
              <a:picLocks noChangeAspect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7200" y="5486400"/>
              <a:ext cx="1905000" cy="9830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16" descr="IFRC_logo_EN.jp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715000" y="6096000"/>
              <a:ext cx="3157728" cy="2958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4"/>
          <p:cNvGrpSpPr>
            <a:grpSpLocks/>
          </p:cNvGrpSpPr>
          <p:nvPr userDrawn="1"/>
        </p:nvGrpSpPr>
        <p:grpSpPr bwMode="auto">
          <a:xfrm>
            <a:off x="152400" y="5943600"/>
            <a:ext cx="8839200" cy="787400"/>
            <a:chOff x="152400" y="5918015"/>
            <a:chExt cx="8839200" cy="787585"/>
          </a:xfrm>
        </p:grpSpPr>
        <p:sp>
          <p:nvSpPr>
            <p:cNvPr id="9" name="Rectangle 8"/>
            <p:cNvSpPr/>
            <p:nvPr userDrawn="1"/>
          </p:nvSpPr>
          <p:spPr bwMode="auto">
            <a:xfrm>
              <a:off x="152400" y="5918015"/>
              <a:ext cx="8839200" cy="787585"/>
            </a:xfrm>
            <a:prstGeom prst="rect">
              <a:avLst/>
            </a:prstGeom>
            <a:solidFill>
              <a:srgbClr val="DB0000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42900" indent="-342900" fontAlgn="auto">
                <a:spcBef>
                  <a:spcPct val="20000"/>
                </a:spcBef>
                <a:spcAft>
                  <a:spcPts val="0"/>
                </a:spcAft>
                <a:buFontTx/>
                <a:buChar char="•"/>
                <a:defRPr/>
              </a:pPr>
              <a:endParaRPr lang="en-US" sz="3200"/>
            </a:p>
          </p:txBody>
        </p:sp>
        <p:sp>
          <p:nvSpPr>
            <p:cNvPr id="10" name="TextBox 9"/>
            <p:cNvSpPr txBox="1"/>
            <p:nvPr userDrawn="1"/>
          </p:nvSpPr>
          <p:spPr bwMode="auto">
            <a:xfrm>
              <a:off x="304800" y="6106972"/>
              <a:ext cx="3124200" cy="369974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>
                  <a:solidFill>
                    <a:srgbClr val="551C15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www.ifrc.org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>
                  <a:solidFill>
                    <a:schemeClr val="bg1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Saving lives, changing minds.</a:t>
              </a:r>
              <a:endParaRPr lang="en-US" sz="1200">
                <a:solidFill>
                  <a:schemeClr val="bg1"/>
                </a:solidFill>
                <a:latin typeface="Arial Rounded MT Bold" pitchFamily="-110" charset="0"/>
                <a:ea typeface="Arial Rounded MT Bold" pitchFamily="-110" charset="0"/>
                <a:cs typeface="Arial Rounded MT Bold" pitchFamily="-110" charset="0"/>
              </a:endParaRPr>
            </a:p>
          </p:txBody>
        </p:sp>
        <p:pic>
          <p:nvPicPr>
            <p:cNvPr id="1034" name="Picture 14" descr="IFRC_logo_EN.gif"/>
            <p:cNvPicPr>
              <a:picLocks noChangeAspect="1"/>
            </p:cNvPicPr>
            <p:nvPr userDrawn="1"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5613869" y="6172201"/>
              <a:ext cx="3225331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828800" y="350838"/>
            <a:ext cx="6858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br>
              <a:rPr lang="en-US" smtClean="0"/>
            </a:br>
            <a:r>
              <a:rPr lang="en-US" smtClean="0"/>
              <a:t>(possible two lines)</a:t>
            </a:r>
            <a:endParaRPr lang="en-GB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28800" y="1676400"/>
            <a:ext cx="6858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grpSp>
        <p:nvGrpSpPr>
          <p:cNvPr id="1029" name="Group 16"/>
          <p:cNvGrpSpPr>
            <a:grpSpLocks/>
          </p:cNvGrpSpPr>
          <p:nvPr userDrawn="1"/>
        </p:nvGrpSpPr>
        <p:grpSpPr bwMode="auto">
          <a:xfrm>
            <a:off x="339725" y="339725"/>
            <a:ext cx="1260475" cy="1260475"/>
            <a:chOff x="228600" y="228600"/>
            <a:chExt cx="1260000" cy="1260000"/>
          </a:xfrm>
        </p:grpSpPr>
        <p:sp>
          <p:nvSpPr>
            <p:cNvPr id="18" name="Oval 17"/>
            <p:cNvSpPr/>
            <p:nvPr userDrawn="1"/>
          </p:nvSpPr>
          <p:spPr>
            <a:xfrm>
              <a:off x="228600" y="228600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TextBox 18"/>
            <p:cNvSpPr txBox="1"/>
            <p:nvPr userDrawn="1"/>
          </p:nvSpPr>
          <p:spPr>
            <a:xfrm>
              <a:off x="282555" y="625325"/>
              <a:ext cx="1144157" cy="461491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ACE </a:t>
              </a:r>
              <a:r>
                <a:rPr lang="en-US" sz="1000" b="1" dirty="0" err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Programme</a:t>
              </a:r>
              <a:endParaRPr lang="en-US" sz="1000" b="1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baseline="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RCRC Induction Semarang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15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06" r:id="rId10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 i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0850" indent="-177800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27063" indent="-176213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27063" indent="-176213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627063" indent="-176213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ubtitle 2"/>
          <p:cNvSpPr>
            <a:spLocks noGrp="1"/>
          </p:cNvSpPr>
          <p:nvPr>
            <p:ph type="subTitle" idx="1"/>
          </p:nvPr>
        </p:nvSpPr>
        <p:spPr>
          <a:xfrm>
            <a:off x="457200" y="1676400"/>
            <a:ext cx="8686800" cy="4191000"/>
          </a:xfrm>
        </p:spPr>
        <p:txBody>
          <a:bodyPr>
            <a:normAutofit fontScale="85000" lnSpcReduction="20000"/>
          </a:bodyPr>
          <a:lstStyle/>
          <a:p>
            <a:pPr algn="l" eaLnBrk="1" hangingPunct="1"/>
            <a:endParaRPr lang="en-GB" sz="4600" dirty="0" smtClean="0">
              <a:latin typeface="Arial" charset="0"/>
              <a:cs typeface="Arial" charset="0"/>
            </a:endParaRPr>
          </a:p>
          <a:p>
            <a:pPr algn="l" eaLnBrk="1" hangingPunct="1"/>
            <a:r>
              <a:rPr lang="en-GB" sz="4800" i="1" dirty="0"/>
              <a:t>Introduction to </a:t>
            </a:r>
            <a:r>
              <a:rPr lang="en-GB" sz="4800" dirty="0"/>
              <a:t>IFRC Framework for Community </a:t>
            </a:r>
            <a:r>
              <a:rPr lang="en-GB" sz="4800" dirty="0" smtClean="0"/>
              <a:t>Resilience… </a:t>
            </a:r>
            <a:r>
              <a:rPr lang="en-GB" sz="4800" dirty="0"/>
              <a:t>(2014)</a:t>
            </a:r>
            <a:endParaRPr lang="en-GB" sz="3600" b="0" dirty="0" smtClean="0">
              <a:latin typeface="Arial" charset="0"/>
              <a:cs typeface="Arial" charset="0"/>
            </a:endParaRPr>
          </a:p>
          <a:p>
            <a:pPr algn="l" eaLnBrk="1" hangingPunct="1"/>
            <a:endParaRPr lang="en-GB" sz="1400" dirty="0" smtClean="0">
              <a:latin typeface="Arial" charset="0"/>
              <a:cs typeface="Arial" charset="0"/>
            </a:endParaRPr>
          </a:p>
          <a:p>
            <a:pPr algn="l" eaLnBrk="1" hangingPunct="1"/>
            <a:endParaRPr lang="en-GB" sz="1400" dirty="0" smtClean="0">
              <a:latin typeface="Arial" charset="0"/>
              <a:cs typeface="Arial" charset="0"/>
            </a:endParaRPr>
          </a:p>
          <a:p>
            <a:pPr algn="l" eaLnBrk="1" hangingPunct="1"/>
            <a:endParaRPr lang="en-GB" sz="1400" dirty="0" smtClean="0">
              <a:latin typeface="Arial" charset="0"/>
              <a:cs typeface="Arial" charset="0"/>
            </a:endParaRPr>
          </a:p>
          <a:p>
            <a:pPr algn="l" eaLnBrk="1" hangingPunct="1"/>
            <a:endParaRPr lang="en-GB" sz="2100" dirty="0" smtClean="0">
              <a:latin typeface="Arial" charset="0"/>
              <a:cs typeface="Arial" charset="0"/>
            </a:endParaRPr>
          </a:p>
          <a:p>
            <a:pPr algn="l" eaLnBrk="1" hangingPunct="1"/>
            <a:r>
              <a:rPr lang="en-GB" sz="2100" dirty="0" smtClean="0">
                <a:latin typeface="Arial" charset="0"/>
                <a:cs typeface="Arial" charset="0"/>
              </a:rPr>
              <a:t>Semarang, 25 May 2016 </a:t>
            </a:r>
          </a:p>
          <a:p>
            <a:pPr algn="l" eaLnBrk="1" hangingPunct="1"/>
            <a:endParaRPr lang="en-GB" sz="2100" dirty="0" smtClean="0">
              <a:latin typeface="Arial" charset="0"/>
              <a:cs typeface="Arial" charset="0"/>
            </a:endParaRPr>
          </a:p>
          <a:p>
            <a:pPr algn="l" eaLnBrk="1" hangingPunct="1"/>
            <a:r>
              <a:rPr lang="en-GB" sz="2100" dirty="0" smtClean="0">
                <a:latin typeface="Arial" charset="0"/>
                <a:cs typeface="Arial" charset="0"/>
              </a:rPr>
              <a:t>Herve Gazeau</a:t>
            </a:r>
          </a:p>
          <a:p>
            <a:pPr algn="l" eaLnBrk="1" hangingPunct="1"/>
            <a:r>
              <a:rPr lang="en-GB" sz="2100" dirty="0" smtClean="0">
                <a:latin typeface="Arial" charset="0"/>
                <a:cs typeface="Arial" charset="0"/>
              </a:rPr>
              <a:t>DRR Manager, IFRC</a:t>
            </a:r>
          </a:p>
          <a:p>
            <a:pPr algn="l" eaLnBrk="1" hangingPunct="1"/>
            <a:endParaRPr lang="en-GB" sz="3200" dirty="0" smtClean="0">
              <a:latin typeface="Arial" charset="0"/>
              <a:cs typeface="Arial" charset="0"/>
            </a:endParaRPr>
          </a:p>
          <a:p>
            <a:pPr algn="l" eaLnBrk="1" hangingPunct="1"/>
            <a:endParaRPr lang="en-GB" sz="32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95536" y="1484784"/>
            <a:ext cx="640871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Font typeface="Arial" pitchFamily="34" charset="0"/>
              <a:buChar char="•"/>
            </a:pPr>
            <a:r>
              <a:rPr lang="en-GB" sz="2800" dirty="0" smtClean="0">
                <a:latin typeface="Arial" pitchFamily="34" charset="0"/>
                <a:cs typeface="Arial" pitchFamily="34" charset="0"/>
              </a:rPr>
              <a:t> People first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95536" y="2132856"/>
            <a:ext cx="640871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Font typeface="Arial" pitchFamily="34" charset="0"/>
              <a:buChar char="•"/>
            </a:pPr>
            <a:r>
              <a:rPr lang="en-GB" sz="2800" dirty="0" smtClean="0">
                <a:latin typeface="Arial" pitchFamily="34" charset="0"/>
                <a:cs typeface="Arial" pitchFamily="34" charset="0"/>
              </a:rPr>
              <a:t> Local ownership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95536" y="2780928"/>
            <a:ext cx="640871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Font typeface="Arial" pitchFamily="34" charset="0"/>
              <a:buChar char="•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Comprehensive approach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95536" y="3429000"/>
            <a:ext cx="640871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Font typeface="Arial" pitchFamily="34" charset="0"/>
              <a:buChar char="•"/>
            </a:pPr>
            <a:r>
              <a:rPr lang="en-GB" sz="2800" dirty="0" smtClean="0">
                <a:latin typeface="Arial" pitchFamily="34" charset="0"/>
                <a:cs typeface="Arial" pitchFamily="34" charset="0"/>
              </a:rPr>
              <a:t> Acknowledging interdependencies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95536" y="4077072"/>
            <a:ext cx="640871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Font typeface="Arial" pitchFamily="34" charset="0"/>
              <a:buChar char="•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Long term perspective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95536" y="4725144"/>
            <a:ext cx="640871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Font typeface="Arial" pitchFamily="34" charset="0"/>
              <a:buChar char="•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Working in partnerships</a:t>
            </a:r>
            <a:endParaRPr lang="en-US" sz="2800" dirty="0"/>
          </a:p>
        </p:txBody>
      </p:sp>
      <p:sp>
        <p:nvSpPr>
          <p:cNvPr id="8" name="Rounded Rectangle 7"/>
          <p:cNvSpPr/>
          <p:nvPr/>
        </p:nvSpPr>
        <p:spPr>
          <a:xfrm>
            <a:off x="395536" y="5373216"/>
            <a:ext cx="640871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Font typeface="Arial" pitchFamily="34" charset="0"/>
              <a:buChar char="•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Know the limits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05000" y="476672"/>
            <a:ext cx="6699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 Narrow" pitchFamily="34" charset="0"/>
              </a:rPr>
              <a:t>Key Principles:</a:t>
            </a:r>
            <a:endParaRPr lang="en-US" sz="3600" b="1" dirty="0">
              <a:latin typeface="Arial Narrow" pitchFamily="34" charset="0"/>
            </a:endParaRPr>
          </a:p>
        </p:txBody>
      </p:sp>
      <p:pic>
        <p:nvPicPr>
          <p:cNvPr id="10" name="Picture 9" descr="Picture4 (2)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948264" y="1484784"/>
            <a:ext cx="2082800" cy="1482420"/>
          </a:xfrm>
          <a:prstGeom prst="rect">
            <a:avLst/>
          </a:prstGeom>
        </p:spPr>
      </p:pic>
      <p:pic>
        <p:nvPicPr>
          <p:cNvPr id="11" name="Picture 10" descr="201110240730340094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948264" y="2996952"/>
            <a:ext cx="2076450" cy="1384300"/>
          </a:xfrm>
          <a:prstGeom prst="rect">
            <a:avLst/>
          </a:prstGeom>
        </p:spPr>
      </p:pic>
      <p:pic>
        <p:nvPicPr>
          <p:cNvPr id="12" name="Picture 11" descr="DSC_0243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948264" y="4437112"/>
            <a:ext cx="2051720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8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88024" y="3140968"/>
            <a:ext cx="3560440" cy="1368152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…what is a resilient community?</a:t>
            </a:r>
            <a:endParaRPr lang="fi-FI" dirty="0">
              <a:solidFill>
                <a:srgbClr val="FF0000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897" y="2209800"/>
            <a:ext cx="2299610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732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05769"/>
            <a:ext cx="8340693" cy="3856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7377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resilient community</a:t>
            </a:r>
            <a:endParaRPr lang="fi-FI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557" y="2617093"/>
            <a:ext cx="7267575" cy="2259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114800" y="2971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7869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resilient community </a:t>
            </a:r>
            <a:endParaRPr lang="fi-FI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5449" y="2085975"/>
            <a:ext cx="4657351" cy="286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729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resilient community</a:t>
            </a:r>
            <a:endParaRPr lang="fi-FI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724150"/>
            <a:ext cx="7477125" cy="207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19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resilient community</a:t>
            </a:r>
            <a:endParaRPr lang="fi-FI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905000"/>
            <a:ext cx="5105400" cy="3195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604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resilience community</a:t>
            </a:r>
            <a:endParaRPr lang="fi-FI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552700"/>
            <a:ext cx="7381875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652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resilient community</a:t>
            </a:r>
            <a:endParaRPr lang="fi-FI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183" y="2790825"/>
            <a:ext cx="7705725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084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3239</TotalTime>
  <Words>91</Words>
  <Application>Microsoft Office PowerPoint</Application>
  <PresentationFormat>On-screen Show (4:3)</PresentationFormat>
  <Paragraphs>27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A resilient community</vt:lpstr>
      <vt:lpstr>A resilient community </vt:lpstr>
      <vt:lpstr>A resilient community</vt:lpstr>
      <vt:lpstr>A resilient community</vt:lpstr>
      <vt:lpstr>A resilience community</vt:lpstr>
      <vt:lpstr>A resilient community</vt:lpstr>
      <vt:lpstr>PowerPoint Presentation</vt:lpstr>
    </vt:vector>
  </TitlesOfParts>
  <Company>IFRC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goli.ameri</dc:creator>
  <cp:lastModifiedBy>Angeline Tandiono</cp:lastModifiedBy>
  <cp:revision>154</cp:revision>
  <dcterms:created xsi:type="dcterms:W3CDTF">2010-10-08T14:12:22Z</dcterms:created>
  <dcterms:modified xsi:type="dcterms:W3CDTF">2016-05-26T03:17:42Z</dcterms:modified>
</cp:coreProperties>
</file>