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8" r:id="rId32"/>
    <p:sldId id="289" r:id="rId33"/>
    <p:sldId id="290" r:id="rId34"/>
    <p:sldId id="292" r:id="rId35"/>
    <p:sldId id="293" r:id="rId36"/>
    <p:sldId id="294" r:id="rId37"/>
    <p:sldId id="295" r:id="rId38"/>
    <p:sldId id="296" r:id="rId39"/>
    <p:sldId id="297" r:id="rId40"/>
    <p:sldId id="298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AAB87-FF6F-46CA-B31E-C0B698873392}" type="datetimeFigureOut">
              <a:rPr lang="en-US" smtClean="0"/>
              <a:t>1/24/2015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159AE-1A36-4425-84CA-3155E9DF7E4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5B6450D-A18F-4AE2-819E-B5D6F221D0F4}" type="slidenum">
              <a:rPr lang="ar-SA" smtClean="0"/>
              <a:pPr/>
              <a:t>4</a:t>
            </a:fld>
            <a:endParaRPr lang="ar-SA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014EA-6FA1-4D27-A9DC-8BB66E77BB95}" type="datetimeFigureOut">
              <a:rPr lang="en-US" smtClean="0"/>
              <a:t>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83F5-A902-49BC-86C5-1A4490C1A2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014EA-6FA1-4D27-A9DC-8BB66E77BB95}" type="datetimeFigureOut">
              <a:rPr lang="en-US" smtClean="0"/>
              <a:t>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83F5-A902-49BC-86C5-1A4490C1A2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014EA-6FA1-4D27-A9DC-8BB66E77BB95}" type="datetimeFigureOut">
              <a:rPr lang="en-US" smtClean="0"/>
              <a:t>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83F5-A902-49BC-86C5-1A4490C1A2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629400"/>
            <a:ext cx="9144000" cy="276999"/>
          </a:xfrm>
          <a:prstGeom prst="rect">
            <a:avLst/>
          </a:prstGeom>
          <a:solidFill>
            <a:srgbClr val="FB6E05"/>
          </a:solidFill>
        </p:spPr>
        <p:txBody>
          <a:bodyPr wrap="square" rtlCol="0">
            <a:spAutoFit/>
          </a:bodyPr>
          <a:lstStyle/>
          <a:p>
            <a:pPr lvl="0"/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Arial Unicode MS" pitchFamily="34" charset="-128"/>
                <a:cs typeface="Arial Unicode MS" pitchFamily="34" charset="-128"/>
              </a:rPr>
              <a:t>Developing a RCRC model for School based Disaster Risk Reduction                                                                                            Manu Gupta,</a:t>
            </a:r>
            <a:r>
              <a:rPr kumimoji="0" lang="en-US" sz="12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Arial Unicode MS" pitchFamily="34" charset="-128"/>
                <a:cs typeface="Arial Unicode MS" pitchFamily="34" charset="-128"/>
              </a:rPr>
              <a:t> SEEDS</a:t>
            </a:r>
            <a:endParaRPr kumimoji="0" lang="en-US" sz="105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8" name="Picture 2" descr="C:\Users\rahman\Desktop\SEEDS LOGO new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816975" y="6400800"/>
            <a:ext cx="327025" cy="48742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014EA-6FA1-4D27-A9DC-8BB66E77BB95}" type="datetimeFigureOut">
              <a:rPr lang="en-US" smtClean="0"/>
              <a:t>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83F5-A902-49BC-86C5-1A4490C1A2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014EA-6FA1-4D27-A9DC-8BB66E77BB95}" type="datetimeFigureOut">
              <a:rPr lang="en-US" smtClean="0"/>
              <a:t>1/24/2015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83F5-A902-49BC-86C5-1A4490C1A2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014EA-6FA1-4D27-A9DC-8BB66E77BB95}" type="datetimeFigureOut">
              <a:rPr lang="en-US" smtClean="0"/>
              <a:t>1/24/2015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83F5-A902-49BC-86C5-1A4490C1A2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014EA-6FA1-4D27-A9DC-8BB66E77BB95}" type="datetimeFigureOut">
              <a:rPr lang="en-US" smtClean="0"/>
              <a:t>1/24/2015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83F5-A902-49BC-86C5-1A4490C1A2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014EA-6FA1-4D27-A9DC-8BB66E77BB95}" type="datetimeFigureOut">
              <a:rPr lang="en-US" smtClean="0"/>
              <a:t>1/24/2015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83F5-A902-49BC-86C5-1A4490C1A2F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6629400"/>
            <a:ext cx="9144000" cy="276999"/>
          </a:xfrm>
          <a:prstGeom prst="rect">
            <a:avLst/>
          </a:prstGeom>
          <a:solidFill>
            <a:srgbClr val="FB6E05"/>
          </a:solidFill>
        </p:spPr>
        <p:txBody>
          <a:bodyPr wrap="square" rtlCol="0">
            <a:spAutoFit/>
          </a:bodyPr>
          <a:lstStyle/>
          <a:p>
            <a:pPr lvl="0"/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Arial Unicode MS" pitchFamily="34" charset="-128"/>
                <a:cs typeface="Arial Unicode MS" pitchFamily="34" charset="-128"/>
              </a:rPr>
              <a:t>Developing a RCRC model for School based Disaster Risk Reduction                                                                                            Manu Gupta,</a:t>
            </a:r>
            <a:r>
              <a:rPr kumimoji="0" lang="en-US" sz="12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Arial Unicode MS" pitchFamily="34" charset="-128"/>
                <a:cs typeface="Arial Unicode MS" pitchFamily="34" charset="-128"/>
              </a:rPr>
              <a:t> SEEDS</a:t>
            </a:r>
            <a:endParaRPr kumimoji="0" lang="en-US" sz="105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6" name="Picture 2" descr="C:\Users\rahman\Desktop\SEEDS LOGO new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816975" y="6400800"/>
            <a:ext cx="327025" cy="48742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014EA-6FA1-4D27-A9DC-8BB66E77BB95}" type="datetimeFigureOut">
              <a:rPr lang="en-US" smtClean="0"/>
              <a:t>1/24/2015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83F5-A902-49BC-86C5-1A4490C1A2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014EA-6FA1-4D27-A9DC-8BB66E77BB95}" type="datetimeFigureOut">
              <a:rPr lang="en-US" smtClean="0"/>
              <a:t>1/24/2015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83F5-A902-49BC-86C5-1A4490C1A2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014EA-6FA1-4D27-A9DC-8BB66E77BB95}" type="datetimeFigureOut">
              <a:rPr lang="en-US" smtClean="0"/>
              <a:t>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F83F5-A902-49BC-86C5-1A4490C1A2F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838200" y="2133600"/>
            <a:ext cx="7620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0" dirty="0">
                <a:solidFill>
                  <a:srgbClr val="A92207"/>
                </a:solidFill>
                <a:latin typeface="Arial Black" pitchFamily="34" charset="0"/>
              </a:rPr>
              <a:t>Structural Safety</a:t>
            </a:r>
          </a:p>
          <a:p>
            <a:pPr algn="ctr"/>
            <a:r>
              <a:rPr lang="en-US" sz="3600" b="0" dirty="0">
                <a:solidFill>
                  <a:srgbClr val="A92207"/>
                </a:solidFill>
                <a:latin typeface="Arial Black" pitchFamily="34" charset="0"/>
              </a:rPr>
              <a:t>&amp;</a:t>
            </a:r>
          </a:p>
          <a:p>
            <a:pPr algn="ctr"/>
            <a:r>
              <a:rPr lang="en-US" sz="3600" b="0" dirty="0">
                <a:solidFill>
                  <a:srgbClr val="A92207"/>
                </a:solidFill>
                <a:latin typeface="Arial Black" pitchFamily="34" charset="0"/>
              </a:rPr>
              <a:t>Non-Structural Safety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315200" cy="792162"/>
          </a:xfrm>
        </p:spPr>
        <p:txBody>
          <a:bodyPr/>
          <a:lstStyle/>
          <a:p>
            <a:r>
              <a:rPr lang="en-US" sz="3200" b="1" smtClean="0">
                <a:solidFill>
                  <a:srgbClr val="993300"/>
                </a:solidFill>
              </a:rPr>
              <a:t>General rules of roof and walls </a:t>
            </a:r>
          </a:p>
        </p:txBody>
      </p:sp>
      <p:pic>
        <p:nvPicPr>
          <p:cNvPr id="12291" name="Picture 83" descr="5-3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714500"/>
            <a:ext cx="2962275" cy="1866900"/>
          </a:xfrm>
          <a:ln>
            <a:solidFill>
              <a:schemeClr val="tx1"/>
            </a:solidFill>
          </a:ln>
        </p:spPr>
      </p:pic>
      <p:pic>
        <p:nvPicPr>
          <p:cNvPr id="12292" name="Picture 84" descr="5-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24225" y="1714500"/>
            <a:ext cx="3113088" cy="1866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 Box 87"/>
          <p:cNvSpPr txBox="1">
            <a:spLocks noChangeArrowheads="1"/>
          </p:cNvSpPr>
          <p:nvPr/>
        </p:nvSpPr>
        <p:spPr bwMode="auto">
          <a:xfrm>
            <a:off x="285750" y="3643313"/>
            <a:ext cx="59293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0" dirty="0">
                <a:latin typeface="+mn-lt"/>
              </a:rPr>
              <a:t>Four sided sloping roof is better than the two sided roof, since the gable wall can easily crack at its base</a:t>
            </a:r>
          </a:p>
        </p:txBody>
      </p:sp>
      <p:sp>
        <p:nvSpPr>
          <p:cNvPr id="7" name="Text Box 97"/>
          <p:cNvSpPr txBox="1">
            <a:spLocks noChangeArrowheads="1"/>
          </p:cNvSpPr>
          <p:nvPr/>
        </p:nvSpPr>
        <p:spPr bwMode="auto">
          <a:xfrm>
            <a:off x="357188" y="4429125"/>
            <a:ext cx="365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0" dirty="0">
                <a:latin typeface="+mn-lt"/>
              </a:rPr>
              <a:t>Walls can collapse if they are… </a:t>
            </a:r>
          </a:p>
        </p:txBody>
      </p:sp>
      <p:pic>
        <p:nvPicPr>
          <p:cNvPr id="12295" name="Picture 90" descr="5-6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4876800"/>
            <a:ext cx="1905000" cy="1452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Text Box 92"/>
          <p:cNvSpPr txBox="1">
            <a:spLocks noChangeArrowheads="1"/>
          </p:cNvSpPr>
          <p:nvPr/>
        </p:nvSpPr>
        <p:spPr bwMode="auto">
          <a:xfrm>
            <a:off x="2133600" y="63246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0" dirty="0">
                <a:latin typeface="+mn-lt"/>
              </a:rPr>
              <a:t>Too long</a:t>
            </a:r>
          </a:p>
        </p:txBody>
      </p:sp>
      <p:pic>
        <p:nvPicPr>
          <p:cNvPr id="12297" name="Picture 88" descr="5-5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4610100"/>
            <a:ext cx="2667000" cy="2019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Text Box 95"/>
          <p:cNvSpPr txBox="1">
            <a:spLocks noChangeArrowheads="1"/>
          </p:cNvSpPr>
          <p:nvPr/>
        </p:nvSpPr>
        <p:spPr bwMode="auto">
          <a:xfrm>
            <a:off x="6572250" y="1714500"/>
            <a:ext cx="21907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b="0" dirty="0">
                <a:latin typeface="+mn-lt"/>
              </a:rPr>
              <a:t>Build divider wall simultaneously and properly connected to the outer long walls, and make it 230mm thick to prevent collapse or cracking</a:t>
            </a:r>
          </a:p>
        </p:txBody>
      </p:sp>
      <p:sp>
        <p:nvSpPr>
          <p:cNvPr id="12299" name="Line 98"/>
          <p:cNvSpPr>
            <a:spLocks noChangeShapeType="1"/>
          </p:cNvSpPr>
          <p:nvPr/>
        </p:nvSpPr>
        <p:spPr bwMode="auto">
          <a:xfrm flipH="1">
            <a:off x="6629400" y="3786188"/>
            <a:ext cx="1371600" cy="15478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6248400" cy="715962"/>
          </a:xfrm>
        </p:spPr>
        <p:txBody>
          <a:bodyPr/>
          <a:lstStyle/>
          <a:p>
            <a:r>
              <a:rPr lang="en-US" sz="3600" b="1" smtClean="0">
                <a:solidFill>
                  <a:srgbClr val="993300"/>
                </a:solidFill>
              </a:rPr>
              <a:t>General rules for walls </a:t>
            </a:r>
          </a:p>
        </p:txBody>
      </p:sp>
      <p:pic>
        <p:nvPicPr>
          <p:cNvPr id="13315" name="Picture 8" descr="5-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828800"/>
            <a:ext cx="1501775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316" name="Picture 9" descr="5-38 updat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1828800"/>
            <a:ext cx="1444625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4876800" y="1981200"/>
            <a:ext cx="3581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b="0" dirty="0">
                <a:latin typeface="+mn-lt"/>
              </a:rPr>
              <a:t>Avoid un-reinforced masonry columns. Build with 1-12mm TOR bar fully encased in concrete. Anchor it at top and bottom.</a:t>
            </a:r>
          </a:p>
        </p:txBody>
      </p:sp>
      <p:pic>
        <p:nvPicPr>
          <p:cNvPr id="13318" name="Picture 6" descr="5-6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4429125"/>
            <a:ext cx="2571750" cy="1714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5638800" y="4648200"/>
            <a:ext cx="3048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b="0" dirty="0">
                <a:latin typeface="+mn-lt"/>
              </a:rPr>
              <a:t>Avoid high load walls. Build 230mm high load walls with reinforcement bar. </a:t>
            </a:r>
          </a:p>
        </p:txBody>
      </p:sp>
      <p:pic>
        <p:nvPicPr>
          <p:cNvPr id="13320" name="Picture 7" descr="5-6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75" y="4429125"/>
            <a:ext cx="2357438" cy="1714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Picture 10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676400"/>
            <a:ext cx="5260975" cy="448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657600" y="381000"/>
            <a:ext cx="24161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993300"/>
                </a:solidFill>
              </a:rPr>
              <a:t>Earthquake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Picture 2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238" y="1752600"/>
            <a:ext cx="3792537" cy="479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2" descr="Picture 2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2209800"/>
            <a:ext cx="4953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3581400" y="381000"/>
            <a:ext cx="24161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993300"/>
                </a:solidFill>
              </a:rPr>
              <a:t>Earthquake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Picture 2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600200"/>
            <a:ext cx="6210300" cy="480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3733800" y="381000"/>
            <a:ext cx="24161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993300"/>
                </a:solidFill>
              </a:rPr>
              <a:t>Earthquake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Picture 25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524000"/>
            <a:ext cx="6983413" cy="482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3810000" y="381000"/>
            <a:ext cx="24161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993300"/>
                </a:solidFill>
              </a:rPr>
              <a:t>Earthquake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 descr="Picture 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0" y="1852613"/>
            <a:ext cx="6959600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3733800" y="381000"/>
            <a:ext cx="24161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993300"/>
                </a:solidFill>
              </a:rPr>
              <a:t>Earthquake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Picture 1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76400"/>
            <a:ext cx="70675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3657600" y="381000"/>
            <a:ext cx="24161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993300"/>
                </a:solidFill>
              </a:rPr>
              <a:t>Earthquake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IMG_04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00200"/>
            <a:ext cx="7086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4191000" y="381000"/>
            <a:ext cx="15255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993300"/>
                </a:solidFill>
              </a:rPr>
              <a:t>Floods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 descr="IMG_0114"/>
          <p:cNvPicPr>
            <a:picLocks noChangeAspect="1" noChangeArrowheads="1"/>
          </p:cNvPicPr>
          <p:nvPr/>
        </p:nvPicPr>
        <p:blipFill>
          <a:blip r:embed="rId2"/>
          <a:srcRect t="13930" b="6094"/>
          <a:stretch>
            <a:fillRect/>
          </a:stretch>
        </p:blipFill>
        <p:spPr bwMode="auto">
          <a:xfrm>
            <a:off x="896938" y="1676400"/>
            <a:ext cx="7605712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3962400" y="381000"/>
            <a:ext cx="15255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993300"/>
                </a:solidFill>
              </a:rPr>
              <a:t>Floods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143000" y="914400"/>
            <a:ext cx="6705600" cy="579438"/>
          </a:xfrm>
        </p:spPr>
        <p:txBody>
          <a:bodyPr/>
          <a:lstStyle/>
          <a:p>
            <a:pPr eaLnBrk="1" hangingPunct="1"/>
            <a:r>
              <a:rPr lang="en-US" sz="2600" b="1" dirty="0" smtClean="0">
                <a:solidFill>
                  <a:srgbClr val="A92207"/>
                </a:solidFill>
              </a:rPr>
              <a:t>Which Chair will you prefer 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400800" y="2275114"/>
            <a:ext cx="2228850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429000" y="2275114"/>
            <a:ext cx="2228850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57200" y="2275114"/>
            <a:ext cx="2228850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 descr="C:\Users\Abc\Desktop\mason mnual\For Mahavir bhai PPt\IMG_02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600200"/>
            <a:ext cx="6932613" cy="466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4038600" y="381000"/>
            <a:ext cx="15255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993300"/>
                </a:solidFill>
              </a:rPr>
              <a:t>Floods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 descr="DSCF1704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524000"/>
            <a:ext cx="6927850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3962400" y="381000"/>
            <a:ext cx="15255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993300"/>
                </a:solidFill>
              </a:rPr>
              <a:t>Floods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abc.net.au/reslib/201102/r719540_57043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600200"/>
            <a:ext cx="6896100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3733800" y="304800"/>
            <a:ext cx="2206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993300"/>
                </a:solidFill>
              </a:rPr>
              <a:t>High Wind</a:t>
            </a:r>
            <a:endParaRPr lang="en-US" sz="32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crh.noaa.gov/Image/dmx/IMG_03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524000"/>
            <a:ext cx="7086600" cy="466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3657600" y="304800"/>
            <a:ext cx="2206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993300"/>
                </a:solidFill>
              </a:rPr>
              <a:t>High Wind</a:t>
            </a:r>
            <a:endParaRPr lang="en-US" sz="32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1066800" y="2895600"/>
            <a:ext cx="7162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/>
              <a:t>NON-STRUCTURAL SAFETY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72" name="Picture 8" descr="Fig713"/>
          <p:cNvPicPr>
            <a:picLocks noChangeAspect="1" noChangeArrowheads="1"/>
          </p:cNvPicPr>
          <p:nvPr/>
        </p:nvPicPr>
        <p:blipFill>
          <a:blip r:embed="rId2"/>
          <a:srcRect t="5920"/>
          <a:stretch>
            <a:fillRect/>
          </a:stretch>
        </p:blipFill>
        <p:spPr bwMode="auto">
          <a:xfrm>
            <a:off x="-319088" y="0"/>
            <a:ext cx="97155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05" dir="2700000" algn="ctr" rotWithShape="0">
              <a:schemeClr val="bg2"/>
            </a:outerShdw>
          </a:effectLst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9E2CDE3-2D42-4265-9ED9-F52EF6B16EEF}" type="datetime1">
              <a:rPr lang="en-GB" smtClean="0">
                <a:latin typeface="Arial" pitchFamily="34" charset="0"/>
              </a:rPr>
              <a:pPr/>
              <a:t>24/01/2015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867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Sustainable Environment &amp; Ecological Development Society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E042AC-74F7-4D0F-AB92-6106B3ECAF52}" type="slidenum">
              <a:rPr lang="ar-SA" smtClean="0">
                <a:latin typeface="Arial" pitchFamily="34" charset="0"/>
              </a:rPr>
              <a:pPr/>
              <a:t>26</a:t>
            </a:fld>
            <a:endParaRPr lang="ar-SA" smtClean="0">
              <a:latin typeface="Arial" pitchFamily="34" charset="0"/>
            </a:endParaRPr>
          </a:p>
        </p:txBody>
      </p:sp>
      <p:pic>
        <p:nvPicPr>
          <p:cNvPr id="28677" name="Picture 9" descr="kagu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2413" y="-26988"/>
            <a:ext cx="9594851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7FBA51A-281E-44D7-94D7-F9BE311B67AB}" type="datetime1">
              <a:rPr lang="en-GB" smtClean="0">
                <a:latin typeface="Arial" pitchFamily="34" charset="0"/>
              </a:rPr>
              <a:pPr/>
              <a:t>24/01/2015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969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Sustainable Environment &amp; Ecological Development Society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563992-FDCF-4828-A67B-169AC61F23F4}" type="slidenum">
              <a:rPr lang="ar-SA" smtClean="0">
                <a:latin typeface="Arial" pitchFamily="34" charset="0"/>
              </a:rPr>
              <a:pPr/>
              <a:t>27</a:t>
            </a:fld>
            <a:endParaRPr lang="ar-SA" smtClean="0">
              <a:latin typeface="Arial" pitchFamily="34" charset="0"/>
            </a:endParaRPr>
          </a:p>
        </p:txBody>
      </p:sp>
      <p:pic>
        <p:nvPicPr>
          <p:cNvPr id="29701" name="Picture 10" descr="kagu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78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8" descr="kagu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0"/>
            <a:ext cx="4727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B8CE1B3-C776-4143-8700-DDDD4AC1F534}" type="datetime1">
              <a:rPr lang="en-GB" smtClean="0">
                <a:latin typeface="Arial" pitchFamily="34" charset="0"/>
              </a:rPr>
              <a:pPr/>
              <a:t>24/01/2015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072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Sustainable Environment &amp; Ecological Development Society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FB37E5-2FD7-49F2-8DF9-188F8BA08296}" type="slidenum">
              <a:rPr lang="ar-SA" smtClean="0">
                <a:latin typeface="Arial" pitchFamily="34" charset="0"/>
              </a:rPr>
              <a:pPr/>
              <a:t>28</a:t>
            </a:fld>
            <a:endParaRPr lang="ar-SA" smtClean="0">
              <a:latin typeface="Arial" pitchFamily="34" charset="0"/>
            </a:endParaRPr>
          </a:p>
        </p:txBody>
      </p:sp>
      <p:pic>
        <p:nvPicPr>
          <p:cNvPr id="30725" name="Picture 10" descr="kagu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6875" y="0"/>
            <a:ext cx="98377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9" descr="hony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57238" y="0"/>
            <a:ext cx="111283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Z:\public\S&amp;SP\Amaan\CHAIR LOAD-Model.jpg"/>
          <p:cNvPicPr>
            <a:picLocks noChangeAspect="1" noChangeArrowheads="1"/>
          </p:cNvPicPr>
          <p:nvPr/>
        </p:nvPicPr>
        <p:blipFill>
          <a:blip r:embed="rId2"/>
          <a:srcRect t="21660" b="25037"/>
          <a:stretch>
            <a:fillRect/>
          </a:stretch>
        </p:blipFill>
        <p:spPr bwMode="auto">
          <a:xfrm>
            <a:off x="152400" y="1981200"/>
            <a:ext cx="8763000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2286000" y="1295400"/>
            <a:ext cx="38100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>
                <a:solidFill>
                  <a:srgbClr val="9E1C06"/>
                </a:solidFill>
              </a:rPr>
              <a:t>…. how a force flows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2" descr="garasu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5425" y="0"/>
            <a:ext cx="9477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1143000"/>
          </a:xfrm>
        </p:spPr>
        <p:txBody>
          <a:bodyPr/>
          <a:lstStyle/>
          <a:p>
            <a:r>
              <a:rPr lang="en-US" sz="3200" dirty="0" smtClean="0"/>
              <a:t>What is Non-Structural Elements?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057400"/>
            <a:ext cx="7380287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dirty="0" smtClean="0"/>
              <a:t>those which are attached to or housed in </a:t>
            </a:r>
          </a:p>
          <a:p>
            <a:pPr algn="ctr">
              <a:buFontTx/>
              <a:buNone/>
            </a:pPr>
            <a:r>
              <a:rPr lang="en-US" dirty="0" smtClean="0"/>
              <a:t>a building or building system, but are not </a:t>
            </a:r>
          </a:p>
          <a:p>
            <a:pPr algn="ctr">
              <a:buFontTx/>
              <a:buNone/>
            </a:pPr>
            <a:r>
              <a:rPr lang="en-US" dirty="0" smtClean="0"/>
              <a:t>part of the main load-resisting structural </a:t>
            </a:r>
          </a:p>
          <a:p>
            <a:pPr algn="ctr">
              <a:buFontTx/>
              <a:buNone/>
            </a:pPr>
            <a:r>
              <a:rPr lang="en-US" dirty="0" smtClean="0"/>
              <a:t>system of the building.</a:t>
            </a:r>
          </a:p>
        </p:txBody>
      </p:sp>
      <p:sp>
        <p:nvSpPr>
          <p:cNvPr id="34820" name="Slide Number Placeholder 5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/>
          <a:p>
            <a:fld id="{82D60AB7-EA6A-42E7-A5D2-6AA94A29825E}" type="slidenum">
              <a:rPr lang="ar-SA" smtClean="0">
                <a:latin typeface="Arial" pitchFamily="34" charset="0"/>
              </a:rPr>
              <a:pPr/>
              <a:t>31</a:t>
            </a:fld>
            <a:endParaRPr lang="ar-SA" smtClean="0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56388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pt-BR" dirty="0" smtClean="0"/>
              <a:t>Architectural elements, </a:t>
            </a: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 example, parapets, penthouses, appendages and ornamentations,veneer, cladding systems, suspended ceiling, sign boards, etc</a:t>
            </a: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.,</a:t>
            </a:r>
          </a:p>
          <a:p>
            <a:pPr>
              <a:defRPr/>
            </a:pPr>
            <a:endParaRPr lang="pt-B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defRPr/>
            </a:pPr>
            <a:r>
              <a:rPr lang="en-US" dirty="0" smtClean="0"/>
              <a:t>mechanical components,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 example, boilers, storage tanks, piping systems, fire protection systems, and</a:t>
            </a:r>
            <a:endParaRPr lang="en-US" dirty="0" smtClean="0"/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r>
              <a:rPr lang="pt-BR" dirty="0" smtClean="0"/>
              <a:t>electrical </a:t>
            </a:r>
            <a:r>
              <a:rPr lang="pt-BR" dirty="0" smtClean="0"/>
              <a:t>components, </a:t>
            </a: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 example, electric motors, light fixtures, computers and data acquisition systems, etc.</a:t>
            </a:r>
            <a:endParaRPr lang="pt-BR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r>
              <a:rPr lang="pt-BR" dirty="0" smtClean="0"/>
              <a:t>Furnitures </a:t>
            </a:r>
            <a:r>
              <a:rPr lang="pt-BR" dirty="0" smtClean="0"/>
              <a:t>and content, </a:t>
            </a: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 example, almirah, sofa, computer, etc.</a:t>
            </a: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381001" y="-171450"/>
            <a:ext cx="8305800" cy="1143000"/>
          </a:xfrm>
        </p:spPr>
        <p:txBody>
          <a:bodyPr/>
          <a:lstStyle/>
          <a:p>
            <a:r>
              <a:rPr lang="en-US" dirty="0" smtClean="0"/>
              <a:t>Risk Associated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254125"/>
            <a:ext cx="8686800" cy="50704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loss of life or injury to building occupants</a:t>
            </a:r>
          </a:p>
          <a:p>
            <a:pPr>
              <a:buFontTx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loss of property especially in commercial buildings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(high as 75% of total cost of building)</a:t>
            </a:r>
          </a:p>
          <a:p>
            <a:pPr>
              <a:defRPr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defRPr/>
            </a:pPr>
            <a:r>
              <a:rPr lang="en-US" dirty="0" smtClean="0"/>
              <a:t>impairment or loss of function of an important building or lifeline structure,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 example, fire resisting system, communication facilities, telecom centre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6923088" cy="914400"/>
          </a:xfrm>
        </p:spPr>
        <p:txBody>
          <a:bodyPr/>
          <a:lstStyle/>
          <a:p>
            <a:r>
              <a:rPr lang="en-US" smtClean="0"/>
              <a:t>NSM – Day to Day Risk</a:t>
            </a:r>
          </a:p>
        </p:txBody>
      </p:sp>
      <p:sp>
        <p:nvSpPr>
          <p:cNvPr id="38915" name="Date Placeholder 3"/>
          <p:cNvSpPr>
            <a:spLocks noGrp="1"/>
          </p:cNvSpPr>
          <p:nvPr>
            <p:ph type="dt" sz="quarter" idx="4294967295"/>
          </p:nvPr>
        </p:nvSpPr>
        <p:spPr>
          <a:noFill/>
        </p:spPr>
        <p:txBody>
          <a:bodyPr/>
          <a:lstStyle/>
          <a:p>
            <a:fld id="{4F815E3E-CC54-40CB-96C4-F11A6D020023}" type="datetime1">
              <a:rPr lang="en-GB" smtClean="0">
                <a:latin typeface="Arial" pitchFamily="34" charset="0"/>
              </a:rPr>
              <a:pPr/>
              <a:t>24/01/2015</a:t>
            </a:fld>
            <a:endParaRPr lang="en-US" smtClean="0">
              <a:latin typeface="Arial" pitchFamily="34" charset="0"/>
            </a:endParaRPr>
          </a:p>
        </p:txBody>
      </p:sp>
      <p:pic>
        <p:nvPicPr>
          <p:cNvPr id="38916" name="Picture 2" descr="C:\Users\rahman\Desktop\We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5175"/>
            <a:ext cx="5795963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3" descr="C:\Users\rahman\Desktop\Covered we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6576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Oval 8"/>
          <p:cNvSpPr>
            <a:spLocks noChangeArrowheads="1"/>
          </p:cNvSpPr>
          <p:nvPr/>
        </p:nvSpPr>
        <p:spPr bwMode="auto">
          <a:xfrm>
            <a:off x="5292725" y="5013325"/>
            <a:ext cx="2519363" cy="576263"/>
          </a:xfrm>
          <a:prstGeom prst="ellipse">
            <a:avLst/>
          </a:prstGeom>
          <a:noFill/>
          <a:ln w="50800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rtl="1"/>
            <a:endParaRPr lang="en-US" b="0"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rahman\Desktop\fenc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Date Placeholder 3"/>
          <p:cNvSpPr>
            <a:spLocks noGrp="1"/>
          </p:cNvSpPr>
          <p:nvPr>
            <p:ph type="dt" sz="quarter" idx="4294967295"/>
          </p:nvPr>
        </p:nvSpPr>
        <p:spPr>
          <a:noFill/>
        </p:spPr>
        <p:txBody>
          <a:bodyPr/>
          <a:lstStyle/>
          <a:p>
            <a:fld id="{8D6DC4EE-F9EC-4B3D-AF75-69D2C0432837}" type="datetime1">
              <a:rPr lang="en-GB" smtClean="0">
                <a:latin typeface="Arial" pitchFamily="34" charset="0"/>
              </a:rPr>
              <a:pPr/>
              <a:t>24/01/2015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9940" name="Footer Placeholder 4"/>
          <p:cNvSpPr>
            <a:spLocks noGrp="1"/>
          </p:cNvSpPr>
          <p:nvPr>
            <p:ph type="ftr" sz="quarter" idx="4294967295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Sustainable Environment &amp; Ecological Development Society</a:t>
            </a:r>
          </a:p>
        </p:txBody>
      </p:sp>
      <p:sp>
        <p:nvSpPr>
          <p:cNvPr id="39941" name="Slide Number Placeholder 5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/>
          <a:p>
            <a:fld id="{B0F43B0B-699C-4CC7-AFBC-C28D4AFC6D23}" type="slidenum">
              <a:rPr lang="ar-SA" smtClean="0">
                <a:latin typeface="Arial" pitchFamily="34" charset="0"/>
              </a:rPr>
              <a:pPr/>
              <a:t>35</a:t>
            </a:fld>
            <a:endParaRPr lang="ar-SA" smtClean="0">
              <a:latin typeface="Arial" pitchFamily="34" charset="0"/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0" name="Picture 3" descr="C:\Users\rahman\Desktop\grab b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228600"/>
            <a:ext cx="27813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0964" name="Date Placeholder 3"/>
          <p:cNvSpPr>
            <a:spLocks noGrp="1"/>
          </p:cNvSpPr>
          <p:nvPr>
            <p:ph type="dt" sz="quarter" idx="4294967295"/>
          </p:nvPr>
        </p:nvSpPr>
        <p:spPr>
          <a:noFill/>
        </p:spPr>
        <p:txBody>
          <a:bodyPr/>
          <a:lstStyle/>
          <a:p>
            <a:fld id="{737A5508-F5F7-4C6C-B58B-FDC74E74525F}" type="datetime1">
              <a:rPr lang="en-GB" smtClean="0">
                <a:latin typeface="Arial" pitchFamily="34" charset="0"/>
              </a:rPr>
              <a:pPr/>
              <a:t>24/01/2015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0965" name="Footer Placeholder 4"/>
          <p:cNvSpPr>
            <a:spLocks noGrp="1"/>
          </p:cNvSpPr>
          <p:nvPr>
            <p:ph type="ftr" sz="quarter" idx="4294967295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Sustainable Environment &amp; Ecological Development Society</a:t>
            </a:r>
          </a:p>
        </p:txBody>
      </p:sp>
      <p:sp>
        <p:nvSpPr>
          <p:cNvPr id="40966" name="Slide Number Placeholder 5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/>
          <a:p>
            <a:fld id="{C318A447-3B75-4EFC-9978-C8AA9EF3C4D1}" type="slidenum">
              <a:rPr lang="ar-SA" smtClean="0">
                <a:latin typeface="Arial" pitchFamily="34" charset="0"/>
              </a:rPr>
              <a:pPr/>
              <a:t>36</a:t>
            </a:fld>
            <a:endParaRPr lang="ar-SA" smtClean="0">
              <a:latin typeface="Arial" pitchFamily="34" charset="0"/>
            </a:endParaRPr>
          </a:p>
        </p:txBody>
      </p:sp>
      <p:pic>
        <p:nvPicPr>
          <p:cNvPr id="40967" name="Picture 4" descr="C:\Users\rahman\Desktop\windo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3581400" cy="3581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3" descr="C:\Users\rahman\Desktop\doo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49888" y="2514600"/>
            <a:ext cx="3313112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2" descr="C:\Users\rahman\Desktop\ramp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3200400"/>
            <a:ext cx="4608512" cy="324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1988" name="Date Placeholder 3"/>
          <p:cNvSpPr>
            <a:spLocks noGrp="1"/>
          </p:cNvSpPr>
          <p:nvPr>
            <p:ph type="dt" sz="quarter" idx="4294967295"/>
          </p:nvPr>
        </p:nvSpPr>
        <p:spPr>
          <a:noFill/>
        </p:spPr>
        <p:txBody>
          <a:bodyPr/>
          <a:lstStyle/>
          <a:p>
            <a:fld id="{5FF112A5-2FFC-44C0-A4F4-C3509449DE28}" type="datetime1">
              <a:rPr lang="en-GB" smtClean="0">
                <a:latin typeface="Arial" pitchFamily="34" charset="0"/>
              </a:rPr>
              <a:pPr/>
              <a:t>24/01/2015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1989" name="Footer Placeholder 4"/>
          <p:cNvSpPr>
            <a:spLocks noGrp="1"/>
          </p:cNvSpPr>
          <p:nvPr>
            <p:ph type="ftr" sz="quarter" idx="4294967295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Sustainable Environment &amp; Ecological Development Society</a:t>
            </a:r>
          </a:p>
        </p:txBody>
      </p:sp>
      <p:sp>
        <p:nvSpPr>
          <p:cNvPr id="41990" name="Slide Number Placeholder 5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/>
          <a:p>
            <a:fld id="{E1E536FA-00C5-409C-8F74-8E264AC83F24}" type="slidenum">
              <a:rPr lang="ar-SA" smtClean="0">
                <a:latin typeface="Arial" pitchFamily="34" charset="0"/>
              </a:rPr>
              <a:pPr/>
              <a:t>37</a:t>
            </a:fld>
            <a:endParaRPr lang="ar-SA" smtClean="0">
              <a:latin typeface="Arial" pitchFamily="34" charset="0"/>
            </a:endParaRPr>
          </a:p>
        </p:txBody>
      </p:sp>
      <p:pic>
        <p:nvPicPr>
          <p:cNvPr id="41991" name="Picture 2" descr="C:\Users\rahman\Desktop\rainwater-harvestin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-28575"/>
            <a:ext cx="561657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1066800" y="2133600"/>
            <a:ext cx="6923088" cy="2438400"/>
          </a:xfrm>
        </p:spPr>
        <p:txBody>
          <a:bodyPr/>
          <a:lstStyle/>
          <a:p>
            <a:r>
              <a:rPr lang="en-US" smtClean="0"/>
              <a:t>Non-Structural Hazard Hunt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z="2400" smtClean="0"/>
              <a:t>Group Exercise</a:t>
            </a: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5175"/>
          </a:xfrm>
          <a:solidFill>
            <a:srgbClr val="FF9900"/>
          </a:solidFill>
        </p:spPr>
        <p:txBody>
          <a:bodyPr anchorCtr="1">
            <a:normAutofit fontScale="90000"/>
          </a:bodyPr>
          <a:lstStyle/>
          <a:p>
            <a:r>
              <a:rPr lang="en-US" sz="2800" i="1" smtClean="0"/>
              <a:t>Non Structural Mitigation Itemized Inventory Form</a:t>
            </a:r>
            <a:br>
              <a:rPr lang="en-US" sz="2800" i="1" smtClean="0"/>
            </a:br>
            <a:endParaRPr lang="en-US" sz="2800" smtClean="0"/>
          </a:p>
        </p:txBody>
      </p:sp>
      <p:sp>
        <p:nvSpPr>
          <p:cNvPr id="44035" name="Date Placeholder 3"/>
          <p:cNvSpPr>
            <a:spLocks noGrp="1"/>
          </p:cNvSpPr>
          <p:nvPr>
            <p:ph type="dt" sz="quarter" idx="4294967295"/>
          </p:nvPr>
        </p:nvSpPr>
        <p:spPr>
          <a:noFill/>
        </p:spPr>
        <p:txBody>
          <a:bodyPr/>
          <a:lstStyle/>
          <a:p>
            <a:fld id="{F0EA50A9-FE76-4D54-88C3-44186C455678}" type="datetime1">
              <a:rPr lang="en-GB" smtClean="0">
                <a:latin typeface="Arial" pitchFamily="34" charset="0"/>
              </a:rPr>
              <a:pPr/>
              <a:t>24/01/2015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4036" name="Footer Placeholder 4"/>
          <p:cNvSpPr>
            <a:spLocks noGrp="1"/>
          </p:cNvSpPr>
          <p:nvPr>
            <p:ph type="ftr" sz="quarter" idx="4294967295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Sustainable Environment &amp; Ecological Development Society</a:t>
            </a:r>
          </a:p>
        </p:txBody>
      </p:sp>
      <p:sp>
        <p:nvSpPr>
          <p:cNvPr id="44037" name="Slide Number Placeholder 5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/>
          <a:p>
            <a:fld id="{04126DE8-B9F5-4F17-AD5A-A52483100792}" type="slidenum">
              <a:rPr lang="ar-SA" smtClean="0">
                <a:latin typeface="Arial" pitchFamily="34" charset="0"/>
              </a:rPr>
              <a:pPr/>
              <a:t>39</a:t>
            </a:fld>
            <a:endParaRPr lang="ar-SA" smtClean="0">
              <a:latin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0" y="548681"/>
          <a:ext cx="9143997" cy="6080718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641956"/>
                <a:gridCol w="1415479"/>
                <a:gridCol w="778513"/>
                <a:gridCol w="990836"/>
                <a:gridCol w="990836"/>
                <a:gridCol w="920063"/>
                <a:gridCol w="1203157"/>
                <a:gridCol w="1203157"/>
              </a:tblGrid>
              <a:tr h="825442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/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Area / Location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373" marR="60373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/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Item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(Full Description)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373" marR="60373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Risk Type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373" marR="6037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Priority H/M/L</a:t>
                      </a:r>
                    </a:p>
                    <a:p>
                      <a:pPr marL="0" marR="812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or 1,2,3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373" marR="60373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/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Weight </a:t>
                      </a:r>
                      <a:r>
                        <a:rPr lang="en-US" sz="1200"/>
                        <a:t>(including contents)</a:t>
                      </a:r>
                      <a:endParaRPr lang="en-US" sz="1800"/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in KG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373" marR="60373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/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 </a:t>
                      </a:r>
                      <a:r>
                        <a:rPr lang="en-US" sz="1800"/>
                        <a:t>Mitigation Measure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 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373" marR="60373" marT="0" marB="0"/>
                </a:tc>
              </a:tr>
              <a:tr h="9853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Life Safety  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373" marR="603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Property Safety 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373" marR="603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Operational Continuity   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373" marR="60373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7051">
                <a:tc rowSpan="3"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Room No 1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73" marR="60373" marT="0" marB="0" anchor="ctr"/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Computer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73" marR="6037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Times New Roman"/>
                          <a:sym typeface="Wingdings"/>
                        </a:rPr>
                        <a:t>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73" marR="6037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Times New Roman"/>
                          <a:sym typeface="Wingdings"/>
                        </a:rPr>
                        <a:t></a:t>
                      </a:r>
                    </a:p>
                  </a:txBody>
                  <a:tcPr marL="60373" marR="6037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Times New Roman"/>
                          <a:sym typeface="Wingdings"/>
                        </a:rPr>
                        <a:t></a:t>
                      </a:r>
                    </a:p>
                  </a:txBody>
                  <a:tcPr marL="60373" marR="60373" marT="0" marB="0" anchor="ctr"/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73" marR="60373" marT="0" marB="0" anchor="ctr"/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kgs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73" marR="6037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/>
                          <a:ea typeface="Times New Roman"/>
                          <a:cs typeface="Times New Roman"/>
                        </a:rPr>
                        <a:t>Fixing by Hook and loop (</a:t>
                      </a:r>
                      <a:r>
                        <a:rPr lang="en-US" sz="1200" dirty="0" err="1" smtClean="0">
                          <a:latin typeface="Arial"/>
                          <a:ea typeface="Times New Roman"/>
                          <a:cs typeface="Times New Roman"/>
                        </a:rPr>
                        <a:t>velcro</a:t>
                      </a:r>
                      <a:r>
                        <a:rPr lang="en-US" sz="1200" dirty="0" smtClean="0"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73" marR="60373" marT="0" marB="0" anchor="ctr"/>
                </a:tc>
              </a:tr>
              <a:tr h="4336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Glass window pane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73" marR="6037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Times New Roman"/>
                          <a:sym typeface="Wingdings"/>
                        </a:rPr>
                        <a:t>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73" marR="6037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Times New Roman"/>
                          <a:sym typeface="Wingdings"/>
                        </a:rPr>
                        <a:t></a:t>
                      </a:r>
                    </a:p>
                  </a:txBody>
                  <a:tcPr marL="60373" marR="60373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200" dirty="0">
                        <a:solidFill>
                          <a:schemeClr val="dk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73" marR="60373" marT="0" marB="0" anchor="ctr"/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73" marR="60373" marT="0" marB="0" anchor="ctr"/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73" marR="6037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/>
                          <a:ea typeface="Times New Roman"/>
                          <a:cs typeface="Times New Roman"/>
                        </a:rPr>
                        <a:t>Filming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73" marR="60373" marT="0" marB="0" anchor="ctr"/>
                </a:tc>
              </a:tr>
              <a:tr h="4336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73" marR="60373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200">
                        <a:solidFill>
                          <a:schemeClr val="dk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73" marR="60373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200">
                        <a:solidFill>
                          <a:schemeClr val="dk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73" marR="60373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200" dirty="0">
                        <a:solidFill>
                          <a:schemeClr val="dk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73" marR="60373" marT="0" marB="0" anchor="ctr"/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73" marR="60373" marT="0" marB="0" anchor="ctr"/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>
                        <a:solidFill>
                          <a:schemeClr val="dk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73" marR="6037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73" marR="60373" marT="0" marB="0" anchor="ctr"/>
                </a:tc>
              </a:tr>
              <a:tr h="617051">
                <a:tc rowSpan="3"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Room No 2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73" marR="60373" marT="0" marB="0" anchor="ctr"/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Door opening inward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73" marR="6037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Times New Roman"/>
                          <a:sym typeface="Wingdings"/>
                        </a:rPr>
                        <a:t></a:t>
                      </a:r>
                    </a:p>
                  </a:txBody>
                  <a:tcPr marL="60373" marR="60373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200" dirty="0">
                        <a:solidFill>
                          <a:schemeClr val="dk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73" marR="60373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200">
                        <a:solidFill>
                          <a:schemeClr val="dk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73" marR="60373" marT="0" marB="0" anchor="ctr"/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73" marR="60373" marT="0" marB="0" anchor="ctr"/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kgs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73" marR="6037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/>
                          <a:ea typeface="Times New Roman"/>
                          <a:cs typeface="Times New Roman"/>
                        </a:rPr>
                        <a:t>Outward</a:t>
                      </a:r>
                      <a:r>
                        <a:rPr lang="en-US" sz="12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opening/ double hinge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73" marR="60373" marT="0" marB="0" anchor="ctr"/>
                </a:tc>
              </a:tr>
              <a:tr h="4336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Sharp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Edge on exit door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73" marR="6037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</a:t>
                      </a:r>
                    </a:p>
                  </a:txBody>
                  <a:tcPr marL="60373" marR="60373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200" dirty="0">
                        <a:solidFill>
                          <a:schemeClr val="dk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73" marR="60373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200" dirty="0">
                        <a:solidFill>
                          <a:schemeClr val="dk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73" marR="60373" marT="0" marB="0" anchor="ctr"/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73" marR="60373" marT="0" marB="0" anchor="ctr"/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73" marR="6037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/>
                          <a:ea typeface="Times New Roman"/>
                          <a:cs typeface="Times New Roman"/>
                        </a:rPr>
                        <a:t>Sloping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73" marR="60373" marT="0" marB="0" anchor="ctr"/>
                </a:tc>
              </a:tr>
              <a:tr h="4336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>
                        <a:solidFill>
                          <a:schemeClr val="dk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73" marR="60373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200">
                        <a:solidFill>
                          <a:schemeClr val="dk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73" marR="60373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200">
                        <a:solidFill>
                          <a:schemeClr val="dk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73" marR="60373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200" dirty="0">
                        <a:solidFill>
                          <a:schemeClr val="dk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73" marR="60373" marT="0" marB="0" anchor="ctr"/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>
                        <a:solidFill>
                          <a:schemeClr val="dk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73" marR="60373" marT="0" marB="0" anchor="ctr"/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73" marR="6037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73" marR="60373" marT="0" marB="0" anchor="ctr"/>
                </a:tc>
              </a:tr>
              <a:tr h="433688">
                <a:tc rowSpan="3"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Lobby – 1st Floor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73" marR="60373" marT="0" marB="0" anchor="ctr"/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Copier Machine with roller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73" marR="60373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200">
                        <a:solidFill>
                          <a:schemeClr val="dk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73" marR="6037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Times New Roman"/>
                          <a:sym typeface="Wingdings"/>
                        </a:rPr>
                        <a:t></a:t>
                      </a:r>
                    </a:p>
                  </a:txBody>
                  <a:tcPr marL="60373" marR="6037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Times New Roman"/>
                          <a:sym typeface="Wingdings"/>
                        </a:rPr>
                        <a:t></a:t>
                      </a:r>
                    </a:p>
                  </a:txBody>
                  <a:tcPr marL="60373" marR="60373" marT="0" marB="0" anchor="ctr"/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73" marR="60373" marT="0" marB="0" anchor="ctr"/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Kgs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73" marR="6037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/>
                          <a:ea typeface="Times New Roman"/>
                          <a:cs typeface="Times New Roman"/>
                        </a:rPr>
                        <a:t>Fixing /locking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73" marR="60373" marT="0" marB="0" anchor="ctr"/>
                </a:tc>
              </a:tr>
              <a:tr h="4336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Telephone Exchange Board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73" marR="60373" marT="0" marB="0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200" dirty="0">
                        <a:solidFill>
                          <a:schemeClr val="dk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73" marR="60373" marT="0" marB="0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200">
                        <a:solidFill>
                          <a:schemeClr val="dk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73" marR="60373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Times New Roman"/>
                          <a:sym typeface="Wingdings"/>
                        </a:rPr>
                        <a:t></a:t>
                      </a:r>
                    </a:p>
                  </a:txBody>
                  <a:tcPr marL="60373" marR="60373" marT="0" marB="0"/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</a:t>
                      </a:r>
                    </a:p>
                  </a:txBody>
                  <a:tcPr marL="60373" marR="60373" marT="0" marB="0" anchor="ctr"/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kgs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73" marR="60373" marT="0" marB="0" anchor="ctr"/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Relocate/fixing</a:t>
                      </a:r>
                    </a:p>
                  </a:txBody>
                  <a:tcPr marL="60373" marR="60373" marT="0" marB="0" anchor="ctr"/>
                </a:tc>
              </a:tr>
              <a:tr h="4336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73" marR="60373" marT="0" marB="0"/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>
                        <a:solidFill>
                          <a:schemeClr val="dk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73" marR="60373" marT="0" marB="0"/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73" marR="60373" marT="0" marB="0"/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>
                        <a:solidFill>
                          <a:schemeClr val="dk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73" marR="60373" marT="0" marB="0"/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>
                        <a:solidFill>
                          <a:schemeClr val="dk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73" marR="60373" marT="0" marB="0"/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>
                        <a:solidFill>
                          <a:schemeClr val="dk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73" marR="603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73" marR="60373" marT="0" marB="0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/>
          <a:p>
            <a:fld id="{9B1F46C8-2B78-42E0-925E-87A625B3CB4E}" type="slidenum">
              <a:rPr lang="ar-SA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ar-SA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152400"/>
            <a:ext cx="8229600" cy="1143000"/>
          </a:xfrm>
        </p:spPr>
        <p:txBody>
          <a:bodyPr anchor="t"/>
          <a:lstStyle/>
          <a:p>
            <a:pPr eaLnBrk="1" hangingPunct="1"/>
            <a:r>
              <a:rPr lang="en-US" sz="5400" b="1" smtClean="0">
                <a:solidFill>
                  <a:srgbClr val="C00000"/>
                </a:solidFill>
                <a:cs typeface="Times New Roman" pitchFamily="18" charset="0"/>
              </a:rPr>
              <a:t>Why structures fail?</a:t>
            </a:r>
          </a:p>
        </p:txBody>
      </p:sp>
      <p:sp>
        <p:nvSpPr>
          <p:cNvPr id="747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cs typeface="Arial" pitchFamily="34" charset="0"/>
              </a:rPr>
              <a:t>Many buildings are very old &amp; weak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cs typeface="Arial" pitchFamily="34" charset="0"/>
              </a:rPr>
              <a:t>Old buildings were constructed when Design Codes did NOT exist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cs typeface="Arial" pitchFamily="34" charset="0"/>
              </a:rPr>
              <a:t>Codes not strictly followed in new buildings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cs typeface="Arial" pitchFamily="34" charset="0"/>
              </a:rPr>
              <a:t>Engineers unaware of earthquake resistant designs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cs typeface="Arial" pitchFamily="34" charset="0"/>
              </a:rPr>
              <a:t>Poor quality of materials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cs typeface="Arial" pitchFamily="34" charset="0"/>
              </a:rPr>
              <a:t>Poor construction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cs typeface="Arial" pitchFamily="34" charset="0"/>
              </a:rPr>
              <a:t>Untrained masons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4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4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47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47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47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47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47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4"/>
          <p:cNvSpPr txBox="1">
            <a:spLocks noChangeArrowheads="1"/>
          </p:cNvSpPr>
          <p:nvPr/>
        </p:nvSpPr>
        <p:spPr bwMode="auto">
          <a:xfrm>
            <a:off x="0" y="25146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rgbClr val="A92207"/>
                </a:solidFill>
                <a:cs typeface="Arial" pitchFamily="34" charset="0"/>
              </a:rPr>
              <a:t>Thank you</a:t>
            </a:r>
          </a:p>
        </p:txBody>
      </p:sp>
      <p:sp>
        <p:nvSpPr>
          <p:cNvPr id="45059" name="Text Box 5"/>
          <p:cNvSpPr txBox="1">
            <a:spLocks noChangeArrowheads="1"/>
          </p:cNvSpPr>
          <p:nvPr/>
        </p:nvSpPr>
        <p:spPr bwMode="auto">
          <a:xfrm>
            <a:off x="0" y="335280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/>
              <a:t>www.seedsindia.org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103188"/>
            <a:ext cx="8305800" cy="579437"/>
          </a:xfrm>
        </p:spPr>
        <p:txBody>
          <a:bodyPr/>
          <a:lstStyle/>
          <a:p>
            <a:r>
              <a:rPr lang="en-US" sz="3200" smtClean="0">
                <a:solidFill>
                  <a:srgbClr val="993300"/>
                </a:solidFill>
              </a:rPr>
              <a:t>Background</a:t>
            </a:r>
          </a:p>
        </p:txBody>
      </p:sp>
      <p:sp>
        <p:nvSpPr>
          <p:cNvPr id="14340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90600" y="1447800"/>
            <a:ext cx="7162800" cy="4953000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600"/>
              </a:spcAft>
              <a:defRPr/>
            </a:pPr>
            <a:r>
              <a:rPr lang="en-US" sz="2000" dirty="0" smtClean="0"/>
              <a:t>Structural engineering is surely one of the oldest – a plank across a stream!</a:t>
            </a:r>
          </a:p>
          <a:p>
            <a:pPr>
              <a:lnSpc>
                <a:spcPct val="120000"/>
              </a:lnSpc>
              <a:spcAft>
                <a:spcPts val="600"/>
              </a:spcAft>
              <a:defRPr/>
            </a:pPr>
            <a:endParaRPr lang="en-US" dirty="0"/>
          </a:p>
          <a:p>
            <a:pPr>
              <a:lnSpc>
                <a:spcPct val="120000"/>
              </a:lnSpc>
              <a:spcAft>
                <a:spcPts val="600"/>
              </a:spcAft>
              <a:defRPr/>
            </a:pPr>
            <a:endParaRPr lang="en-US" dirty="0" smtClean="0"/>
          </a:p>
          <a:p>
            <a:pPr>
              <a:lnSpc>
                <a:spcPct val="120000"/>
              </a:lnSpc>
              <a:spcAft>
                <a:spcPts val="600"/>
              </a:spcAft>
              <a:defRPr/>
            </a:pPr>
            <a:endParaRPr lang="en-US" dirty="0" smtClean="0"/>
          </a:p>
          <a:p>
            <a:pPr>
              <a:lnSpc>
                <a:spcPct val="120000"/>
              </a:lnSpc>
              <a:spcAft>
                <a:spcPts val="600"/>
              </a:spcAft>
              <a:defRPr/>
            </a:pPr>
            <a:endParaRPr lang="en-US" dirty="0" smtClean="0"/>
          </a:p>
          <a:p>
            <a:pPr marL="44450" indent="0">
              <a:lnSpc>
                <a:spcPct val="120000"/>
              </a:lnSpc>
              <a:spcAft>
                <a:spcPts val="600"/>
              </a:spcAft>
              <a:buFont typeface="Wingdings" pitchFamily="2" charset="2"/>
              <a:buNone/>
              <a:defRPr/>
            </a:pPr>
            <a:endParaRPr lang="en-US" sz="1100" dirty="0" smtClean="0"/>
          </a:p>
        </p:txBody>
      </p:sp>
      <p:pic>
        <p:nvPicPr>
          <p:cNvPr id="7172" name="Picture 3"/>
          <p:cNvPicPr>
            <a:picLocks noChangeAspect="1"/>
          </p:cNvPicPr>
          <p:nvPr/>
        </p:nvPicPr>
        <p:blipFill>
          <a:blip r:embed="rId2"/>
          <a:srcRect b="22720"/>
          <a:stretch>
            <a:fillRect/>
          </a:stretch>
        </p:blipFill>
        <p:spPr bwMode="auto">
          <a:xfrm>
            <a:off x="1066800" y="2312988"/>
            <a:ext cx="7086600" cy="3859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685800" y="2667000"/>
            <a:ext cx="8229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993300"/>
                </a:solidFill>
                <a:latin typeface="+mj-lt"/>
              </a:rPr>
              <a:t>disaster  </a:t>
            </a:r>
            <a:r>
              <a:rPr lang="en-US" sz="4400" b="1" dirty="0">
                <a:solidFill>
                  <a:srgbClr val="993300"/>
                </a:solidFill>
                <a:latin typeface="+mj-lt"/>
              </a:rPr>
              <a:t>resistant  construction</a:t>
            </a:r>
          </a:p>
          <a:p>
            <a:pPr algn="ctr"/>
            <a:r>
              <a:rPr lang="en-US" sz="4400" b="1" dirty="0">
                <a:solidFill>
                  <a:srgbClr val="993300"/>
                </a:solidFill>
                <a:latin typeface="+mj-lt"/>
              </a:rPr>
              <a:t>principles </a:t>
            </a:r>
            <a:endParaRPr lang="en-US" sz="44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1936750"/>
            <a:ext cx="8870950" cy="347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1" descr="5-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76400"/>
            <a:ext cx="2209800" cy="174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43" name="Picture 62" descr="5-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1676400"/>
            <a:ext cx="2438400" cy="1804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 Box 67"/>
          <p:cNvSpPr txBox="1">
            <a:spLocks noChangeArrowheads="1"/>
          </p:cNvSpPr>
          <p:nvPr/>
        </p:nvSpPr>
        <p:spPr bwMode="auto">
          <a:xfrm>
            <a:off x="5105400" y="1676400"/>
            <a:ext cx="38862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b="0" dirty="0">
                <a:latin typeface="+mn-lt"/>
              </a:rPr>
              <a:t>If a table, with a heavy top is poorly attached to its supports, is shaken violently can break off and collapse. A building with heavy roof can collapse in an earthquake if roof is not properly attached to its supports</a:t>
            </a:r>
          </a:p>
        </p:txBody>
      </p:sp>
      <p:pic>
        <p:nvPicPr>
          <p:cNvPr id="10245" name="Picture 65" descr="5-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4191000"/>
            <a:ext cx="2500313" cy="1857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Text Box 70"/>
          <p:cNvSpPr txBox="1">
            <a:spLocks noChangeArrowheads="1"/>
          </p:cNvSpPr>
          <p:nvPr/>
        </p:nvSpPr>
        <p:spPr bwMode="auto">
          <a:xfrm>
            <a:off x="685800" y="4343400"/>
            <a:ext cx="40386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b="0" dirty="0">
                <a:latin typeface="+mn-lt"/>
              </a:rPr>
              <a:t>In an earthquake or cyclone , a tree bends and comes back to its original position because it is elastic and strong. Masonry wall bend and crack. A building needs to be ductile/elastic </a:t>
            </a:r>
          </a:p>
        </p:txBody>
      </p:sp>
      <p:sp>
        <p:nvSpPr>
          <p:cNvPr id="10247" name="Title 1"/>
          <p:cNvSpPr>
            <a:spLocks noGrp="1"/>
          </p:cNvSpPr>
          <p:nvPr>
            <p:ph type="title"/>
          </p:nvPr>
        </p:nvSpPr>
        <p:spPr>
          <a:xfrm>
            <a:off x="1690688" y="214313"/>
            <a:ext cx="7239000" cy="1143000"/>
          </a:xfrm>
        </p:spPr>
        <p:txBody>
          <a:bodyPr/>
          <a:lstStyle/>
          <a:p>
            <a:r>
              <a:rPr lang="en-US" sz="3200" b="1" smtClean="0">
                <a:solidFill>
                  <a:srgbClr val="993300"/>
                </a:solidFill>
              </a:rPr>
              <a:t>Disaster resistant construction principles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543800" cy="990600"/>
          </a:xfrm>
        </p:spPr>
        <p:txBody>
          <a:bodyPr/>
          <a:lstStyle/>
          <a:p>
            <a:r>
              <a:rPr lang="en-US" sz="3200" b="1" smtClean="0">
                <a:solidFill>
                  <a:srgbClr val="993300"/>
                </a:solidFill>
              </a:rPr>
              <a:t>General rules of building plan and form </a:t>
            </a:r>
          </a:p>
        </p:txBody>
      </p:sp>
      <p:grpSp>
        <p:nvGrpSpPr>
          <p:cNvPr id="2" name="Group 84"/>
          <p:cNvGrpSpPr>
            <a:grpSpLocks/>
          </p:cNvGrpSpPr>
          <p:nvPr/>
        </p:nvGrpSpPr>
        <p:grpSpPr bwMode="auto">
          <a:xfrm>
            <a:off x="152400" y="1676400"/>
            <a:ext cx="2667000" cy="1828800"/>
            <a:chOff x="144" y="624"/>
            <a:chExt cx="1776" cy="1217"/>
          </a:xfrm>
        </p:grpSpPr>
        <p:pic>
          <p:nvPicPr>
            <p:cNvPr id="11279" name="Picture 53" descr="5-0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4" y="624"/>
              <a:ext cx="1776" cy="12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grpSp>
          <p:nvGrpSpPr>
            <p:cNvPr id="3" name="Group 83"/>
            <p:cNvGrpSpPr>
              <a:grpSpLocks/>
            </p:cNvGrpSpPr>
            <p:nvPr/>
          </p:nvGrpSpPr>
          <p:grpSpPr bwMode="auto">
            <a:xfrm>
              <a:off x="1008" y="1632"/>
              <a:ext cx="144" cy="144"/>
              <a:chOff x="-432" y="1632"/>
              <a:chExt cx="144" cy="144"/>
            </a:xfrm>
          </p:grpSpPr>
          <p:sp>
            <p:nvSpPr>
              <p:cNvPr id="11281" name="Line 71"/>
              <p:cNvSpPr>
                <a:spLocks noChangeShapeType="1"/>
              </p:cNvSpPr>
              <p:nvPr/>
            </p:nvSpPr>
            <p:spPr bwMode="auto">
              <a:xfrm>
                <a:off x="-432" y="1632"/>
                <a:ext cx="144" cy="14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2" name="Line 72"/>
              <p:cNvSpPr>
                <a:spLocks noChangeShapeType="1"/>
              </p:cNvSpPr>
              <p:nvPr/>
            </p:nvSpPr>
            <p:spPr bwMode="auto">
              <a:xfrm flipH="1">
                <a:off x="-432" y="1632"/>
                <a:ext cx="144" cy="14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" name="Text Box 60"/>
          <p:cNvSpPr txBox="1">
            <a:spLocks noChangeArrowheads="1"/>
          </p:cNvSpPr>
          <p:nvPr/>
        </p:nvSpPr>
        <p:spPr bwMode="auto">
          <a:xfrm>
            <a:off x="3000375" y="1571625"/>
            <a:ext cx="29432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0" dirty="0">
                <a:latin typeface="+mn-lt"/>
              </a:rPr>
              <a:t>Building with asymmetrical plan is not safe</a:t>
            </a:r>
          </a:p>
        </p:txBody>
      </p:sp>
      <p:grpSp>
        <p:nvGrpSpPr>
          <p:cNvPr id="4" name="Group 85"/>
          <p:cNvGrpSpPr>
            <a:grpSpLocks/>
          </p:cNvGrpSpPr>
          <p:nvPr/>
        </p:nvGrpSpPr>
        <p:grpSpPr bwMode="auto">
          <a:xfrm>
            <a:off x="6072188" y="1714500"/>
            <a:ext cx="2895600" cy="1828800"/>
            <a:chOff x="3696" y="701"/>
            <a:chExt cx="1872" cy="1219"/>
          </a:xfrm>
        </p:grpSpPr>
        <p:pic>
          <p:nvPicPr>
            <p:cNvPr id="11276" name="Picture 54" descr="5-0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96" y="701"/>
              <a:ext cx="1872" cy="121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1277" name="Line 79"/>
            <p:cNvSpPr>
              <a:spLocks noChangeShapeType="1"/>
            </p:cNvSpPr>
            <p:nvPr/>
          </p:nvSpPr>
          <p:spPr bwMode="auto">
            <a:xfrm>
              <a:off x="4416" y="1728"/>
              <a:ext cx="96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8" name="Line 80"/>
            <p:cNvSpPr>
              <a:spLocks noChangeShapeType="1"/>
            </p:cNvSpPr>
            <p:nvPr/>
          </p:nvSpPr>
          <p:spPr bwMode="auto">
            <a:xfrm flipV="1">
              <a:off x="4512" y="1584"/>
              <a:ext cx="240" cy="24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ext Box 63"/>
          <p:cNvSpPr txBox="1">
            <a:spLocks noChangeArrowheads="1"/>
          </p:cNvSpPr>
          <p:nvPr/>
        </p:nvSpPr>
        <p:spPr bwMode="auto">
          <a:xfrm>
            <a:off x="3505200" y="2590800"/>
            <a:ext cx="2514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0" dirty="0">
                <a:latin typeface="+mn-lt"/>
              </a:rPr>
              <a:t>Divide the building in a number of symmetrical units</a:t>
            </a:r>
          </a:p>
        </p:txBody>
      </p:sp>
      <p:grpSp>
        <p:nvGrpSpPr>
          <p:cNvPr id="5" name="Group 94"/>
          <p:cNvGrpSpPr>
            <a:grpSpLocks/>
          </p:cNvGrpSpPr>
          <p:nvPr/>
        </p:nvGrpSpPr>
        <p:grpSpPr bwMode="auto">
          <a:xfrm>
            <a:off x="4419600" y="4572000"/>
            <a:ext cx="3048000" cy="1616075"/>
            <a:chOff x="3696" y="2928"/>
            <a:chExt cx="1920" cy="1018"/>
          </a:xfrm>
        </p:grpSpPr>
        <p:pic>
          <p:nvPicPr>
            <p:cNvPr id="11273" name="Picture 59" descr="5-8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96" y="2928"/>
              <a:ext cx="1920" cy="10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1274" name="Line 74"/>
            <p:cNvSpPr>
              <a:spLocks noChangeShapeType="1"/>
            </p:cNvSpPr>
            <p:nvPr/>
          </p:nvSpPr>
          <p:spPr bwMode="auto">
            <a:xfrm>
              <a:off x="5376" y="3696"/>
              <a:ext cx="144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5" name="Line 75"/>
            <p:cNvSpPr>
              <a:spLocks noChangeShapeType="1"/>
            </p:cNvSpPr>
            <p:nvPr/>
          </p:nvSpPr>
          <p:spPr bwMode="auto">
            <a:xfrm flipH="1">
              <a:off x="5376" y="3696"/>
              <a:ext cx="144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" name="Text Box 68"/>
          <p:cNvSpPr txBox="1">
            <a:spLocks noChangeArrowheads="1"/>
          </p:cNvSpPr>
          <p:nvPr/>
        </p:nvSpPr>
        <p:spPr bwMode="auto">
          <a:xfrm>
            <a:off x="838200" y="4876800"/>
            <a:ext cx="2590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b="0" dirty="0">
                <a:latin typeface="+mn-lt"/>
              </a:rPr>
              <a:t>Avoid rectangular plan having walls longer than 3 times its width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657</Words>
  <Application>Microsoft Office PowerPoint</Application>
  <PresentationFormat>On-screen Show (4:3)</PresentationFormat>
  <Paragraphs>148</Paragraphs>
  <Slides>40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Slide 1</vt:lpstr>
      <vt:lpstr>Which Chair will you prefer ?</vt:lpstr>
      <vt:lpstr>Slide 3</vt:lpstr>
      <vt:lpstr>Why structures fail?</vt:lpstr>
      <vt:lpstr>Background</vt:lpstr>
      <vt:lpstr>Slide 6</vt:lpstr>
      <vt:lpstr>Slide 7</vt:lpstr>
      <vt:lpstr>Disaster resistant construction principles </vt:lpstr>
      <vt:lpstr>General rules of building plan and form </vt:lpstr>
      <vt:lpstr>General rules of roof and walls </vt:lpstr>
      <vt:lpstr>General rules for walls 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What is Non-Structural Elements?</vt:lpstr>
      <vt:lpstr>Slide 32</vt:lpstr>
      <vt:lpstr>Risk Associated</vt:lpstr>
      <vt:lpstr>NSM – Day to Day Risk</vt:lpstr>
      <vt:lpstr>Slide 35</vt:lpstr>
      <vt:lpstr>Slide 36</vt:lpstr>
      <vt:lpstr>Slide 37</vt:lpstr>
      <vt:lpstr>Non-Structural Hazard Hunt  Group Exercise</vt:lpstr>
      <vt:lpstr>Non Structural Mitigation Itemized Inventory Form 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rahman</dc:creator>
  <cp:lastModifiedBy>rahman</cp:lastModifiedBy>
  <cp:revision>2</cp:revision>
  <dcterms:created xsi:type="dcterms:W3CDTF">2015-01-24T06:48:44Z</dcterms:created>
  <dcterms:modified xsi:type="dcterms:W3CDTF">2015-01-24T06:55:42Z</dcterms:modified>
</cp:coreProperties>
</file>