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6" r:id="rId3"/>
    <p:sldId id="262" r:id="rId4"/>
    <p:sldId id="281" r:id="rId5"/>
    <p:sldId id="287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6E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BDCF3-20D5-418B-9D12-4DF585A49AE9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211DC-D7E9-467C-A6E9-146722B5A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411151-ED75-45B5-AB28-98B3E921B5D4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629400"/>
            <a:ext cx="9144000" cy="276999"/>
          </a:xfrm>
          <a:prstGeom prst="rect">
            <a:avLst/>
          </a:prstGeom>
          <a:solidFill>
            <a:srgbClr val="FB6E05"/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Developing a RCRC model for School based Disaster Risk Reduction                                                                                            Manu Gupta,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SEEDS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9" name="Picture 2" descr="C:\Users\rahman\Desktop\SEEDS LOGO new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816975" y="6400800"/>
            <a:ext cx="327025" cy="487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29400"/>
            <a:ext cx="9144000" cy="276999"/>
          </a:xfrm>
          <a:prstGeom prst="rect">
            <a:avLst/>
          </a:prstGeom>
          <a:solidFill>
            <a:srgbClr val="FB6E05"/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Developing a RCRC model for School based Disaster Risk Reduction                                                                                  Dr. Manu Gupta _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SEEDS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" name="Picture 2" descr="C:\Users\rahman\Desktop\SEEDS LOGO new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816975" y="6400800"/>
            <a:ext cx="327025" cy="487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6499F-AC21-4B0E-BB69-744722EA013D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84E3D-5CAB-4C4C-B490-1836F8FAA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590800"/>
            <a:ext cx="9144000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School Disaster Management Plan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anchor="t"/>
          <a:lstStyle/>
          <a:p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SDMP Template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219200"/>
            <a:ext cx="7924800" cy="5105400"/>
            <a:chOff x="1700" y="11210"/>
            <a:chExt cx="8507" cy="5278"/>
          </a:xfrm>
        </p:grpSpPr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4765" y="11210"/>
              <a:ext cx="2280" cy="6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Dangers threatening the school</a:t>
              </a:r>
              <a:endParaRPr lang="en-US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807" y="12111"/>
              <a:ext cx="2400" cy="1816"/>
              <a:chOff x="7714" y="11069"/>
              <a:chExt cx="2400" cy="1816"/>
            </a:xfrm>
          </p:grpSpPr>
          <p:sp>
            <p:nvSpPr>
              <p:cNvPr id="10259" name="Text Box 6"/>
              <p:cNvSpPr txBox="1">
                <a:spLocks noChangeArrowheads="1"/>
              </p:cNvSpPr>
              <p:nvPr/>
            </p:nvSpPr>
            <p:spPr bwMode="auto">
              <a:xfrm>
                <a:off x="7714" y="11069"/>
                <a:ext cx="2400" cy="6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Problems outside school</a:t>
                </a:r>
                <a:endParaRPr lang="en-US" sz="2400"/>
              </a:p>
            </p:txBody>
          </p:sp>
          <p:sp>
            <p:nvSpPr>
              <p:cNvPr id="10260" name="Text Box 7"/>
              <p:cNvSpPr txBox="1">
                <a:spLocks noChangeArrowheads="1"/>
              </p:cNvSpPr>
              <p:nvPr/>
            </p:nvSpPr>
            <p:spPr bwMode="auto">
              <a:xfrm>
                <a:off x="7714" y="11674"/>
                <a:ext cx="2400" cy="6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Problems inside school (structural)</a:t>
                </a:r>
                <a:endParaRPr lang="en-US" sz="2400"/>
              </a:p>
            </p:txBody>
          </p:sp>
          <p:sp>
            <p:nvSpPr>
              <p:cNvPr id="10261" name="Text Box 8"/>
              <p:cNvSpPr txBox="1">
                <a:spLocks noChangeArrowheads="1"/>
              </p:cNvSpPr>
              <p:nvPr/>
            </p:nvSpPr>
            <p:spPr bwMode="auto">
              <a:xfrm>
                <a:off x="7714" y="12266"/>
                <a:ext cx="2400" cy="6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Problems inside school (non-structural)</a:t>
                </a:r>
                <a:endParaRPr lang="en-US" sz="2400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700" y="11944"/>
              <a:ext cx="2400" cy="2021"/>
              <a:chOff x="1700" y="5708"/>
              <a:chExt cx="2400" cy="2021"/>
            </a:xfrm>
          </p:grpSpPr>
          <p:sp>
            <p:nvSpPr>
              <p:cNvPr id="10257" name="Text Box 10"/>
              <p:cNvSpPr txBox="1">
                <a:spLocks noChangeArrowheads="1"/>
              </p:cNvSpPr>
              <p:nvPr/>
            </p:nvSpPr>
            <p:spPr bwMode="auto">
              <a:xfrm>
                <a:off x="1700" y="5708"/>
                <a:ext cx="2400" cy="6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Facilities outside school</a:t>
                </a:r>
                <a:endParaRPr lang="en-US" sz="2400"/>
              </a:p>
            </p:txBody>
          </p:sp>
          <p:sp>
            <p:nvSpPr>
              <p:cNvPr id="10258" name="Text Box 11"/>
              <p:cNvSpPr txBox="1">
                <a:spLocks noChangeArrowheads="1"/>
              </p:cNvSpPr>
              <p:nvPr/>
            </p:nvSpPr>
            <p:spPr bwMode="auto">
              <a:xfrm>
                <a:off x="1700" y="6297"/>
                <a:ext cx="2400" cy="1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u="sng"/>
                  <a:t>Facilities inside school</a:t>
                </a:r>
              </a:p>
              <a:p>
                <a:pPr algn="ctr"/>
                <a:r>
                  <a:rPr lang="en-US" sz="1400"/>
                  <a:t>Evacuation area, route</a:t>
                </a:r>
              </a:p>
              <a:p>
                <a:pPr algn="ctr"/>
                <a:r>
                  <a:rPr lang="en-US" sz="1400"/>
                  <a:t>Equipment &amp; Tools</a:t>
                </a:r>
              </a:p>
              <a:p>
                <a:pPr algn="ctr"/>
                <a:r>
                  <a:rPr lang="en-US" sz="1400"/>
                  <a:t>Awareness material</a:t>
                </a:r>
              </a:p>
              <a:p>
                <a:pPr algn="ctr"/>
                <a:r>
                  <a:rPr lang="en-US" sz="1400"/>
                  <a:t>Task Force Members</a:t>
                </a:r>
              </a:p>
              <a:p>
                <a:pPr algn="ctr"/>
                <a:r>
                  <a:rPr lang="en-US" sz="1400"/>
                  <a:t>Skilled Man Power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790" y="14079"/>
              <a:ext cx="2273" cy="2409"/>
              <a:chOff x="4790" y="14079"/>
              <a:chExt cx="2273" cy="2409"/>
            </a:xfrm>
          </p:grpSpPr>
          <p:sp>
            <p:nvSpPr>
              <p:cNvPr id="10253" name="Text Box 13"/>
              <p:cNvSpPr txBox="1">
                <a:spLocks noChangeArrowheads="1"/>
              </p:cNvSpPr>
              <p:nvPr/>
            </p:nvSpPr>
            <p:spPr bwMode="auto">
              <a:xfrm>
                <a:off x="4794" y="14644"/>
                <a:ext cx="2268" cy="6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Preparations for disaster</a:t>
                </a:r>
                <a:endParaRPr lang="en-US" sz="2400"/>
              </a:p>
            </p:txBody>
          </p:sp>
          <p:sp>
            <p:nvSpPr>
              <p:cNvPr id="10254" name="Text Box 14"/>
              <p:cNvSpPr txBox="1">
                <a:spLocks noChangeArrowheads="1"/>
              </p:cNvSpPr>
              <p:nvPr/>
            </p:nvSpPr>
            <p:spPr bwMode="auto">
              <a:xfrm>
                <a:off x="4795" y="14079"/>
                <a:ext cx="2268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tIns="10800" bIns="10800"/>
              <a:lstStyle/>
              <a:p>
                <a:pPr algn="ctr"/>
                <a:r>
                  <a:rPr lang="en-US" sz="1400"/>
                  <a:t>Activities for reducing disaster effects</a:t>
                </a:r>
                <a:endParaRPr lang="en-US" sz="2400"/>
              </a:p>
            </p:txBody>
          </p:sp>
          <p:sp>
            <p:nvSpPr>
              <p:cNvPr id="10255" name="Text Box 15"/>
              <p:cNvSpPr txBox="1">
                <a:spLocks noChangeArrowheads="1"/>
              </p:cNvSpPr>
              <p:nvPr/>
            </p:nvSpPr>
            <p:spPr bwMode="auto">
              <a:xfrm>
                <a:off x="4795" y="15248"/>
                <a:ext cx="2268" cy="6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Actions to take when disaster happens</a:t>
                </a:r>
                <a:endParaRPr lang="en-US" sz="2400"/>
              </a:p>
            </p:txBody>
          </p:sp>
          <p:sp>
            <p:nvSpPr>
              <p:cNvPr id="10256" name="Text Box 16"/>
              <p:cNvSpPr txBox="1">
                <a:spLocks noChangeArrowheads="1"/>
              </p:cNvSpPr>
              <p:nvPr/>
            </p:nvSpPr>
            <p:spPr bwMode="auto">
              <a:xfrm>
                <a:off x="4790" y="15869"/>
                <a:ext cx="2268" cy="61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Review of Disaster Management Plan</a:t>
                </a:r>
                <a:endParaRPr lang="en-US" sz="2400"/>
              </a:p>
            </p:txBody>
          </p:sp>
        </p:grpSp>
        <p:sp>
          <p:nvSpPr>
            <p:cNvPr id="10248" name="Text Box 17"/>
            <p:cNvSpPr txBox="1">
              <a:spLocks noChangeArrowheads="1"/>
            </p:cNvSpPr>
            <p:nvPr/>
          </p:nvSpPr>
          <p:spPr bwMode="auto">
            <a:xfrm>
              <a:off x="4807" y="12765"/>
              <a:ext cx="2280" cy="6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>
                  <a:solidFill>
                    <a:srgbClr val="FF0000"/>
                  </a:solidFill>
                </a:rPr>
                <a:t>Disaster Management Planning for School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0249" name="Line 18"/>
            <p:cNvSpPr>
              <a:spLocks noChangeShapeType="1"/>
            </p:cNvSpPr>
            <p:nvPr/>
          </p:nvSpPr>
          <p:spPr bwMode="auto">
            <a:xfrm>
              <a:off x="5914" y="11829"/>
              <a:ext cx="0" cy="9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19"/>
            <p:cNvSpPr>
              <a:spLocks noChangeShapeType="1"/>
            </p:cNvSpPr>
            <p:nvPr/>
          </p:nvSpPr>
          <p:spPr bwMode="auto">
            <a:xfrm>
              <a:off x="4100" y="1302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20"/>
            <p:cNvSpPr>
              <a:spLocks noChangeShapeType="1"/>
            </p:cNvSpPr>
            <p:nvPr/>
          </p:nvSpPr>
          <p:spPr bwMode="auto">
            <a:xfrm flipH="1">
              <a:off x="7074" y="1302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Line 21"/>
            <p:cNvSpPr>
              <a:spLocks noChangeShapeType="1"/>
            </p:cNvSpPr>
            <p:nvPr/>
          </p:nvSpPr>
          <p:spPr bwMode="auto">
            <a:xfrm>
              <a:off x="5939" y="1338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732235" y="187524"/>
            <a:ext cx="7679531" cy="971104"/>
          </a:xfrm>
        </p:spPr>
        <p:txBody>
          <a:bodyPr/>
          <a:lstStyle/>
          <a:p>
            <a:pPr defTabSz="372801"/>
            <a:r>
              <a:rPr lang="en-US" sz="4600" dirty="0" smtClean="0">
                <a:solidFill>
                  <a:srgbClr val="558AAB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t>SDMP governed by DM Cycle</a:t>
            </a:r>
            <a:endParaRPr lang="en-US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12528" indent="-312528">
              <a:buSzPct val="40000"/>
              <a:buBlip>
                <a:blip r:embed="rId2"/>
              </a:buBlip>
            </a:pPr>
            <a:endParaRPr lang="en-US" dirty="0" smtClean="0"/>
          </a:p>
        </p:txBody>
      </p:sp>
      <p:graphicFrame>
        <p:nvGraphicFramePr>
          <p:cNvPr id="7171" name="Group 3"/>
          <p:cNvGraphicFramePr>
            <a:graphicFrameLocks noGrp="1"/>
          </p:cNvGraphicFramePr>
          <p:nvPr/>
        </p:nvGraphicFramePr>
        <p:xfrm>
          <a:off x="1244575" y="2129731"/>
          <a:ext cx="5786437" cy="3825255"/>
        </p:xfrm>
        <a:graphic>
          <a:graphicData uri="http://schemas.openxmlformats.org/drawingml/2006/table">
            <a:tbl>
              <a:tblPr/>
              <a:tblGrid>
                <a:gridCol w="2880940"/>
                <a:gridCol w="2905497"/>
              </a:tblGrid>
              <a:tr h="1862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Non-disaster-time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To take up activities for reducing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disaster effects.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To increase disaster management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skills, Plan, to regularly carry out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drills in schools, to raise awareness of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Students and staff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737373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  <a:sym typeface="Helvetica Neue" charset="0"/>
                      </a:endParaRPr>
                    </a:p>
                  </a:txBody>
                  <a:tcPr marL="32146" marR="32146" marT="32146" marB="32146" horzOverflow="overflow">
                    <a:lnL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Before Disaster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To check readiness of facilities for 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quick response.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To take decisions to minimize losses.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Early Warning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Bringing your plan into action.</a:t>
                      </a:r>
                    </a:p>
                  </a:txBody>
                  <a:tcPr marL="32146" marR="32146" marT="32146" marB="32146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2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After Disaster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To manage the safety and care of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evacuees, sending students back to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their homes in safe manner.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32146" marR="32146" marT="32146" marB="32146" horzOverflow="overflow">
                    <a:lnL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During Disaster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To quickly respond to a disaster 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situation, record damage, mobilization 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of task forces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 marL="32146" marR="32146" marT="32146" marB="32146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732235" y="178594"/>
            <a:ext cx="7679531" cy="612800"/>
          </a:xfrm>
        </p:spPr>
        <p:txBody>
          <a:bodyPr>
            <a:normAutofit fontScale="90000"/>
          </a:bodyPr>
          <a:lstStyle/>
          <a:p>
            <a:pPr defTabSz="377266"/>
            <a:r>
              <a:rPr lang="en-US" sz="3600" dirty="0" smtClean="0">
                <a:latin typeface="+mn-lt"/>
                <a:ea typeface="Helvetica Neue Light" charset="0"/>
                <a:cs typeface="Helvetica Neue Light" charset="0"/>
                <a:sym typeface="Helvetica Neue Light" charset="0"/>
              </a:rPr>
              <a:t>Key stakeholders of School Safety</a:t>
            </a:r>
            <a:endParaRPr lang="en-US" dirty="0" smtClean="0">
              <a:latin typeface="+mn-lt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6484" y="1232297"/>
            <a:ext cx="8179594" cy="540246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25604" name="AutoShape 3" descr="tile_blueprint_2x.jpeg"/>
          <p:cNvSpPr>
            <a:spLocks/>
          </p:cNvSpPr>
          <p:nvPr/>
        </p:nvSpPr>
        <p:spPr bwMode="auto">
          <a:xfrm>
            <a:off x="3955852" y="2544961"/>
            <a:ext cx="1339453" cy="1339453"/>
          </a:xfrm>
          <a:custGeom>
            <a:avLst/>
            <a:gdLst>
              <a:gd name="T0" fmla="*/ 952452 w 19679"/>
              <a:gd name="T1" fmla="*/ 1045480 h 19679"/>
              <a:gd name="T2" fmla="*/ 952452 w 19679"/>
              <a:gd name="T3" fmla="*/ 1045480 h 19679"/>
              <a:gd name="T4" fmla="*/ 952452 w 19679"/>
              <a:gd name="T5" fmla="*/ 1045480 h 19679"/>
              <a:gd name="T6" fmla="*/ 952452 w 19679"/>
              <a:gd name="T7" fmla="*/ 1045480 h 19679"/>
              <a:gd name="T8" fmla="*/ 0 60000 65536"/>
              <a:gd name="T9" fmla="*/ 0 60000 65536"/>
              <a:gd name="T10" fmla="*/ 0 60000 65536"/>
              <a:gd name="T11" fmla="*/ 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>
            <a:noFill/>
            <a:miter lim="0"/>
            <a:headEnd/>
            <a:tailEnd/>
          </a:ln>
        </p:spPr>
        <p:txBody>
          <a:bodyPr lIns="35717" tIns="35717" rIns="35717" bIns="35717" anchor="ctr"/>
          <a:lstStyle/>
          <a:p>
            <a:pPr algn="ctr"/>
            <a:r>
              <a:rPr lang="en-US" sz="2800" dirty="0">
                <a:solidFill>
                  <a:srgbClr val="DEDEDE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Stakeholders</a:t>
            </a:r>
            <a:endParaRPr lang="en-US" sz="4800" dirty="0"/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 flipV="1">
            <a:off x="5143500" y="2267025"/>
            <a:ext cx="527968" cy="526852"/>
          </a:xfrm>
          <a:prstGeom prst="line">
            <a:avLst/>
          </a:prstGeom>
          <a:noFill/>
          <a:ln w="25400">
            <a:solidFill>
              <a:srgbClr val="CEA841"/>
            </a:solidFill>
            <a:round/>
            <a:headEnd/>
            <a:tailEnd/>
          </a:ln>
        </p:spPr>
        <p:txBody>
          <a:bodyPr lIns="35717" tIns="35717" rIns="35717" bIns="35717" anchor="ctr"/>
          <a:lstStyle/>
          <a:p>
            <a:endParaRPr lang="en-US"/>
          </a:p>
        </p:txBody>
      </p:sp>
      <p:sp>
        <p:nvSpPr>
          <p:cNvPr id="25606" name="AutoShape 5"/>
          <p:cNvSpPr>
            <a:spLocks/>
          </p:cNvSpPr>
          <p:nvPr/>
        </p:nvSpPr>
        <p:spPr bwMode="auto">
          <a:xfrm>
            <a:off x="5184801" y="2029272"/>
            <a:ext cx="2880940" cy="561528"/>
          </a:xfrm>
          <a:custGeom>
            <a:avLst/>
            <a:gdLst>
              <a:gd name="T0" fmla="*/ 2048669 w 21600"/>
              <a:gd name="T1" fmla="*/ 250031 h 21600"/>
              <a:gd name="T2" fmla="*/ 2048669 w 21600"/>
              <a:gd name="T3" fmla="*/ 250031 h 21600"/>
              <a:gd name="T4" fmla="*/ 2048669 w 21600"/>
              <a:gd name="T5" fmla="*/ 250031 h 21600"/>
              <a:gd name="T6" fmla="*/ 2048669 w 21600"/>
              <a:gd name="T7" fmla="*/ 25003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A6AAA8"/>
          </a:solidFill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>
                <a:solidFill>
                  <a:srgbClr val="631412"/>
                </a:solidFill>
              </a:rPr>
              <a:t>Teaching &amp; Non Teaching Staff</a:t>
            </a:r>
            <a:endParaRPr lang="en-US" sz="2400" dirty="0"/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5295305" y="3214688"/>
            <a:ext cx="548060" cy="0"/>
          </a:xfrm>
          <a:prstGeom prst="line">
            <a:avLst/>
          </a:prstGeom>
          <a:noFill/>
          <a:ln w="25400">
            <a:solidFill>
              <a:srgbClr val="CEA841"/>
            </a:solidFill>
            <a:round/>
            <a:headEnd/>
            <a:tailEnd/>
          </a:ln>
        </p:spPr>
        <p:txBody>
          <a:bodyPr lIns="35717" tIns="35717" rIns="35717" bIns="35717" anchor="ctr"/>
          <a:lstStyle/>
          <a:p>
            <a:endParaRPr lang="en-US"/>
          </a:p>
        </p:txBody>
      </p:sp>
      <p:sp>
        <p:nvSpPr>
          <p:cNvPr id="25608" name="AutoShape 7"/>
          <p:cNvSpPr>
            <a:spLocks/>
          </p:cNvSpPr>
          <p:nvPr/>
        </p:nvSpPr>
        <p:spPr bwMode="auto">
          <a:xfrm>
            <a:off x="5886897" y="3038326"/>
            <a:ext cx="780232" cy="351607"/>
          </a:xfrm>
          <a:custGeom>
            <a:avLst/>
            <a:gdLst>
              <a:gd name="T0" fmla="*/ 554832 w 21600"/>
              <a:gd name="T1" fmla="*/ 250031 h 21600"/>
              <a:gd name="T2" fmla="*/ 554832 w 21600"/>
              <a:gd name="T3" fmla="*/ 250031 h 21600"/>
              <a:gd name="T4" fmla="*/ 554832 w 21600"/>
              <a:gd name="T5" fmla="*/ 250031 h 21600"/>
              <a:gd name="T6" fmla="*/ 554832 w 21600"/>
              <a:gd name="T7" fmla="*/ 25003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A6AAA8"/>
          </a:solidFill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>
                <a:solidFill>
                  <a:srgbClr val="631412"/>
                </a:solidFill>
              </a:rPr>
              <a:t>Parents</a:t>
            </a:r>
            <a:endParaRPr lang="en-US" sz="3400" dirty="0"/>
          </a:p>
        </p:txBody>
      </p:sp>
      <p:sp>
        <p:nvSpPr>
          <p:cNvPr id="25609" name="Line 8"/>
          <p:cNvSpPr>
            <a:spLocks noChangeShapeType="1"/>
          </p:cNvSpPr>
          <p:nvPr/>
        </p:nvSpPr>
        <p:spPr bwMode="auto">
          <a:xfrm>
            <a:off x="5018484" y="3723680"/>
            <a:ext cx="464344" cy="463228"/>
          </a:xfrm>
          <a:prstGeom prst="line">
            <a:avLst/>
          </a:prstGeom>
          <a:noFill/>
          <a:ln w="25400">
            <a:solidFill>
              <a:srgbClr val="CEA841"/>
            </a:solidFill>
            <a:round/>
            <a:headEnd/>
            <a:tailEnd/>
          </a:ln>
        </p:spPr>
        <p:txBody>
          <a:bodyPr lIns="35717" tIns="35717" rIns="35717" bIns="35717" anchor="ctr"/>
          <a:lstStyle/>
          <a:p>
            <a:endParaRPr lang="en-US"/>
          </a:p>
        </p:txBody>
      </p:sp>
      <p:sp>
        <p:nvSpPr>
          <p:cNvPr id="25610" name="AutoShape 9"/>
          <p:cNvSpPr>
            <a:spLocks/>
          </p:cNvSpPr>
          <p:nvPr/>
        </p:nvSpPr>
        <p:spPr bwMode="auto">
          <a:xfrm>
            <a:off x="5221635" y="4198070"/>
            <a:ext cx="2807271" cy="1593130"/>
          </a:xfrm>
          <a:custGeom>
            <a:avLst/>
            <a:gdLst>
              <a:gd name="T0" fmla="*/ 1996282 w 21600"/>
              <a:gd name="T1" fmla="*/ 977106 h 21600"/>
              <a:gd name="T2" fmla="*/ 1996282 w 21600"/>
              <a:gd name="T3" fmla="*/ 977106 h 21600"/>
              <a:gd name="T4" fmla="*/ 1996282 w 21600"/>
              <a:gd name="T5" fmla="*/ 977106 h 21600"/>
              <a:gd name="T6" fmla="*/ 1996282 w 21600"/>
              <a:gd name="T7" fmla="*/ 9771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A6AAA8"/>
          </a:solidFill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 marL="168542" indent="-168542"/>
            <a:r>
              <a:rPr lang="en-US" sz="2000" dirty="0">
                <a:solidFill>
                  <a:srgbClr val="631412"/>
                </a:solidFill>
              </a:rPr>
              <a:t>Administration</a:t>
            </a:r>
          </a:p>
          <a:p>
            <a:pPr marL="168542" indent="-168542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Local administration</a:t>
            </a:r>
          </a:p>
          <a:p>
            <a:pPr marL="168542" indent="-168542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Education Department</a:t>
            </a:r>
          </a:p>
          <a:p>
            <a:pPr marL="168542" indent="-168542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Government [Province/National]</a:t>
            </a:r>
            <a:endParaRPr lang="en-US" sz="3100" dirty="0"/>
          </a:p>
        </p:txBody>
      </p:sp>
      <p:sp>
        <p:nvSpPr>
          <p:cNvPr id="25611" name="Line 10"/>
          <p:cNvSpPr>
            <a:spLocks noChangeShapeType="1"/>
          </p:cNvSpPr>
          <p:nvPr/>
        </p:nvSpPr>
        <p:spPr bwMode="auto">
          <a:xfrm flipH="1">
            <a:off x="3615408" y="3633268"/>
            <a:ext cx="456530" cy="457646"/>
          </a:xfrm>
          <a:prstGeom prst="line">
            <a:avLst/>
          </a:prstGeom>
          <a:noFill/>
          <a:ln w="25400">
            <a:solidFill>
              <a:srgbClr val="CEA841"/>
            </a:solidFill>
            <a:round/>
            <a:headEnd/>
            <a:tailEnd/>
          </a:ln>
        </p:spPr>
        <p:txBody>
          <a:bodyPr lIns="35717" tIns="35717" rIns="35717" bIns="35717" anchor="ctr"/>
          <a:lstStyle/>
          <a:p>
            <a:endParaRPr lang="en-US"/>
          </a:p>
        </p:txBody>
      </p:sp>
      <p:sp>
        <p:nvSpPr>
          <p:cNvPr id="25612" name="AutoShape 11"/>
          <p:cNvSpPr>
            <a:spLocks/>
          </p:cNvSpPr>
          <p:nvPr/>
        </p:nvSpPr>
        <p:spPr bwMode="auto">
          <a:xfrm>
            <a:off x="1453307" y="3276600"/>
            <a:ext cx="2136428" cy="3276600"/>
          </a:xfrm>
          <a:custGeom>
            <a:avLst/>
            <a:gdLst>
              <a:gd name="T0" fmla="*/ 1519238 w 21600"/>
              <a:gd name="T1" fmla="*/ 1913731 h 21600"/>
              <a:gd name="T2" fmla="*/ 1519238 w 21600"/>
              <a:gd name="T3" fmla="*/ 1913731 h 21600"/>
              <a:gd name="T4" fmla="*/ 1519238 w 21600"/>
              <a:gd name="T5" fmla="*/ 1913731 h 21600"/>
              <a:gd name="T6" fmla="*/ 1519238 w 21600"/>
              <a:gd name="T7" fmla="*/ 191373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6AAA8"/>
          </a:solidFill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 marL="199795" indent="-199795"/>
            <a:r>
              <a:rPr lang="en-US" sz="2000" dirty="0">
                <a:solidFill>
                  <a:srgbClr val="631412"/>
                </a:solidFill>
              </a:rPr>
              <a:t>Community</a:t>
            </a: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Local business owners</a:t>
            </a: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Local Leaders</a:t>
            </a: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Volunteers</a:t>
            </a: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CBOs</a:t>
            </a: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Youth </a:t>
            </a:r>
            <a:r>
              <a:rPr lang="en-US" sz="2000" dirty="0" err="1">
                <a:solidFill>
                  <a:srgbClr val="000000"/>
                </a:solidFill>
              </a:rPr>
              <a:t>organisations</a:t>
            </a:r>
            <a:endParaRPr lang="en-US" sz="2000" dirty="0">
              <a:solidFill>
                <a:srgbClr val="000000"/>
              </a:solidFill>
            </a:endParaRP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Media</a:t>
            </a: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Corporates</a:t>
            </a:r>
            <a:endParaRPr lang="en-US" sz="2000" dirty="0">
              <a:solidFill>
                <a:srgbClr val="000000"/>
              </a:solidFill>
            </a:endParaRPr>
          </a:p>
          <a:p>
            <a:pPr marL="199795" indent="-199795">
              <a:buClr>
                <a:srgbClr val="777775"/>
              </a:buClr>
              <a:buSzPct val="115000"/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Civil Societies</a:t>
            </a:r>
            <a:endParaRPr lang="en-US" sz="3100" dirty="0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 flipV="1">
            <a:off x="4625578" y="1903141"/>
            <a:ext cx="0" cy="612799"/>
          </a:xfrm>
          <a:prstGeom prst="line">
            <a:avLst/>
          </a:prstGeom>
          <a:noFill/>
          <a:ln w="25400">
            <a:solidFill>
              <a:srgbClr val="CEA841"/>
            </a:solidFill>
            <a:round/>
            <a:headEnd/>
            <a:tailEnd/>
          </a:ln>
        </p:spPr>
        <p:txBody>
          <a:bodyPr lIns="35717" tIns="35717" rIns="35717" bIns="35717" anchor="ctr"/>
          <a:lstStyle/>
          <a:p>
            <a:endParaRPr lang="en-US"/>
          </a:p>
        </p:txBody>
      </p:sp>
      <p:sp>
        <p:nvSpPr>
          <p:cNvPr id="25614" name="AutoShape 13"/>
          <p:cNvSpPr>
            <a:spLocks/>
          </p:cNvSpPr>
          <p:nvPr/>
        </p:nvSpPr>
        <p:spPr bwMode="auto">
          <a:xfrm>
            <a:off x="3778375" y="1523629"/>
            <a:ext cx="1961182" cy="350490"/>
          </a:xfrm>
          <a:custGeom>
            <a:avLst/>
            <a:gdLst>
              <a:gd name="T0" fmla="*/ 1394619 w 21600"/>
              <a:gd name="T1" fmla="*/ 249238 h 21600"/>
              <a:gd name="T2" fmla="*/ 1394619 w 21600"/>
              <a:gd name="T3" fmla="*/ 249238 h 21600"/>
              <a:gd name="T4" fmla="*/ 1394619 w 21600"/>
              <a:gd name="T5" fmla="*/ 249238 h 21600"/>
              <a:gd name="T6" fmla="*/ 1394619 w 21600"/>
              <a:gd name="T7" fmla="*/ 24923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A6AAA8"/>
          </a:solidFill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>
                <a:solidFill>
                  <a:srgbClr val="631412"/>
                </a:solidFill>
              </a:rPr>
              <a:t>School Management</a:t>
            </a:r>
            <a:endParaRPr lang="en-US" sz="3400" dirty="0"/>
          </a:p>
        </p:txBody>
      </p:sp>
      <p:sp>
        <p:nvSpPr>
          <p:cNvPr id="25615" name="Line 14"/>
          <p:cNvSpPr>
            <a:spLocks noChangeShapeType="1"/>
          </p:cNvSpPr>
          <p:nvPr/>
        </p:nvSpPr>
        <p:spPr bwMode="auto">
          <a:xfrm flipH="1" flipV="1">
            <a:off x="3276600" y="2521521"/>
            <a:ext cx="774650" cy="334863"/>
          </a:xfrm>
          <a:prstGeom prst="line">
            <a:avLst/>
          </a:prstGeom>
          <a:noFill/>
          <a:ln w="25400">
            <a:solidFill>
              <a:srgbClr val="CEA841"/>
            </a:solidFill>
            <a:round/>
            <a:headEnd/>
            <a:tailEnd/>
          </a:ln>
        </p:spPr>
        <p:txBody>
          <a:bodyPr lIns="35717" tIns="35717" rIns="35717" bIns="35717" anchor="ctr"/>
          <a:lstStyle/>
          <a:p>
            <a:endParaRPr lang="en-US"/>
          </a:p>
        </p:txBody>
      </p:sp>
      <p:sp>
        <p:nvSpPr>
          <p:cNvPr id="25616" name="AutoShape 15"/>
          <p:cNvSpPr>
            <a:spLocks/>
          </p:cNvSpPr>
          <p:nvPr/>
        </p:nvSpPr>
        <p:spPr bwMode="auto">
          <a:xfrm>
            <a:off x="2466826" y="2355206"/>
            <a:ext cx="896318" cy="350490"/>
          </a:xfrm>
          <a:custGeom>
            <a:avLst/>
            <a:gdLst>
              <a:gd name="T0" fmla="*/ 637382 w 21600"/>
              <a:gd name="T1" fmla="*/ 249238 h 21600"/>
              <a:gd name="T2" fmla="*/ 637382 w 21600"/>
              <a:gd name="T3" fmla="*/ 249238 h 21600"/>
              <a:gd name="T4" fmla="*/ 637382 w 21600"/>
              <a:gd name="T5" fmla="*/ 249238 h 21600"/>
              <a:gd name="T6" fmla="*/ 637382 w 21600"/>
              <a:gd name="T7" fmla="*/ 24923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A6AAA8"/>
          </a:solidFill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r>
              <a:rPr lang="en-US" dirty="0">
                <a:solidFill>
                  <a:srgbClr val="631412"/>
                </a:solidFill>
              </a:rPr>
              <a:t>Students</a:t>
            </a:r>
            <a:endParaRPr lang="en-US" sz="34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4114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Fundamental Right &amp; Continuity of Education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Healthy Development</a:t>
            </a:r>
          </a:p>
          <a:p>
            <a:endParaRPr lang="en-US" dirty="0" smtClean="0"/>
          </a:p>
          <a:p>
            <a:r>
              <a:rPr lang="en-US" dirty="0" smtClean="0"/>
              <a:t>Health and Nutrition</a:t>
            </a:r>
          </a:p>
          <a:p>
            <a:endParaRPr lang="en-US" dirty="0" smtClean="0"/>
          </a:p>
          <a:p>
            <a:r>
              <a:rPr lang="en-US" dirty="0" smtClean="0"/>
              <a:t>Protection</a:t>
            </a:r>
          </a:p>
          <a:p>
            <a:endParaRPr lang="en-US" dirty="0" smtClean="0"/>
          </a:p>
          <a:p>
            <a:r>
              <a:rPr lang="en-US" dirty="0" smtClean="0"/>
              <a:t>Life saving knowledge and skill</a:t>
            </a:r>
          </a:p>
          <a:p>
            <a:endParaRPr lang="en-US" dirty="0" smtClean="0"/>
          </a:p>
          <a:p>
            <a:r>
              <a:rPr lang="en-US" dirty="0" smtClean="0"/>
              <a:t>Support to children with special need</a:t>
            </a:r>
          </a:p>
          <a:p>
            <a:endParaRPr lang="en-US" dirty="0"/>
          </a:p>
        </p:txBody>
      </p:sp>
      <p:pic>
        <p:nvPicPr>
          <p:cNvPr id="4" name="Picture 6" descr="040474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72000" y="0"/>
            <a:ext cx="4572000" cy="68821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a typeface="Helvetica Neue Light" charset="0"/>
                <a:cs typeface="Helvetica Neue Light" charset="0"/>
                <a:sym typeface="Helvetica Neue Light" charset="0"/>
              </a:rPr>
              <a:t>Education in Emergency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 descr="C:\Documents and Settings\meghna\Desktop\ITC\New Folder\_MG_05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8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237</Words>
  <Application>Microsoft Office PowerPoint</Application>
  <PresentationFormat>On-screen Show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SDMP Template</vt:lpstr>
      <vt:lpstr>SDMP governed by DM Cycle</vt:lpstr>
      <vt:lpstr>Key stakeholders of School Safety</vt:lpstr>
      <vt:lpstr>Education in Emergency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9</cp:revision>
  <dcterms:created xsi:type="dcterms:W3CDTF">2015-01-21T05:52:20Z</dcterms:created>
  <dcterms:modified xsi:type="dcterms:W3CDTF">2015-01-26T07:48:12Z</dcterms:modified>
</cp:coreProperties>
</file>