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8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1432"/>
    <a:srgbClr val="E925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829" autoAdjust="0"/>
  </p:normalViewPr>
  <p:slideViewPr>
    <p:cSldViewPr>
      <p:cViewPr>
        <p:scale>
          <a:sx n="70" d="100"/>
          <a:sy n="70" d="100"/>
        </p:scale>
        <p:origin x="-138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12BFC8-3F6D-4C8B-ADD5-6100E7E2D057}" type="datetimeFigureOut">
              <a:rPr lang="en-US" smtClean="0"/>
              <a:pPr/>
              <a:t>3/5/2016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0A2A9-4138-4098-986D-BEBB9E9029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69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35BA1-16AB-4C60-8DCE-B4072517CD08}" type="datetimeFigureOut">
              <a:rPr lang="en-US" smtClean="0"/>
              <a:t>3/5/2016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C97994-EA79-4BF6-B362-4A6F43594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733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97994-EA79-4BF6-B362-4A6F435947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89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D6F8-907B-45E2-9BF9-0788EA97A4C2}" type="datetimeFigureOut">
              <a:rPr lang="en-US" smtClean="0"/>
              <a:pPr/>
              <a:t>3/5/2016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734E2-854F-48BB-9CC6-6748D57C4D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D6F8-907B-45E2-9BF9-0788EA97A4C2}" type="datetimeFigureOut">
              <a:rPr lang="en-US" smtClean="0"/>
              <a:pPr/>
              <a:t>3/5/2016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734E2-854F-48BB-9CC6-6748D57C4D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D6F8-907B-45E2-9BF9-0788EA97A4C2}" type="datetimeFigureOut">
              <a:rPr lang="en-US" smtClean="0"/>
              <a:pPr/>
              <a:t>3/5/2016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734E2-854F-48BB-9CC6-6748D57C4D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D6F8-907B-45E2-9BF9-0788EA97A4C2}" type="datetimeFigureOut">
              <a:rPr lang="en-US" smtClean="0"/>
              <a:pPr/>
              <a:t>3/5/2016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734E2-854F-48BB-9CC6-6748D57C4D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D6F8-907B-45E2-9BF9-0788EA97A4C2}" type="datetimeFigureOut">
              <a:rPr lang="en-US" smtClean="0"/>
              <a:pPr/>
              <a:t>3/5/2016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734E2-854F-48BB-9CC6-6748D57C4D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D6F8-907B-45E2-9BF9-0788EA97A4C2}" type="datetimeFigureOut">
              <a:rPr lang="en-US" smtClean="0"/>
              <a:pPr/>
              <a:t>3/5/2016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734E2-854F-48BB-9CC6-6748D57C4D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D6F8-907B-45E2-9BF9-0788EA97A4C2}" type="datetimeFigureOut">
              <a:rPr lang="en-US" smtClean="0"/>
              <a:pPr/>
              <a:t>3/5/2016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734E2-854F-48BB-9CC6-6748D57C4D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D6F8-907B-45E2-9BF9-0788EA97A4C2}" type="datetimeFigureOut">
              <a:rPr lang="en-US" smtClean="0"/>
              <a:pPr/>
              <a:t>3/5/2016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734E2-854F-48BB-9CC6-6748D57C4D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D6F8-907B-45E2-9BF9-0788EA97A4C2}" type="datetimeFigureOut">
              <a:rPr lang="en-US" smtClean="0"/>
              <a:pPr/>
              <a:t>3/5/2016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734E2-854F-48BB-9CC6-6748D57C4D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D6F8-907B-45E2-9BF9-0788EA97A4C2}" type="datetimeFigureOut">
              <a:rPr lang="en-US" smtClean="0"/>
              <a:pPr/>
              <a:t>3/5/2016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734E2-854F-48BB-9CC6-6748D57C4D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D6F8-907B-45E2-9BF9-0788EA97A4C2}" type="datetimeFigureOut">
              <a:rPr lang="en-US" smtClean="0"/>
              <a:pPr/>
              <a:t>3/5/2016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734E2-854F-48BB-9CC6-6748D57C4D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FD6F8-907B-45E2-9BF9-0788EA97A4C2}" type="datetimeFigureOut">
              <a:rPr lang="en-US" smtClean="0"/>
              <a:pPr/>
              <a:t>3/5/2016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734E2-854F-48BB-9CC6-6748D57C4D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8100" y="2286000"/>
            <a:ext cx="9220200" cy="24384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Early Warning, Early Action</a:t>
            </a:r>
            <a:endParaRPr lang="en-US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buNone/>
            </a:pPr>
            <a:endParaRPr lang="en-US" sz="4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buNone/>
            </a:pPr>
            <a:endParaRPr lang="en-US" sz="4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buNone/>
            </a:pPr>
            <a:endParaRPr lang="en-US" sz="4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utoShape 2" descr="Image result for IFRC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4" descr="Image result for IFRC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6" descr="Image result for IFRC log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0" y="-76200"/>
            <a:ext cx="9144000" cy="1142733"/>
            <a:chOff x="0" y="-76200"/>
            <a:chExt cx="9144000" cy="1142733"/>
          </a:xfrm>
        </p:grpSpPr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0" y="-76200"/>
              <a:ext cx="9144000" cy="1142733"/>
              <a:chOff x="0" y="-76200"/>
              <a:chExt cx="9144000" cy="1143000"/>
            </a:xfrm>
            <a:solidFill>
              <a:srgbClr val="C61432"/>
            </a:solidFill>
          </p:grpSpPr>
          <p:grpSp>
            <p:nvGrpSpPr>
              <p:cNvPr id="5" name="Group 7"/>
              <p:cNvGrpSpPr>
                <a:grpSpLocks/>
              </p:cNvGrpSpPr>
              <p:nvPr/>
            </p:nvGrpSpPr>
            <p:grpSpPr bwMode="auto">
              <a:xfrm>
                <a:off x="0" y="-76200"/>
                <a:ext cx="9144000" cy="1143000"/>
                <a:chOff x="0" y="-48"/>
                <a:chExt cx="5760" cy="720"/>
              </a:xfrm>
              <a:grpFill/>
            </p:grpSpPr>
            <p:sp>
              <p:nvSpPr>
                <p:cNvPr id="7" name="Rectangle 8"/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5760" cy="720"/>
                </a:xfrm>
                <a:prstGeom prst="rect">
                  <a:avLst/>
                </a:prstGeom>
                <a:grp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-Win---Researcher" pitchFamily="34" charset="0"/>
                  </a:endParaRPr>
                </a:p>
              </p:txBody>
            </p:sp>
            <p:pic>
              <p:nvPicPr>
                <p:cNvPr id="8" name="Picture 9" descr="MRCS Round Circle Logo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48" y="96"/>
                  <a:ext cx="432" cy="432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9" name="Rectangle 10"/>
                <p:cNvSpPr>
                  <a:spLocks noChangeArrowheads="1"/>
                </p:cNvSpPr>
                <p:nvPr/>
              </p:nvSpPr>
              <p:spPr bwMode="auto">
                <a:xfrm>
                  <a:off x="480" y="192"/>
                  <a:ext cx="1868" cy="23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AU" b="1">
                      <a:solidFill>
                        <a:schemeClr val="bg1"/>
                      </a:solidFill>
                      <a:latin typeface="High Tower Text" pitchFamily="18" charset="0"/>
                    </a:rPr>
                    <a:t>Myanmar Red Cross Society</a:t>
                  </a:r>
                  <a:endParaRPr lang="en-US" b="1">
                    <a:solidFill>
                      <a:schemeClr val="bg1"/>
                    </a:solidFill>
                    <a:latin typeface="High Tower Text" pitchFamily="18" charset="0"/>
                  </a:endParaRPr>
                </a:p>
              </p:txBody>
            </p:sp>
          </p:grpSp>
          <p:sp>
            <p:nvSpPr>
              <p:cNvPr id="6" name="Rectangle 10"/>
              <p:cNvSpPr>
                <a:spLocks noChangeArrowheads="1"/>
              </p:cNvSpPr>
              <p:nvPr/>
            </p:nvSpPr>
            <p:spPr bwMode="auto">
              <a:xfrm>
                <a:off x="3810000" y="-76200"/>
                <a:ext cx="5334000" cy="36941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b="1" dirty="0">
                    <a:solidFill>
                      <a:schemeClr val="bg1"/>
                    </a:solidFill>
                    <a:latin typeface="High Tower Text" pitchFamily="18" charset="0"/>
                    <a:cs typeface="Tahoma" pitchFamily="34" charset="0"/>
                  </a:rPr>
                  <a:t>	</a:t>
                </a:r>
              </a:p>
            </p:txBody>
          </p:sp>
        </p:grpSp>
        <p:pic>
          <p:nvPicPr>
            <p:cNvPr id="1032" name="Picture 8" descr="http://2.bp.blogspot.com/_FFglI1QNcfg/S_6YWj_LbKI/AAAAAAAAAgM/cozVa9n0SXE/s1600/IFRC+Logo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6982" y="199128"/>
              <a:ext cx="4457018" cy="562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7"/>
          <p:cNvGrpSpPr>
            <a:grpSpLocks/>
          </p:cNvGrpSpPr>
          <p:nvPr/>
        </p:nvGrpSpPr>
        <p:grpSpPr bwMode="auto">
          <a:xfrm>
            <a:off x="0" y="5721796"/>
            <a:ext cx="9144000" cy="1142733"/>
            <a:chOff x="0" y="-48"/>
            <a:chExt cx="5760" cy="720"/>
          </a:xfrm>
          <a:solidFill>
            <a:srgbClr val="C61432"/>
          </a:solidFill>
        </p:grpSpPr>
        <p:sp>
          <p:nvSpPr>
            <p:cNvPr id="20" name="Rectangle 8"/>
            <p:cNvSpPr>
              <a:spLocks noChangeArrowheads="1"/>
            </p:cNvSpPr>
            <p:nvPr/>
          </p:nvSpPr>
          <p:spPr bwMode="auto">
            <a:xfrm>
              <a:off x="0" y="-48"/>
              <a:ext cx="5760" cy="720"/>
            </a:xfrm>
            <a:prstGeom prst="rect">
              <a:avLst/>
            </a:prstGeom>
            <a:grp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  <a:latin typeface="-Win---Researcher" pitchFamily="34" charset="0"/>
              </a:endParaRPr>
            </a:p>
          </p:txBody>
        </p:sp>
        <p:sp>
          <p:nvSpPr>
            <p:cNvPr id="22" name="Rectangle 10"/>
            <p:cNvSpPr>
              <a:spLocks noChangeArrowheads="1"/>
            </p:cNvSpPr>
            <p:nvPr/>
          </p:nvSpPr>
          <p:spPr bwMode="auto">
            <a:xfrm>
              <a:off x="2" y="192"/>
              <a:ext cx="2398" cy="23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AU" b="1" dirty="0">
                  <a:solidFill>
                    <a:schemeClr val="bg1"/>
                  </a:solidFill>
                  <a:latin typeface="High Tower Text" pitchFamily="18" charset="0"/>
                </a:rPr>
                <a:t>http://</a:t>
              </a:r>
              <a:r>
                <a:rPr lang="en-AU" b="1" dirty="0" smtClean="0">
                  <a:solidFill>
                    <a:schemeClr val="bg1"/>
                  </a:solidFill>
                  <a:latin typeface="High Tower Text" pitchFamily="18" charset="0"/>
                </a:rPr>
                <a:t>myanmarredcrosssociety.org</a:t>
              </a:r>
              <a:endParaRPr lang="en-US" b="1" dirty="0">
                <a:solidFill>
                  <a:schemeClr val="bg1"/>
                </a:solidFill>
                <a:latin typeface="High Tower Text" pitchFamily="18" charset="0"/>
              </a:endParaRPr>
            </a:p>
          </p:txBody>
        </p:sp>
      </p:grp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3810000" y="5721796"/>
            <a:ext cx="5334000" cy="369332"/>
          </a:xfrm>
          <a:prstGeom prst="rect">
            <a:avLst/>
          </a:prstGeom>
          <a:solidFill>
            <a:srgbClr val="C6143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High Tower Text" pitchFamily="18" charset="0"/>
                <a:cs typeface="Tahoma" pitchFamily="34" charset="0"/>
              </a:rPr>
              <a:t>	</a:t>
            </a:r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7085012" y="6128266"/>
            <a:ext cx="1903413" cy="369332"/>
          </a:xfrm>
          <a:prstGeom prst="rect">
            <a:avLst/>
          </a:prstGeom>
          <a:solidFill>
            <a:srgbClr val="C6143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AU" b="1" dirty="0" smtClean="0">
                <a:solidFill>
                  <a:schemeClr val="bg1"/>
                </a:solidFill>
                <a:latin typeface="High Tower Text" pitchFamily="18" charset="0"/>
              </a:rPr>
              <a:t>www.ifrc.org</a:t>
            </a:r>
            <a:endParaRPr lang="en-US" b="1" dirty="0">
              <a:solidFill>
                <a:schemeClr val="bg1"/>
              </a:solidFill>
              <a:latin typeface="High Tower Tex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9" t="26042" r="22694" b="12500"/>
          <a:stretch>
            <a:fillRect/>
          </a:stretch>
        </p:blipFill>
        <p:spPr bwMode="auto">
          <a:xfrm>
            <a:off x="0" y="0"/>
            <a:ext cx="9091613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876800" y="2971800"/>
            <a:ext cx="1311322" cy="381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61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\Desktop\jpeg\3.jpeg"/>
          <p:cNvPicPr>
            <a:picLocks noChangeAspect="1" noChangeArrowheads="1"/>
          </p:cNvPicPr>
          <p:nvPr/>
        </p:nvPicPr>
        <p:blipFill>
          <a:blip r:embed="rId2" cstate="print"/>
          <a:srcRect b="3090"/>
          <a:stretch>
            <a:fillRect/>
          </a:stretch>
        </p:blipFill>
        <p:spPr bwMode="auto">
          <a:xfrm>
            <a:off x="98213" y="181129"/>
            <a:ext cx="8740987" cy="644827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9492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\Desktop\jpeg\Untitled-1.jpg"/>
          <p:cNvPicPr>
            <a:picLocks noChangeAspect="1" noChangeArrowheads="1"/>
          </p:cNvPicPr>
          <p:nvPr/>
        </p:nvPicPr>
        <p:blipFill>
          <a:blip r:embed="rId2" cstate="print"/>
          <a:srcRect l="11353" r="8812" b="19537"/>
          <a:stretch>
            <a:fillRect/>
          </a:stretch>
        </p:blipFill>
        <p:spPr bwMode="auto">
          <a:xfrm>
            <a:off x="228600" y="152401"/>
            <a:ext cx="8686800" cy="6705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4801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\Desktop\jpeg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382000" cy="6781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0533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9" t="26042" r="23280" b="33333"/>
          <a:stretch>
            <a:fillRect/>
          </a:stretch>
        </p:blipFill>
        <p:spPr bwMode="auto">
          <a:xfrm>
            <a:off x="304800" y="914399"/>
            <a:ext cx="8458200" cy="5827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814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381000"/>
          <a:ext cx="8458200" cy="5970202"/>
        </p:xfrm>
        <a:graphic>
          <a:graphicData uri="http://schemas.openxmlformats.org/drawingml/2006/table">
            <a:tbl>
              <a:tblPr/>
              <a:tblGrid>
                <a:gridCol w="533400"/>
                <a:gridCol w="7924800"/>
              </a:tblGrid>
              <a:tr h="6064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Zawgyi-One" charset="0"/>
                          <a:ea typeface="MS PGothic" charset="0"/>
                          <a:cs typeface="Zawgyi-One" charset="0"/>
                        </a:rPr>
                        <a:t>(၁)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Zawgyi-One" charset="0"/>
                        <a:ea typeface="Calibri" charset="0"/>
                        <a:cs typeface="Zawgyi-One" charset="0"/>
                      </a:endParaRPr>
                    </a:p>
                  </a:txBody>
                  <a:tcPr marL="14963" marR="14963" marT="14963" marB="149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Zawgyi-One" charset="0"/>
                          <a:ea typeface="MS PGothic" charset="0"/>
                          <a:cs typeface="Zawgyi-One" charset="0"/>
                        </a:rPr>
                        <a:t>ေလဖိအားနည္းရပ္ဝန္း-တစ္နာရီလွ်င္ ေလတိုက္နႈန္း (၃၂)မိုင္နႈန္းနွင့္ ၎၏ေအာက္ ေလ်ာ့နည္း တိုက္ခတ္ျခင္း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Zawgyi-One" charset="0"/>
                        <a:ea typeface="Calibri" charset="0"/>
                        <a:cs typeface="Zawgyi-One" charset="0"/>
                      </a:endParaRPr>
                    </a:p>
                  </a:txBody>
                  <a:tcPr marL="14963" marR="14963" marT="14963" marB="149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64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Zawgyi-One" charset="0"/>
                          <a:ea typeface="MS PGothic" charset="0"/>
                          <a:cs typeface="Zawgyi-One" charset="0"/>
                        </a:rPr>
                        <a:t>(၂)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Zawgyi-One" charset="0"/>
                        <a:ea typeface="Calibri" charset="0"/>
                        <a:cs typeface="Zawgyi-One" charset="0"/>
                      </a:endParaRPr>
                    </a:p>
                  </a:txBody>
                  <a:tcPr marL="14963" marR="14963" marT="14963" marB="149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Zawgyi-One" charset="0"/>
                          <a:ea typeface="MS PGothic" charset="0"/>
                          <a:cs typeface="Zawgyi-One" charset="0"/>
                        </a:rPr>
                        <a:t>အပူပိုင္းမုန္တိုင္းငယ္- တစ္နာရီလွ်င္ ေလတိုက္နႈန္း(၃၃)မိုင္နႈန္းနွင့္ (၃၈)မိုင္နႈန္းၾကား တိုက္္ခတ္ျခင္း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Zawgyi-One" charset="0"/>
                        <a:ea typeface="Calibri" charset="0"/>
                        <a:cs typeface="Zawgyi-One" charset="0"/>
                      </a:endParaRPr>
                    </a:p>
                  </a:txBody>
                  <a:tcPr marL="14963" marR="14963" marT="14963" marB="149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64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Zawgyi-One" charset="0"/>
                          <a:ea typeface="MS PGothic" charset="0"/>
                          <a:cs typeface="Zawgyi-One" charset="0"/>
                        </a:rPr>
                        <a:t>(၃)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Zawgyi-One" charset="0"/>
                        <a:ea typeface="Calibri" charset="0"/>
                        <a:cs typeface="Zawgyi-One" charset="0"/>
                      </a:endParaRPr>
                    </a:p>
                  </a:txBody>
                  <a:tcPr marL="14963" marR="14963" marT="14963" marB="149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Zawgyi-One" charset="0"/>
                          <a:ea typeface="MS PGothic" charset="0"/>
                          <a:cs typeface="Zawgyi-One" charset="0"/>
                        </a:rPr>
                        <a:t>အပူပိုင္းမုန္တိုင္း- တစ္နာရီလွ်င္ ေလတိုက္နႈန္း(၃၉)မိုင္နႈန္းနွင့္ (၅၅)မိုင္နႈန္းၾကား တိုက္္ခတ္ျခင္း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Zawgyi-One" charset="0"/>
                        <a:ea typeface="Calibri" charset="0"/>
                        <a:cs typeface="Zawgyi-One" charset="0"/>
                      </a:endParaRPr>
                    </a:p>
                  </a:txBody>
                  <a:tcPr marL="14963" marR="14963" marT="14963" marB="149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64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Zawgyi-One" charset="0"/>
                          <a:ea typeface="MS PGothic" charset="0"/>
                          <a:cs typeface="Zawgyi-One" charset="0"/>
                        </a:rPr>
                        <a:t>(၄)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Zawgyi-One" charset="0"/>
                        <a:ea typeface="Calibri" charset="0"/>
                        <a:cs typeface="Zawgyi-One" charset="0"/>
                      </a:endParaRPr>
                    </a:p>
                  </a:txBody>
                  <a:tcPr marL="14963" marR="14963" marT="14963" marB="149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Zawgyi-One" charset="0"/>
                          <a:ea typeface="MS PGothic" charset="0"/>
                          <a:cs typeface="Zawgyi-One" charset="0"/>
                        </a:rPr>
                        <a:t>ဆိုင္ကလုန္းမုန္တိုင္း- တစ္နာရီလွ်င္ ေလတိုက္နႈန္း(၅၆)မိုင္နႈန္းနွင့္ (၇၂)မိုင္နႈန္းၾကား တိုက္္ခတ္ျခင္း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Zawgyi-One" charset="0"/>
                        <a:ea typeface="Calibri" charset="0"/>
                        <a:cs typeface="Zawgyi-One" charset="0"/>
                      </a:endParaRPr>
                    </a:p>
                  </a:txBody>
                  <a:tcPr marL="14963" marR="14963" marT="14963" marB="149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Zawgyi-One" charset="0"/>
                          <a:ea typeface="MS PGothic" charset="0"/>
                          <a:cs typeface="Zawgyi-One" charset="0"/>
                        </a:rPr>
                        <a:t>(၅)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Zawgyi-One" charset="0"/>
                        <a:ea typeface="Calibri" charset="0"/>
                        <a:cs typeface="Zawgyi-One" charset="0"/>
                      </a:endParaRPr>
                    </a:p>
                  </a:txBody>
                  <a:tcPr marL="14963" marR="14963" marT="14963" marB="149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Zawgyi-One" charset="0"/>
                          <a:ea typeface="MS PGothic" charset="0"/>
                          <a:cs typeface="Zawgyi-One" charset="0"/>
                        </a:rPr>
                        <a:t>အားေကာင္းေသာဆိုင္ကလုန္းမုန္တိုင္းျကီး- တစ္နာရီလွ်င္ ေလတိုက္နႈန္း(၇၃)မိုင္နႈန္း နွင့္ အထက္ တိုက္္ခတ္ျခင္း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Zawgyi-One" charset="0"/>
                        <a:ea typeface="Calibri" charset="0"/>
                        <a:cs typeface="Zawgyi-One" charset="0"/>
                      </a:endParaRPr>
                    </a:p>
                  </a:txBody>
                  <a:tcPr marL="14963" marR="14963" marT="14963" marB="149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64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Zawgyi-One" charset="0"/>
                          <a:ea typeface="MS PGothic" charset="0"/>
                          <a:cs typeface="Zawgyi-One" charset="0"/>
                        </a:rPr>
                        <a:t>(၆)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Zawgyi-One" charset="0"/>
                        <a:ea typeface="Calibri" charset="0"/>
                        <a:cs typeface="Zawgyi-One" charset="0"/>
                      </a:endParaRPr>
                    </a:p>
                  </a:txBody>
                  <a:tcPr marL="14963" marR="14963" marT="14963" marB="149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Zawgyi-One" charset="0"/>
                          <a:ea typeface="MS PGothic" charset="0"/>
                          <a:cs typeface="Zawgyi-One" charset="0"/>
                        </a:rPr>
                        <a:t>အလြန္အားေကာင္းေသာဆိုင္ကလုန္းမုန္တိုင္းႀကီး- တစ္နာရီလွ်င္ ေလတိုက္နႈန္း မိုင္ (၁၀၀) နႈန္းနွင့္အထက္ တိုက္္ခတ္ျခင္း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Zawgyi-One" charset="0"/>
                        <a:ea typeface="Calibri" charset="0"/>
                        <a:cs typeface="Zawgyi-One" charset="0"/>
                      </a:endParaRPr>
                    </a:p>
                  </a:txBody>
                  <a:tcPr marL="14963" marR="14963" marT="14963" marB="149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7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Zawgyi-One" charset="0"/>
                          <a:ea typeface="MS PGothic" charset="0"/>
                          <a:cs typeface="Zawgyi-One" charset="0"/>
                        </a:rPr>
                        <a:t>(၇)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Zawgyi-One" charset="0"/>
                        <a:ea typeface="Calibri" charset="0"/>
                        <a:cs typeface="Zawgyi-One" charset="0"/>
                      </a:endParaRPr>
                    </a:p>
                  </a:txBody>
                  <a:tcPr marL="14963" marR="14963" marT="14963" marB="149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Zawgyi-One" charset="0"/>
                          <a:ea typeface="MS PGothic" charset="0"/>
                          <a:cs typeface="Zawgyi-One" charset="0"/>
                        </a:rPr>
                        <a:t>ဟာရီကိန္းတမ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Zawgyi-One" charset="0"/>
                          <a:ea typeface="MS PGothic" charset="0"/>
                          <a:cs typeface="Zawgyi-One" charset="0"/>
                        </a:rPr>
                        <a:t>ွ်ျ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Zawgyi-One" charset="0"/>
                          <a:ea typeface="MS PGothic" charset="0"/>
                          <a:cs typeface="Zawgyi-One" charset="0"/>
                        </a:rPr>
                        <a:t>ပင္းထန္ေသာအားအလြန္ေကာင္းေသာ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Zawgyi-One" charset="0"/>
                          <a:ea typeface="MS PGothic" charset="0"/>
                          <a:cs typeface="Zawgyi-One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Zawgyi-One" charset="0"/>
                          <a:ea typeface="MS PGothic" charset="0"/>
                          <a:cs typeface="Zawgyi-One" charset="0"/>
                        </a:rPr>
                        <a:t>ဆိုင္ကလုန္း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Zawgyi-One" charset="0"/>
                          <a:ea typeface="MS PGothic" charset="0"/>
                          <a:cs typeface="Zawgyi-One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Zawgyi-One" charset="0"/>
                          <a:ea typeface="MS PGothic" charset="0"/>
                          <a:cs typeface="Zawgyi-One" charset="0"/>
                        </a:rPr>
                        <a:t>မုန္တိုင္းႀကီး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Zawgyi-One" charset="0"/>
                          <a:ea typeface="MS PGothic" charset="0"/>
                          <a:cs typeface="Zawgyi-One" charset="0"/>
                        </a:rPr>
                        <a:t>-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Zawgyi-One" charset="0"/>
                          <a:ea typeface="MS PGothic" charset="0"/>
                          <a:cs typeface="Zawgyi-One" charset="0"/>
                        </a:rPr>
                        <a:t>တစ္နာရီလ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Zawgyi-One" charset="0"/>
                          <a:ea typeface="MS PGothic" charset="0"/>
                          <a:cs typeface="Zawgyi-One" charset="0"/>
                        </a:rPr>
                        <a:t>ွ်င္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Zawgyi-One" charset="0"/>
                          <a:ea typeface="MS PGothic" charset="0"/>
                          <a:cs typeface="Zawgyi-One" charset="0"/>
                        </a:rPr>
                        <a:t>ေလတိုက္နႈန္း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Zawgyi-One" charset="0"/>
                          <a:ea typeface="MS PGothic" charset="0"/>
                          <a:cs typeface="Zawgyi-One" charset="0"/>
                        </a:rPr>
                        <a:t>(၁၂၀)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Zawgyi-One" charset="0"/>
                          <a:ea typeface="MS PGothic" charset="0"/>
                          <a:cs typeface="Zawgyi-One" charset="0"/>
                        </a:rPr>
                        <a:t>မိုင္နႈန္းနွင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Zawgyi-One" charset="0"/>
                          <a:ea typeface="MS PGothic" charset="0"/>
                          <a:cs typeface="Zawgyi-One" charset="0"/>
                        </a:rPr>
                        <a:t>့္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Zawgyi-One" charset="0"/>
                          <a:ea typeface="MS PGothic" charset="0"/>
                          <a:cs typeface="Zawgyi-One" charset="0"/>
                        </a:rPr>
                        <a:t>အထက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Zawgyi-One" charset="0"/>
                          <a:ea typeface="MS PGothic" charset="0"/>
                          <a:cs typeface="Zawgyi-One" charset="0"/>
                        </a:rPr>
                        <a:t>္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Zawgyi-One" charset="0"/>
                          <a:ea typeface="MS PGothic" charset="0"/>
                          <a:cs typeface="Zawgyi-One" charset="0"/>
                        </a:rPr>
                        <a:t>တိုက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Zawgyi-One" charset="0"/>
                          <a:ea typeface="MS PGothic" charset="0"/>
                          <a:cs typeface="Zawgyi-One" charset="0"/>
                        </a:rPr>
                        <a:t>္္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Zawgyi-One" charset="0"/>
                          <a:ea typeface="MS PGothic" charset="0"/>
                          <a:cs typeface="Zawgyi-One" charset="0"/>
                        </a:rPr>
                        <a:t>ခတ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Zawgyi-One" charset="0"/>
                          <a:ea typeface="MS PGothic" charset="0"/>
                          <a:cs typeface="Zawgyi-One" charset="0"/>
                        </a:rPr>
                        <a:t>္ျ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Zawgyi-One" charset="0"/>
                          <a:ea typeface="MS PGothic" charset="0"/>
                          <a:cs typeface="Zawgyi-One" charset="0"/>
                        </a:rPr>
                        <a:t>ခင္း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Zawgyi-One" charset="0"/>
                        <a:ea typeface="Calibri" charset="0"/>
                        <a:cs typeface="Zawgyi-One" charset="0"/>
                      </a:endParaRPr>
                    </a:p>
                  </a:txBody>
                  <a:tcPr marL="14963" marR="14963" marT="14963" marB="149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441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l="51756" t="25000" r="8711" b="262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428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User\Desktop\storm photo\20150918_002913.jpg"/>
          <p:cNvPicPr>
            <a:picLocks noChangeAspect="1" noChangeArrowheads="1"/>
          </p:cNvPicPr>
          <p:nvPr/>
        </p:nvPicPr>
        <p:blipFill>
          <a:blip r:embed="rId2" cstate="print"/>
          <a:srcRect l="11667" r="6000"/>
          <a:stretch>
            <a:fillRect/>
          </a:stretch>
        </p:blipFill>
        <p:spPr bwMode="auto">
          <a:xfrm>
            <a:off x="-105229" y="0"/>
            <a:ext cx="9225643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5764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1913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397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9" t="21875" r="23280" b="8333"/>
          <a:stretch>
            <a:fillRect/>
          </a:stretch>
        </p:blipFill>
        <p:spPr bwMode="auto">
          <a:xfrm>
            <a:off x="0" y="0"/>
            <a:ext cx="9144000" cy="690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724400" y="4572000"/>
            <a:ext cx="1828800" cy="3810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33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3" t="20833" r="26208" b="8333"/>
          <a:stretch>
            <a:fillRect/>
          </a:stretch>
        </p:blipFill>
        <p:spPr bwMode="auto">
          <a:xfrm>
            <a:off x="0" y="0"/>
            <a:ext cx="9144000" cy="675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0" y="4267200"/>
            <a:ext cx="1828800" cy="38100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23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97" t="20833" r="26208" b="10417"/>
          <a:stretch>
            <a:fillRect/>
          </a:stretch>
        </p:blipFill>
        <p:spPr bwMode="auto">
          <a:xfrm>
            <a:off x="0" y="0"/>
            <a:ext cx="9144000" cy="679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48200" y="2667000"/>
            <a:ext cx="1828800" cy="381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96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3" t="22917" r="26793" b="9375"/>
          <a:stretch>
            <a:fillRect/>
          </a:stretch>
        </p:blipFill>
        <p:spPr bwMode="auto">
          <a:xfrm>
            <a:off x="0" y="0"/>
            <a:ext cx="9144000" cy="667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191000" y="2438400"/>
            <a:ext cx="1828800" cy="381000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93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828</TotalTime>
  <Words>534</Words>
  <Application>Microsoft Office PowerPoint</Application>
  <PresentationFormat>On-screen Show (4:3)</PresentationFormat>
  <Paragraphs>23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user</cp:lastModifiedBy>
  <cp:revision>82</cp:revision>
  <dcterms:created xsi:type="dcterms:W3CDTF">2014-03-22T17:02:49Z</dcterms:created>
  <dcterms:modified xsi:type="dcterms:W3CDTF">2016-03-05T11:32:55Z</dcterms:modified>
</cp:coreProperties>
</file>