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F7A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82" d="100"/>
          <a:sy n="82" d="100"/>
        </p:scale>
        <p:origin x="-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04/06/2012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04/06/2012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04/06/2012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04/06/2012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04/06/2012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04/06/2012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04/06/2012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04/06/2012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04/06/2012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04/06/2012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04/06/2012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19BC5C3-2FC2-4443-B1B5-4CF69D3EED32}" type="datetimeFigureOut">
              <a:rPr lang="en-GB" smtClean="0"/>
              <a:pPr/>
              <a:t>04/06/2012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1" y="0"/>
            <a:ext cx="8839200" cy="1066800"/>
          </a:xfrm>
        </p:spPr>
        <p:txBody>
          <a:bodyPr/>
          <a:lstStyle/>
          <a:p>
            <a:pPr algn="r"/>
            <a:r>
              <a:rPr lang="en-US" sz="1600" b="1" dirty="0" smtClean="0">
                <a:solidFill>
                  <a:schemeClr val="tx1"/>
                </a:solidFill>
                <a:effectLst/>
              </a:rPr>
              <a:t>                                      </a:t>
            </a:r>
            <a:r>
              <a:rPr lang="en-US" sz="1800" b="1" dirty="0" smtClean="0">
                <a:solidFill>
                  <a:schemeClr val="tx1"/>
                </a:solidFill>
                <a:effectLst/>
              </a:rPr>
              <a:t>ORGANISATIONAL STRUCTURE OF VIETNAM RED CROSS     SOCIETY IN DISASTER PREPAREDNESS AND RESPONSE</a:t>
            </a:r>
            <a:endParaRPr lang="en-GB" sz="1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38575" y="1295400"/>
            <a:ext cx="3429000" cy="609600"/>
          </a:xfrm>
          <a:prstGeom prst="rect">
            <a:avLst/>
          </a:prstGeom>
          <a:solidFill>
            <a:srgbClr val="C00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National Headquarters </a:t>
            </a:r>
          </a:p>
        </p:txBody>
      </p:sp>
      <p:sp>
        <p:nvSpPr>
          <p:cNvPr id="6" name="Rectangle 5"/>
          <p:cNvSpPr/>
          <p:nvPr/>
        </p:nvSpPr>
        <p:spPr>
          <a:xfrm>
            <a:off x="2533651" y="2114549"/>
            <a:ext cx="3257551" cy="2133601"/>
          </a:xfrm>
          <a:prstGeom prst="rect">
            <a:avLst/>
          </a:prstGeom>
          <a:solidFill>
            <a:srgbClr val="00B05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DM Departments &amp;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Functional Departments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( 16 Departments  &amp;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11 Direct  Centers)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91052" y="4495800"/>
            <a:ext cx="2362200" cy="609600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RC Provinces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572000" y="5257800"/>
            <a:ext cx="2362200" cy="609600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RC Districts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591052" y="6067425"/>
            <a:ext cx="2362200" cy="609600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RC Communes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6781803" y="2583654"/>
            <a:ext cx="1828799" cy="1100142"/>
          </a:xfrm>
          <a:prstGeom prst="rect">
            <a:avLst/>
          </a:prstGeom>
          <a:solidFill>
            <a:srgbClr val="7030A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 Cross Volunteer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381000" y="2581276"/>
            <a:ext cx="1771649" cy="12287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National Disaster </a:t>
            </a:r>
            <a:r>
              <a:rPr lang="en-GB" dirty="0"/>
              <a:t>Response Team </a:t>
            </a:r>
            <a:r>
              <a:rPr lang="en-GB" dirty="0" smtClean="0"/>
              <a:t>  (NDRT)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572000" y="1866902"/>
            <a:ext cx="0" cy="2476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096000" y="1866900"/>
            <a:ext cx="0" cy="2628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2"/>
          </p:cNvCxnSpPr>
          <p:nvPr/>
        </p:nvCxnSpPr>
        <p:spPr>
          <a:xfrm>
            <a:off x="5772152" y="5105400"/>
            <a:ext cx="0" cy="2095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2"/>
          </p:cNvCxnSpPr>
          <p:nvPr/>
        </p:nvCxnSpPr>
        <p:spPr>
          <a:xfrm>
            <a:off x="5753100" y="5867400"/>
            <a:ext cx="0" cy="1714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791200" y="327660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 flipV="1">
            <a:off x="2133600" y="3352800"/>
            <a:ext cx="381000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067300" y="4248148"/>
            <a:ext cx="0" cy="2476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5400000" flipH="1" flipV="1">
            <a:off x="6775847" y="4958953"/>
            <a:ext cx="2603502" cy="7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ubtitle 29"/>
          <p:cNvSpPr>
            <a:spLocks noGrp="1"/>
          </p:cNvSpPr>
          <p:nvPr>
            <p:ph type="subTitle" idx="1"/>
          </p:nvPr>
        </p:nvSpPr>
        <p:spPr>
          <a:xfrm>
            <a:off x="609600" y="4343400"/>
            <a:ext cx="1447800" cy="8382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7500" lnSpcReduction="20000"/>
          </a:bodyPr>
          <a:lstStyle/>
          <a:p>
            <a:r>
              <a:rPr lang="en-US" dirty="0" smtClean="0"/>
              <a:t>Pr </a:t>
            </a:r>
            <a:r>
              <a:rPr lang="en-GB" sz="2600" dirty="0" smtClean="0">
                <a:solidFill>
                  <a:schemeClr val="bg1"/>
                </a:solidFill>
              </a:rPr>
              <a:t>Provincial</a:t>
            </a:r>
          </a:p>
          <a:p>
            <a:r>
              <a:rPr lang="en-GB" sz="2600" dirty="0" smtClean="0">
                <a:solidFill>
                  <a:schemeClr val="bg1"/>
                </a:solidFill>
              </a:rPr>
              <a:t>Disaster </a:t>
            </a:r>
          </a:p>
          <a:p>
            <a:r>
              <a:rPr lang="en-GB" sz="2600" dirty="0" smtClean="0">
                <a:solidFill>
                  <a:schemeClr val="bg1"/>
                </a:solidFill>
              </a:rPr>
              <a:t>Response </a:t>
            </a:r>
            <a:r>
              <a:rPr lang="en-GB" sz="2600" dirty="0" err="1" smtClean="0">
                <a:solidFill>
                  <a:schemeClr val="bg1"/>
                </a:solidFill>
              </a:rPr>
              <a:t>Team</a:t>
            </a:r>
            <a:r>
              <a:rPr lang="en-GB" sz="2600" dirty="0" err="1" smtClean="0"/>
              <a:t>ne</a:t>
            </a:r>
            <a:r>
              <a:rPr lang="en-GB" sz="2600" dirty="0" smtClean="0">
                <a:solidFill>
                  <a:schemeClr val="bg1"/>
                </a:solidFill>
              </a:rPr>
              <a:t>   </a:t>
            </a:r>
          </a:p>
          <a:p>
            <a:r>
              <a:rPr lang="en-GB" sz="2600" dirty="0" smtClean="0">
                <a:solidFill>
                  <a:schemeClr val="bg1"/>
                </a:solidFill>
              </a:rPr>
              <a:t> (PDRT) </a:t>
            </a:r>
            <a:endParaRPr lang="en-GB" sz="2600" dirty="0">
              <a:solidFill>
                <a:schemeClr val="bg1"/>
              </a:solidFill>
            </a:endParaRPr>
          </a:p>
        </p:txBody>
      </p:sp>
      <p:sp>
        <p:nvSpPr>
          <p:cNvPr id="31" name="Subtitle 29"/>
          <p:cNvSpPr txBox="1">
            <a:spLocks/>
          </p:cNvSpPr>
          <p:nvPr/>
        </p:nvSpPr>
        <p:spPr>
          <a:xfrm>
            <a:off x="762000" y="5943600"/>
            <a:ext cx="1219200" cy="762000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CADRE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6200000" flipH="1">
            <a:off x="1066801" y="4038599"/>
            <a:ext cx="4572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31" idx="0"/>
          </p:cNvCxnSpPr>
          <p:nvPr/>
        </p:nvCxnSpPr>
        <p:spPr>
          <a:xfrm rot="5400000">
            <a:off x="1028700" y="5600700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7" idx="1"/>
          </p:cNvCxnSpPr>
          <p:nvPr/>
        </p:nvCxnSpPr>
        <p:spPr>
          <a:xfrm rot="10800000">
            <a:off x="2057400" y="4800600"/>
            <a:ext cx="25336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1981200" y="6324600"/>
            <a:ext cx="25336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rot="5400000" flipH="1" flipV="1">
            <a:off x="6744494" y="4228306"/>
            <a:ext cx="1143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rot="5400000" flipH="1" flipV="1">
            <a:off x="6744494" y="4609306"/>
            <a:ext cx="1905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" idx="3"/>
          </p:cNvCxnSpPr>
          <p:nvPr/>
        </p:nvCxnSpPr>
        <p:spPr>
          <a:xfrm>
            <a:off x="6953252" y="4800600"/>
            <a:ext cx="3619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8" idx="3"/>
          </p:cNvCxnSpPr>
          <p:nvPr/>
        </p:nvCxnSpPr>
        <p:spPr>
          <a:xfrm>
            <a:off x="6934200" y="55626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6858000" y="62484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4" name="Picture 1" descr="untitled"/>
          <p:cNvPicPr>
            <a:picLocks noChangeAspect="1" noChangeArrowheads="1"/>
          </p:cNvPicPr>
          <p:nvPr/>
        </p:nvPicPr>
        <p:blipFill>
          <a:blip r:embed="rId2" cstate="print"/>
          <a:srcRect l="11469" t="13846" r="11009"/>
          <a:stretch>
            <a:fillRect/>
          </a:stretch>
        </p:blipFill>
        <p:spPr bwMode="auto">
          <a:xfrm>
            <a:off x="0" y="0"/>
            <a:ext cx="1119198" cy="103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8239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            </a:t>
            </a:r>
            <a:r>
              <a:rPr lang="en-US" sz="2200" b="1" dirty="0" smtClean="0">
                <a:solidFill>
                  <a:srgbClr val="FF0000"/>
                </a:solidFill>
                <a:effectLst/>
              </a:rPr>
              <a:t>ORGANISATIONAL STRUCTURE OF DISASTER MANAGEMENT DEPARTMENT</a:t>
            </a:r>
            <a:r>
              <a:rPr lang="en-GB" sz="2400" b="1" dirty="0">
                <a:solidFill>
                  <a:srgbClr val="FF0000"/>
                </a:solidFill>
                <a:effectLst/>
              </a:rPr>
              <a:t/>
            </a:r>
            <a:br>
              <a:rPr lang="en-GB" sz="2400" b="1" dirty="0">
                <a:solidFill>
                  <a:srgbClr val="FF0000"/>
                </a:solidFill>
                <a:effectLst/>
              </a:rPr>
            </a:b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81351" y="1657350"/>
            <a:ext cx="2667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Disaster Management Department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181351" y="2667000"/>
            <a:ext cx="2667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 of Department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181351" y="3657600"/>
            <a:ext cx="2667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Deputy Director of  Department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90600" y="4876800"/>
            <a:ext cx="1905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Disaster  Risk Reducing  Unit (</a:t>
            </a:r>
            <a:r>
              <a:rPr lang="en-US" dirty="0" err="1" smtClean="0"/>
              <a:t>DRR</a:t>
            </a:r>
            <a:r>
              <a:rPr lang="en-US" dirty="0" smtClean="0"/>
              <a:t>)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019800" y="4876800"/>
            <a:ext cx="1828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Disaster Response Unit (DR)</a:t>
            </a:r>
            <a:endParaRPr lang="en-GB" dirty="0"/>
          </a:p>
        </p:txBody>
      </p:sp>
      <p:cxnSp>
        <p:nvCxnSpPr>
          <p:cNvPr id="11" name="Straight Arrow Connector 10"/>
          <p:cNvCxnSpPr>
            <a:endCxn id="5" idx="0"/>
          </p:cNvCxnSpPr>
          <p:nvPr/>
        </p:nvCxnSpPr>
        <p:spPr>
          <a:xfrm>
            <a:off x="4514851" y="2343150"/>
            <a:ext cx="0" cy="3238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</p:cNvCxnSpPr>
          <p:nvPr/>
        </p:nvCxnSpPr>
        <p:spPr>
          <a:xfrm>
            <a:off x="4514851" y="33528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43102" y="4495800"/>
            <a:ext cx="4991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7" idx="0"/>
          </p:cNvCxnSpPr>
          <p:nvPr/>
        </p:nvCxnSpPr>
        <p:spPr>
          <a:xfrm>
            <a:off x="1943100" y="4495800"/>
            <a:ext cx="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934200" y="4495800"/>
            <a:ext cx="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2"/>
          </p:cNvCxnSpPr>
          <p:nvPr/>
        </p:nvCxnSpPr>
        <p:spPr>
          <a:xfrm rot="5400000">
            <a:off x="4391026" y="4371975"/>
            <a:ext cx="228600" cy="190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1219200" y="5943600"/>
            <a:ext cx="1371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en-GB" dirty="0" smtClean="0"/>
              <a:t>4 staff</a:t>
            </a:r>
            <a:endParaRPr lang="en-GB" dirty="0"/>
          </a:p>
        </p:txBody>
      </p:sp>
      <p:sp>
        <p:nvSpPr>
          <p:cNvPr id="18" name="Content Placeholder 16"/>
          <p:cNvSpPr txBox="1">
            <a:spLocks/>
          </p:cNvSpPr>
          <p:nvPr/>
        </p:nvSpPr>
        <p:spPr>
          <a:xfrm>
            <a:off x="6248400" y="5943600"/>
            <a:ext cx="1371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staff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3" name="Straight Arrow Connector 32"/>
          <p:cNvCxnSpPr>
            <a:stCxn id="9" idx="2"/>
          </p:cNvCxnSpPr>
          <p:nvPr/>
        </p:nvCxnSpPr>
        <p:spPr>
          <a:xfrm rot="5400000">
            <a:off x="6819900" y="5829300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1867694" y="5828506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1" descr="untitled"/>
          <p:cNvPicPr>
            <a:picLocks noChangeAspect="1" noChangeArrowheads="1"/>
          </p:cNvPicPr>
          <p:nvPr/>
        </p:nvPicPr>
        <p:blipFill>
          <a:blip r:embed="rId2" cstate="print"/>
          <a:srcRect l="11469" t="13846" r="11009"/>
          <a:stretch>
            <a:fillRect/>
          </a:stretch>
        </p:blipFill>
        <p:spPr bwMode="auto">
          <a:xfrm>
            <a:off x="0" y="0"/>
            <a:ext cx="1119198" cy="103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0204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dirty="0" smtClean="0">
                <a:solidFill>
                  <a:srgbClr val="FF0000"/>
                </a:solidFill>
                <a:effectLst/>
              </a:rPr>
              <a:t>EARLY WARNING SYSTEM</a:t>
            </a:r>
            <a:endParaRPr lang="en-GB" sz="28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2"/>
            <a:ext cx="8382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just"/>
            <a:r>
              <a:rPr lang="en-US" sz="1900" dirty="0" smtClean="0">
                <a:solidFill>
                  <a:schemeClr val="tx1"/>
                </a:solidFill>
              </a:rPr>
              <a:t>Early warning structure: Warning information on disaster will be provided by </a:t>
            </a:r>
            <a:r>
              <a:rPr lang="en-US" sz="1900" dirty="0" err="1" smtClean="0">
                <a:solidFill>
                  <a:schemeClr val="tx1"/>
                </a:solidFill>
              </a:rPr>
              <a:t>CCFSC</a:t>
            </a:r>
            <a:r>
              <a:rPr lang="en-US" sz="1900" dirty="0" smtClean="0">
                <a:solidFill>
                  <a:schemeClr val="tx1"/>
                </a:solidFill>
              </a:rPr>
              <a:t>.  This warning will be informed to RC at all levels to prepare the disaster response plans, operation relief items (foods and non-foods items) and human resources(disaster response teams at all levels). The </a:t>
            </a:r>
            <a:r>
              <a:rPr lang="en-US" sz="1900" dirty="0" err="1" smtClean="0">
                <a:solidFill>
                  <a:schemeClr val="tx1"/>
                </a:solidFill>
              </a:rPr>
              <a:t>NDRT</a:t>
            </a:r>
            <a:r>
              <a:rPr lang="en-US" sz="1900" dirty="0" smtClean="0">
                <a:solidFill>
                  <a:schemeClr val="tx1"/>
                </a:solidFill>
              </a:rPr>
              <a:t> will be launched</a:t>
            </a:r>
          </a:p>
          <a:p>
            <a:pPr>
              <a:buNone/>
            </a:pPr>
            <a:endParaRPr lang="en-US" sz="1900" dirty="0" smtClean="0">
              <a:solidFill>
                <a:schemeClr val="tx1"/>
              </a:solidFill>
            </a:endParaRPr>
          </a:p>
          <a:p>
            <a:r>
              <a:rPr lang="en-US" sz="1900" dirty="0" smtClean="0">
                <a:solidFill>
                  <a:schemeClr val="tx1"/>
                </a:solidFill>
              </a:rPr>
              <a:t>Early warning system: Focusing on </a:t>
            </a:r>
            <a:r>
              <a:rPr lang="en-US" sz="1900" dirty="0" err="1" smtClean="0">
                <a:solidFill>
                  <a:schemeClr val="tx1"/>
                </a:solidFill>
              </a:rPr>
              <a:t>EWS</a:t>
            </a:r>
            <a:r>
              <a:rPr lang="en-US" sz="1900" dirty="0" smtClean="0">
                <a:solidFill>
                  <a:schemeClr val="tx1"/>
                </a:solidFill>
              </a:rPr>
              <a:t> at communal  levels includes:</a:t>
            </a:r>
          </a:p>
          <a:p>
            <a:pPr>
              <a:buNone/>
            </a:pPr>
            <a:r>
              <a:rPr lang="en-US" sz="1900" dirty="0" smtClean="0">
                <a:solidFill>
                  <a:schemeClr val="tx1"/>
                </a:solidFill>
              </a:rPr>
              <a:t>      - Training on EWS for local people and local authorities </a:t>
            </a:r>
          </a:p>
          <a:p>
            <a:pPr>
              <a:buNone/>
            </a:pPr>
            <a:r>
              <a:rPr lang="en-US" sz="1900" dirty="0" smtClean="0">
                <a:solidFill>
                  <a:schemeClr val="tx1"/>
                </a:solidFill>
              </a:rPr>
              <a:t>       - Developing loudspeaker system and communication system     inside commune </a:t>
            </a:r>
          </a:p>
          <a:p>
            <a:pPr>
              <a:buNone/>
            </a:pPr>
            <a:endParaRPr lang="en-GB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GB" sz="1200" b="1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i="1" dirty="0">
              <a:solidFill>
                <a:schemeClr val="tx1"/>
              </a:solidFill>
            </a:endParaRPr>
          </a:p>
        </p:txBody>
      </p:sp>
      <p:pic>
        <p:nvPicPr>
          <p:cNvPr id="4" name="Picture 1" descr="untitled"/>
          <p:cNvPicPr>
            <a:picLocks noChangeAspect="1" noChangeArrowheads="1"/>
          </p:cNvPicPr>
          <p:nvPr/>
        </p:nvPicPr>
        <p:blipFill>
          <a:blip r:embed="rId2" cstate="print"/>
          <a:srcRect l="11469" t="13846" r="11009"/>
          <a:stretch>
            <a:fillRect/>
          </a:stretch>
        </p:blipFill>
        <p:spPr bwMode="auto">
          <a:xfrm>
            <a:off x="0" y="0"/>
            <a:ext cx="1119198" cy="103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4140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sz="4000" dirty="0" smtClean="0"/>
              <a:t>Good capacity areas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General </a:t>
            </a:r>
            <a:r>
              <a:rPr lang="en-US" b="1" dirty="0" smtClean="0">
                <a:solidFill>
                  <a:schemeClr val="tx1"/>
                </a:solidFill>
              </a:rPr>
              <a:t>and Cross Cutting </a:t>
            </a:r>
            <a:r>
              <a:rPr lang="en-US" b="1" dirty="0" smtClean="0">
                <a:solidFill>
                  <a:schemeClr val="tx1"/>
                </a:solidFill>
              </a:rPr>
              <a:t>Areas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DM </a:t>
            </a:r>
            <a:r>
              <a:rPr lang="en-US" i="1" dirty="0" smtClean="0">
                <a:solidFill>
                  <a:schemeClr val="tx1"/>
                </a:solidFill>
              </a:rPr>
              <a:t>Strategy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DM </a:t>
            </a:r>
            <a:r>
              <a:rPr lang="en-US" i="1" dirty="0" smtClean="0">
                <a:solidFill>
                  <a:schemeClr val="tx1"/>
                </a:solidFill>
              </a:rPr>
              <a:t>Focal point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Use </a:t>
            </a:r>
            <a:r>
              <a:rPr lang="en-US" i="1" dirty="0" err="1" smtClean="0">
                <a:solidFill>
                  <a:schemeClr val="tx1"/>
                </a:solidFill>
              </a:rPr>
              <a:t>WPNS</a:t>
            </a:r>
            <a:r>
              <a:rPr lang="en-US" i="1" dirty="0" smtClean="0">
                <a:solidFill>
                  <a:schemeClr val="tx1"/>
                </a:solidFill>
              </a:rPr>
              <a:t> checklist for planning 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Annual </a:t>
            </a:r>
            <a:r>
              <a:rPr lang="en-US" i="1" dirty="0" smtClean="0">
                <a:solidFill>
                  <a:schemeClr val="tx1"/>
                </a:solidFill>
              </a:rPr>
              <a:t>DM Plans </a:t>
            </a:r>
            <a:endParaRPr lang="en-US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Member of </a:t>
            </a:r>
            <a:r>
              <a:rPr lang="en-US" i="1" dirty="0" err="1" smtClean="0">
                <a:solidFill>
                  <a:schemeClr val="tx1"/>
                </a:solidFill>
              </a:rPr>
              <a:t>DRR</a:t>
            </a:r>
            <a:r>
              <a:rPr lang="en-US" i="1" dirty="0" smtClean="0">
                <a:solidFill>
                  <a:schemeClr val="tx1"/>
                </a:solidFill>
              </a:rPr>
              <a:t> national platform and </a:t>
            </a:r>
            <a:r>
              <a:rPr lang="en-US" i="1" dirty="0" err="1" smtClean="0">
                <a:solidFill>
                  <a:schemeClr val="tx1"/>
                </a:solidFill>
              </a:rPr>
              <a:t>contrbute</a:t>
            </a:r>
            <a:r>
              <a:rPr lang="en-US" i="1" dirty="0" smtClean="0">
                <a:solidFill>
                  <a:schemeClr val="tx1"/>
                </a:solidFill>
              </a:rPr>
              <a:t> to </a:t>
            </a:r>
            <a:r>
              <a:rPr lang="en-US" i="1" dirty="0" err="1" smtClean="0">
                <a:solidFill>
                  <a:schemeClr val="tx1"/>
                </a:solidFill>
              </a:rPr>
              <a:t>HFA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reporting</a:t>
            </a: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Have SOPs for coordination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Member </a:t>
            </a:r>
            <a:r>
              <a:rPr lang="en-US" i="1" dirty="0" smtClean="0">
                <a:solidFill>
                  <a:schemeClr val="tx1"/>
                </a:solidFill>
              </a:rPr>
              <a:t>of national emergency coordination </a:t>
            </a:r>
            <a:r>
              <a:rPr lang="en-US" i="1" dirty="0" smtClean="0">
                <a:solidFill>
                  <a:schemeClr val="tx1"/>
                </a:solidFill>
              </a:rPr>
              <a:t>body</a:t>
            </a: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Good coverage of branches in the </a:t>
            </a:r>
            <a:r>
              <a:rPr lang="en-US" i="1" dirty="0" smtClean="0">
                <a:solidFill>
                  <a:schemeClr val="tx1"/>
                </a:solidFill>
              </a:rPr>
              <a:t>country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Response </a:t>
            </a:r>
            <a:r>
              <a:rPr lang="en-US" b="1" dirty="0" smtClean="0">
                <a:solidFill>
                  <a:schemeClr val="tx1"/>
                </a:solidFill>
              </a:rPr>
              <a:t>Preparedness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Develop </a:t>
            </a:r>
            <a:r>
              <a:rPr lang="en-US" i="1" dirty="0" smtClean="0">
                <a:solidFill>
                  <a:schemeClr val="tx1"/>
                </a:solidFill>
              </a:rPr>
              <a:t>Contingency plans </a:t>
            </a:r>
            <a:endParaRPr lang="en-US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Have Emergency Response </a:t>
            </a:r>
            <a:r>
              <a:rPr lang="en-US" i="1" dirty="0" err="1" smtClean="0">
                <a:solidFill>
                  <a:schemeClr val="tx1"/>
                </a:solidFill>
              </a:rPr>
              <a:t>SoPs</a:t>
            </a:r>
            <a:endParaRPr lang="en-US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Conduct Emergency </a:t>
            </a:r>
            <a:r>
              <a:rPr lang="en-US" i="1" dirty="0" smtClean="0">
                <a:solidFill>
                  <a:schemeClr val="tx1"/>
                </a:solidFill>
              </a:rPr>
              <a:t>Assessment</a:t>
            </a: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Have Emergency fund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Knowledge </a:t>
            </a:r>
            <a:r>
              <a:rPr lang="en-US" i="1" dirty="0" smtClean="0">
                <a:solidFill>
                  <a:schemeClr val="tx1"/>
                </a:solidFill>
              </a:rPr>
              <a:t>on international DR </a:t>
            </a:r>
            <a:r>
              <a:rPr lang="en-US" i="1" dirty="0" smtClean="0">
                <a:solidFill>
                  <a:schemeClr val="tx1"/>
                </a:solidFill>
              </a:rPr>
              <a:t>tools</a:t>
            </a: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Have emergency </a:t>
            </a:r>
            <a:r>
              <a:rPr lang="en-US" i="1" dirty="0" err="1" smtClean="0">
                <a:solidFill>
                  <a:schemeClr val="tx1"/>
                </a:solidFill>
              </a:rPr>
              <a:t>Watsancapacity</a:t>
            </a:r>
            <a:endParaRPr lang="en-US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24/7 warning </a:t>
            </a:r>
            <a:r>
              <a:rPr lang="en-US" i="1" dirty="0" smtClean="0">
                <a:solidFill>
                  <a:schemeClr val="tx1"/>
                </a:solidFill>
              </a:rPr>
              <a:t>services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1" descr="untitled"/>
          <p:cNvPicPr>
            <a:picLocks noChangeAspect="1" noChangeArrowheads="1"/>
          </p:cNvPicPr>
          <p:nvPr/>
        </p:nvPicPr>
        <p:blipFill>
          <a:blip r:embed="rId2" cstate="print"/>
          <a:srcRect l="11469" t="13846" r="11009"/>
          <a:stretch>
            <a:fillRect/>
          </a:stretch>
        </p:blipFill>
        <p:spPr bwMode="auto">
          <a:xfrm>
            <a:off x="0" y="0"/>
            <a:ext cx="1143000" cy="103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US" dirty="0" smtClean="0"/>
              <a:t>Good capacity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Support services for preparedness &amp; </a:t>
            </a:r>
            <a:r>
              <a:rPr lang="en-US" b="1" dirty="0" smtClean="0">
                <a:solidFill>
                  <a:schemeClr val="tx1"/>
                </a:solidFill>
              </a:rPr>
              <a:t>Response</a:t>
            </a: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Pre </a:t>
            </a:r>
            <a:r>
              <a:rPr lang="en-US" i="1" dirty="0" smtClean="0">
                <a:solidFill>
                  <a:schemeClr val="tx1"/>
                </a:solidFill>
              </a:rPr>
              <a:t>disaster supply agreement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i="1" dirty="0" err="1" smtClean="0">
                <a:solidFill>
                  <a:schemeClr val="tx1"/>
                </a:solidFill>
              </a:rPr>
              <a:t>WH</a:t>
            </a:r>
            <a:r>
              <a:rPr lang="en-US" i="1" dirty="0" smtClean="0">
                <a:solidFill>
                  <a:schemeClr val="tx1"/>
                </a:solidFill>
              </a:rPr>
              <a:t> &amp; pre-positioned </a:t>
            </a:r>
            <a:r>
              <a:rPr lang="en-US" i="1" dirty="0" smtClean="0">
                <a:solidFill>
                  <a:schemeClr val="tx1"/>
                </a:solidFill>
              </a:rPr>
              <a:t>Stocks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Disaster Risk Reduction &amp; Long Term </a:t>
            </a:r>
            <a:r>
              <a:rPr lang="en-US" b="1" dirty="0" smtClean="0">
                <a:solidFill>
                  <a:schemeClr val="tx1"/>
                </a:solidFill>
              </a:rPr>
              <a:t>Development:</a:t>
            </a: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Implement </a:t>
            </a:r>
            <a:r>
              <a:rPr lang="en-US" i="1" dirty="0" err="1" smtClean="0">
                <a:solidFill>
                  <a:schemeClr val="tx1"/>
                </a:solidFill>
              </a:rPr>
              <a:t>CBDRR</a:t>
            </a:r>
            <a:r>
              <a:rPr lang="en-US" i="1" dirty="0" smtClean="0">
                <a:solidFill>
                  <a:schemeClr val="tx1"/>
                </a:solidFill>
              </a:rPr>
              <a:t> projects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Conduct </a:t>
            </a:r>
            <a:r>
              <a:rPr lang="en-US" i="1" dirty="0" err="1" smtClean="0">
                <a:solidFill>
                  <a:schemeClr val="tx1"/>
                </a:solidFill>
              </a:rPr>
              <a:t>VCAs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Conduct </a:t>
            </a:r>
            <a:r>
              <a:rPr lang="en-US" i="1" dirty="0" err="1" smtClean="0">
                <a:solidFill>
                  <a:schemeClr val="tx1"/>
                </a:solidFill>
              </a:rPr>
              <a:t>PAPE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Campaigns</a:t>
            </a: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tx1"/>
                </a:solidFill>
              </a:rPr>
              <a:t>Aware &amp; work on Climate Change </a:t>
            </a:r>
            <a:r>
              <a:rPr lang="en-US" i="1" dirty="0" smtClean="0">
                <a:solidFill>
                  <a:schemeClr val="tx1"/>
                </a:solidFill>
              </a:rPr>
              <a:t>issues</a:t>
            </a:r>
          </a:p>
          <a:p>
            <a:pPr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Knwoledge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Management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Document </a:t>
            </a:r>
            <a:r>
              <a:rPr lang="en-US" dirty="0" smtClean="0">
                <a:solidFill>
                  <a:schemeClr val="tx1"/>
                </a:solidFill>
              </a:rPr>
              <a:t>best practices 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Exchange </a:t>
            </a:r>
            <a:r>
              <a:rPr lang="en-US" dirty="0" smtClean="0">
                <a:solidFill>
                  <a:schemeClr val="tx1"/>
                </a:solidFill>
              </a:rPr>
              <a:t>best practices across regions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1" descr="untitled"/>
          <p:cNvPicPr>
            <a:picLocks noChangeAspect="1" noChangeArrowheads="1"/>
          </p:cNvPicPr>
          <p:nvPr/>
        </p:nvPicPr>
        <p:blipFill>
          <a:blip r:embed="rId2" cstate="print"/>
          <a:srcRect l="11469" t="13846" r="11009"/>
          <a:stretch>
            <a:fillRect/>
          </a:stretch>
        </p:blipFill>
        <p:spPr bwMode="auto">
          <a:xfrm>
            <a:off x="0" y="0"/>
            <a:ext cx="1119198" cy="103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10096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800" b="1" dirty="0" smtClean="0">
                <a:solidFill>
                  <a:srgbClr val="FF0000"/>
                </a:solidFill>
                <a:effectLst/>
              </a:rPr>
              <a:t/>
            </a:r>
            <a:br>
              <a:rPr lang="en-GB" sz="2800" b="1" dirty="0" smtClean="0">
                <a:solidFill>
                  <a:srgbClr val="FF0000"/>
                </a:solidFill>
                <a:effectLst/>
              </a:rPr>
            </a:br>
            <a:r>
              <a:rPr lang="en-GB" sz="2800" b="1" dirty="0">
                <a:solidFill>
                  <a:srgbClr val="FF0000"/>
                </a:solidFill>
                <a:effectLst/>
              </a:rPr>
              <a:t/>
            </a:r>
            <a:br>
              <a:rPr lang="en-GB" sz="2800" b="1" dirty="0">
                <a:solidFill>
                  <a:srgbClr val="FF0000"/>
                </a:solidFill>
                <a:effectLst/>
              </a:rPr>
            </a:br>
            <a:r>
              <a:rPr lang="en-GB" sz="2800" b="1" dirty="0" smtClean="0">
                <a:solidFill>
                  <a:srgbClr val="FF0000"/>
                </a:solidFill>
                <a:effectLst/>
              </a:rPr>
              <a:t/>
            </a:r>
            <a:br>
              <a:rPr lang="en-GB" sz="2800" b="1" dirty="0" smtClean="0">
                <a:solidFill>
                  <a:srgbClr val="FF0000"/>
                </a:solidFill>
                <a:effectLst/>
              </a:rPr>
            </a:br>
            <a:r>
              <a:rPr lang="en-GB" sz="2800" b="1" dirty="0">
                <a:solidFill>
                  <a:srgbClr val="FF0000"/>
                </a:solidFill>
                <a:effectLst/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  <a:effectLst/>
              </a:rPr>
              <a:t>               </a:t>
            </a:r>
            <a:r>
              <a:rPr lang="en-GB" sz="2400" b="1" dirty="0" smtClean="0">
                <a:solidFill>
                  <a:srgbClr val="FF0000"/>
                </a:solidFill>
                <a:effectLst/>
              </a:rPr>
              <a:t>FUTURE ORIENTATION FOR DISASTER   	MANAGEMENT</a:t>
            </a:r>
            <a:endParaRPr lang="en-GB" sz="24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900" b="1" dirty="0">
                <a:solidFill>
                  <a:srgbClr val="002060"/>
                </a:solidFill>
              </a:rPr>
              <a:t>Strategic Plan to </a:t>
            </a:r>
            <a:r>
              <a:rPr lang="en-US" sz="2900" b="1" dirty="0" smtClean="0">
                <a:solidFill>
                  <a:srgbClr val="002060"/>
                </a:solidFill>
              </a:rPr>
              <a:t>2015: building </a:t>
            </a:r>
            <a:r>
              <a:rPr lang="en-US" sz="2900" b="1" dirty="0">
                <a:solidFill>
                  <a:srgbClr val="002060"/>
                </a:solidFill>
              </a:rPr>
              <a:t>500 </a:t>
            </a:r>
            <a:r>
              <a:rPr lang="en-US" sz="2900" b="1" dirty="0" smtClean="0">
                <a:solidFill>
                  <a:srgbClr val="002060"/>
                </a:solidFill>
              </a:rPr>
              <a:t>safety communes </a:t>
            </a:r>
            <a:r>
              <a:rPr lang="en-US" sz="2900" b="1" dirty="0">
                <a:solidFill>
                  <a:srgbClr val="002060"/>
                </a:solidFill>
              </a:rPr>
              <a:t>includes following </a:t>
            </a:r>
            <a:r>
              <a:rPr lang="en-US" sz="2900" b="1" dirty="0" smtClean="0">
                <a:solidFill>
                  <a:srgbClr val="002060"/>
                </a:solidFill>
              </a:rPr>
              <a:t>aspects:</a:t>
            </a:r>
          </a:p>
          <a:p>
            <a:pPr marL="0" indent="0" algn="just">
              <a:buNone/>
            </a:pPr>
            <a:endParaRPr lang="en-US" sz="2900" b="1" dirty="0" smtClean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r>
              <a:rPr lang="en-US" sz="2700" dirty="0" smtClean="0">
                <a:solidFill>
                  <a:schemeClr val="tx1"/>
                </a:solidFill>
              </a:rPr>
              <a:t>Undertake VCA</a:t>
            </a:r>
          </a:p>
          <a:p>
            <a:pPr algn="just">
              <a:buFontTx/>
              <a:buChar char="-"/>
            </a:pPr>
            <a:r>
              <a:rPr lang="en-US" sz="2700" dirty="0" smtClean="0">
                <a:solidFill>
                  <a:schemeClr val="tx1"/>
                </a:solidFill>
              </a:rPr>
              <a:t>Improve Community-based Disaster </a:t>
            </a:r>
            <a:r>
              <a:rPr lang="en-US" sz="2700" dirty="0">
                <a:solidFill>
                  <a:schemeClr val="tx1"/>
                </a:solidFill>
              </a:rPr>
              <a:t>Prevention and Response’s </a:t>
            </a:r>
            <a:r>
              <a:rPr lang="en-US" sz="2700" dirty="0" smtClean="0">
                <a:solidFill>
                  <a:schemeClr val="tx1"/>
                </a:solidFill>
              </a:rPr>
              <a:t>awareness</a:t>
            </a:r>
          </a:p>
          <a:p>
            <a:pPr algn="just">
              <a:buFontTx/>
              <a:buChar char="-"/>
            </a:pPr>
            <a:r>
              <a:rPr lang="en-US" sz="2700" dirty="0" smtClean="0">
                <a:solidFill>
                  <a:schemeClr val="tx1"/>
                </a:solidFill>
              </a:rPr>
              <a:t>Implement structural and non-structural </a:t>
            </a:r>
            <a:r>
              <a:rPr lang="en-US" sz="2700" dirty="0">
                <a:solidFill>
                  <a:schemeClr val="tx1"/>
                </a:solidFill>
              </a:rPr>
              <a:t>measures to improve </a:t>
            </a:r>
            <a:r>
              <a:rPr lang="en-US" sz="2700" dirty="0" smtClean="0">
                <a:solidFill>
                  <a:schemeClr val="tx1"/>
                </a:solidFill>
              </a:rPr>
              <a:t>commune’s </a:t>
            </a:r>
            <a:r>
              <a:rPr lang="en-US" sz="2700" dirty="0">
                <a:solidFill>
                  <a:schemeClr val="tx1"/>
                </a:solidFill>
              </a:rPr>
              <a:t>ability of disaster </a:t>
            </a:r>
            <a:r>
              <a:rPr lang="en-US" sz="2700" dirty="0" smtClean="0">
                <a:solidFill>
                  <a:schemeClr val="tx1"/>
                </a:solidFill>
              </a:rPr>
              <a:t>risk reduction and response.</a:t>
            </a:r>
          </a:p>
          <a:p>
            <a:pPr algn="just">
              <a:buFontTx/>
              <a:buChar char="-"/>
            </a:pPr>
            <a:r>
              <a:rPr lang="en-US" sz="2700" dirty="0" smtClean="0">
                <a:solidFill>
                  <a:schemeClr val="tx1"/>
                </a:solidFill>
              </a:rPr>
              <a:t>Building capacity from </a:t>
            </a:r>
            <a:r>
              <a:rPr lang="en-US" sz="2700" dirty="0">
                <a:solidFill>
                  <a:schemeClr val="tx1"/>
                </a:solidFill>
              </a:rPr>
              <a:t>Headquarters to Communes</a:t>
            </a:r>
          </a:p>
          <a:p>
            <a:pPr marL="0" indent="0" algn="just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900" b="1" dirty="0">
                <a:solidFill>
                  <a:srgbClr val="002060"/>
                </a:solidFill>
              </a:rPr>
              <a:t>Disaster Prevention and Response: E</a:t>
            </a:r>
            <a:r>
              <a:rPr lang="en-US" sz="2900" b="1" dirty="0" smtClean="0">
                <a:solidFill>
                  <a:srgbClr val="002060"/>
                </a:solidFill>
              </a:rPr>
              <a:t>stablishing </a:t>
            </a:r>
            <a:r>
              <a:rPr lang="en-US" sz="2900" b="1" dirty="0">
                <a:solidFill>
                  <a:srgbClr val="002060"/>
                </a:solidFill>
              </a:rPr>
              <a:t>disaster response teams at different levels, Operation Room in Headquarters and 33 most disaster-prone </a:t>
            </a:r>
            <a:r>
              <a:rPr lang="en-US" sz="2900" b="1" dirty="0" smtClean="0">
                <a:solidFill>
                  <a:srgbClr val="002060"/>
                </a:solidFill>
              </a:rPr>
              <a:t>provinces as following:</a:t>
            </a:r>
          </a:p>
          <a:p>
            <a:pPr marL="0" indent="0" algn="just">
              <a:buNone/>
            </a:pPr>
            <a:endParaRPr lang="en-US" sz="2900" b="1" dirty="0" smtClean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r>
              <a:rPr lang="en-US" sz="2700" dirty="0" smtClean="0">
                <a:solidFill>
                  <a:schemeClr val="tx1"/>
                </a:solidFill>
              </a:rPr>
              <a:t>Establishing </a:t>
            </a:r>
            <a:r>
              <a:rPr lang="en-US" sz="2700" dirty="0">
                <a:solidFill>
                  <a:schemeClr val="tx1"/>
                </a:solidFill>
              </a:rPr>
              <a:t>and training disaster response </a:t>
            </a:r>
            <a:r>
              <a:rPr lang="en-US" sz="2700" dirty="0" smtClean="0">
                <a:solidFill>
                  <a:schemeClr val="tx1"/>
                </a:solidFill>
              </a:rPr>
              <a:t>teams</a:t>
            </a:r>
          </a:p>
          <a:p>
            <a:pPr algn="just">
              <a:buFontTx/>
              <a:buChar char="-"/>
            </a:pPr>
            <a:r>
              <a:rPr lang="en-US" sz="2700" dirty="0" smtClean="0">
                <a:solidFill>
                  <a:schemeClr val="tx1"/>
                </a:solidFill>
              </a:rPr>
              <a:t>Equipping </a:t>
            </a:r>
            <a:r>
              <a:rPr lang="en-US" sz="2700" dirty="0">
                <a:solidFill>
                  <a:schemeClr val="tx1"/>
                </a:solidFill>
              </a:rPr>
              <a:t>essential tools for members of Disaster Response </a:t>
            </a:r>
            <a:r>
              <a:rPr lang="en-US" sz="2700" dirty="0" smtClean="0">
                <a:solidFill>
                  <a:schemeClr val="tx1"/>
                </a:solidFill>
              </a:rPr>
              <a:t>teams</a:t>
            </a:r>
          </a:p>
          <a:p>
            <a:pPr algn="just">
              <a:buFontTx/>
              <a:buChar char="-"/>
            </a:pPr>
            <a:r>
              <a:rPr lang="en-US" sz="2700" dirty="0" smtClean="0">
                <a:solidFill>
                  <a:schemeClr val="tx1"/>
                </a:solidFill>
              </a:rPr>
              <a:t>Establishing </a:t>
            </a:r>
            <a:r>
              <a:rPr lang="en-US" sz="2700" dirty="0">
                <a:solidFill>
                  <a:schemeClr val="tx1"/>
                </a:solidFill>
              </a:rPr>
              <a:t>and equipping Operation Room for </a:t>
            </a:r>
            <a:r>
              <a:rPr lang="en-US" sz="2700" dirty="0" smtClean="0">
                <a:solidFill>
                  <a:schemeClr val="tx1"/>
                </a:solidFill>
              </a:rPr>
              <a:t>disaster</a:t>
            </a:r>
          </a:p>
          <a:p>
            <a:pPr algn="just">
              <a:buFontTx/>
              <a:buChar char="-"/>
            </a:pPr>
            <a:r>
              <a:rPr lang="en-US" sz="2700" dirty="0" smtClean="0">
                <a:solidFill>
                  <a:schemeClr val="tx1"/>
                </a:solidFill>
              </a:rPr>
              <a:t>Maintaining </a:t>
            </a:r>
            <a:r>
              <a:rPr lang="en-US" sz="2700" dirty="0">
                <a:solidFill>
                  <a:schemeClr val="tx1"/>
                </a:solidFill>
              </a:rPr>
              <a:t>and upgrading Centers for Disaster Response at local level (including 43 Centers at District level and 26 Centers at Communal level)</a:t>
            </a:r>
          </a:p>
          <a:p>
            <a:pPr marL="0" indent="0" algn="just">
              <a:buNone/>
            </a:pPr>
            <a:endParaRPr lang="en-GB" sz="2700" dirty="0">
              <a:solidFill>
                <a:schemeClr val="tx1"/>
              </a:solidFill>
            </a:endParaRPr>
          </a:p>
        </p:txBody>
      </p:sp>
      <p:pic>
        <p:nvPicPr>
          <p:cNvPr id="4" name="Picture 1" descr="untitled"/>
          <p:cNvPicPr>
            <a:picLocks noChangeAspect="1" noChangeArrowheads="1"/>
          </p:cNvPicPr>
          <p:nvPr/>
        </p:nvPicPr>
        <p:blipFill>
          <a:blip r:embed="rId2" cstate="print"/>
          <a:srcRect l="11469" t="13846" r="11009"/>
          <a:stretch>
            <a:fillRect/>
          </a:stretch>
        </p:blipFill>
        <p:spPr bwMode="auto">
          <a:xfrm>
            <a:off x="0" y="0"/>
            <a:ext cx="1119198" cy="103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40454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14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b="1" dirty="0" smtClean="0">
                <a:solidFill>
                  <a:srgbClr val="FF0000"/>
                </a:solidFill>
                <a:effectLst/>
              </a:rPr>
              <a:t>                          FUTURE ORIENTATION FOR DISASTER 		MANAGEMENT</a:t>
            </a:r>
            <a:endParaRPr lang="en-GB" sz="24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002060"/>
                </a:solidFill>
              </a:rPr>
              <a:t>Improving the capacity of WATSAN team in emergency </a:t>
            </a:r>
            <a:r>
              <a:rPr lang="en-US" b="1" dirty="0" smtClean="0">
                <a:solidFill>
                  <a:srgbClr val="002060"/>
                </a:solidFill>
              </a:rPr>
              <a:t>situation</a:t>
            </a: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Establishing </a:t>
            </a:r>
            <a:r>
              <a:rPr lang="en-US" dirty="0">
                <a:solidFill>
                  <a:schemeClr val="tx1"/>
                </a:solidFill>
              </a:rPr>
              <a:t>and training WATSAN teams in 18 disaster-prone </a:t>
            </a:r>
            <a:r>
              <a:rPr lang="en-US" dirty="0" smtClean="0">
                <a:solidFill>
                  <a:schemeClr val="tx1"/>
                </a:solidFill>
              </a:rPr>
              <a:t>provinces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Equipping water purification equipment, mobile toilets </a:t>
            </a:r>
            <a:r>
              <a:rPr lang="en-US" dirty="0">
                <a:solidFill>
                  <a:schemeClr val="tx1"/>
                </a:solidFill>
              </a:rPr>
              <a:t>for emergency </a:t>
            </a:r>
            <a:r>
              <a:rPr lang="en-US" dirty="0" smtClean="0">
                <a:solidFill>
                  <a:schemeClr val="tx1"/>
                </a:solidFill>
              </a:rPr>
              <a:t>situations etc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GB" b="1" dirty="0" smtClean="0">
                <a:solidFill>
                  <a:schemeClr val="tx1"/>
                </a:solidFill>
              </a:rPr>
              <a:t>Developing </a:t>
            </a:r>
            <a:r>
              <a:rPr lang="en-GB" b="1" dirty="0">
                <a:solidFill>
                  <a:schemeClr val="tx1"/>
                </a:solidFill>
              </a:rPr>
              <a:t>logistic </a:t>
            </a:r>
            <a:r>
              <a:rPr lang="en-GB" b="1" dirty="0" smtClean="0">
                <a:solidFill>
                  <a:schemeClr val="tx1"/>
                </a:solidFill>
              </a:rPr>
              <a:t>activities</a:t>
            </a:r>
          </a:p>
          <a:p>
            <a:pPr marL="0" indent="0">
              <a:buNone/>
            </a:pPr>
            <a:endParaRPr lang="en-GB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Ensuring </a:t>
            </a:r>
            <a:r>
              <a:rPr lang="en-US" dirty="0">
                <a:solidFill>
                  <a:schemeClr val="tx1"/>
                </a:solidFill>
              </a:rPr>
              <a:t>enough reserved relief goods (qualities, categories,..) for emergency situation to support for disaster-affected areas efficiently.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Upgrading </a:t>
            </a:r>
            <a:r>
              <a:rPr lang="en-US" dirty="0">
                <a:solidFill>
                  <a:schemeClr val="tx1"/>
                </a:solidFill>
              </a:rPr>
              <a:t>Hanoi and Ho Chi Minh City-based stores; Building Da Nang-based </a:t>
            </a:r>
            <a:r>
              <a:rPr lang="en-US" dirty="0" smtClean="0">
                <a:solidFill>
                  <a:schemeClr val="tx1"/>
                </a:solidFill>
              </a:rPr>
              <a:t>store </a:t>
            </a:r>
            <a:r>
              <a:rPr lang="en-US" dirty="0">
                <a:solidFill>
                  <a:schemeClr val="tx1"/>
                </a:solidFill>
              </a:rPr>
              <a:t>in accordance with regulated standards.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Completing </a:t>
            </a:r>
            <a:r>
              <a:rPr lang="en-US" dirty="0">
                <a:solidFill>
                  <a:schemeClr val="tx1"/>
                </a:solidFill>
              </a:rPr>
              <a:t>logistic management and training menu.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1" descr="untitled"/>
          <p:cNvPicPr>
            <a:picLocks noChangeAspect="1" noChangeArrowheads="1"/>
          </p:cNvPicPr>
          <p:nvPr/>
        </p:nvPicPr>
        <p:blipFill>
          <a:blip r:embed="rId2" cstate="print"/>
          <a:srcRect l="11469" t="13846" r="11009"/>
          <a:stretch>
            <a:fillRect/>
          </a:stretch>
        </p:blipFill>
        <p:spPr bwMode="auto">
          <a:xfrm>
            <a:off x="0" y="0"/>
            <a:ext cx="1119198" cy="103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3228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1219</TotalTime>
  <Words>504</Words>
  <Application>Microsoft Office PowerPoint</Application>
  <PresentationFormat>On-screen Show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                                      ORGANISATIONAL STRUCTURE OF VIETNAM RED CROSS     SOCIETY IN DISASTER PREPAREDNESS AND RESPONSE</vt:lpstr>
      <vt:lpstr>            ORGANISATIONAL STRUCTURE OF DISASTER MANAGEMENT DEPARTMENT </vt:lpstr>
      <vt:lpstr>EARLY WARNING SYSTEM</vt:lpstr>
      <vt:lpstr>Good capacity areas</vt:lpstr>
      <vt:lpstr>Good capacity areas</vt:lpstr>
      <vt:lpstr>                   FUTURE ORIENTATION FOR DISASTER    MANAGEMENT</vt:lpstr>
      <vt:lpstr>                          FUTURE ORIENTATION FOR DISASTER   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CHART OF VIETNAM RED CROSS SOCIETY IN DISASTER PREVENTION AND RESPONSE</dc:title>
  <dc:creator>Giang</dc:creator>
  <cp:lastModifiedBy>Mrs-Phuong</cp:lastModifiedBy>
  <cp:revision>63</cp:revision>
  <dcterms:created xsi:type="dcterms:W3CDTF">2012-05-28T07:46:06Z</dcterms:created>
  <dcterms:modified xsi:type="dcterms:W3CDTF">2012-06-04T07:28:58Z</dcterms:modified>
</cp:coreProperties>
</file>