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7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152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9BC5C3-2FC2-4443-B1B5-4CF69D3EED32}" type="datetimeFigureOut">
              <a:rPr lang="en-GB" smtClean="0"/>
              <a:pPr/>
              <a:t>30/05/2012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77DB2F6-7A21-4CBD-BAA1-14B20C70EC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1" y="0"/>
            <a:ext cx="8839200" cy="1066800"/>
          </a:xfrm>
        </p:spPr>
        <p:txBody>
          <a:bodyPr/>
          <a:lstStyle/>
          <a:p>
            <a:r>
              <a:rPr lang="en-US" sz="2000" b="1" dirty="0" err="1" smtClean="0">
                <a:solidFill>
                  <a:schemeClr val="tx1"/>
                </a:solidFill>
                <a:effectLst/>
              </a:rPr>
              <a:t>ORGANISATIONAL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STRUCTURE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</a:rPr>
              <a:t>OF VIETNAM RED CROSS SOCIETY IN DISASTER PREPAREDNESS AND RESPONSE</a:t>
            </a:r>
            <a:endParaRPr lang="en-GB" sz="2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839200" cy="5715000"/>
          </a:xfrm>
        </p:spPr>
        <p:txBody>
          <a:bodyPr>
            <a:normAutofit/>
          </a:bodyPr>
          <a:lstStyle/>
          <a:p>
            <a:pPr algn="just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8575" y="1295400"/>
            <a:ext cx="3429000" cy="609600"/>
          </a:xfrm>
          <a:prstGeom prst="rect">
            <a:avLst/>
          </a:prstGeom>
          <a:solidFill>
            <a:srgbClr val="C00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National Headquarters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33651" y="2114549"/>
            <a:ext cx="3257551" cy="2133601"/>
          </a:xfrm>
          <a:prstGeom prst="rect">
            <a:avLst/>
          </a:prstGeom>
          <a:solidFill>
            <a:srgbClr val="00B05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Functional Departments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 </a:t>
            </a:r>
            <a:r>
              <a:rPr lang="en-US" dirty="0" smtClean="0">
                <a:solidFill>
                  <a:schemeClr val="bg1"/>
                </a:solidFill>
              </a:rPr>
              <a:t>16 </a:t>
            </a:r>
            <a:r>
              <a:rPr lang="en-US" dirty="0" smtClean="0">
                <a:solidFill>
                  <a:schemeClr val="bg1"/>
                </a:solidFill>
              </a:rPr>
              <a:t>Departments  </a:t>
            </a:r>
            <a:r>
              <a:rPr lang="en-US" dirty="0" smtClean="0">
                <a:solidFill>
                  <a:schemeClr val="bg1"/>
                </a:solidFill>
              </a:rPr>
              <a:t>&amp;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11 Direct  Centers)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91052" y="4495800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Provinces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0" y="5314950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Districts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591052" y="6067425"/>
            <a:ext cx="2362200" cy="60960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RC Communes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781803" y="2583654"/>
            <a:ext cx="1828799" cy="1100142"/>
          </a:xfrm>
          <a:prstGeom prst="rect">
            <a:avLst/>
          </a:prstGeom>
          <a:solidFill>
            <a:srgbClr val="7030A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Cross Volunteer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476249" y="2581276"/>
            <a:ext cx="1676400" cy="106680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National </a:t>
            </a:r>
            <a:r>
              <a:rPr lang="en-GB" dirty="0" smtClean="0"/>
              <a:t>Disaster </a:t>
            </a:r>
            <a:r>
              <a:rPr lang="en-GB" dirty="0"/>
              <a:t>Response Team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572000" y="1866902"/>
            <a:ext cx="0" cy="2476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096000" y="1866900"/>
            <a:ext cx="0" cy="2628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</p:cNvCxnSpPr>
          <p:nvPr/>
        </p:nvCxnSpPr>
        <p:spPr>
          <a:xfrm>
            <a:off x="5772152" y="5105400"/>
            <a:ext cx="0" cy="209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2"/>
          </p:cNvCxnSpPr>
          <p:nvPr/>
        </p:nvCxnSpPr>
        <p:spPr>
          <a:xfrm>
            <a:off x="5753100" y="5924550"/>
            <a:ext cx="0" cy="1714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772152" y="3024183"/>
            <a:ext cx="10096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52649" y="3143250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067300" y="4248148"/>
            <a:ext cx="0" cy="247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67575" y="3759996"/>
            <a:ext cx="0" cy="1116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696199" y="3683796"/>
            <a:ext cx="0" cy="1935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077200" y="3648077"/>
            <a:ext cx="0" cy="268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6953253" y="4800600"/>
            <a:ext cx="31432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8" idx="3"/>
          </p:cNvCxnSpPr>
          <p:nvPr/>
        </p:nvCxnSpPr>
        <p:spPr>
          <a:xfrm flipH="1">
            <a:off x="6934203" y="5619750"/>
            <a:ext cx="761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6934200" y="6336505"/>
            <a:ext cx="1143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600200" y="3683798"/>
            <a:ext cx="0" cy="967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143000" y="3683796"/>
            <a:ext cx="0" cy="1935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62000" y="3683798"/>
            <a:ext cx="0" cy="26527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600200" y="4651773"/>
            <a:ext cx="2971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143002" y="5619750"/>
            <a:ext cx="34480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62002" y="6343650"/>
            <a:ext cx="38290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823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err="1">
                <a:solidFill>
                  <a:srgbClr val="FF0000"/>
                </a:solidFill>
                <a:effectLst/>
              </a:rPr>
              <a:t>ORGANISATIONAL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</a:rPr>
              <a:t>STRUCTURE</a:t>
            </a:r>
            <a:r>
              <a:rPr lang="en-US" sz="28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/>
              </a:rPr>
              <a:t>OF </a:t>
            </a:r>
            <a:r>
              <a:rPr lang="en-US" sz="2800" b="1" dirty="0" smtClean="0">
                <a:solidFill>
                  <a:srgbClr val="FF0000"/>
                </a:solidFill>
                <a:effectLst/>
              </a:rPr>
              <a:t>DISASTER MANAGEMENT DEPARTMENT</a:t>
            </a:r>
            <a:r>
              <a:rPr lang="en-GB" sz="2800" b="1" dirty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>
                <a:solidFill>
                  <a:srgbClr val="FF0000"/>
                </a:solidFill>
                <a:effectLst/>
              </a:rPr>
            </a:b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1351" y="165735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Management Department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181351" y="26670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</a:t>
            </a:r>
            <a:r>
              <a:rPr lang="en-US" dirty="0" smtClean="0"/>
              <a:t> </a:t>
            </a:r>
            <a:r>
              <a:rPr lang="en-US" dirty="0" smtClean="0"/>
              <a:t>of Department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181351" y="3657600"/>
            <a:ext cx="266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Deputy Director of  Department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90600" y="4876800"/>
            <a:ext cx="1905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 Risk Reducing  </a:t>
            </a:r>
            <a:r>
              <a:rPr lang="en-US" dirty="0" smtClean="0"/>
              <a:t>Unit (</a:t>
            </a:r>
            <a:r>
              <a:rPr lang="en-US" dirty="0" err="1" smtClean="0"/>
              <a:t>DRR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19800" y="4876800"/>
            <a:ext cx="182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Disaster Response </a:t>
            </a:r>
            <a:r>
              <a:rPr lang="en-US" dirty="0" smtClean="0"/>
              <a:t>Unit (DR</a:t>
            </a:r>
            <a:r>
              <a:rPr lang="en-US" dirty="0" smtClean="0"/>
              <a:t>)</a:t>
            </a:r>
            <a:endParaRPr lang="en-GB" dirty="0"/>
          </a:p>
        </p:txBody>
      </p:sp>
      <p:cxnSp>
        <p:nvCxnSpPr>
          <p:cNvPr id="11" name="Straight Arrow Connector 10"/>
          <p:cNvCxnSpPr>
            <a:endCxn id="5" idx="0"/>
          </p:cNvCxnSpPr>
          <p:nvPr/>
        </p:nvCxnSpPr>
        <p:spPr>
          <a:xfrm>
            <a:off x="4514851" y="2343150"/>
            <a:ext cx="0" cy="323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4514851" y="33528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43102" y="4495800"/>
            <a:ext cx="499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0"/>
          </p:cNvCxnSpPr>
          <p:nvPr/>
        </p:nvCxnSpPr>
        <p:spPr>
          <a:xfrm>
            <a:off x="1943100" y="4495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934200" y="44958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</p:cNvCxnSpPr>
          <p:nvPr/>
        </p:nvCxnSpPr>
        <p:spPr>
          <a:xfrm rot="5400000">
            <a:off x="4391026" y="4371975"/>
            <a:ext cx="228600" cy="190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0204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smtClean="0">
                <a:solidFill>
                  <a:srgbClr val="FF0000"/>
                </a:solidFill>
                <a:effectLst/>
              </a:rPr>
              <a:t>MAIN RESULTS OF PAST-YEAR DISASTER MANAGEMENT</a:t>
            </a:r>
            <a:endParaRPr lang="en-GB" sz="2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Completing the legal framework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Formulating Disaster Prevention and Response strategy to 2020 and the plan of action to 2015.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Developing Standard Operating Protocol (SOP) for disaster response and National Disaster Response Team (</a:t>
            </a:r>
            <a:r>
              <a:rPr lang="en-US" sz="1600" dirty="0" err="1" smtClean="0">
                <a:solidFill>
                  <a:schemeClr val="tx1"/>
                </a:solidFill>
              </a:rPr>
              <a:t>NDRT</a:t>
            </a:r>
            <a:r>
              <a:rPr lang="en-US" sz="1600" dirty="0" smtClean="0">
                <a:solidFill>
                  <a:schemeClr val="tx1"/>
                </a:solidFill>
              </a:rPr>
              <a:t>); 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Establishing an </a:t>
            </a:r>
            <a:r>
              <a:rPr lang="en-US" sz="1600" dirty="0" err="1" smtClean="0">
                <a:solidFill>
                  <a:schemeClr val="tx1"/>
                </a:solidFill>
              </a:rPr>
              <a:t>NDRT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Signing a </a:t>
            </a:r>
            <a:r>
              <a:rPr lang="en-US" sz="1600" dirty="0" err="1" smtClean="0">
                <a:solidFill>
                  <a:schemeClr val="tx1"/>
                </a:solidFill>
              </a:rPr>
              <a:t>MOU</a:t>
            </a:r>
            <a:r>
              <a:rPr lang="en-US" sz="1600" dirty="0" smtClean="0">
                <a:solidFill>
                  <a:schemeClr val="tx1"/>
                </a:solidFill>
              </a:rPr>
              <a:t> with the Ministry of Agriculture and Rural Development to implement the “Capacity building and </a:t>
            </a:r>
            <a:r>
              <a:rPr lang="en-US" sz="1600" dirty="0" err="1" smtClean="0">
                <a:solidFill>
                  <a:schemeClr val="tx1"/>
                </a:solidFill>
              </a:rPr>
              <a:t>CBDRM</a:t>
            </a:r>
            <a:r>
              <a:rPr lang="en-US" sz="1600" dirty="0" smtClean="0">
                <a:solidFill>
                  <a:schemeClr val="tx1"/>
                </a:solidFill>
              </a:rPr>
              <a:t>” program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Strengthen capacity from Headquarters  to Local levels in the following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areas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There </a:t>
            </a:r>
            <a:r>
              <a:rPr lang="en-US" sz="1600" dirty="0" smtClean="0">
                <a:solidFill>
                  <a:schemeClr val="tx1"/>
                </a:solidFill>
              </a:rPr>
              <a:t>are 59 trainers of national level, are </a:t>
            </a:r>
            <a:r>
              <a:rPr lang="en-US" sz="1600" dirty="0" smtClean="0">
                <a:solidFill>
                  <a:schemeClr val="tx1"/>
                </a:solidFill>
              </a:rPr>
              <a:t>included </a:t>
            </a:r>
            <a:r>
              <a:rPr lang="en-US" sz="1600" dirty="0" smtClean="0">
                <a:solidFill>
                  <a:schemeClr val="tx1"/>
                </a:solidFill>
              </a:rPr>
              <a:t>19 </a:t>
            </a:r>
            <a:r>
              <a:rPr lang="en-US" sz="1600" dirty="0">
                <a:solidFill>
                  <a:schemeClr val="tx1"/>
                </a:solidFill>
              </a:rPr>
              <a:t>in </a:t>
            </a:r>
            <a:r>
              <a:rPr lang="en-US" sz="1600" dirty="0" err="1" smtClean="0">
                <a:solidFill>
                  <a:schemeClr val="tx1"/>
                </a:solidFill>
              </a:rPr>
              <a:t>VCA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20 in  </a:t>
            </a:r>
            <a:r>
              <a:rPr lang="en-US" sz="1600" dirty="0" err="1" smtClean="0">
                <a:solidFill>
                  <a:schemeClr val="tx1"/>
                </a:solidFill>
              </a:rPr>
              <a:t>WATSAN</a:t>
            </a:r>
            <a:r>
              <a:rPr lang="en-US" sz="1600" dirty="0" smtClean="0">
                <a:solidFill>
                  <a:schemeClr val="tx1"/>
                </a:solidFill>
              </a:rPr>
              <a:t>,  </a:t>
            </a:r>
            <a:r>
              <a:rPr lang="en-US" sz="1600" dirty="0">
                <a:solidFill>
                  <a:schemeClr val="tx1"/>
                </a:solidFill>
              </a:rPr>
              <a:t>20 in </a:t>
            </a:r>
            <a:r>
              <a:rPr lang="en-US" sz="1600" dirty="0" smtClean="0">
                <a:solidFill>
                  <a:schemeClr val="tx1"/>
                </a:solidFill>
              </a:rPr>
              <a:t>CADRE</a:t>
            </a:r>
          </a:p>
          <a:p>
            <a:r>
              <a:rPr lang="en-US" sz="1600" dirty="0" err="1" smtClean="0">
                <a:solidFill>
                  <a:schemeClr val="tx1"/>
                </a:solidFill>
              </a:rPr>
              <a:t>Falicitators</a:t>
            </a:r>
            <a:r>
              <a:rPr lang="en-US" sz="1600" dirty="0">
                <a:solidFill>
                  <a:schemeClr val="tx1"/>
                </a:solidFill>
              </a:rPr>
              <a:t>: 138 in  CBDRM and VCA; 59 in WATSAN; 43 in CADRE; 12 in EWS; </a:t>
            </a:r>
            <a:r>
              <a:rPr lang="en-US" sz="1600" dirty="0" smtClean="0">
                <a:solidFill>
                  <a:schemeClr val="tx1"/>
                </a:solidFill>
              </a:rPr>
              <a:t>Establishing, </a:t>
            </a:r>
            <a:r>
              <a:rPr lang="en-US" sz="1600" dirty="0" err="1" smtClean="0">
                <a:solidFill>
                  <a:schemeClr val="tx1"/>
                </a:solidFill>
              </a:rPr>
              <a:t>equiping</a:t>
            </a:r>
            <a:r>
              <a:rPr lang="en-US" sz="1600" dirty="0" smtClean="0">
                <a:solidFill>
                  <a:schemeClr val="tx1"/>
                </a:solidFill>
              </a:rPr>
              <a:t> and training community-based response teams in 40 communes of 8 disaster-prone provinces (20-25 members/team</a:t>
            </a:r>
            <a:r>
              <a:rPr lang="en-US" sz="1600" dirty="0" smtClean="0">
                <a:solidFill>
                  <a:schemeClr val="tx1"/>
                </a:solidFill>
              </a:rPr>
              <a:t>), Providing </a:t>
            </a:r>
            <a:r>
              <a:rPr lang="en-US" sz="1600" dirty="0" smtClean="0">
                <a:solidFill>
                  <a:schemeClr val="tx1"/>
                </a:solidFill>
              </a:rPr>
              <a:t>in-depth training in logistic for 15 people, and in bidding skills and purchasing goods for 12 people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14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  <a:effectLst/>
              </a:rPr>
              <a:t>MAIN RESULTS OF PAST-YEAR DISASTER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572000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Undertaking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disaster 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preparedness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and response projects: </a:t>
            </a:r>
          </a:p>
          <a:p>
            <a:pPr marL="0" lvl="0" indent="0" algn="just">
              <a:buNone/>
            </a:pPr>
            <a:endParaRPr lang="en-US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Mangrove planting and disaster risk reduction project funded by the Japanese Red Cross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Disaster </a:t>
            </a:r>
            <a:r>
              <a:rPr lang="en-US" sz="1600" dirty="0">
                <a:solidFill>
                  <a:prstClr val="black"/>
                </a:solidFill>
              </a:rPr>
              <a:t>Risk Reduction project  </a:t>
            </a:r>
            <a:r>
              <a:rPr lang="en-US" sz="1600" dirty="0" smtClean="0">
                <a:solidFill>
                  <a:prstClr val="black"/>
                </a:solidFill>
              </a:rPr>
              <a:t>funded </a:t>
            </a:r>
            <a:r>
              <a:rPr lang="en-US" sz="1600" dirty="0">
                <a:solidFill>
                  <a:prstClr val="black"/>
                </a:solidFill>
              </a:rPr>
              <a:t>by the Norwegian Red Cross 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Disaster </a:t>
            </a:r>
            <a:r>
              <a:rPr lang="en-US" sz="1600" dirty="0">
                <a:solidFill>
                  <a:prstClr val="black"/>
                </a:solidFill>
              </a:rPr>
              <a:t>Risk Reduction project </a:t>
            </a:r>
            <a:r>
              <a:rPr lang="en-US" sz="1600" dirty="0" smtClean="0">
                <a:solidFill>
                  <a:prstClr val="black"/>
                </a:solidFill>
              </a:rPr>
              <a:t>funded </a:t>
            </a:r>
            <a:r>
              <a:rPr lang="en-US" sz="1600" dirty="0">
                <a:solidFill>
                  <a:prstClr val="black"/>
                </a:solidFill>
              </a:rPr>
              <a:t>by the American Red </a:t>
            </a:r>
            <a:r>
              <a:rPr lang="en-US" sz="1600" dirty="0" smtClean="0">
                <a:solidFill>
                  <a:prstClr val="black"/>
                </a:solidFill>
              </a:rPr>
              <a:t>Cross</a:t>
            </a:r>
            <a:endParaRPr lang="en-US" sz="1600" dirty="0">
              <a:solidFill>
                <a:prstClr val="black"/>
              </a:solidFill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Two </a:t>
            </a:r>
            <a:r>
              <a:rPr lang="en-US" sz="1600" dirty="0">
                <a:solidFill>
                  <a:prstClr val="black"/>
                </a:solidFill>
              </a:rPr>
              <a:t>Disaster Risk Reduction projects </a:t>
            </a:r>
            <a:r>
              <a:rPr lang="en-US" sz="1600" dirty="0" smtClean="0">
                <a:solidFill>
                  <a:prstClr val="black"/>
                </a:solidFill>
              </a:rPr>
              <a:t>funded </a:t>
            </a:r>
            <a:r>
              <a:rPr lang="en-US" sz="1600" dirty="0">
                <a:solidFill>
                  <a:prstClr val="black"/>
                </a:solidFill>
              </a:rPr>
              <a:t>by the German Red Cross and German Foreign Affairs Department  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DIPECHO </a:t>
            </a:r>
            <a:r>
              <a:rPr lang="en-US" sz="1600" dirty="0">
                <a:solidFill>
                  <a:prstClr val="black"/>
                </a:solidFill>
              </a:rPr>
              <a:t>7 project </a:t>
            </a:r>
            <a:r>
              <a:rPr lang="en-US" sz="1600" dirty="0" smtClean="0">
                <a:solidFill>
                  <a:prstClr val="black"/>
                </a:solidFill>
              </a:rPr>
              <a:t>funded </a:t>
            </a:r>
            <a:r>
              <a:rPr lang="en-US" sz="1600" dirty="0">
                <a:solidFill>
                  <a:prstClr val="black"/>
                </a:solidFill>
              </a:rPr>
              <a:t>by The Netherlands Red Cross Society 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schemeClr val="tx1"/>
                </a:solidFill>
              </a:rPr>
              <a:t>“Strengthening the capacity for Vietnam Red Cross Society on Disaster Prevention and Response” </a:t>
            </a:r>
            <a:r>
              <a:rPr lang="en-US" sz="1600" dirty="0" smtClean="0">
                <a:solidFill>
                  <a:schemeClr val="tx1"/>
                </a:solidFill>
              </a:rPr>
              <a:t>funded </a:t>
            </a:r>
            <a:r>
              <a:rPr lang="en-US" sz="1600" dirty="0" smtClean="0">
                <a:solidFill>
                  <a:prstClr val="black"/>
                </a:solidFill>
              </a:rPr>
              <a:t>by </a:t>
            </a:r>
            <a:r>
              <a:rPr lang="en-US" sz="1600" dirty="0">
                <a:solidFill>
                  <a:prstClr val="black"/>
                </a:solidFill>
              </a:rPr>
              <a:t>the Spanish Red </a:t>
            </a:r>
            <a:r>
              <a:rPr lang="en-US" sz="1600" dirty="0" smtClean="0">
                <a:solidFill>
                  <a:prstClr val="black"/>
                </a:solidFill>
              </a:rPr>
              <a:t>Cross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err="1" smtClean="0">
                <a:solidFill>
                  <a:schemeClr val="tx1"/>
                </a:solidFill>
              </a:rPr>
              <a:t>Watsan</a:t>
            </a:r>
            <a:r>
              <a:rPr lang="en-US" sz="1600" dirty="0" smtClean="0">
                <a:solidFill>
                  <a:schemeClr val="tx1"/>
                </a:solidFill>
              </a:rPr>
              <a:t> project in emergency funded by </a:t>
            </a:r>
            <a:r>
              <a:rPr lang="en-US" sz="1600" dirty="0" err="1" smtClean="0">
                <a:solidFill>
                  <a:schemeClr val="tx1"/>
                </a:solidFill>
              </a:rPr>
              <a:t>IFRC</a:t>
            </a:r>
            <a:r>
              <a:rPr lang="en-US" sz="1600" dirty="0" smtClean="0">
                <a:solidFill>
                  <a:schemeClr val="tx1"/>
                </a:solidFill>
              </a:rPr>
              <a:t> and French Red Cross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Organizing emergency </a:t>
            </a:r>
            <a:r>
              <a:rPr lang="en-US" sz="1600" dirty="0">
                <a:solidFill>
                  <a:prstClr val="black"/>
                </a:solidFill>
              </a:rPr>
              <a:t>relief and recovery </a:t>
            </a:r>
            <a:r>
              <a:rPr lang="en-US" sz="1600" dirty="0" smtClean="0">
                <a:solidFill>
                  <a:prstClr val="black"/>
                </a:solidFill>
              </a:rPr>
              <a:t>project for </a:t>
            </a:r>
            <a:r>
              <a:rPr lang="en-US" sz="1600" dirty="0">
                <a:solidFill>
                  <a:prstClr val="black"/>
                </a:solidFill>
              </a:rPr>
              <a:t>flood-suffering provinces in the Mekong River </a:t>
            </a:r>
            <a:r>
              <a:rPr lang="en-US" sz="1600" dirty="0" smtClean="0">
                <a:solidFill>
                  <a:prstClr val="black"/>
                </a:solidFill>
              </a:rPr>
              <a:t>Delta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Climate </a:t>
            </a:r>
            <a:r>
              <a:rPr lang="en-US" sz="1600" dirty="0">
                <a:solidFill>
                  <a:prstClr val="black"/>
                </a:solidFill>
              </a:rPr>
              <a:t>Change Adaptation </a:t>
            </a:r>
            <a:r>
              <a:rPr lang="en-US" sz="1600" dirty="0" smtClean="0">
                <a:solidFill>
                  <a:prstClr val="black"/>
                </a:solidFill>
              </a:rPr>
              <a:t>in cooperation </a:t>
            </a:r>
            <a:r>
              <a:rPr lang="en-US" sz="1600" dirty="0">
                <a:solidFill>
                  <a:prstClr val="black"/>
                </a:solidFill>
              </a:rPr>
              <a:t>with </a:t>
            </a:r>
            <a:r>
              <a:rPr lang="en-US" sz="1600" dirty="0" smtClean="0">
                <a:solidFill>
                  <a:prstClr val="black"/>
                </a:solidFill>
              </a:rPr>
              <a:t>German </a:t>
            </a:r>
            <a:r>
              <a:rPr lang="en-US" sz="1600" dirty="0">
                <a:solidFill>
                  <a:prstClr val="black"/>
                </a:solidFill>
              </a:rPr>
              <a:t>Red Cross and Australian Red </a:t>
            </a:r>
            <a:r>
              <a:rPr lang="en-US" sz="1600" dirty="0" smtClean="0">
                <a:solidFill>
                  <a:prstClr val="black"/>
                </a:solidFill>
              </a:rPr>
              <a:t>Cross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</a:rPr>
              <a:t>Supporting disaster affected </a:t>
            </a:r>
            <a:r>
              <a:rPr lang="en-US" sz="1600" dirty="0">
                <a:solidFill>
                  <a:prstClr val="black"/>
                </a:solidFill>
              </a:rPr>
              <a:t>countries in 2011 such as Japan, Thailand, Cambodia and the Philippine</a:t>
            </a:r>
          </a:p>
          <a:p>
            <a:pPr lvl="0" algn="just">
              <a:buAutoNum type="arabicParenBoth" startAt="6"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endParaRPr lang="en-US" b="1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335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10096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 smtClean="0">
                <a:solidFill>
                  <a:srgbClr val="FF0000"/>
                </a:solidFill>
                <a:effectLst/>
              </a:rPr>
            </a:br>
            <a:r>
              <a:rPr lang="en-GB" sz="2800" b="1" dirty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>
                <a:solidFill>
                  <a:srgbClr val="FF0000"/>
                </a:solidFill>
                <a:effectLst/>
              </a:rPr>
            </a:br>
            <a:r>
              <a:rPr lang="en-GB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en-GB" sz="2800" b="1" dirty="0" smtClean="0">
                <a:solidFill>
                  <a:srgbClr val="FF0000"/>
                </a:solidFill>
                <a:effectLst/>
              </a:rPr>
            </a:br>
            <a:r>
              <a:rPr lang="en-GB" sz="2800" b="1" dirty="0">
                <a:solidFill>
                  <a:srgbClr val="FF0000"/>
                </a:solidFill>
                <a:effectLst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effectLst/>
              </a:rPr>
              <a:t>  FUTURE ORIENTATION FOR DISASTER MANAGEMENT</a:t>
            </a:r>
            <a:endParaRPr lang="en-GB" sz="2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900" b="1" dirty="0">
                <a:solidFill>
                  <a:srgbClr val="002060"/>
                </a:solidFill>
              </a:rPr>
              <a:t>Strategic Plan to </a:t>
            </a:r>
            <a:r>
              <a:rPr lang="en-US" sz="2900" b="1" dirty="0" smtClean="0">
                <a:solidFill>
                  <a:srgbClr val="002060"/>
                </a:solidFill>
              </a:rPr>
              <a:t>2015: building </a:t>
            </a:r>
            <a:r>
              <a:rPr lang="en-US" sz="2900" b="1" dirty="0">
                <a:solidFill>
                  <a:srgbClr val="002060"/>
                </a:solidFill>
              </a:rPr>
              <a:t>500 </a:t>
            </a:r>
            <a:r>
              <a:rPr lang="en-US" sz="2900" b="1" dirty="0" smtClean="0">
                <a:solidFill>
                  <a:srgbClr val="002060"/>
                </a:solidFill>
              </a:rPr>
              <a:t>safety </a:t>
            </a:r>
            <a:r>
              <a:rPr lang="en-US" sz="2900" b="1" dirty="0" smtClean="0">
                <a:solidFill>
                  <a:srgbClr val="002060"/>
                </a:solidFill>
              </a:rPr>
              <a:t>communes </a:t>
            </a:r>
            <a:r>
              <a:rPr lang="en-US" sz="2900" b="1" dirty="0">
                <a:solidFill>
                  <a:srgbClr val="002060"/>
                </a:solidFill>
              </a:rPr>
              <a:t>includes following </a:t>
            </a:r>
            <a:r>
              <a:rPr lang="en-US" sz="2900" b="1" dirty="0" smtClean="0">
                <a:solidFill>
                  <a:srgbClr val="002060"/>
                </a:solidFill>
              </a:rPr>
              <a:t>aspects:</a:t>
            </a:r>
          </a:p>
          <a:p>
            <a:pPr marL="0" indent="0" algn="just">
              <a:buNone/>
            </a:pPr>
            <a:endParaRPr lang="en-US" sz="2900" b="1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Undertake VCA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Improve Community-based Disaster </a:t>
            </a:r>
            <a:r>
              <a:rPr lang="en-US" dirty="0">
                <a:solidFill>
                  <a:schemeClr val="tx1"/>
                </a:solidFill>
              </a:rPr>
              <a:t>Prevention and Response’s </a:t>
            </a:r>
            <a:r>
              <a:rPr lang="en-US" dirty="0" smtClean="0">
                <a:solidFill>
                  <a:schemeClr val="tx1"/>
                </a:solidFill>
              </a:rPr>
              <a:t>awareness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Implement structural and non-structural </a:t>
            </a:r>
            <a:r>
              <a:rPr lang="en-US" dirty="0">
                <a:solidFill>
                  <a:schemeClr val="tx1"/>
                </a:solidFill>
              </a:rPr>
              <a:t>measures to improve </a:t>
            </a:r>
            <a:r>
              <a:rPr lang="en-US" dirty="0" smtClean="0">
                <a:solidFill>
                  <a:schemeClr val="tx1"/>
                </a:solidFill>
              </a:rPr>
              <a:t>commune’s </a:t>
            </a:r>
            <a:r>
              <a:rPr lang="en-US" dirty="0">
                <a:solidFill>
                  <a:schemeClr val="tx1"/>
                </a:solidFill>
              </a:rPr>
              <a:t>ability of disaster </a:t>
            </a:r>
            <a:r>
              <a:rPr lang="en-US" dirty="0" smtClean="0">
                <a:solidFill>
                  <a:schemeClr val="tx1"/>
                </a:solidFill>
              </a:rPr>
              <a:t>risk reduction and response.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Building capacity from </a:t>
            </a:r>
            <a:r>
              <a:rPr lang="en-US" dirty="0">
                <a:solidFill>
                  <a:schemeClr val="tx1"/>
                </a:solidFill>
              </a:rPr>
              <a:t>Headquarters to Communes</a:t>
            </a: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900" b="1" dirty="0">
                <a:solidFill>
                  <a:srgbClr val="002060"/>
                </a:solidFill>
              </a:rPr>
              <a:t>Disaster Prevention and Response: E</a:t>
            </a:r>
            <a:r>
              <a:rPr lang="en-US" sz="2900" b="1" dirty="0" smtClean="0">
                <a:solidFill>
                  <a:srgbClr val="002060"/>
                </a:solidFill>
              </a:rPr>
              <a:t>stablishing </a:t>
            </a:r>
            <a:r>
              <a:rPr lang="en-US" sz="2900" b="1" dirty="0">
                <a:solidFill>
                  <a:srgbClr val="002060"/>
                </a:solidFill>
              </a:rPr>
              <a:t>disaster response teams at different levels, Operation Room in Headquarters and 33 most disaster-prone </a:t>
            </a:r>
            <a:r>
              <a:rPr lang="en-US" sz="2900" b="1" dirty="0" smtClean="0">
                <a:solidFill>
                  <a:srgbClr val="002060"/>
                </a:solidFill>
              </a:rPr>
              <a:t>provinces as following:</a:t>
            </a:r>
          </a:p>
          <a:p>
            <a:pPr marL="0" indent="0" algn="just">
              <a:buNone/>
            </a:pPr>
            <a:endParaRPr lang="en-US" sz="2900" b="1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Establishing </a:t>
            </a:r>
            <a:r>
              <a:rPr lang="en-US" dirty="0">
                <a:solidFill>
                  <a:schemeClr val="tx1"/>
                </a:solidFill>
              </a:rPr>
              <a:t>and training disaster response </a:t>
            </a:r>
            <a:r>
              <a:rPr lang="en-US" dirty="0" smtClean="0">
                <a:solidFill>
                  <a:schemeClr val="tx1"/>
                </a:solidFill>
              </a:rPr>
              <a:t>teams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Equipping </a:t>
            </a:r>
            <a:r>
              <a:rPr lang="en-US" dirty="0">
                <a:solidFill>
                  <a:schemeClr val="tx1"/>
                </a:solidFill>
              </a:rPr>
              <a:t>essential tools for members of Disaster Response </a:t>
            </a:r>
            <a:r>
              <a:rPr lang="en-US" dirty="0" smtClean="0">
                <a:solidFill>
                  <a:schemeClr val="tx1"/>
                </a:solidFill>
              </a:rPr>
              <a:t>teams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Establishing </a:t>
            </a:r>
            <a:r>
              <a:rPr lang="en-US" dirty="0">
                <a:solidFill>
                  <a:schemeClr val="tx1"/>
                </a:solidFill>
              </a:rPr>
              <a:t>and equipping Operation Room for </a:t>
            </a:r>
            <a:r>
              <a:rPr lang="en-US" dirty="0" smtClean="0">
                <a:solidFill>
                  <a:schemeClr val="tx1"/>
                </a:solidFill>
              </a:rPr>
              <a:t>disaster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Maintaining </a:t>
            </a:r>
            <a:r>
              <a:rPr lang="en-US" dirty="0">
                <a:solidFill>
                  <a:schemeClr val="tx1"/>
                </a:solidFill>
              </a:rPr>
              <a:t>and upgrading Centers for Disaster Response at local level (including 43 Centers at District level and 26 Centers at Communal level)</a:t>
            </a:r>
          </a:p>
          <a:p>
            <a:pPr marL="0" indent="0" algn="just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45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800" b="1" dirty="0" smtClean="0">
                <a:solidFill>
                  <a:srgbClr val="FF0000"/>
                </a:solidFill>
                <a:effectLst/>
              </a:rPr>
              <a:t>FUTURE ORIENTATION FOR DISASTER MANAGEMENT</a:t>
            </a:r>
            <a:endParaRPr lang="en-GB" sz="2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</a:rPr>
              <a:t>Improving the capacity of WATSAN team in emergency </a:t>
            </a:r>
            <a:r>
              <a:rPr lang="en-US" b="1" dirty="0" smtClean="0">
                <a:solidFill>
                  <a:srgbClr val="002060"/>
                </a:solidFill>
              </a:rPr>
              <a:t>situation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Establishing </a:t>
            </a:r>
            <a:r>
              <a:rPr lang="en-US" dirty="0">
                <a:solidFill>
                  <a:schemeClr val="tx1"/>
                </a:solidFill>
              </a:rPr>
              <a:t>and training WATSAN teams in 18 disaster-prone </a:t>
            </a:r>
            <a:r>
              <a:rPr lang="en-US" dirty="0" smtClean="0">
                <a:solidFill>
                  <a:schemeClr val="tx1"/>
                </a:solidFill>
              </a:rPr>
              <a:t>provinces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Equipping </a:t>
            </a:r>
            <a:r>
              <a:rPr lang="en-US" dirty="0" smtClean="0">
                <a:solidFill>
                  <a:schemeClr val="tx1"/>
                </a:solidFill>
              </a:rPr>
              <a:t>water purification equipment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mobile toilets </a:t>
            </a:r>
            <a:r>
              <a:rPr lang="en-US" dirty="0">
                <a:solidFill>
                  <a:schemeClr val="tx1"/>
                </a:solidFill>
              </a:rPr>
              <a:t>for emergency </a:t>
            </a:r>
            <a:r>
              <a:rPr lang="en-US" dirty="0" smtClean="0">
                <a:solidFill>
                  <a:schemeClr val="tx1"/>
                </a:solidFill>
              </a:rPr>
              <a:t>situations etc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GB" b="1" dirty="0" smtClean="0">
                <a:solidFill>
                  <a:schemeClr val="tx1"/>
                </a:solidFill>
              </a:rPr>
              <a:t>Developing </a:t>
            </a:r>
            <a:r>
              <a:rPr lang="en-GB" b="1" dirty="0">
                <a:solidFill>
                  <a:schemeClr val="tx1"/>
                </a:solidFill>
              </a:rPr>
              <a:t>logistic </a:t>
            </a:r>
            <a:r>
              <a:rPr lang="en-GB" b="1" dirty="0" smtClean="0">
                <a:solidFill>
                  <a:schemeClr val="tx1"/>
                </a:solidFill>
              </a:rPr>
              <a:t>activities</a:t>
            </a: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Ensuring </a:t>
            </a:r>
            <a:r>
              <a:rPr lang="en-US" dirty="0">
                <a:solidFill>
                  <a:schemeClr val="tx1"/>
                </a:solidFill>
              </a:rPr>
              <a:t>enough reserved relief goods (qualities, categories,..) for emergency situation to support for disaster-affected areas efficiently.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Upgrading </a:t>
            </a:r>
            <a:r>
              <a:rPr lang="en-US" dirty="0">
                <a:solidFill>
                  <a:schemeClr val="tx1"/>
                </a:solidFill>
              </a:rPr>
              <a:t>Hanoi and Ho Chi Minh City-based stores; Building Da Nang-based </a:t>
            </a:r>
            <a:r>
              <a:rPr lang="en-US" dirty="0" smtClean="0">
                <a:solidFill>
                  <a:schemeClr val="tx1"/>
                </a:solidFill>
              </a:rPr>
              <a:t>store </a:t>
            </a:r>
            <a:r>
              <a:rPr lang="en-US" dirty="0">
                <a:solidFill>
                  <a:schemeClr val="tx1"/>
                </a:solidFill>
              </a:rPr>
              <a:t>in accordance with regulated standards.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Completing </a:t>
            </a:r>
            <a:r>
              <a:rPr lang="en-US" dirty="0">
                <a:solidFill>
                  <a:schemeClr val="tx1"/>
                </a:solidFill>
              </a:rPr>
              <a:t>logistic management and training menu.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28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943</TotalTime>
  <Words>570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ORGANISATIONAL STRUCTURE OF VIETNAM RED CROSS SOCIETY IN DISASTER PREPAREDNESS AND RESPONSE</vt:lpstr>
      <vt:lpstr>ORGANISATIONAL STRUCTURE OF DISASTER MANAGEMENT DEPARTMENT </vt:lpstr>
      <vt:lpstr>MAIN RESULTS OF PAST-YEAR DISASTER MANAGEMENT</vt:lpstr>
      <vt:lpstr>MAIN RESULTS OF PAST-YEAR DISASTER MANAGEMENT</vt:lpstr>
      <vt:lpstr>      FUTURE ORIENTATION FOR DISASTER MANAGEMENT</vt:lpstr>
      <vt:lpstr>FUTURE ORIENTATION FOR DISASTER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CHART OF VIETNAM RED CROSS SOCIETY IN DISASTER PREVENTION AND RESPONSE</dc:title>
  <dc:creator>Giang</dc:creator>
  <cp:lastModifiedBy>Mrs-Phuong</cp:lastModifiedBy>
  <cp:revision>31</cp:revision>
  <dcterms:created xsi:type="dcterms:W3CDTF">2012-05-28T07:46:06Z</dcterms:created>
  <dcterms:modified xsi:type="dcterms:W3CDTF">2012-05-30T09:19:13Z</dcterms:modified>
</cp:coreProperties>
</file>