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27" r:id="rId3"/>
    <p:sldId id="328" r:id="rId4"/>
    <p:sldId id="258" r:id="rId5"/>
    <p:sldId id="317" r:id="rId6"/>
    <p:sldId id="330" r:id="rId7"/>
    <p:sldId id="333" r:id="rId8"/>
    <p:sldId id="331" r:id="rId9"/>
    <p:sldId id="332" r:id="rId10"/>
    <p:sldId id="320" r:id="rId11"/>
    <p:sldId id="321" r:id="rId12"/>
    <p:sldId id="322" r:id="rId13"/>
    <p:sldId id="310" r:id="rId14"/>
    <p:sldId id="334" r:id="rId15"/>
    <p:sldId id="335" r:id="rId16"/>
    <p:sldId id="297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F7696D-1B69-4DC1-9AF9-EB68C253619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837DF-91B8-4553-9115-BD1C562D0C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5A580-B351-47C3-9A8E-4D9702CEAE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DBC95-DF01-44A2-9494-07C36C163D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7F9C8-2DEE-4BB5-92F6-021FA068EA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264FF-B6E7-494E-9CA4-21D2290992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1CA97-AC80-47EA-911D-8436D6F32C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DCC09-6945-498A-B1CF-432DCE12BC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C4332-DC00-4DA6-954E-65006D4A9B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D6AAA-DEF2-4AC4-8CD2-EB7A0C12BB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979BE-D885-4810-9040-1A1EF969E9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652E5-5488-4931-9487-A8C8696351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E1E949A-52BC-46E6-8F65-75AF421168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I:\Video%20For%20Presentation\rotate_640.mp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I:\Video%20For%20Presentation\rotate_640.mp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295400" y="65532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lbertus Extra Bold" pitchFamily="34" charset="0"/>
              </a:rPr>
              <a:t>MEMBER OF THE INTERNATIONAL FEDERATION OF RED CROSS AND RED CRESCENT SOCIETIES</a:t>
            </a:r>
          </a:p>
        </p:txBody>
      </p:sp>
      <p:pic>
        <p:nvPicPr>
          <p:cNvPr id="2056" name="Picture 8" descr="IFRC-Emblem-RESTRICT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508750"/>
            <a:ext cx="609600" cy="349250"/>
          </a:xfrm>
          <a:prstGeom prst="rect">
            <a:avLst/>
          </a:prstGeom>
          <a:noFill/>
        </p:spPr>
      </p:pic>
      <p:pic>
        <p:nvPicPr>
          <p:cNvPr id="2057" name="rotate_640.mpg"/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1905000"/>
            <a:ext cx="5334000" cy="400050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914400" y="838200"/>
            <a:ext cx="7467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MALAYSIAN RED CRESCENT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876800" y="3096161"/>
            <a:ext cx="3810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RDMC MEETING</a:t>
            </a:r>
          </a:p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SINGAPORE 2012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34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295400" y="65532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lbertus Extra Bold" pitchFamily="34" charset="0"/>
              </a:rPr>
              <a:t>MEMBER OF THE INTERNATIONAL FEDERATION OF RED CROSS AND RED CRESCENT SOCIETIES</a:t>
            </a:r>
          </a:p>
        </p:txBody>
      </p:sp>
      <p:pic>
        <p:nvPicPr>
          <p:cNvPr id="84996" name="Picture 4" descr="IFRC-Emblem-RESTRIC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508750"/>
            <a:ext cx="609600" cy="349250"/>
          </a:xfrm>
          <a:prstGeom prst="rect">
            <a:avLst/>
          </a:prstGeom>
          <a:noFill/>
        </p:spPr>
      </p:pic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2438400" y="838200"/>
            <a:ext cx="39122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Ministry </a:t>
            </a:r>
            <a:r>
              <a:rPr lang="en-US" sz="3200" b="1" dirty="0">
                <a:solidFill>
                  <a:schemeClr val="bg1"/>
                </a:solidFill>
              </a:rPr>
              <a:t>Of Welfare</a:t>
            </a:r>
          </a:p>
        </p:txBody>
      </p:sp>
      <p:pic>
        <p:nvPicPr>
          <p:cNvPr id="84999" name="Picture 7" descr="Banjir Hulu Langat (3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828800"/>
            <a:ext cx="2362200" cy="1581150"/>
          </a:xfrm>
          <a:prstGeom prst="rect">
            <a:avLst/>
          </a:prstGeom>
          <a:noFill/>
        </p:spPr>
      </p:pic>
      <p:pic>
        <p:nvPicPr>
          <p:cNvPr id="85000" name="Picture 8" descr="Picture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828800"/>
            <a:ext cx="2362200" cy="1574800"/>
          </a:xfrm>
          <a:prstGeom prst="rect">
            <a:avLst/>
          </a:prstGeom>
          <a:noFill/>
        </p:spPr>
      </p:pic>
      <p:pic>
        <p:nvPicPr>
          <p:cNvPr id="85002" name="Picture 10" descr="Beluru Flood Miri (1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1828800"/>
            <a:ext cx="2362200" cy="1581150"/>
          </a:xfrm>
          <a:prstGeom prst="rect">
            <a:avLst/>
          </a:prstGeom>
          <a:noFill/>
        </p:spPr>
      </p:pic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3744913" y="3429000"/>
            <a:ext cx="1665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en-US" b="1">
                <a:solidFill>
                  <a:schemeClr val="bg1"/>
                </a:solidFill>
              </a:rPr>
              <a:t>Registration</a:t>
            </a:r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533400" y="34290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en-US" b="1">
                <a:solidFill>
                  <a:schemeClr val="bg1"/>
                </a:solidFill>
              </a:rPr>
              <a:t>Relief Distribution</a:t>
            </a:r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6400800" y="34290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en-US" b="1">
                <a:solidFill>
                  <a:schemeClr val="bg1"/>
                </a:solidFill>
              </a:rPr>
              <a:t>Food preparation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6477000" y="57150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en-US" b="1">
                <a:solidFill>
                  <a:schemeClr val="bg1"/>
                </a:solidFill>
              </a:rPr>
              <a:t>Transportation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685800" y="57150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en-US" b="1">
                <a:solidFill>
                  <a:schemeClr val="bg1"/>
                </a:solidFill>
              </a:rPr>
              <a:t>Shelter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3124200" y="57150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en-US" b="1">
                <a:solidFill>
                  <a:schemeClr val="bg1"/>
                </a:solidFill>
              </a:rPr>
              <a:t>Psychosocial Support</a:t>
            </a:r>
          </a:p>
          <a:p>
            <a:pPr marL="342900" indent="-342900" algn="ctr"/>
            <a:r>
              <a:rPr lang="en-US" b="1">
                <a:solidFill>
                  <a:schemeClr val="bg1"/>
                </a:solidFill>
              </a:rPr>
              <a:t>(PsP)</a:t>
            </a:r>
            <a:endParaRPr lang="en-US" sz="2000" b="1">
              <a:solidFill>
                <a:schemeClr val="bg1"/>
              </a:solidFill>
            </a:endParaRPr>
          </a:p>
        </p:txBody>
      </p:sp>
      <p:pic>
        <p:nvPicPr>
          <p:cNvPr id="85010" name="Picture 18" descr="Banjir Hulu Langa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4114800"/>
            <a:ext cx="2362200" cy="1579563"/>
          </a:xfrm>
          <a:prstGeom prst="rect">
            <a:avLst/>
          </a:prstGeom>
          <a:noFill/>
        </p:spPr>
      </p:pic>
      <p:pic>
        <p:nvPicPr>
          <p:cNvPr id="85011" name="Picture 19" descr="P201824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4114800"/>
            <a:ext cx="2362200" cy="1600200"/>
          </a:xfrm>
          <a:prstGeom prst="rect">
            <a:avLst/>
          </a:prstGeom>
          <a:noFill/>
        </p:spPr>
      </p:pic>
      <p:pic>
        <p:nvPicPr>
          <p:cNvPr id="85014" name="Picture 2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24600" y="4114800"/>
            <a:ext cx="2362200" cy="1600200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295400" y="65532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lbertus Extra Bold" pitchFamily="34" charset="0"/>
              </a:rPr>
              <a:t>MEMBER OF THE INTERNATIONAL FEDERATION OF RED CROSS AND RED CRESCENT SOCIETIES</a:t>
            </a:r>
          </a:p>
        </p:txBody>
      </p:sp>
      <p:pic>
        <p:nvPicPr>
          <p:cNvPr id="86020" name="Picture 4" descr="IFRC-Emblem-RESTRIC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508750"/>
            <a:ext cx="609600" cy="349250"/>
          </a:xfrm>
          <a:prstGeom prst="rect">
            <a:avLst/>
          </a:prstGeom>
          <a:noFill/>
        </p:spPr>
      </p:pic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2667000" y="914400"/>
            <a:ext cx="36904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Ministry </a:t>
            </a:r>
            <a:r>
              <a:rPr lang="en-US" sz="3200" b="1" dirty="0">
                <a:solidFill>
                  <a:schemeClr val="bg1"/>
                </a:solidFill>
              </a:rPr>
              <a:t>Of Health</a:t>
            </a: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381000" y="2205038"/>
            <a:ext cx="550703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000" b="1">
                <a:solidFill>
                  <a:schemeClr val="bg1"/>
                </a:solidFill>
              </a:rPr>
              <a:t>First Aid / Health</a:t>
            </a:r>
          </a:p>
          <a:p>
            <a:pPr marL="342900" indent="-342900">
              <a:buFontTx/>
              <a:buAutoNum type="arabicPeriod"/>
            </a:pPr>
            <a:endParaRPr lang="en-US" sz="2000" b="1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sz="2000" b="1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sz="2000" b="1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sz="2000" b="1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sz="2000" b="1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sz="2000" b="1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sz="2000" b="1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sz="2000" b="1">
                <a:solidFill>
                  <a:schemeClr val="bg1"/>
                </a:solidFill>
              </a:rPr>
              <a:t>Ambulance –Transportation of casualties</a:t>
            </a:r>
          </a:p>
        </p:txBody>
      </p:sp>
      <p:pic>
        <p:nvPicPr>
          <p:cNvPr id="86025" name="Picture 9" descr="DSC_01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828800"/>
            <a:ext cx="2819400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6" name="Picture 10" descr="downloadsamsung91208 3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057650"/>
            <a:ext cx="2819400" cy="21145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295400" y="65532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lbertus Extra Bold" pitchFamily="34" charset="0"/>
              </a:rPr>
              <a:t>MEMBER OF THE INTERNATIONAL FEDERATION OF RED CROSS AND RED CRESCENT SOCIETIES</a:t>
            </a:r>
          </a:p>
        </p:txBody>
      </p:sp>
      <p:pic>
        <p:nvPicPr>
          <p:cNvPr id="87044" name="Picture 4" descr="IFRC-Emblem-RESTRIC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508750"/>
            <a:ext cx="609600" cy="349250"/>
          </a:xfrm>
          <a:prstGeom prst="rect">
            <a:avLst/>
          </a:prstGeom>
          <a:noFill/>
        </p:spPr>
      </p:pic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1676400" y="914400"/>
            <a:ext cx="57406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Fire </a:t>
            </a:r>
            <a:r>
              <a:rPr lang="en-US" sz="3200" b="1" dirty="0">
                <a:solidFill>
                  <a:schemeClr val="bg1"/>
                </a:solidFill>
              </a:rPr>
              <a:t>and Rescue Department</a:t>
            </a: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457200" y="1857375"/>
            <a:ext cx="48365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chemeClr val="bg1"/>
                </a:solidFill>
              </a:rPr>
              <a:t>Search, Rescue and Evacuation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87048" name="Picture 8" descr="Bukit Antarabangsa Landslide - 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038600"/>
            <a:ext cx="2667000" cy="2000250"/>
          </a:xfrm>
          <a:prstGeom prst="rect">
            <a:avLst/>
          </a:prstGeom>
          <a:noFill/>
        </p:spPr>
      </p:pic>
      <p:pic>
        <p:nvPicPr>
          <p:cNvPr id="87049" name="Picture 9" descr="500x3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2667000"/>
            <a:ext cx="2667000" cy="1981200"/>
          </a:xfrm>
          <a:prstGeom prst="rect">
            <a:avLst/>
          </a:prstGeom>
          <a:noFill/>
        </p:spPr>
      </p:pic>
      <p:pic>
        <p:nvPicPr>
          <p:cNvPr id="87050" name="Picture 10" descr="PIC0035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4038600"/>
            <a:ext cx="2667000" cy="2000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295400" y="65532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lbertus Extra Bold" pitchFamily="34" charset="0"/>
              </a:rPr>
              <a:t>MEMBER OF THE INTERNATIONAL FEDERATION OF RED CROSS AND RED CRESCENT SOCIETIES</a:t>
            </a:r>
          </a:p>
        </p:txBody>
      </p:sp>
      <p:pic>
        <p:nvPicPr>
          <p:cNvPr id="35845" name="Picture 5" descr="IFRC-Emblem-RESTRIC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508750"/>
            <a:ext cx="609600" cy="34925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04800" y="9144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INTERNATIONAL </a:t>
            </a:r>
            <a:r>
              <a:rPr lang="en-US" sz="2400" b="1" dirty="0" smtClean="0">
                <a:solidFill>
                  <a:schemeClr val="bg1"/>
                </a:solidFill>
              </a:rPr>
              <a:t>REPORTING </a:t>
            </a:r>
            <a:r>
              <a:rPr lang="en-US" sz="2400" b="1" dirty="0" smtClean="0">
                <a:solidFill>
                  <a:schemeClr val="bg1"/>
                </a:solidFill>
              </a:rPr>
              <a:t>LINE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9400" y="1978223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AP ZONE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3124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REGIONAL DELEGATION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4533900" y="2628900"/>
            <a:ext cx="685800" cy="1588"/>
          </a:xfrm>
          <a:prstGeom prst="straightConnector1">
            <a:avLst/>
          </a:prstGeom>
          <a:ln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2000" y="2514600"/>
            <a:ext cx="2286000" cy="175432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OVERWHELM DISASTER SITUATION WHICH MAY REQUIRED INTERNATIONAL RC ASSISTANCE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4876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MALAYSIAN RED CRESCENT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5400000" flipH="1" flipV="1">
            <a:off x="4380706" y="4228306"/>
            <a:ext cx="990600" cy="1588"/>
          </a:xfrm>
          <a:prstGeom prst="straightConnector1">
            <a:avLst/>
          </a:prstGeom>
          <a:ln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1295400" y="65532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lbertus Extra Bold" pitchFamily="34" charset="0"/>
              </a:rPr>
              <a:t>MEMBER OF THE INTERNATIONAL FEDERATION OF RED CROSS AND RED CRESCENT SOCIETIES</a:t>
            </a:r>
          </a:p>
        </p:txBody>
      </p:sp>
      <p:pic>
        <p:nvPicPr>
          <p:cNvPr id="111620" name="Picture 4" descr="IFRC-Emblem-RESTRIC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508750"/>
            <a:ext cx="609600" cy="3492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0" y="914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MALAYSIAN RED CRESCENT RESPONSE TOOL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57200" y="1831836"/>
            <a:ext cx="48510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chemeClr val="bg1"/>
                </a:solidFill>
              </a:rPr>
              <a:t>Rapid Deployment Squad (RDS)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412861"/>
            <a:ext cx="32004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Well trained unit in disaster management and response</a:t>
            </a:r>
          </a:p>
          <a:p>
            <a:pPr>
              <a:buFontTx/>
              <a:buChar char="-"/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Unit were trained with the coordination from various main government agencies</a:t>
            </a:r>
          </a:p>
          <a:p>
            <a:pPr>
              <a:buFontTx/>
              <a:buChar char="-"/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Based on the Malaysian Red Crescent supporting roles to the government in Malaysian Security Council Directive 20</a:t>
            </a:r>
          </a:p>
          <a:p>
            <a:pPr>
              <a:buFontTx/>
              <a:buChar char="-"/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Strategy to establish </a:t>
            </a:r>
            <a:r>
              <a:rPr lang="en-US" sz="1600" dirty="0" err="1" smtClean="0">
                <a:solidFill>
                  <a:schemeClr val="bg1"/>
                </a:solidFill>
              </a:rPr>
              <a:t>atleast</a:t>
            </a:r>
            <a:r>
              <a:rPr lang="en-US" sz="1600" dirty="0" smtClean="0">
                <a:solidFill>
                  <a:schemeClr val="bg1"/>
                </a:solidFill>
              </a:rPr>
              <a:t> 20 trained RDS member in every branch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>
              <a:buFontTx/>
              <a:buChar char="-"/>
            </a:pPr>
            <a:endParaRPr lang="en-US" sz="1400" dirty="0" smtClean="0">
              <a:solidFill>
                <a:schemeClr val="bg1"/>
              </a:solidFill>
            </a:endParaRPr>
          </a:p>
          <a:p>
            <a:pPr algn="ctr">
              <a:buFontTx/>
              <a:buChar char="-"/>
            </a:pP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7410" name="Picture 2" descr="G:\Republic File Dbase\Disaster Management Folder\Contingency Plan Folder\CP Phase 2\RDS Paper\Proposal Paper\RDS logo No 4 without series numb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590800"/>
            <a:ext cx="3226112" cy="32810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1295400" y="65532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lbertus Extra Bold" pitchFamily="34" charset="0"/>
              </a:rPr>
              <a:t>MEMBER OF THE INTERNATIONAL FEDERATION OF RED CROSS AND RED CRESCENT SOCIETIES</a:t>
            </a:r>
          </a:p>
        </p:txBody>
      </p:sp>
      <p:pic>
        <p:nvPicPr>
          <p:cNvPr id="111620" name="Picture 4" descr="IFRC-Emblem-RESTRIC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508750"/>
            <a:ext cx="609600" cy="349250"/>
          </a:xfrm>
          <a:prstGeom prst="rect">
            <a:avLst/>
          </a:prstGeom>
          <a:noFill/>
        </p:spPr>
      </p:pic>
      <p:pic>
        <p:nvPicPr>
          <p:cNvPr id="18434" name="Picture 2" descr="G:\Republic File Dbase\Disaster Management Folder\Training and Sim\SUKBEL 2011 Kelantan\252921_222904161062606_100000290710118_837714_3045787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877" y="3883223"/>
            <a:ext cx="2782723" cy="2066925"/>
          </a:xfrm>
          <a:prstGeom prst="rect">
            <a:avLst/>
          </a:prstGeom>
          <a:noFill/>
        </p:spPr>
      </p:pic>
      <p:pic>
        <p:nvPicPr>
          <p:cNvPr id="18437" name="Picture 5" descr="G:\Republic File Dbase\Disaster Management Folder\Ops Photo\Sukbel Tok Bali Kelantan 2011\260147_223967617631210_183826904978615_855416_2760842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3883223"/>
            <a:ext cx="2971800" cy="2096770"/>
          </a:xfrm>
          <a:prstGeom prst="rect">
            <a:avLst/>
          </a:prstGeom>
          <a:noFill/>
        </p:spPr>
      </p:pic>
      <p:pic>
        <p:nvPicPr>
          <p:cNvPr id="14" name="Picture 2" descr="\\Fileserver\photo library 2004 - 2007\2006\12 December\19 - 22 Dec 06 - CBDP &amp; FA @ Pantai 7, Kelantan\IMG_06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1513746"/>
            <a:ext cx="2743200" cy="190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\\Fileserver\photo library 2008 - 2009\2010\04 April\Gambar Latihamal Kedah 2010\DSC_056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8550" y="1518046"/>
            <a:ext cx="286774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-76200" y="3499246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WATER CONFIDENT AND RESCUE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0400" y="3499246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ROPE RESCUE TECHNIQUE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24600" y="3499246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COMMUNICATION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6016823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OBSTACLE EVACUATION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0400" y="6016823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OBSTACLE RESCUE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8442" name="Picture 10" descr="G:\Republic File Dbase\Disaster Management Folder\Ops Photo\Sukbel Tok Bali Kelantan 2011\253786_223967840964521_183826904978615_855423_6254469_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69360" y="3883223"/>
            <a:ext cx="2868403" cy="20574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6248400" y="6016823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MEDICAL RESCUE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457200" y="914400"/>
            <a:ext cx="81297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chemeClr val="bg1"/>
                </a:solidFill>
              </a:rPr>
              <a:t>Rapid Deployment Squad (RDS) Training Component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8443" name="Picture 11" descr="G:\Republic File Dbase\Disaster Management Folder\Training and Sim\BBOM USIM 2901 till 0102\P102089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24200" y="1524000"/>
            <a:ext cx="2819400" cy="1905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1295400" y="65532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lbertus Extra Bold" pitchFamily="34" charset="0"/>
              </a:rPr>
              <a:t>MEMBER OF THE INTERNATIONAL FEDERATION OF RED CROSS AND RED CRESCENT SOCIETIES</a:t>
            </a:r>
          </a:p>
        </p:txBody>
      </p:sp>
      <p:pic>
        <p:nvPicPr>
          <p:cNvPr id="111620" name="Picture 4" descr="IFRC-Emblem-RESTRIC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508750"/>
            <a:ext cx="609600" cy="349250"/>
          </a:xfrm>
          <a:prstGeom prst="rect">
            <a:avLst/>
          </a:prstGeom>
          <a:noFill/>
        </p:spPr>
      </p:pic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1371600" y="2286000"/>
            <a:ext cx="6858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  <a:latin typeface="Times New Roman" pitchFamily="18" charset="0"/>
              </a:rPr>
              <a:t>THANK YOU</a:t>
            </a:r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2133600" y="3429000"/>
            <a:ext cx="525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b="1" i="1" dirty="0">
                <a:solidFill>
                  <a:schemeClr val="bg1"/>
                </a:solidFill>
                <a:latin typeface="Times New Roman" pitchFamily="18" charset="0"/>
              </a:rPr>
              <a:t>QUESTION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295400" y="65532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lbertus Extra Bold" pitchFamily="34" charset="0"/>
              </a:rPr>
              <a:t>MEMBER OF THE INTERNATIONAL FEDERATION OF RED CROSS AND RED CRESCENT SOCIETIES</a:t>
            </a:r>
          </a:p>
        </p:txBody>
      </p:sp>
      <p:pic>
        <p:nvPicPr>
          <p:cNvPr id="35845" name="Picture 5" descr="IFRC-Emblem-RESTRIC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508750"/>
            <a:ext cx="609600" cy="3492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8382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THE MYRC STRUCTURE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7" name="Line 79"/>
          <p:cNvSpPr>
            <a:spLocks noChangeShapeType="1"/>
          </p:cNvSpPr>
          <p:nvPr/>
        </p:nvSpPr>
        <p:spPr bwMode="auto">
          <a:xfrm>
            <a:off x="5049982" y="3678383"/>
            <a:ext cx="914400" cy="1587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200" dirty="0">
              <a:latin typeface="Calibri" pitchFamily="34" charset="0"/>
            </a:endParaRPr>
          </a:p>
        </p:txBody>
      </p:sp>
      <p:sp>
        <p:nvSpPr>
          <p:cNvPr id="28" name="Line 183"/>
          <p:cNvSpPr>
            <a:spLocks noChangeShapeType="1"/>
          </p:cNvSpPr>
          <p:nvPr/>
        </p:nvSpPr>
        <p:spPr bwMode="auto">
          <a:xfrm>
            <a:off x="5029200" y="3002973"/>
            <a:ext cx="914400" cy="158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200" dirty="0">
              <a:latin typeface="Calibri" pitchFamily="34" charset="0"/>
            </a:endParaRPr>
          </a:p>
        </p:txBody>
      </p:sp>
      <p:sp>
        <p:nvSpPr>
          <p:cNvPr id="29" name="Line 184"/>
          <p:cNvSpPr>
            <a:spLocks noChangeShapeType="1"/>
          </p:cNvSpPr>
          <p:nvPr/>
        </p:nvSpPr>
        <p:spPr bwMode="auto">
          <a:xfrm flipV="1">
            <a:off x="5051425" y="4333010"/>
            <a:ext cx="892175" cy="31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200" dirty="0">
              <a:latin typeface="Calibri" pitchFamily="34" charset="0"/>
            </a:endParaRPr>
          </a:p>
        </p:txBody>
      </p:sp>
      <p:sp>
        <p:nvSpPr>
          <p:cNvPr id="30" name="Line 274"/>
          <p:cNvSpPr>
            <a:spLocks noChangeShapeType="1"/>
          </p:cNvSpPr>
          <p:nvPr/>
        </p:nvSpPr>
        <p:spPr bwMode="auto">
          <a:xfrm>
            <a:off x="1295400" y="4925003"/>
            <a:ext cx="0" cy="3048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200" dirty="0">
              <a:latin typeface="Calibri" pitchFamily="34" charset="0"/>
            </a:endParaRPr>
          </a:p>
        </p:txBody>
      </p:sp>
      <p:sp>
        <p:nvSpPr>
          <p:cNvPr id="32" name="Line 276"/>
          <p:cNvSpPr>
            <a:spLocks noChangeShapeType="1"/>
          </p:cNvSpPr>
          <p:nvPr/>
        </p:nvSpPr>
        <p:spPr bwMode="auto">
          <a:xfrm>
            <a:off x="5516274" y="4915334"/>
            <a:ext cx="0" cy="3048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200" dirty="0">
              <a:latin typeface="Calibri" pitchFamily="34" charset="0"/>
            </a:endParaRPr>
          </a:p>
        </p:txBody>
      </p:sp>
      <p:sp>
        <p:nvSpPr>
          <p:cNvPr id="33" name="Line 277"/>
          <p:cNvSpPr>
            <a:spLocks noChangeShapeType="1"/>
          </p:cNvSpPr>
          <p:nvPr/>
        </p:nvSpPr>
        <p:spPr bwMode="auto">
          <a:xfrm>
            <a:off x="7519555" y="4915334"/>
            <a:ext cx="0" cy="3048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200" dirty="0">
              <a:latin typeface="Calibri" pitchFamily="34" charset="0"/>
            </a:endParaRPr>
          </a:p>
        </p:txBody>
      </p:sp>
      <p:sp>
        <p:nvSpPr>
          <p:cNvPr id="39" name="Rectangle 258"/>
          <p:cNvSpPr>
            <a:spLocks noChangeArrowheads="1"/>
          </p:cNvSpPr>
          <p:nvPr/>
        </p:nvSpPr>
        <p:spPr bwMode="auto">
          <a:xfrm>
            <a:off x="1873827" y="2954483"/>
            <a:ext cx="3124200" cy="304800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200" b="1" dirty="0" smtClean="0">
                <a:latin typeface="Calibri" pitchFamily="34" charset="0"/>
              </a:rPr>
              <a:t>NATIONAL EXECUTIVE BOARD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41" name="Rectangle 258"/>
          <p:cNvSpPr>
            <a:spLocks noChangeArrowheads="1"/>
          </p:cNvSpPr>
          <p:nvPr/>
        </p:nvSpPr>
        <p:spPr bwMode="auto">
          <a:xfrm>
            <a:off x="304800" y="5282046"/>
            <a:ext cx="1905000" cy="813954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200" b="1" dirty="0" smtClean="0">
                <a:latin typeface="Calibri" pitchFamily="34" charset="0"/>
              </a:rPr>
              <a:t>WELFARE </a:t>
            </a:r>
          </a:p>
          <a:p>
            <a:pPr algn="ctr"/>
            <a:r>
              <a:rPr lang="en-US" sz="1200" b="1" dirty="0" smtClean="0">
                <a:latin typeface="Calibri" pitchFamily="34" charset="0"/>
              </a:rPr>
              <a:t>&amp;</a:t>
            </a:r>
          </a:p>
          <a:p>
            <a:pPr algn="ctr"/>
            <a:r>
              <a:rPr lang="en-US" sz="1200" b="1" dirty="0" smtClean="0">
                <a:latin typeface="Calibri" pitchFamily="34" charset="0"/>
              </a:rPr>
              <a:t>SERVICE GROUPS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42" name="Rectangle 258"/>
          <p:cNvSpPr>
            <a:spLocks noChangeArrowheads="1"/>
          </p:cNvSpPr>
          <p:nvPr/>
        </p:nvSpPr>
        <p:spPr bwMode="auto">
          <a:xfrm>
            <a:off x="2514600" y="5282046"/>
            <a:ext cx="1884218" cy="813954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200" b="1" dirty="0" smtClean="0">
                <a:latin typeface="Calibri" pitchFamily="34" charset="0"/>
              </a:rPr>
              <a:t>VOLUNTARY</a:t>
            </a:r>
          </a:p>
          <a:p>
            <a:pPr algn="ctr"/>
            <a:r>
              <a:rPr lang="en-US" sz="1200" b="1" dirty="0" smtClean="0">
                <a:latin typeface="Calibri" pitchFamily="34" charset="0"/>
              </a:rPr>
              <a:t>AID</a:t>
            </a:r>
          </a:p>
          <a:p>
            <a:pPr algn="ctr"/>
            <a:r>
              <a:rPr lang="en-US" sz="1200" b="1" dirty="0" smtClean="0">
                <a:latin typeface="Calibri" pitchFamily="34" charset="0"/>
              </a:rPr>
              <a:t>DETACHMENTS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44" name="Rectangle 258"/>
          <p:cNvSpPr>
            <a:spLocks noChangeArrowheads="1"/>
          </p:cNvSpPr>
          <p:nvPr/>
        </p:nvSpPr>
        <p:spPr bwMode="auto">
          <a:xfrm>
            <a:off x="4648200" y="5282046"/>
            <a:ext cx="1752600" cy="813954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200" b="1" dirty="0" smtClean="0">
                <a:latin typeface="Calibri" pitchFamily="34" charset="0"/>
              </a:rPr>
              <a:t>RED CRESCENT</a:t>
            </a:r>
          </a:p>
          <a:p>
            <a:pPr algn="ctr"/>
            <a:r>
              <a:rPr lang="en-US" sz="1200" b="1" dirty="0" smtClean="0">
                <a:latin typeface="Calibri" pitchFamily="34" charset="0"/>
              </a:rPr>
              <a:t>LINKS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45" name="Rectangle 258"/>
          <p:cNvSpPr>
            <a:spLocks noChangeArrowheads="1"/>
          </p:cNvSpPr>
          <p:nvPr/>
        </p:nvSpPr>
        <p:spPr bwMode="auto">
          <a:xfrm>
            <a:off x="6657108" y="5282046"/>
            <a:ext cx="1724892" cy="813954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200" b="1" dirty="0" smtClean="0">
                <a:latin typeface="Calibri" pitchFamily="34" charset="0"/>
              </a:rPr>
              <a:t>JUNIOR</a:t>
            </a:r>
          </a:p>
          <a:p>
            <a:pPr algn="ctr"/>
            <a:r>
              <a:rPr lang="en-US" sz="1200" b="1" dirty="0" smtClean="0">
                <a:latin typeface="Calibri" pitchFamily="34" charset="0"/>
              </a:rPr>
              <a:t>RED CRESCENT</a:t>
            </a:r>
            <a:endParaRPr lang="en-US" sz="1200" b="1" dirty="0">
              <a:latin typeface="Calibri" pitchFamily="34" charset="0"/>
            </a:endParaRPr>
          </a:p>
        </p:txBody>
      </p:sp>
      <p:cxnSp>
        <p:nvCxnSpPr>
          <p:cNvPr id="46" name="Straight Connector 45"/>
          <p:cNvCxnSpPr>
            <a:stCxn id="30" idx="0"/>
            <a:endCxn id="33" idx="0"/>
          </p:cNvCxnSpPr>
          <p:nvPr/>
        </p:nvCxnSpPr>
        <p:spPr>
          <a:xfrm rot="5400000" flipH="1" flipV="1">
            <a:off x="4402642" y="1808091"/>
            <a:ext cx="9669" cy="62241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278"/>
          <p:cNvSpPr>
            <a:spLocks noChangeArrowheads="1"/>
          </p:cNvSpPr>
          <p:nvPr/>
        </p:nvSpPr>
        <p:spPr bwMode="auto">
          <a:xfrm>
            <a:off x="5988626" y="3475529"/>
            <a:ext cx="2621974" cy="563071"/>
          </a:xfrm>
          <a:prstGeom prst="ellipse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200" b="1" dirty="0" smtClean="0">
                <a:latin typeface="Calibri" pitchFamily="34" charset="0"/>
              </a:rPr>
              <a:t>BRANCH SECRETARIAT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48" name="Line 275"/>
          <p:cNvSpPr>
            <a:spLocks noChangeShapeType="1"/>
          </p:cNvSpPr>
          <p:nvPr/>
        </p:nvSpPr>
        <p:spPr bwMode="auto">
          <a:xfrm>
            <a:off x="3459595" y="2528455"/>
            <a:ext cx="0" cy="3048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200" dirty="0">
              <a:latin typeface="Calibri" pitchFamily="34" charset="0"/>
            </a:endParaRPr>
          </a:p>
        </p:txBody>
      </p:sp>
      <p:sp>
        <p:nvSpPr>
          <p:cNvPr id="49" name="Line 275"/>
          <p:cNvSpPr>
            <a:spLocks noChangeShapeType="1"/>
          </p:cNvSpPr>
          <p:nvPr/>
        </p:nvSpPr>
        <p:spPr bwMode="auto">
          <a:xfrm>
            <a:off x="3459595" y="3283528"/>
            <a:ext cx="0" cy="3048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200" dirty="0">
              <a:latin typeface="Calibri" pitchFamily="34" charset="0"/>
            </a:endParaRPr>
          </a:p>
        </p:txBody>
      </p:sp>
      <p:sp>
        <p:nvSpPr>
          <p:cNvPr id="50" name="Line 275"/>
          <p:cNvSpPr>
            <a:spLocks noChangeShapeType="1"/>
          </p:cNvSpPr>
          <p:nvPr/>
        </p:nvSpPr>
        <p:spPr bwMode="auto">
          <a:xfrm>
            <a:off x="3459595" y="3952010"/>
            <a:ext cx="0" cy="3048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200" dirty="0">
              <a:latin typeface="Calibri" pitchFamily="34" charset="0"/>
            </a:endParaRPr>
          </a:p>
        </p:txBody>
      </p:sp>
      <p:sp>
        <p:nvSpPr>
          <p:cNvPr id="51" name="Line 275"/>
          <p:cNvSpPr>
            <a:spLocks noChangeShapeType="1"/>
          </p:cNvSpPr>
          <p:nvPr/>
        </p:nvSpPr>
        <p:spPr bwMode="auto">
          <a:xfrm>
            <a:off x="3459595" y="4942610"/>
            <a:ext cx="0" cy="3048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200" dirty="0">
              <a:latin typeface="Calibri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 flipH="1" flipV="1">
            <a:off x="3300845" y="4755574"/>
            <a:ext cx="325582" cy="6927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258"/>
          <p:cNvSpPr>
            <a:spLocks noChangeArrowheads="1"/>
          </p:cNvSpPr>
          <p:nvPr/>
        </p:nvSpPr>
        <p:spPr bwMode="auto">
          <a:xfrm>
            <a:off x="1873827" y="3602183"/>
            <a:ext cx="3124200" cy="304800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200" b="1" dirty="0" smtClean="0">
                <a:latin typeface="Calibri" pitchFamily="34" charset="0"/>
              </a:rPr>
              <a:t>BRANCH ( 15 )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54" name="Rectangle 258"/>
          <p:cNvSpPr>
            <a:spLocks noChangeArrowheads="1"/>
          </p:cNvSpPr>
          <p:nvPr/>
        </p:nvSpPr>
        <p:spPr bwMode="auto">
          <a:xfrm>
            <a:off x="1873827" y="4281055"/>
            <a:ext cx="3124200" cy="304800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200" b="1" dirty="0" smtClean="0">
                <a:latin typeface="Calibri" pitchFamily="34" charset="0"/>
              </a:rPr>
              <a:t>CHAPTER ( 149 )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55" name="Rectangle 258"/>
          <p:cNvSpPr>
            <a:spLocks noChangeArrowheads="1"/>
          </p:cNvSpPr>
          <p:nvPr/>
        </p:nvSpPr>
        <p:spPr bwMode="auto">
          <a:xfrm>
            <a:off x="1873827" y="2209800"/>
            <a:ext cx="3124200" cy="304800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200" b="1" dirty="0" smtClean="0">
                <a:latin typeface="Calibri" pitchFamily="34" charset="0"/>
              </a:rPr>
              <a:t>NATIONAL COUNCIL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56" name="Oval 278"/>
          <p:cNvSpPr>
            <a:spLocks noChangeArrowheads="1"/>
          </p:cNvSpPr>
          <p:nvPr/>
        </p:nvSpPr>
        <p:spPr bwMode="auto">
          <a:xfrm>
            <a:off x="5988626" y="2774372"/>
            <a:ext cx="2621974" cy="578428"/>
          </a:xfrm>
          <a:prstGeom prst="ellipse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200" b="1" dirty="0" smtClean="0">
                <a:latin typeface="Calibri" pitchFamily="34" charset="0"/>
              </a:rPr>
              <a:t>NATIONAL SECRETARIAT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57" name="Oval 278"/>
          <p:cNvSpPr>
            <a:spLocks noChangeArrowheads="1"/>
          </p:cNvSpPr>
          <p:nvPr/>
        </p:nvSpPr>
        <p:spPr bwMode="auto">
          <a:xfrm>
            <a:off x="5988626" y="4141910"/>
            <a:ext cx="2621974" cy="596344"/>
          </a:xfrm>
          <a:prstGeom prst="ellipse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200" b="1" dirty="0" smtClean="0">
                <a:latin typeface="Calibri" pitchFamily="34" charset="0"/>
              </a:rPr>
              <a:t>CHAPTER SECRETARIAT</a:t>
            </a:r>
            <a:endParaRPr lang="en-US" sz="1200" b="1" dirty="0">
              <a:latin typeface="Calibri" pitchFamily="34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295400" y="4876800"/>
            <a:ext cx="6248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R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295400" y="65532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lbertus Extra Bold" pitchFamily="34" charset="0"/>
              </a:rPr>
              <a:t>MEMBER OF THE INTERNATIONAL FEDERATION OF RED CROSS AND RED CRESCENT SOCIETIES</a:t>
            </a:r>
          </a:p>
        </p:txBody>
      </p:sp>
      <p:pic>
        <p:nvPicPr>
          <p:cNvPr id="35845" name="Picture 5" descr="IFRC-Emblem-RESTRICT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6508750"/>
            <a:ext cx="609600" cy="349250"/>
          </a:xfrm>
          <a:prstGeom prst="rect">
            <a:avLst/>
          </a:prstGeom>
          <a:noFill/>
        </p:spPr>
      </p:pic>
      <p:graphicFrame>
        <p:nvGraphicFramePr>
          <p:cNvPr id="58" name="Object 5"/>
          <p:cNvGraphicFramePr>
            <a:graphicFrameLocks noChangeAspect="1"/>
          </p:cNvGraphicFramePr>
          <p:nvPr/>
        </p:nvGraphicFramePr>
        <p:xfrm>
          <a:off x="0" y="687388"/>
          <a:ext cx="9144000" cy="5637213"/>
        </p:xfrm>
        <a:graphic>
          <a:graphicData uri="http://schemas.openxmlformats.org/presentationml/2006/ole">
            <p:oleObj spid="_x0000_s1028" r:id="rId5" imgW="7192804" imgH="5896356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14478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NATIONAL EXECUTIVE BOARD &amp; COMMITTEE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295400" y="65532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lbertus Extra Bold" pitchFamily="34" charset="0"/>
              </a:rPr>
              <a:t>MEMBER OF THE INTERNATIONAL FEDERATION OF RED CROSS AND RED CRESCENT SOCIETIES</a:t>
            </a:r>
          </a:p>
        </p:txBody>
      </p:sp>
      <p:pic>
        <p:nvPicPr>
          <p:cNvPr id="35845" name="Picture 5" descr="IFRC-Emblem-RESTRIC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508750"/>
            <a:ext cx="609600" cy="3492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8382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DM MANAGEMENT FLOW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2743200"/>
            <a:ext cx="35052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DISASTER MANAGEMENT &amp; LOGISTIC DEPT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2740223"/>
            <a:ext cx="2971800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AMBULANCE SERVICES DEPT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730825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RESPONSE OFFICER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800" y="3743982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DM &amp; PEPAREDNESS  OFFICER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400" y="35814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AMBULANCE SERVICES MANAGER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4569023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AMBULANCE SERVICE OFFICER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533400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ESO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7400" y="60198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AMA / PARAMEDICS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3600" y="15240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DIRECTOR DISASTER MANAGEMENT AND RC SERVICES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4800600"/>
            <a:ext cx="2438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LOGISTIC OFFICER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3657600" y="21336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953000" y="21336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H="1">
            <a:off x="6705600" y="3200402"/>
            <a:ext cx="457203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H="1">
            <a:off x="6705599" y="4267202"/>
            <a:ext cx="457203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H="1">
            <a:off x="6705599" y="5029202"/>
            <a:ext cx="457203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6200000" flipH="1">
            <a:off x="6705599" y="5791202"/>
            <a:ext cx="457203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1296592" y="3733404"/>
            <a:ext cx="1523204" cy="611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V="1">
            <a:off x="1371600" y="3276600"/>
            <a:ext cx="838202" cy="381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590800" y="3276602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2057400" y="3733800"/>
            <a:ext cx="1524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286000" y="4800600"/>
            <a:ext cx="2438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TRANSPORT OFFICER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295400" y="65532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lbertus Extra Bold" pitchFamily="34" charset="0"/>
              </a:rPr>
              <a:t>MEMBER OF THE INTERNATIONAL FEDERATION OF RED CROSS AND RED CRESCENT SOCIETIES</a:t>
            </a:r>
          </a:p>
        </p:txBody>
      </p:sp>
      <p:pic>
        <p:nvPicPr>
          <p:cNvPr id="2056" name="Picture 8" descr="IFRC-Emblem-RESTRICT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508750"/>
            <a:ext cx="609600" cy="349250"/>
          </a:xfrm>
          <a:prstGeom prst="rect">
            <a:avLst/>
          </a:prstGeom>
          <a:noFill/>
        </p:spPr>
      </p:pic>
      <p:pic>
        <p:nvPicPr>
          <p:cNvPr id="2057" name="rotate_640.mpg"/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1905000"/>
            <a:ext cx="5334000" cy="400050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800600" y="3108325"/>
            <a:ext cx="3886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EARLY WARNING IN </a:t>
            </a:r>
            <a:r>
              <a:rPr lang="en-US" sz="3200" b="1" dirty="0" smtClean="0">
                <a:solidFill>
                  <a:schemeClr val="bg1"/>
                </a:solidFill>
              </a:rPr>
              <a:t>MALAYSIA USED BY MYRC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34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295400" y="65532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lbertus Extra Bold" pitchFamily="34" charset="0"/>
              </a:rPr>
              <a:t>MEMBER OF THE INTERNATIONAL FEDERATION OF RED CROSS AND RED CRESCENT SOCIETIES</a:t>
            </a:r>
          </a:p>
        </p:txBody>
      </p:sp>
      <p:pic>
        <p:nvPicPr>
          <p:cNvPr id="2056" name="Picture 8" descr="IFRC-Emblem-RESTRIC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508750"/>
            <a:ext cx="609600" cy="3492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0" y="1749623"/>
            <a:ext cx="42672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GOVT DISASTER </a:t>
            </a:r>
            <a:r>
              <a:rPr lang="en-US" sz="1400" b="1" dirty="0" smtClean="0"/>
              <a:t>EARLY WARNING SYSTEM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3121225"/>
            <a:ext cx="2133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LANDSLIDE AND EROSION HAZARD</a:t>
            </a:r>
          </a:p>
          <a:p>
            <a:pPr algn="ctr"/>
            <a:endParaRPr lang="en-US" sz="1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bg1"/>
                </a:solidFill>
              </a:rPr>
              <a:t>Surface Monitoring Technique at hill slope</a:t>
            </a:r>
          </a:p>
          <a:p>
            <a:pPr>
              <a:buFontTx/>
              <a:buChar char="-"/>
            </a:pPr>
            <a:endParaRPr lang="en-US" sz="1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bg1"/>
                </a:solidFill>
              </a:rPr>
              <a:t> System monitored by </a:t>
            </a:r>
            <a:r>
              <a:rPr lang="en-US" sz="1400" dirty="0" smtClean="0">
                <a:solidFill>
                  <a:schemeClr val="bg1"/>
                </a:solidFill>
              </a:rPr>
              <a:t>JKR Dept</a:t>
            </a:r>
          </a:p>
          <a:p>
            <a:pPr>
              <a:buFontTx/>
              <a:buChar char="-"/>
            </a:pPr>
            <a:endParaRPr lang="en-US" sz="1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bg1"/>
                </a:solidFill>
              </a:rPr>
              <a:t>Shared with other agencies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ctr">
              <a:buFontTx/>
              <a:buChar char="-"/>
            </a:pPr>
            <a:endParaRPr lang="en-US" sz="1400" dirty="0" smtClean="0">
              <a:solidFill>
                <a:schemeClr val="bg1"/>
              </a:solidFill>
            </a:endParaRPr>
          </a:p>
          <a:p>
            <a:pPr algn="ctr">
              <a:buFontTx/>
              <a:buChar char="-"/>
            </a:pPr>
            <a:endParaRPr lang="en-US" sz="1400" dirty="0" smtClean="0">
              <a:solidFill>
                <a:schemeClr val="bg1"/>
              </a:solidFill>
            </a:endParaRPr>
          </a:p>
          <a:p>
            <a:pPr algn="ctr">
              <a:buFontTx/>
              <a:buChar char="-"/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3124200"/>
            <a:ext cx="274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FLOOD</a:t>
            </a:r>
          </a:p>
          <a:p>
            <a:pPr algn="ctr"/>
            <a:endParaRPr lang="en-US" sz="1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bg1"/>
                </a:solidFill>
              </a:rPr>
              <a:t> River water level Indicator  and gauge</a:t>
            </a:r>
          </a:p>
          <a:p>
            <a:pPr>
              <a:buFontTx/>
              <a:buChar char="-"/>
            </a:pPr>
            <a:endParaRPr lang="en-US" sz="1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bg1"/>
                </a:solidFill>
              </a:rPr>
              <a:t> Monitored by </a:t>
            </a:r>
            <a:r>
              <a:rPr lang="en-US" sz="1400" dirty="0" smtClean="0">
                <a:solidFill>
                  <a:schemeClr val="bg1"/>
                </a:solidFill>
              </a:rPr>
              <a:t>JKR Dept</a:t>
            </a:r>
          </a:p>
          <a:p>
            <a:pPr>
              <a:buFontTx/>
              <a:buChar char="-"/>
            </a:pPr>
            <a:endParaRPr lang="en-US" sz="1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bg1"/>
                </a:solidFill>
              </a:rPr>
              <a:t>Shared with other agencies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9144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EARLY WARNING SYSTEM IN MALAYSIA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9400" y="2590800"/>
            <a:ext cx="2819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TSUNAMI AND EARTHQUAKE</a:t>
            </a:r>
          </a:p>
          <a:p>
            <a:pPr algn="ctr"/>
            <a:endParaRPr lang="en-US" sz="1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bg1"/>
                </a:solidFill>
              </a:rPr>
              <a:t>National Tsunami Early  Waning System (SAATNM)</a:t>
            </a:r>
          </a:p>
          <a:p>
            <a:pPr>
              <a:buFontTx/>
              <a:buChar char="-"/>
            </a:pPr>
            <a:endParaRPr lang="en-US" sz="1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bg1"/>
                </a:solidFill>
              </a:rPr>
              <a:t> 17 Seismological station in Malaysia ( 7 short period sensor </a:t>
            </a:r>
            <a:r>
              <a:rPr lang="en-US" sz="1400" dirty="0" smtClean="0">
                <a:solidFill>
                  <a:schemeClr val="bg1"/>
                </a:solidFill>
              </a:rPr>
              <a:t>and </a:t>
            </a:r>
            <a:r>
              <a:rPr lang="en-US" sz="1400" dirty="0" smtClean="0">
                <a:solidFill>
                  <a:schemeClr val="bg1"/>
                </a:solidFill>
              </a:rPr>
              <a:t>10 broadband sensor.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bg1"/>
                </a:solidFill>
              </a:rPr>
              <a:t> 2 deep ocean buoy equipped with </a:t>
            </a:r>
            <a:r>
              <a:rPr lang="en-US" sz="1400" dirty="0" err="1" smtClean="0">
                <a:solidFill>
                  <a:schemeClr val="bg1"/>
                </a:solidFill>
              </a:rPr>
              <a:t>tsunameter</a:t>
            </a:r>
            <a:r>
              <a:rPr lang="en-US" sz="1400" dirty="0" smtClean="0">
                <a:solidFill>
                  <a:schemeClr val="bg1"/>
                </a:solidFill>
              </a:rPr>
              <a:t> instrument</a:t>
            </a:r>
          </a:p>
          <a:p>
            <a:pPr>
              <a:buFontTx/>
              <a:buChar char="-"/>
            </a:pPr>
            <a:endParaRPr lang="en-US" sz="1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bg1"/>
                </a:solidFill>
              </a:rPr>
              <a:t>Data transmitted to Malaysia Meteorological Dept HQ in PJ via VSAT satellite  </a:t>
            </a:r>
            <a:endParaRPr lang="en-US" sz="1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en-US" sz="1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bg1"/>
                </a:solidFill>
              </a:rPr>
              <a:t>Shared with other agencies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3810794" y="23614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 flipV="1">
            <a:off x="1752600" y="2133600"/>
            <a:ext cx="1219202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172200" y="2133600"/>
            <a:ext cx="1371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295400" y="65532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latin typeface="Albertus Extra Bold" pitchFamily="34" charset="0"/>
              </a:rPr>
              <a:t>MEMBER OF THE INTERNATIONAL FEDERATION OF RED CROSS AND RED CRESCENT SOCIETIES</a:t>
            </a:r>
          </a:p>
        </p:txBody>
      </p:sp>
      <p:pic>
        <p:nvPicPr>
          <p:cNvPr id="35845" name="Picture 5" descr="IFRC-Emblem-RESTRIC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508750"/>
            <a:ext cx="609600" cy="3492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0" y="1978223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INFORMATION OBTAINED FROM GOVERNMENT EWS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3124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MALAYSIAN RED CRESCENT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4114800" y="2819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2819400" y="3733800"/>
            <a:ext cx="10668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57800" y="4823936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RESPONSE AND MOBILIZATION OF RESOURCES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9144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(CONTINUED)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5105400" y="3657600"/>
            <a:ext cx="9906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752600" y="4876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PREPAREDNESS AND PLANNING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295400" y="65532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lbertus Extra Bold" pitchFamily="34" charset="0"/>
              </a:rPr>
              <a:t>MEMBER OF THE INTERNATIONAL FEDERATION OF RED CROSS AND RED CRESCENT SOCIETIES</a:t>
            </a:r>
          </a:p>
        </p:txBody>
      </p:sp>
      <p:pic>
        <p:nvPicPr>
          <p:cNvPr id="2056" name="Picture 8" descr="IFRC-Emblem-RESTRIC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508750"/>
            <a:ext cx="609600" cy="349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9144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DOMESTIC REPORTING </a:t>
            </a:r>
            <a:r>
              <a:rPr lang="en-US" sz="2400" b="1" dirty="0" smtClean="0">
                <a:solidFill>
                  <a:schemeClr val="bg1"/>
                </a:solidFill>
              </a:rPr>
              <a:t>AND SUPPORTING LINE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530225" y="2057400"/>
            <a:ext cx="8232775" cy="3276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AN AUXILIARY BODY TO MALAYSIAN GOVERNMENT,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solidFill>
                <a:schemeClr val="bg1"/>
              </a:solidFill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MALAYSIAN RED CRESCENT ALSO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INVOLVED AND REPORTED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GOVERNMENT 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NATIONAL SECURITY COUNCIL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(MKN)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solidFill>
                <a:schemeClr val="bg1"/>
              </a:solidFill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BASED ON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DIRECTIVE 18,20 AND 21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0225" y="2057400"/>
            <a:ext cx="8232775" cy="3276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MAIN MINISTRY WHICH MALAYSIAN RED CRESCENT DIRECTLY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INVOLVED WITH: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solidFill>
                <a:schemeClr val="bg1"/>
              </a:solidFill>
              <a:latin typeface="+mn-lt"/>
            </a:endParaRPr>
          </a:p>
          <a:p>
            <a:pPr marL="457200" marR="0" lvl="0" indent="-4572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MINISTRY OF HEALTH</a:t>
            </a:r>
          </a:p>
          <a:p>
            <a:pPr marL="457200" marR="0" lvl="0" indent="-4572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+mn-lt"/>
              </a:rPr>
              <a:t>MINISTRY OF SOCIAL WELFARE</a:t>
            </a:r>
          </a:p>
          <a:p>
            <a:pPr marL="457200" marR="0" lvl="0" indent="-4572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2000" kern="0" dirty="0" smtClean="0">
              <a:solidFill>
                <a:schemeClr val="bg1"/>
              </a:solidFill>
              <a:latin typeface="+mn-lt"/>
            </a:endParaRPr>
          </a:p>
          <a:p>
            <a:pPr marL="457200" marR="0" lvl="0" indent="-4572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RESCUE DEPARTMENT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590</Words>
  <Application>Microsoft Office PowerPoint</Application>
  <PresentationFormat>On-screen Show (4:3)</PresentationFormat>
  <Paragraphs>152</Paragraphs>
  <Slides>16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End User</dc:creator>
  <cp:lastModifiedBy>aryzan</cp:lastModifiedBy>
  <cp:revision>74</cp:revision>
  <dcterms:created xsi:type="dcterms:W3CDTF">2010-03-10T05:06:30Z</dcterms:created>
  <dcterms:modified xsi:type="dcterms:W3CDTF">2012-06-03T15:01:10Z</dcterms:modified>
</cp:coreProperties>
</file>