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3" r:id="rId3"/>
    <p:sldId id="257" r:id="rId4"/>
    <p:sldId id="258" r:id="rId5"/>
    <p:sldId id="259" r:id="rId6"/>
    <p:sldId id="264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B0630-704A-47CF-AEDA-829429ACF78E}" type="datetimeFigureOut">
              <a:rPr lang="en-US" smtClean="0"/>
              <a:t>6/1/2012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F332C-A423-430F-821C-B9182FE71AF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2FB9E-B635-453F-AAC3-A105112C41E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0B6C1F-75E2-41F9-A227-86FEE621AE3F}" type="datetimeFigureOut">
              <a:rPr lang="en-US" smtClean="0"/>
              <a:pPr/>
              <a:t>6/1/2012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D4578-5389-4C8A-B6F0-19777BC1A6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Myanmar Red Cross Society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to 16</a:t>
            </a:r>
            <a:r>
              <a:rPr lang="en-US" baseline="30000" dirty="0" smtClean="0"/>
              <a:t>th</a:t>
            </a:r>
            <a:r>
              <a:rPr lang="en-US" dirty="0" smtClean="0"/>
              <a:t> RDMC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endParaRPr lang="en-US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</a:t>
            </a:r>
            <a:r>
              <a:rPr lang="en-US" b="1" dirty="0" smtClean="0">
                <a:ln w="18000">
                  <a:solidFill>
                    <a:sysClr val="windowText" lastClr="000000"/>
                  </a:solidFill>
                  <a:prstDash val="solid"/>
                  <a:miter lim="800000"/>
                </a:ln>
                <a:noFill/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Thank You for kind Attention !</a:t>
            </a:r>
            <a:endParaRPr lang="en-US" dirty="0">
              <a:ln w="18000">
                <a:solidFill>
                  <a:sysClr val="windowText" lastClr="000000"/>
                </a:solidFill>
                <a:prstDash val="solid"/>
                <a:miter lim="800000"/>
              </a:ln>
              <a:effectLst>
                <a:outerShdw blurRad="75057" dist="38100" dir="5400000" sy="-20000" rotWithShape="0">
                  <a:prstClr val="black">
                    <a:alpha val="25000"/>
                  </a:prst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91440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57600" y="609600"/>
            <a:ext cx="1752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sz="2000" b="1" dirty="0" smtClean="0"/>
              <a:t> </a:t>
            </a:r>
            <a:r>
              <a:rPr lang="en-US" b="1" dirty="0" smtClean="0"/>
              <a:t>Mg </a:t>
            </a:r>
            <a:r>
              <a:rPr lang="en-US" b="1" dirty="0" err="1" smtClean="0"/>
              <a:t>Mg</a:t>
            </a:r>
            <a:r>
              <a:rPr lang="en-US" b="1" dirty="0" smtClean="0"/>
              <a:t> </a:t>
            </a:r>
            <a:r>
              <a:rPr lang="en-US" b="1" dirty="0" err="1" smtClean="0"/>
              <a:t>Khin</a:t>
            </a:r>
            <a:endParaRPr lang="en-US" b="1" dirty="0" smtClean="0"/>
          </a:p>
          <a:p>
            <a:pPr algn="ctr"/>
            <a:r>
              <a:rPr lang="en-US" b="1" dirty="0" err="1" smtClean="0"/>
              <a:t>HoD</a:t>
            </a:r>
            <a:endParaRPr lang="en-US" b="1" dirty="0" smtClean="0"/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657600" y="1524000"/>
            <a:ext cx="1752600" cy="6096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  </a:t>
            </a:r>
            <a:r>
              <a:rPr lang="en-US" b="1" dirty="0" smtClean="0"/>
              <a:t>San </a:t>
            </a:r>
            <a:r>
              <a:rPr lang="en-US" b="1" dirty="0" err="1" smtClean="0"/>
              <a:t>San</a:t>
            </a:r>
            <a:r>
              <a:rPr lang="en-US" b="1" dirty="0" smtClean="0"/>
              <a:t> Maw</a:t>
            </a:r>
          </a:p>
          <a:p>
            <a:pPr algn="ctr"/>
            <a:r>
              <a:rPr lang="en-US" b="1" dirty="0" err="1" smtClean="0"/>
              <a:t>Dy</a:t>
            </a:r>
            <a:r>
              <a:rPr lang="en-US" b="1" dirty="0" smtClean="0"/>
              <a:t> </a:t>
            </a:r>
            <a:r>
              <a:rPr lang="en-US" b="1" dirty="0" err="1" smtClean="0"/>
              <a:t>HoD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762000" y="0"/>
            <a:ext cx="7347717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Structure of Disaster Management Division</a:t>
            </a:r>
            <a:endParaRPr lang="en-US" sz="2800" dirty="0"/>
          </a:p>
        </p:txBody>
      </p:sp>
      <p:cxnSp>
        <p:nvCxnSpPr>
          <p:cNvPr id="30" name="Straight Connector 29"/>
          <p:cNvCxnSpPr>
            <a:stCxn id="5" idx="2"/>
            <a:endCxn id="14" idx="0"/>
          </p:cNvCxnSpPr>
          <p:nvPr/>
        </p:nvCxnSpPr>
        <p:spPr>
          <a:xfrm rot="5400000">
            <a:off x="4381500" y="1371600"/>
            <a:ext cx="304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2895600"/>
            <a:ext cx="335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>
            <a:off x="3923109" y="3542903"/>
            <a:ext cx="12961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3657600" y="4191000"/>
            <a:ext cx="2133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rot="5400000">
            <a:off x="3544094" y="4304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rot="5400000">
            <a:off x="5676106" y="43053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rot="5400000">
            <a:off x="6742906" y="30099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>
            <a:off x="2019300" y="30099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6553200" y="5105400"/>
            <a:ext cx="1752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rot="5400000">
            <a:off x="6439694" y="5218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5400000">
            <a:off x="6209506" y="4380706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0" y="3124200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GIRI Recovery Coordinator</a:t>
            </a:r>
            <a:endParaRPr lang="en-US" sz="1200" b="1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34194" y="3885406"/>
            <a:ext cx="457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57200" y="5105400"/>
            <a:ext cx="2895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334294" y="5218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89706" y="5371306"/>
            <a:ext cx="1447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6248400" y="3124200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 </a:t>
            </a:r>
            <a:r>
              <a:rPr lang="en-US" sz="1200" b="1" dirty="0" err="1" smtClean="0"/>
              <a:t>Phyo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Zin</a:t>
            </a:r>
            <a:r>
              <a:rPr lang="en-US" sz="1200" b="1" dirty="0" smtClean="0"/>
              <a:t> Mar </a:t>
            </a:r>
            <a:r>
              <a:rPr lang="en-US" sz="1200" b="1" dirty="0" err="1" smtClean="0"/>
              <a:t>Wai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PC (DRR)</a:t>
            </a:r>
            <a:endParaRPr lang="en-US" sz="1200" b="1" dirty="0"/>
          </a:p>
        </p:txBody>
      </p:sp>
      <p:sp>
        <p:nvSpPr>
          <p:cNvPr id="48" name="Rectangle 47"/>
          <p:cNvSpPr/>
          <p:nvPr/>
        </p:nvSpPr>
        <p:spPr>
          <a:xfrm>
            <a:off x="3048000" y="31234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Htay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Aung</a:t>
            </a:r>
            <a:endParaRPr lang="en-US" sz="1200" b="1" dirty="0" smtClean="0"/>
          </a:p>
          <a:p>
            <a:pPr algn="ctr"/>
            <a:r>
              <a:rPr lang="en-US" sz="1200" b="1" dirty="0" smtClean="0"/>
              <a:t>PC </a:t>
            </a:r>
            <a:r>
              <a:rPr lang="en-US" sz="1200" b="1" smtClean="0"/>
              <a:t>(DPDR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sp>
        <p:nvSpPr>
          <p:cNvPr id="49" name="Rectangle 48"/>
          <p:cNvSpPr/>
          <p:nvPr/>
        </p:nvSpPr>
        <p:spPr>
          <a:xfrm>
            <a:off x="1828800" y="3124200"/>
            <a:ext cx="10668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Aung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Thaung</a:t>
            </a:r>
            <a:r>
              <a:rPr lang="en-US" sz="1200" b="1" dirty="0" smtClean="0"/>
              <a:t> Shwe</a:t>
            </a:r>
          </a:p>
          <a:p>
            <a:pPr algn="ctr"/>
            <a:r>
              <a:rPr lang="en-US" sz="1200" b="1" dirty="0" smtClean="0"/>
              <a:t>PC(DPDR)</a:t>
            </a:r>
            <a:endParaRPr lang="en-US" sz="1200" b="1" dirty="0"/>
          </a:p>
        </p:txBody>
      </p:sp>
      <p:sp>
        <p:nvSpPr>
          <p:cNvPr id="51" name="Rectangle 50"/>
          <p:cNvSpPr/>
          <p:nvPr/>
        </p:nvSpPr>
        <p:spPr>
          <a:xfrm>
            <a:off x="5867400" y="53332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 Field Team 1</a:t>
            </a:r>
            <a:endParaRPr lang="en-US" sz="1200" b="1" dirty="0"/>
          </a:p>
        </p:txBody>
      </p:sp>
      <p:sp>
        <p:nvSpPr>
          <p:cNvPr id="52" name="Rectangle 51"/>
          <p:cNvSpPr/>
          <p:nvPr/>
        </p:nvSpPr>
        <p:spPr>
          <a:xfrm>
            <a:off x="7391400" y="53332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Field Team 2</a:t>
            </a:r>
            <a:endParaRPr lang="en-US" sz="1200" b="1" dirty="0"/>
          </a:p>
        </p:txBody>
      </p:sp>
      <p:sp>
        <p:nvSpPr>
          <p:cNvPr id="53" name="Rectangle 52"/>
          <p:cNvSpPr/>
          <p:nvPr/>
        </p:nvSpPr>
        <p:spPr>
          <a:xfrm>
            <a:off x="6934200" y="4191000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HQ supporting </a:t>
            </a:r>
            <a:endParaRPr lang="en-US" sz="1200" b="1" dirty="0"/>
          </a:p>
        </p:txBody>
      </p:sp>
      <p:cxnSp>
        <p:nvCxnSpPr>
          <p:cNvPr id="54" name="Straight Connector 53"/>
          <p:cNvCxnSpPr/>
          <p:nvPr/>
        </p:nvCxnSpPr>
        <p:spPr>
          <a:xfrm rot="5400000">
            <a:off x="8190705" y="5218112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>
            <a:off x="3467894" y="3009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3048000" y="4419600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Kyaw</a:t>
            </a:r>
            <a:r>
              <a:rPr lang="en-US" sz="1200" b="1" dirty="0" smtClean="0"/>
              <a:t> San Win</a:t>
            </a:r>
          </a:p>
          <a:p>
            <a:pPr algn="ctr"/>
            <a:r>
              <a:rPr lang="en-US" sz="1200" b="1" dirty="0" smtClean="0"/>
              <a:t>DMO</a:t>
            </a:r>
            <a:endParaRPr lang="en-US" sz="1200" b="1" dirty="0"/>
          </a:p>
        </p:txBody>
      </p:sp>
      <p:sp>
        <p:nvSpPr>
          <p:cNvPr id="58" name="Rectangle 57"/>
          <p:cNvSpPr/>
          <p:nvPr/>
        </p:nvSpPr>
        <p:spPr>
          <a:xfrm>
            <a:off x="0" y="4114800"/>
            <a:ext cx="15240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Assistant  Recovery Coordinator</a:t>
            </a:r>
            <a:endParaRPr lang="en-US" sz="1200" b="1" dirty="0"/>
          </a:p>
        </p:txBody>
      </p:sp>
      <p:sp>
        <p:nvSpPr>
          <p:cNvPr id="61" name="Rectangle 60"/>
          <p:cNvSpPr/>
          <p:nvPr/>
        </p:nvSpPr>
        <p:spPr>
          <a:xfrm>
            <a:off x="838200" y="5334000"/>
            <a:ext cx="8382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Logistics  Officer</a:t>
            </a:r>
            <a:endParaRPr lang="en-US" sz="1200" b="1" dirty="0"/>
          </a:p>
        </p:txBody>
      </p:sp>
      <p:cxnSp>
        <p:nvCxnSpPr>
          <p:cNvPr id="64" name="Straight Connector 63"/>
          <p:cNvCxnSpPr/>
          <p:nvPr/>
        </p:nvCxnSpPr>
        <p:spPr>
          <a:xfrm>
            <a:off x="762000" y="6095206"/>
            <a:ext cx="2895600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5400000">
            <a:off x="648494" y="6208712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5400000">
            <a:off x="2094706" y="6208712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1524000" y="6323012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Livelihood  Field  Technician</a:t>
            </a:r>
            <a:endParaRPr lang="en-US" sz="1200" b="1" dirty="0"/>
          </a:p>
        </p:txBody>
      </p:sp>
      <p:sp>
        <p:nvSpPr>
          <p:cNvPr id="71" name="Rectangle 70"/>
          <p:cNvSpPr/>
          <p:nvPr/>
        </p:nvSpPr>
        <p:spPr>
          <a:xfrm>
            <a:off x="0" y="63238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Shelter  Field Technician</a:t>
            </a:r>
            <a:endParaRPr lang="en-US" sz="1200" b="1" dirty="0"/>
          </a:p>
        </p:txBody>
      </p:sp>
      <p:cxnSp>
        <p:nvCxnSpPr>
          <p:cNvPr id="73" name="Straight Connector 72"/>
          <p:cNvCxnSpPr/>
          <p:nvPr/>
        </p:nvCxnSpPr>
        <p:spPr>
          <a:xfrm rot="5400000">
            <a:off x="3542506" y="6209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7772400" y="31234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Engineer  Unit</a:t>
            </a:r>
            <a:endParaRPr lang="en-US" sz="1200" b="1" dirty="0"/>
          </a:p>
        </p:txBody>
      </p:sp>
      <p:cxnSp>
        <p:nvCxnSpPr>
          <p:cNvPr id="81" name="Straight Connector 80"/>
          <p:cNvCxnSpPr/>
          <p:nvPr/>
        </p:nvCxnSpPr>
        <p:spPr>
          <a:xfrm rot="5400000">
            <a:off x="5371306" y="3009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4724400" y="31234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PC (</a:t>
            </a:r>
            <a:r>
              <a:rPr lang="en-US" sz="1200" b="1" dirty="0" err="1" smtClean="0"/>
              <a:t>Prppose</a:t>
            </a:r>
            <a:r>
              <a:rPr lang="en-US" sz="1200" b="1" dirty="0" smtClean="0"/>
              <a:t>)</a:t>
            </a:r>
          </a:p>
          <a:p>
            <a:pPr algn="ctr"/>
            <a:r>
              <a:rPr lang="en-US" sz="1200" b="1" dirty="0" smtClean="0"/>
              <a:t>UDRR</a:t>
            </a:r>
            <a:endParaRPr lang="en-US" sz="1200" b="1" dirty="0"/>
          </a:p>
        </p:txBody>
      </p:sp>
      <p:cxnSp>
        <p:nvCxnSpPr>
          <p:cNvPr id="90" name="Straight Connector 89"/>
          <p:cNvCxnSpPr/>
          <p:nvPr/>
        </p:nvCxnSpPr>
        <p:spPr>
          <a:xfrm rot="5400000">
            <a:off x="2020094" y="5218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Rectangle 90"/>
          <p:cNvSpPr/>
          <p:nvPr/>
        </p:nvSpPr>
        <p:spPr>
          <a:xfrm>
            <a:off x="1752600" y="5334000"/>
            <a:ext cx="7620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DRR Officer</a:t>
            </a:r>
            <a:endParaRPr lang="en-US" sz="1200" b="1" dirty="0"/>
          </a:p>
        </p:txBody>
      </p:sp>
      <p:cxnSp>
        <p:nvCxnSpPr>
          <p:cNvPr id="95" name="Straight Connector 94"/>
          <p:cNvCxnSpPr/>
          <p:nvPr/>
        </p:nvCxnSpPr>
        <p:spPr>
          <a:xfrm>
            <a:off x="2743200" y="2362200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4456906" y="22471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/>
          <p:cNvSpPr/>
          <p:nvPr/>
        </p:nvSpPr>
        <p:spPr>
          <a:xfrm>
            <a:off x="6324600" y="2286000"/>
            <a:ext cx="10668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DRR Unit</a:t>
            </a:r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2133600" y="2286000"/>
            <a:ext cx="1066800" cy="381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DPDR Unit</a:t>
            </a:r>
            <a:endParaRPr lang="en-US" sz="1600" dirty="0"/>
          </a:p>
        </p:txBody>
      </p:sp>
      <p:cxnSp>
        <p:nvCxnSpPr>
          <p:cNvPr id="100" name="Straight Connector 99"/>
          <p:cNvCxnSpPr/>
          <p:nvPr/>
        </p:nvCxnSpPr>
        <p:spPr>
          <a:xfrm rot="5400000">
            <a:off x="6742906" y="2780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rot="5400000">
            <a:off x="2705894" y="27805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14" idx="3"/>
          </p:cNvCxnSpPr>
          <p:nvPr/>
        </p:nvCxnSpPr>
        <p:spPr>
          <a:xfrm>
            <a:off x="5410200" y="1828800"/>
            <a:ext cx="3048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79" idx="0"/>
          </p:cNvCxnSpPr>
          <p:nvPr/>
        </p:nvCxnSpPr>
        <p:spPr>
          <a:xfrm rot="5400000">
            <a:off x="7810897" y="2476103"/>
            <a:ext cx="12946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685800" y="18288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endCxn id="29" idx="0"/>
          </p:cNvCxnSpPr>
          <p:nvPr/>
        </p:nvCxnSpPr>
        <p:spPr>
          <a:xfrm rot="5400000">
            <a:off x="38100" y="24765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48000" y="6323806"/>
            <a:ext cx="13716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A/ F Field Assistant</a:t>
            </a:r>
            <a:endParaRPr lang="en-US" sz="1200" b="1" dirty="0"/>
          </a:p>
        </p:txBody>
      </p:sp>
      <p:cxnSp>
        <p:nvCxnSpPr>
          <p:cNvPr id="59" name="Straight Connector 58"/>
          <p:cNvCxnSpPr/>
          <p:nvPr/>
        </p:nvCxnSpPr>
        <p:spPr>
          <a:xfrm rot="5400000">
            <a:off x="3239294" y="5218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2667000" y="5334000"/>
            <a:ext cx="7620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FinanceOfficer</a:t>
            </a:r>
            <a:endParaRPr lang="en-US" sz="1200" b="1" dirty="0"/>
          </a:p>
        </p:txBody>
      </p:sp>
      <p:cxnSp>
        <p:nvCxnSpPr>
          <p:cNvPr id="85" name="Straight Connector 84"/>
          <p:cNvCxnSpPr/>
          <p:nvPr/>
        </p:nvCxnSpPr>
        <p:spPr>
          <a:xfrm rot="5400000">
            <a:off x="343694" y="5218906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tangle 85"/>
          <p:cNvSpPr/>
          <p:nvPr/>
        </p:nvSpPr>
        <p:spPr>
          <a:xfrm>
            <a:off x="0" y="5334000"/>
            <a:ext cx="762000" cy="53419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dirty="0" err="1" smtClean="0"/>
              <a:t>Comm</a:t>
            </a:r>
            <a:r>
              <a:rPr lang="en-US" sz="1200" b="1" dirty="0" smtClean="0"/>
              <a:t>;</a:t>
            </a:r>
          </a:p>
          <a:p>
            <a:pPr algn="ctr"/>
            <a:r>
              <a:rPr lang="en-US" sz="1200" b="1" dirty="0" smtClean="0"/>
              <a:t>Officer</a:t>
            </a:r>
            <a:endParaRPr lang="en-US" sz="1200" b="1" dirty="0"/>
          </a:p>
        </p:txBody>
      </p:sp>
      <p:sp>
        <p:nvSpPr>
          <p:cNvPr id="75" name="Rectangle 74"/>
          <p:cNvSpPr/>
          <p:nvPr/>
        </p:nvSpPr>
        <p:spPr>
          <a:xfrm>
            <a:off x="1524000" y="609600"/>
            <a:ext cx="4648200" cy="4419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>
            <a:off x="2819400" y="609600"/>
            <a:ext cx="2057400" cy="6096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2819400" y="1371600"/>
            <a:ext cx="20574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Dy</a:t>
            </a:r>
            <a:r>
              <a:rPr lang="en-US" sz="2000" dirty="0" smtClean="0">
                <a:solidFill>
                  <a:schemeClr val="tx1"/>
                </a:solidFill>
              </a:rPr>
              <a:t>, HOD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1600200" y="2286000"/>
            <a:ext cx="19050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 Coordinator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4191000" y="2286000"/>
            <a:ext cx="1905000" cy="685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 Coordinator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600200" y="3352800"/>
            <a:ext cx="19050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DM Officer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4267200" y="3352800"/>
            <a:ext cx="18288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GIS Officer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200400" y="4267200"/>
            <a:ext cx="1600200" cy="685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Admin Assistant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7" name="Straight Arrow Connector 96"/>
          <p:cNvCxnSpPr>
            <a:stCxn id="83" idx="2"/>
          </p:cNvCxnSpPr>
          <p:nvPr/>
        </p:nvCxnSpPr>
        <p:spPr>
          <a:xfrm rot="16200000" flipH="1">
            <a:off x="2762250" y="3067050"/>
            <a:ext cx="22098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4876800" y="1828800"/>
            <a:ext cx="1371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1524000" y="1828800"/>
            <a:ext cx="1295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438400" y="2133600"/>
            <a:ext cx="2667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2362200" y="22098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88" idx="0"/>
          </p:cNvCxnSpPr>
          <p:nvPr/>
        </p:nvCxnSpPr>
        <p:spPr>
          <a:xfrm rot="16200000" flipH="1">
            <a:off x="5048250" y="2190750"/>
            <a:ext cx="152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>
            <a:off x="2438400" y="32004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endCxn id="92" idx="0"/>
          </p:cNvCxnSpPr>
          <p:nvPr/>
        </p:nvCxnSpPr>
        <p:spPr>
          <a:xfrm rot="5400000">
            <a:off x="5105400" y="3276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5400000">
            <a:off x="2362200" y="32766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80" idx="2"/>
            <a:endCxn id="83" idx="0"/>
          </p:cNvCxnSpPr>
          <p:nvPr/>
        </p:nvCxnSpPr>
        <p:spPr>
          <a:xfrm rot="5400000">
            <a:off x="3771900" y="12954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2" name="Picture 1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dirty="0" smtClean="0"/>
              <a:t>Capacity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General and Cross Cutting Areas</a:t>
            </a:r>
          </a:p>
          <a:p>
            <a:pPr>
              <a:buNone/>
            </a:pPr>
            <a:r>
              <a:rPr lang="en-US" dirty="0" smtClean="0"/>
              <a:t>	- out of 14 points, 2 was minimal and 4 was developing</a:t>
            </a:r>
          </a:p>
          <a:p>
            <a:pPr>
              <a:buNone/>
            </a:pPr>
            <a:r>
              <a:rPr lang="en-US" dirty="0" smtClean="0"/>
              <a:t>	- IDRL and IHL we need technical support </a:t>
            </a:r>
          </a:p>
          <a:p>
            <a:pPr>
              <a:buNone/>
            </a:pPr>
            <a:r>
              <a:rPr lang="en-US" dirty="0" smtClean="0"/>
              <a:t>	- For integration, MRCS planned to make CBDRM, CBHFA, </a:t>
            </a:r>
            <a:r>
              <a:rPr lang="en-US" dirty="0" err="1" smtClean="0"/>
              <a:t>Watsan</a:t>
            </a:r>
            <a:r>
              <a:rPr lang="en-US" dirty="0" smtClean="0"/>
              <a:t> </a:t>
            </a:r>
            <a:r>
              <a:rPr lang="en-US" dirty="0" err="1" smtClean="0"/>
              <a:t>programme</a:t>
            </a:r>
            <a:r>
              <a:rPr lang="en-US" dirty="0" smtClean="0"/>
              <a:t> with integrated approach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Capacity Mapping (cont)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Response Preparedness</a:t>
            </a:r>
          </a:p>
          <a:p>
            <a:pPr>
              <a:buNone/>
            </a:pPr>
            <a:r>
              <a:rPr lang="en-US" dirty="0" smtClean="0"/>
              <a:t>	- out of 14 points, 1 minimal and 8 as development</a:t>
            </a:r>
          </a:p>
          <a:p>
            <a:pPr>
              <a:buNone/>
            </a:pPr>
            <a:r>
              <a:rPr lang="en-US" dirty="0" smtClean="0"/>
              <a:t>	- emergency health capacity is mostly on FA services, HE, Health &amp; care only. It is up on the health policy of the Government.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Support services for preparedness &amp; Response</a:t>
            </a:r>
          </a:p>
          <a:p>
            <a:pPr>
              <a:buNone/>
            </a:pPr>
            <a:r>
              <a:rPr lang="en-US" dirty="0" smtClean="0"/>
              <a:t>	- pre-disaster supply agreement meeting is scheduled in July, 2012 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Capacity Mapping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Disaster Risk Reduction &amp; Long Term Development</a:t>
            </a:r>
          </a:p>
          <a:p>
            <a:pPr>
              <a:buNone/>
            </a:pPr>
            <a:r>
              <a:rPr lang="en-US" dirty="0" smtClean="0"/>
              <a:t>	- out of 6 points, 3 is developing. We also would like to make reliable EWS to reduce risk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Early Recovery and Long Term Recovery</a:t>
            </a:r>
          </a:p>
          <a:p>
            <a:pPr>
              <a:buNone/>
            </a:pPr>
            <a:r>
              <a:rPr lang="en-US" dirty="0" smtClean="0"/>
              <a:t>	- MRCS </a:t>
            </a:r>
            <a:r>
              <a:rPr lang="en-US" dirty="0" smtClean="0"/>
              <a:t>has less </a:t>
            </a:r>
            <a:r>
              <a:rPr lang="en-US" dirty="0" smtClean="0"/>
              <a:t>experience on recovery</a:t>
            </a:r>
          </a:p>
          <a:p>
            <a:pPr>
              <a:buNone/>
            </a:pPr>
            <a:r>
              <a:rPr lang="en-US" dirty="0" smtClean="0"/>
              <a:t>	- but MRCS used UNHABITAT standard for shelter and </a:t>
            </a:r>
            <a:r>
              <a:rPr lang="en-US" dirty="0" err="1" smtClean="0"/>
              <a:t>watsan</a:t>
            </a:r>
            <a:r>
              <a:rPr lang="en-US" dirty="0" smtClean="0"/>
              <a:t> unit is already existing under </a:t>
            </a:r>
            <a:r>
              <a:rPr lang="en-US" dirty="0" smtClean="0"/>
              <a:t>Health Division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274638"/>
            <a:ext cx="3886200" cy="292576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MRCS ‘ coverage area for(11.4.12 ) </a:t>
            </a:r>
            <a:r>
              <a:rPr lang="en-US" sz="3600" b="1" dirty="0" err="1" smtClean="0"/>
              <a:t>Tsumatra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Eq</a:t>
            </a:r>
            <a:r>
              <a:rPr lang="en-US" sz="3600" b="1" dirty="0" smtClean="0"/>
              <a:t> &amp; Tsunami  EW </a:t>
            </a:r>
            <a:endParaRPr lang="en-US" sz="3600" b="1" dirty="0"/>
          </a:p>
        </p:txBody>
      </p:sp>
      <p:pic>
        <p:nvPicPr>
          <p:cNvPr id="4" name="Content Placeholder 3" descr="C:\Documents and Settings\User\Desktop\Tsunami aleart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46482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Straight Arrow Connector 5"/>
          <p:cNvCxnSpPr/>
          <p:nvPr/>
        </p:nvCxnSpPr>
        <p:spPr>
          <a:xfrm rot="10800000">
            <a:off x="457200" y="609600"/>
            <a:ext cx="1981200" cy="7620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1143000" y="1981200"/>
            <a:ext cx="1828800" cy="7620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1447800" y="2209800"/>
            <a:ext cx="1752600" cy="2286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H="1">
            <a:off x="2400300" y="2933700"/>
            <a:ext cx="1143000" cy="10668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1485900" y="1562100"/>
            <a:ext cx="1066800" cy="6858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1447800" y="1447800"/>
            <a:ext cx="914400" cy="5334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1066800" y="1371600"/>
            <a:ext cx="1295400" cy="762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685800" y="990600"/>
            <a:ext cx="1752600" cy="3810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6200000" flipH="1">
            <a:off x="1257300" y="2628900"/>
            <a:ext cx="3657600" cy="14478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3200400" y="5943600"/>
            <a:ext cx="1219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6200000" flipH="1">
            <a:off x="3542506" y="5601494"/>
            <a:ext cx="610394" cy="75406"/>
          </a:xfrm>
          <a:prstGeom prst="straightConnector1">
            <a:avLst/>
          </a:prstGeom>
          <a:ln>
            <a:solidFill>
              <a:srgbClr val="00206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16200000" flipH="1">
            <a:off x="2247900" y="3086100"/>
            <a:ext cx="1524000" cy="11430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V="1">
            <a:off x="1600200" y="2971800"/>
            <a:ext cx="838200" cy="762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3352800" y="3886200"/>
            <a:ext cx="762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rot="16200000" flipV="1">
            <a:off x="609600" y="1143000"/>
            <a:ext cx="1905000" cy="1752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 flipV="1">
            <a:off x="2057400" y="2971800"/>
            <a:ext cx="381000" cy="2286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0800000">
            <a:off x="1676400" y="2895600"/>
            <a:ext cx="762000" cy="15240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rot="5400000">
            <a:off x="1295400" y="1752600"/>
            <a:ext cx="1524000" cy="7620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2514600" y="1143000"/>
            <a:ext cx="1143000" cy="4572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MRCS HQ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>
          <a:xfrm>
            <a:off x="2590800" y="2667000"/>
            <a:ext cx="1219200" cy="4572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Yangon </a:t>
            </a:r>
            <a:r>
              <a:rPr lang="en-US" dirty="0" err="1" smtClean="0">
                <a:solidFill>
                  <a:srgbClr val="002060"/>
                </a:solidFill>
              </a:rPr>
              <a:t>Branch</a:t>
            </a:r>
            <a:r>
              <a:rPr lang="en-US" dirty="0" err="1" smtClean="0"/>
              <a:t>aaa</a:t>
            </a:r>
            <a:endParaRPr lang="en-US" dirty="0"/>
          </a:p>
        </p:txBody>
      </p:sp>
      <p:pic>
        <p:nvPicPr>
          <p:cNvPr id="63" name="Picture 6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5" name="Straight Arrow Connector 64"/>
          <p:cNvCxnSpPr/>
          <p:nvPr/>
        </p:nvCxnSpPr>
        <p:spPr>
          <a:xfrm rot="16200000" flipH="1">
            <a:off x="1257300" y="2705100"/>
            <a:ext cx="3962400" cy="16002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Knowledge Management</a:t>
            </a:r>
          </a:p>
          <a:p>
            <a:pPr>
              <a:buNone/>
            </a:pPr>
            <a:r>
              <a:rPr lang="en-US" dirty="0" smtClean="0"/>
              <a:t>	- al 3 points are developing and MRCS will make more on these areas</a:t>
            </a:r>
          </a:p>
          <a:p>
            <a:r>
              <a:rPr lang="en-US" b="1" dirty="0" smtClean="0">
                <a:solidFill>
                  <a:srgbClr val="002060"/>
                </a:solidFill>
              </a:rPr>
              <a:t>Partnerships</a:t>
            </a:r>
          </a:p>
          <a:p>
            <a:pPr>
              <a:buNone/>
            </a:pPr>
            <a:r>
              <a:rPr lang="en-US" dirty="0" smtClean="0"/>
              <a:t>	- in MAPDRR process and other activities, MRCS work closely with Gov</a:t>
            </a:r>
          </a:p>
          <a:p>
            <a:pPr>
              <a:buNone/>
            </a:pPr>
            <a:r>
              <a:rPr lang="en-US" dirty="0" smtClean="0"/>
              <a:t>	- MRCS now organizing Resource Mobilization through RM Unit for more improvement</a:t>
            </a:r>
            <a:endParaRPr lang="en-US" dirty="0"/>
          </a:p>
        </p:txBody>
      </p:sp>
      <p:sp>
        <p:nvSpPr>
          <p:cNvPr id="4" name="Tit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2286000" y="762000"/>
            <a:ext cx="50271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Capacity Mapping (cont)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Future Plan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Urban Disaster Risk Management as Pilot Program</a:t>
            </a:r>
          </a:p>
          <a:p>
            <a:r>
              <a:rPr lang="en-US" dirty="0" smtClean="0"/>
              <a:t>EMF funding is under progress</a:t>
            </a:r>
          </a:p>
          <a:p>
            <a:r>
              <a:rPr lang="en-US" dirty="0" smtClean="0"/>
              <a:t>CP review and will develop with two </a:t>
            </a:r>
            <a:r>
              <a:rPr lang="en-US" dirty="0" smtClean="0"/>
              <a:t>workshops</a:t>
            </a:r>
            <a:endParaRPr lang="en-US" dirty="0" smtClean="0"/>
          </a:p>
          <a:p>
            <a:r>
              <a:rPr lang="en-US" dirty="0" smtClean="0"/>
              <a:t>All activities may be based on Community based</a:t>
            </a:r>
          </a:p>
          <a:p>
            <a:r>
              <a:rPr lang="en-US" dirty="0" smtClean="0"/>
              <a:t>Integrated approach, focus on ownership and sustainability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2060"/>
                </a:solidFill>
              </a:rPr>
              <a:t>Challanges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Needed technical and </a:t>
            </a:r>
            <a:r>
              <a:rPr lang="en-US" dirty="0" smtClean="0"/>
              <a:t>Equipment </a:t>
            </a:r>
            <a:r>
              <a:rPr lang="en-US" dirty="0" smtClean="0"/>
              <a:t>for GIS application</a:t>
            </a:r>
          </a:p>
          <a:p>
            <a:r>
              <a:rPr lang="en-US" dirty="0" smtClean="0"/>
              <a:t>Reliable EWS with end-to-end </a:t>
            </a:r>
          </a:p>
          <a:p>
            <a:r>
              <a:rPr lang="en-US" dirty="0" smtClean="0"/>
              <a:t>Yearly </a:t>
            </a:r>
            <a:r>
              <a:rPr lang="en-US" dirty="0" err="1" smtClean="0"/>
              <a:t>programme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V</a:t>
            </a:r>
            <a:r>
              <a:rPr lang="en-US" dirty="0" smtClean="0"/>
              <a:t>s sustainability</a:t>
            </a:r>
          </a:p>
          <a:p>
            <a:r>
              <a:rPr lang="en-US" dirty="0" smtClean="0"/>
              <a:t>Donor’s Requirement Vs NS/Community needs</a:t>
            </a:r>
          </a:p>
          <a:p>
            <a:r>
              <a:rPr lang="en-US" dirty="0" smtClean="0"/>
              <a:t>Challenges on integration</a:t>
            </a:r>
          </a:p>
          <a:p>
            <a:r>
              <a:rPr lang="en-US" dirty="0" smtClean="0"/>
              <a:t>RC Volunteers drop out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230</Words>
  <Application>Microsoft Office PowerPoint</Application>
  <PresentationFormat>On-screen Show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Myanmar Red Cross Society</vt:lpstr>
      <vt:lpstr>Slide 2</vt:lpstr>
      <vt:lpstr>Capacity Mapping</vt:lpstr>
      <vt:lpstr>Capacity Mapping (cont)</vt:lpstr>
      <vt:lpstr>Capacity Mapping (cont)</vt:lpstr>
      <vt:lpstr>MRCS ‘ coverage area for(11.4.12 ) Tsumatra Eq &amp; Tsunami  EW </vt:lpstr>
      <vt:lpstr>Slide 7</vt:lpstr>
      <vt:lpstr>Future Plan</vt:lpstr>
      <vt:lpstr>Challanges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lenovo</cp:lastModifiedBy>
  <cp:revision>18</cp:revision>
  <dcterms:created xsi:type="dcterms:W3CDTF">2012-06-01T03:37:06Z</dcterms:created>
  <dcterms:modified xsi:type="dcterms:W3CDTF">2012-06-01T16:21:31Z</dcterms:modified>
</cp:coreProperties>
</file>