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60" r:id="rId5"/>
    <p:sldId id="261" r:id="rId6"/>
    <p:sldId id="264" r:id="rId7"/>
    <p:sldId id="263"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9A5A5B-2B2A-487C-8A69-95647922C20D}" type="datetimeFigureOut">
              <a:rPr lang="en-US" smtClean="0"/>
              <a:pPr/>
              <a:t>6/4/2012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031816-78C9-4C78-9303-2199A6AD4A9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031816-78C9-4C78-9303-2199A6AD4A9B}"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se</a:t>
            </a:r>
            <a:endParaRPr lang="en-US"/>
          </a:p>
        </p:txBody>
      </p:sp>
      <p:sp>
        <p:nvSpPr>
          <p:cNvPr id="4" name="Slide Number Placeholder 3"/>
          <p:cNvSpPr>
            <a:spLocks noGrp="1"/>
          </p:cNvSpPr>
          <p:nvPr>
            <p:ph type="sldNum" sz="quarter" idx="10"/>
          </p:nvPr>
        </p:nvSpPr>
        <p:spPr/>
        <p:txBody>
          <a:bodyPr/>
          <a:lstStyle/>
          <a:p>
            <a:fld id="{E1031816-78C9-4C78-9303-2199A6AD4A9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08A8BA-239B-4B70-B825-31263432913C}" type="datetimeFigureOut">
              <a:rPr lang="en-US" smtClean="0"/>
              <a:pPr/>
              <a:t>6/4/2012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8A8BA-239B-4B70-B825-31263432913C}" type="datetimeFigureOut">
              <a:rPr lang="en-US" smtClean="0"/>
              <a:pPr/>
              <a:t>6/4/2012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8A8BA-239B-4B70-B825-31263432913C}" type="datetimeFigureOut">
              <a:rPr lang="en-US" smtClean="0"/>
              <a:pPr/>
              <a:t>6/4/2012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08A8BA-239B-4B70-B825-31263432913C}" type="datetimeFigureOut">
              <a:rPr lang="en-US" smtClean="0"/>
              <a:pPr/>
              <a:t>6/4/2012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08A8BA-239B-4B70-B825-31263432913C}" type="datetimeFigureOut">
              <a:rPr lang="en-US" smtClean="0"/>
              <a:pPr/>
              <a:t>6/4/2012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08A8BA-239B-4B70-B825-31263432913C}" type="datetimeFigureOut">
              <a:rPr lang="en-US" smtClean="0"/>
              <a:pPr/>
              <a:t>6/4/2012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08A8BA-239B-4B70-B825-31263432913C}" type="datetimeFigureOut">
              <a:rPr lang="en-US" smtClean="0"/>
              <a:pPr/>
              <a:t>6/4/2012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08A8BA-239B-4B70-B825-31263432913C}" type="datetimeFigureOut">
              <a:rPr lang="en-US" smtClean="0"/>
              <a:pPr/>
              <a:t>6/4/2012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8A8BA-239B-4B70-B825-31263432913C}" type="datetimeFigureOut">
              <a:rPr lang="en-US" smtClean="0"/>
              <a:pPr/>
              <a:t>6/4/2012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8A8BA-239B-4B70-B825-31263432913C}" type="datetimeFigureOut">
              <a:rPr lang="en-US" smtClean="0"/>
              <a:pPr/>
              <a:t>6/4/2012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08A8BA-239B-4B70-B825-31263432913C}" type="datetimeFigureOut">
              <a:rPr lang="en-US" smtClean="0"/>
              <a:pPr/>
              <a:t>6/4/2012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910D84-7FB9-49DB-A852-A52B27AF67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08A8BA-239B-4B70-B825-31263432913C}" type="datetimeFigureOut">
              <a:rPr lang="en-US" smtClean="0"/>
              <a:pPr/>
              <a:t>6/4/2012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910D84-7FB9-49DB-A852-A52B27AF67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rc.org/" TargetMode="External"/><Relationship Id="rId2" Type="http://schemas.openxmlformats.org/officeDocument/2006/relationships/hyperlink" Target="http://www.tropica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2514600"/>
            <a:ext cx="6400800" cy="1752600"/>
          </a:xfrm>
        </p:spPr>
        <p:txBody>
          <a:bodyPr>
            <a:normAutofit fontScale="25000" lnSpcReduction="20000"/>
          </a:bodyPr>
          <a:lstStyle/>
          <a:p>
            <a:r>
              <a:rPr lang="en-US" sz="9600" dirty="0" smtClean="0">
                <a:solidFill>
                  <a:srgbClr val="00B050"/>
                </a:solidFill>
              </a:rPr>
              <a:t>Lao </a:t>
            </a:r>
            <a:r>
              <a:rPr lang="en-US" sz="9600" smtClean="0">
                <a:solidFill>
                  <a:srgbClr val="00B050"/>
                </a:solidFill>
              </a:rPr>
              <a:t>Red Cross   </a:t>
            </a:r>
            <a:r>
              <a:rPr lang="en-US" sz="9600" dirty="0" smtClean="0">
                <a:solidFill>
                  <a:srgbClr val="00B050"/>
                </a:solidFill>
              </a:rPr>
              <a:t>Progress  Update</a:t>
            </a:r>
          </a:p>
          <a:p>
            <a:endParaRPr lang="en-US" sz="5100" dirty="0" smtClean="0">
              <a:solidFill>
                <a:srgbClr val="00B050"/>
              </a:solidFill>
            </a:endParaRPr>
          </a:p>
          <a:p>
            <a:r>
              <a:rPr lang="en-US" sz="5500" dirty="0" smtClean="0">
                <a:solidFill>
                  <a:srgbClr val="00B050"/>
                </a:solidFill>
              </a:rPr>
              <a:t>Presented by : </a:t>
            </a:r>
            <a:r>
              <a:rPr lang="en-US" sz="5500" dirty="0" err="1" smtClean="0">
                <a:solidFill>
                  <a:srgbClr val="00B050"/>
                </a:solidFill>
              </a:rPr>
              <a:t>Bountheung</a:t>
            </a:r>
            <a:r>
              <a:rPr lang="en-US" sz="5500" dirty="0" smtClean="0">
                <a:solidFill>
                  <a:srgbClr val="00B050"/>
                </a:solidFill>
              </a:rPr>
              <a:t>  MENVILAY, Head of Disaster Preparedness and Relief Division, Lao Red Cross Society</a:t>
            </a:r>
          </a:p>
          <a:p>
            <a:endParaRPr lang="en-US" dirty="0" smtClean="0">
              <a:solidFill>
                <a:srgbClr val="00B050"/>
              </a:solidFill>
            </a:endParaRPr>
          </a:p>
          <a:p>
            <a:endParaRPr lang="en-US" dirty="0" smtClean="0">
              <a:solidFill>
                <a:srgbClr val="00B050"/>
              </a:solidFill>
            </a:endParaRPr>
          </a:p>
          <a:p>
            <a:endParaRPr lang="en-US" dirty="0" smtClean="0">
              <a:solidFill>
                <a:srgbClr val="00B050"/>
              </a:solidFill>
            </a:endParaRPr>
          </a:p>
          <a:p>
            <a:r>
              <a:rPr lang="en-US" sz="5500" dirty="0" smtClean="0">
                <a:solidFill>
                  <a:srgbClr val="00B050"/>
                </a:solidFill>
              </a:rPr>
              <a:t>16th RDMC Meeting   6-7 June, 2012  Singapore</a:t>
            </a:r>
            <a:endParaRPr lang="en-US" sz="5500" dirty="0">
              <a:solidFill>
                <a:srgbClr val="00B050"/>
              </a:solidFill>
            </a:endParaRPr>
          </a:p>
        </p:txBody>
      </p:sp>
      <p:pic>
        <p:nvPicPr>
          <p:cNvPr id="4" name="Picture 5" descr="Logo crl.gif"/>
          <p:cNvPicPr>
            <a:picLocks noChangeAspect="1"/>
          </p:cNvPicPr>
          <p:nvPr/>
        </p:nvPicPr>
        <p:blipFill>
          <a:blip r:embed="rId2" cstate="print"/>
          <a:stretch>
            <a:fillRect/>
          </a:stretch>
        </p:blipFill>
        <p:spPr bwMode="auto">
          <a:xfrm>
            <a:off x="4267200" y="762000"/>
            <a:ext cx="1280160" cy="128016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2667000" y="609600"/>
          <a:ext cx="5164138" cy="5891213"/>
        </p:xfrm>
        <a:graphic>
          <a:graphicData uri="http://schemas.openxmlformats.org/presentationml/2006/ole">
            <p:oleObj spid="_x0000_s1026" name="Document" r:id="rId4" imgW="7208175" imgH="8225461" progId="Word.Document.8">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0999"/>
            <a:ext cx="8229600" cy="6492240"/>
          </a:xfrm>
        </p:spPr>
        <p:txBody>
          <a:bodyPr/>
          <a:lstStyle/>
          <a:p>
            <a:pPr>
              <a:buNone/>
            </a:pPr>
            <a:endParaRPr lang="en-US" dirty="0" smtClean="0"/>
          </a:p>
          <a:p>
            <a:endParaRPr lang="en-US" dirty="0"/>
          </a:p>
        </p:txBody>
      </p:sp>
      <p:graphicFrame>
        <p:nvGraphicFramePr>
          <p:cNvPr id="18485" name="Object 53"/>
          <p:cNvGraphicFramePr>
            <a:graphicFrameLocks noChangeAspect="1"/>
          </p:cNvGraphicFramePr>
          <p:nvPr/>
        </p:nvGraphicFramePr>
        <p:xfrm>
          <a:off x="3733800" y="0"/>
          <a:ext cx="965200" cy="457199"/>
        </p:xfrm>
        <a:graphic>
          <a:graphicData uri="http://schemas.openxmlformats.org/presentationml/2006/ole">
            <p:oleObj spid="_x0000_s18485" r:id="rId3" imgW="1886213" imgH="1848108" progId="">
              <p:embed/>
            </p:oleObj>
          </a:graphicData>
        </a:graphic>
      </p:graphicFrame>
      <p:grpSp>
        <p:nvGrpSpPr>
          <p:cNvPr id="18486" name="Group 54"/>
          <p:cNvGrpSpPr>
            <a:grpSpLocks noChangeAspect="1"/>
          </p:cNvGrpSpPr>
          <p:nvPr/>
        </p:nvGrpSpPr>
        <p:grpSpPr bwMode="auto">
          <a:xfrm>
            <a:off x="685800" y="990600"/>
            <a:ext cx="9678988" cy="6172264"/>
            <a:chOff x="234" y="3796"/>
            <a:chExt cx="15480" cy="7897"/>
          </a:xfrm>
        </p:grpSpPr>
        <p:sp>
          <p:nvSpPr>
            <p:cNvPr id="18499" name="AutoShape 67"/>
            <p:cNvSpPr>
              <a:spLocks noChangeAspect="1" noChangeArrowheads="1" noTextEdit="1"/>
            </p:cNvSpPr>
            <p:nvPr/>
          </p:nvSpPr>
          <p:spPr bwMode="auto">
            <a:xfrm>
              <a:off x="234" y="3796"/>
              <a:ext cx="15480" cy="789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8498" name="Line 66"/>
            <p:cNvSpPr>
              <a:spLocks noChangeShapeType="1"/>
            </p:cNvSpPr>
            <p:nvPr/>
          </p:nvSpPr>
          <p:spPr bwMode="auto">
            <a:xfrm>
              <a:off x="5962" y="6525"/>
              <a:ext cx="1" cy="52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497" name="Line 65"/>
            <p:cNvSpPr>
              <a:spLocks noChangeShapeType="1"/>
            </p:cNvSpPr>
            <p:nvPr/>
          </p:nvSpPr>
          <p:spPr bwMode="auto">
            <a:xfrm>
              <a:off x="5962" y="7988"/>
              <a:ext cx="1" cy="432"/>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496" name="Line 64"/>
            <p:cNvSpPr>
              <a:spLocks noChangeShapeType="1"/>
            </p:cNvSpPr>
            <p:nvPr/>
          </p:nvSpPr>
          <p:spPr bwMode="auto">
            <a:xfrm>
              <a:off x="2794" y="9743"/>
              <a:ext cx="658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495" name="AutoShape 63"/>
            <p:cNvSpPr>
              <a:spLocks noChangeArrowheads="1"/>
            </p:cNvSpPr>
            <p:nvPr/>
          </p:nvSpPr>
          <p:spPr bwMode="auto">
            <a:xfrm>
              <a:off x="3037" y="7110"/>
              <a:ext cx="5688" cy="874"/>
            </a:xfrm>
            <a:prstGeom prst="flowChartAlternateProcess">
              <a:avLst/>
            </a:prstGeom>
            <a:gradFill rotWithShape="1">
              <a:gsLst>
                <a:gs pos="0">
                  <a:srgbClr val="FF9900"/>
                </a:gs>
                <a:gs pos="50000">
                  <a:srgbClr val="FFFFFF">
                    <a:alpha val="89999"/>
                  </a:srgbClr>
                </a:gs>
                <a:gs pos="100000">
                  <a:srgbClr val="FF9900"/>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Dr.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Phaipaseuth</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OUDOMKHAM</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Head of Planning and Training Section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94" name="AutoShape 62"/>
            <p:cNvSpPr>
              <a:spLocks noChangeArrowheads="1"/>
            </p:cNvSpPr>
            <p:nvPr/>
          </p:nvSpPr>
          <p:spPr bwMode="auto">
            <a:xfrm>
              <a:off x="2916" y="8475"/>
              <a:ext cx="5888" cy="704"/>
            </a:xfrm>
            <a:prstGeom prst="flowChartAlternateProcess">
              <a:avLst/>
            </a:prstGeom>
            <a:gradFill rotWithShape="1">
              <a:gsLst>
                <a:gs pos="0">
                  <a:srgbClr val="FFFFFF">
                    <a:gamma/>
                    <a:shade val="46275"/>
                    <a:invGamma/>
                  </a:srgbClr>
                </a:gs>
                <a:gs pos="50000">
                  <a:srgbClr val="FFFFFF">
                    <a:alpha val="89999"/>
                  </a:srgbClr>
                </a:gs>
                <a:gs pos="100000">
                  <a:srgbClr val="FFFFFF">
                    <a:gamma/>
                    <a:shade val="46275"/>
                    <a:invGamma/>
                  </a:srgbClr>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Mr.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Bounyong</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PHOMMACHACK</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Deputy Head of Planning Section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93" name="AutoShape 61"/>
            <p:cNvSpPr>
              <a:spLocks noChangeArrowheads="1"/>
            </p:cNvSpPr>
            <p:nvPr/>
          </p:nvSpPr>
          <p:spPr bwMode="auto">
            <a:xfrm>
              <a:off x="7181" y="10399"/>
              <a:ext cx="4633" cy="806"/>
            </a:xfrm>
            <a:prstGeom prst="flowChartAlternateProcess">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Mr.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Khammy</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CHANSAMON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Warehouse Accountant</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92" name="AutoShape 60"/>
            <p:cNvSpPr>
              <a:spLocks noChangeArrowheads="1"/>
            </p:cNvSpPr>
            <p:nvPr/>
          </p:nvSpPr>
          <p:spPr bwMode="auto">
            <a:xfrm>
              <a:off x="600" y="10230"/>
              <a:ext cx="4772" cy="807"/>
            </a:xfrm>
            <a:prstGeom prst="flowChartAlternateProcess">
              <a:avLst/>
            </a:prstGeom>
            <a:gradFill rotWithShape="1">
              <a:gsLst>
                <a:gs pos="0">
                  <a:srgbClr val="F2DBDB">
                    <a:gamma/>
                    <a:shade val="46275"/>
                    <a:invGamma/>
                  </a:srgbClr>
                </a:gs>
                <a:gs pos="50000">
                  <a:srgbClr val="F2DBDB"/>
                </a:gs>
                <a:gs pos="100000">
                  <a:srgbClr val="F2DBDB">
                    <a:gamma/>
                    <a:shade val="46275"/>
                    <a:invGamma/>
                  </a:srgbClr>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Mr.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Khamkom</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VORACHITH</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Warehouse Manager</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91" name="Line 59"/>
            <p:cNvSpPr>
              <a:spLocks noChangeShapeType="1"/>
            </p:cNvSpPr>
            <p:nvPr/>
          </p:nvSpPr>
          <p:spPr bwMode="auto">
            <a:xfrm>
              <a:off x="2793" y="9743"/>
              <a:ext cx="0" cy="48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489" name="AutoShape 57"/>
            <p:cNvSpPr>
              <a:spLocks noChangeArrowheads="1"/>
            </p:cNvSpPr>
            <p:nvPr/>
          </p:nvSpPr>
          <p:spPr bwMode="auto">
            <a:xfrm>
              <a:off x="3159" y="5745"/>
              <a:ext cx="5373" cy="739"/>
            </a:xfrm>
            <a:prstGeom prst="flowChartAlternateProcess">
              <a:avLst/>
            </a:prstGeom>
            <a:gradFill rotWithShape="1">
              <a:gsLst>
                <a:gs pos="0">
                  <a:srgbClr val="FFFF99">
                    <a:gamma/>
                    <a:shade val="46275"/>
                    <a:invGamma/>
                  </a:srgbClr>
                </a:gs>
                <a:gs pos="50000">
                  <a:srgbClr val="FFFF99"/>
                </a:gs>
                <a:gs pos="100000">
                  <a:srgbClr val="FFFF99">
                    <a:gamma/>
                    <a:shade val="46275"/>
                    <a:invGamma/>
                  </a:srgbClr>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Mr.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Somhack</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Inthirath</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Deputy Head of D</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M </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8502" name="AutoShape 70"/>
          <p:cNvSpPr>
            <a:spLocks noChangeArrowheads="1"/>
          </p:cNvSpPr>
          <p:nvPr/>
        </p:nvSpPr>
        <p:spPr bwMode="auto">
          <a:xfrm>
            <a:off x="2362200" y="1371600"/>
            <a:ext cx="3722688" cy="638175"/>
          </a:xfrm>
          <a:prstGeom prst="flowChartTerminator">
            <a:avLst/>
          </a:prstGeom>
          <a:gradFill rotWithShape="1">
            <a:gsLst>
              <a:gs pos="0">
                <a:srgbClr val="FFFF00">
                  <a:gamma/>
                  <a:shade val="46275"/>
                  <a:invGamma/>
                </a:srgbClr>
              </a:gs>
              <a:gs pos="50000">
                <a:srgbClr val="FFFF00"/>
              </a:gs>
              <a:gs pos="100000">
                <a:srgbClr val="FFFF00">
                  <a:gamma/>
                  <a:shade val="46275"/>
                  <a:invGamma/>
                </a:srgbClr>
              </a:gs>
            </a:gsLst>
            <a:lin ang="5400000" scaled="1"/>
          </a:gra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Dr. </a:t>
            </a:r>
            <a:r>
              <a:rPr kumimoji="0" lang="en-US" sz="1400" b="1" i="0" u="none" strike="noStrike" cap="none" normalizeH="0" baseline="0" dirty="0" err="1" smtClean="0">
                <a:ln>
                  <a:noFill/>
                </a:ln>
                <a:solidFill>
                  <a:schemeClr val="tx1"/>
                </a:solidFill>
                <a:effectLst/>
                <a:latin typeface="Arial" pitchFamily="34" charset="0"/>
                <a:ea typeface="Times New Roman" pitchFamily="18" charset="0"/>
                <a:cs typeface="Angsana New" pitchFamily="18" charset="-34"/>
              </a:rPr>
              <a:t>Bountheung</a:t>
            </a: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MENVILAY</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Head of DM  Division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501" name="AutoShape 69"/>
          <p:cNvSpPr>
            <a:spLocks noChangeShapeType="1"/>
          </p:cNvSpPr>
          <p:nvPr/>
        </p:nvSpPr>
        <p:spPr bwMode="auto">
          <a:xfrm>
            <a:off x="3429000" y="1093788"/>
            <a:ext cx="1588" cy="0"/>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505" name="Rectangle 73"/>
          <p:cNvSpPr>
            <a:spLocks noChangeArrowheads="1"/>
          </p:cNvSpPr>
          <p:nvPr/>
        </p:nvSpPr>
        <p:spPr bwMode="auto">
          <a:xfrm>
            <a:off x="0" y="490835"/>
            <a:ext cx="914400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511" name="Rectangle 79"/>
          <p:cNvSpPr>
            <a:spLocks noChangeArrowheads="1"/>
          </p:cNvSpPr>
          <p:nvPr/>
        </p:nvSpPr>
        <p:spPr bwMode="auto">
          <a:xfrm>
            <a:off x="0" y="5486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4" name="Line 66"/>
          <p:cNvSpPr>
            <a:spLocks noChangeShapeType="1"/>
          </p:cNvSpPr>
          <p:nvPr/>
        </p:nvSpPr>
        <p:spPr bwMode="auto">
          <a:xfrm>
            <a:off x="4267200" y="2057400"/>
            <a:ext cx="625" cy="45019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5" name="Line 65"/>
          <p:cNvSpPr>
            <a:spLocks noChangeShapeType="1"/>
          </p:cNvSpPr>
          <p:nvPr/>
        </p:nvSpPr>
        <p:spPr bwMode="auto">
          <a:xfrm>
            <a:off x="4267200" y="5334000"/>
            <a:ext cx="625" cy="33764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66" name="Line 65"/>
          <p:cNvSpPr>
            <a:spLocks noChangeShapeType="1"/>
          </p:cNvSpPr>
          <p:nvPr/>
        </p:nvSpPr>
        <p:spPr bwMode="auto">
          <a:xfrm>
            <a:off x="6400800" y="5638800"/>
            <a:ext cx="625" cy="41384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18512" name="Rectangle 80"/>
          <p:cNvSpPr>
            <a:spLocks noChangeArrowheads="1"/>
          </p:cNvSpPr>
          <p:nvPr/>
        </p:nvSpPr>
        <p:spPr bwMode="auto">
          <a:xfrm>
            <a:off x="0" y="589931"/>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Structure of Disaster Management Division</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Lao Red Cross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126480" cy="822960"/>
          </a:xfrm>
          <a:solidFill>
            <a:schemeClr val="accent6"/>
          </a:solidFill>
        </p:spPr>
        <p:txBody>
          <a:bodyPr>
            <a:normAutofit/>
          </a:bodyPr>
          <a:lstStyle/>
          <a:p>
            <a:r>
              <a:rPr lang="en-US" sz="2400" dirty="0" smtClean="0">
                <a:solidFill>
                  <a:srgbClr val="0070C0"/>
                </a:solidFill>
              </a:rPr>
              <a:t>CBDRR Program undertaken in 2010-2012</a:t>
            </a:r>
            <a:endParaRPr lang="en-US" sz="2400" dirty="0">
              <a:solidFill>
                <a:srgbClr val="0070C0"/>
              </a:solidFill>
            </a:endParaRPr>
          </a:p>
        </p:txBody>
      </p:sp>
      <p:sp>
        <p:nvSpPr>
          <p:cNvPr id="3" name="Content Placeholder 2"/>
          <p:cNvSpPr>
            <a:spLocks noGrp="1"/>
          </p:cNvSpPr>
          <p:nvPr>
            <p:ph idx="1"/>
          </p:nvPr>
        </p:nvSpPr>
        <p:spPr>
          <a:xfrm>
            <a:off x="457200" y="1219200"/>
            <a:ext cx="8229600" cy="5394960"/>
          </a:xfrm>
        </p:spPr>
        <p:txBody>
          <a:bodyPr>
            <a:normAutofit/>
          </a:bodyPr>
          <a:lstStyle/>
          <a:p>
            <a:r>
              <a:rPr lang="en-US" sz="2400" dirty="0" smtClean="0"/>
              <a:t>Capacity building :</a:t>
            </a:r>
          </a:p>
          <a:p>
            <a:pPr>
              <a:buNone/>
            </a:pPr>
            <a:r>
              <a:rPr lang="en-US" sz="2400" dirty="0" smtClean="0"/>
              <a:t>     - 6 DM and 1 Health staff participated DRR FS (2010) organized by RDMU, IFRC Bangkok Office in </a:t>
            </a:r>
            <a:r>
              <a:rPr lang="en-US" sz="2400" dirty="0" err="1" smtClean="0"/>
              <a:t>Savannakhet,Laos</a:t>
            </a:r>
            <a:endParaRPr lang="en-US" sz="2400" dirty="0" smtClean="0"/>
          </a:p>
          <a:p>
            <a:pPr>
              <a:buNone/>
            </a:pPr>
            <a:r>
              <a:rPr lang="en-US" sz="2400" dirty="0" smtClean="0"/>
              <a:t>	- 3 DM and 1 Health staff participated DRR FS (2012) </a:t>
            </a:r>
          </a:p>
          <a:p>
            <a:pPr>
              <a:buNone/>
            </a:pPr>
            <a:r>
              <a:rPr lang="en-US" sz="2400" dirty="0" smtClean="0"/>
              <a:t>       co-organized by CSRU,IFRC Bangkok Office in Chiang Mai,</a:t>
            </a:r>
          </a:p>
          <a:p>
            <a:pPr>
              <a:buNone/>
            </a:pPr>
            <a:r>
              <a:rPr lang="en-US" sz="2400" dirty="0" smtClean="0"/>
              <a:t>       Thailand.</a:t>
            </a:r>
          </a:p>
          <a:p>
            <a:pPr>
              <a:buNone/>
            </a:pPr>
            <a:r>
              <a:rPr lang="en-US" sz="2400" dirty="0" smtClean="0"/>
              <a:t>	- CBDRR </a:t>
            </a:r>
            <a:r>
              <a:rPr lang="en-US" sz="2400" dirty="0" err="1" smtClean="0"/>
              <a:t>ToT</a:t>
            </a:r>
            <a:r>
              <a:rPr lang="en-US" sz="2400" dirty="0" smtClean="0"/>
              <a:t> conducted toward DDMCs :</a:t>
            </a:r>
          </a:p>
          <a:p>
            <a:pPr>
              <a:buNone/>
            </a:pPr>
            <a:r>
              <a:rPr lang="en-US" sz="2400" dirty="0" smtClean="0"/>
              <a:t>            </a:t>
            </a:r>
            <a:r>
              <a:rPr lang="en-US" sz="2400" dirty="0" smtClean="0">
                <a:sym typeface="Symbol"/>
              </a:rPr>
              <a:t> in </a:t>
            </a:r>
            <a:r>
              <a:rPr lang="en-US" sz="2400" dirty="0" err="1" smtClean="0">
                <a:sym typeface="Symbol"/>
              </a:rPr>
              <a:t>Lamam</a:t>
            </a:r>
            <a:r>
              <a:rPr lang="en-US" sz="2400" dirty="0" smtClean="0">
                <a:sym typeface="Symbol"/>
              </a:rPr>
              <a:t> district, </a:t>
            </a:r>
            <a:r>
              <a:rPr lang="en-US" sz="2400" dirty="0" err="1" smtClean="0">
                <a:sym typeface="Symbol"/>
              </a:rPr>
              <a:t>Sekong</a:t>
            </a:r>
            <a:r>
              <a:rPr lang="en-US" sz="2400" dirty="0" smtClean="0">
                <a:sym typeface="Symbol"/>
              </a:rPr>
              <a:t> province (Care International)</a:t>
            </a:r>
          </a:p>
          <a:p>
            <a:pPr>
              <a:buNone/>
            </a:pPr>
            <a:r>
              <a:rPr lang="en-US" sz="2400" dirty="0" smtClean="0">
                <a:sym typeface="Symbol"/>
              </a:rPr>
              <a:t>                  institutionalized  VDPUs in 8 targeted villages.        </a:t>
            </a:r>
          </a:p>
          <a:p>
            <a:pPr>
              <a:buNone/>
            </a:pPr>
            <a:r>
              <a:rPr lang="en-US" sz="2400" dirty="0" smtClean="0">
                <a:sym typeface="Symbol"/>
              </a:rPr>
              <a:t>	        in </a:t>
            </a:r>
            <a:r>
              <a:rPr lang="en-US" sz="2400" dirty="0" err="1" smtClean="0">
                <a:sym typeface="Symbol"/>
              </a:rPr>
              <a:t>Sanamxay</a:t>
            </a:r>
            <a:r>
              <a:rPr lang="en-US" sz="2400" dirty="0" smtClean="0">
                <a:sym typeface="Symbol"/>
              </a:rPr>
              <a:t>, </a:t>
            </a:r>
            <a:r>
              <a:rPr lang="en-US" sz="2400" dirty="0" err="1" smtClean="0">
                <a:sym typeface="Symbol"/>
              </a:rPr>
              <a:t>Phouvong</a:t>
            </a:r>
            <a:r>
              <a:rPr lang="en-US" sz="2400" dirty="0" smtClean="0">
                <a:sym typeface="Symbol"/>
              </a:rPr>
              <a:t> and </a:t>
            </a:r>
            <a:r>
              <a:rPr lang="en-US" sz="2400" dirty="0" err="1" smtClean="0">
                <a:sym typeface="Symbol"/>
              </a:rPr>
              <a:t>Xanxay</a:t>
            </a:r>
            <a:r>
              <a:rPr lang="en-US" sz="2400" dirty="0" smtClean="0">
                <a:sym typeface="Symbol"/>
              </a:rPr>
              <a:t> districts, </a:t>
            </a:r>
            <a:r>
              <a:rPr lang="en-US" sz="2400" dirty="0" err="1" smtClean="0">
                <a:sym typeface="Symbol"/>
              </a:rPr>
              <a:t>Attapeu</a:t>
            </a:r>
            <a:r>
              <a:rPr lang="en-US" sz="2400" dirty="0" smtClean="0">
                <a:sym typeface="Symbol"/>
              </a:rPr>
              <a:t> </a:t>
            </a:r>
          </a:p>
          <a:p>
            <a:pPr>
              <a:buNone/>
            </a:pPr>
            <a:r>
              <a:rPr lang="en-US" sz="2400" dirty="0" smtClean="0">
                <a:sym typeface="Symbol"/>
              </a:rPr>
              <a:t>                  province (UNICEF, USAID/OFDA) institutionalized 65 </a:t>
            </a:r>
          </a:p>
          <a:p>
            <a:pPr>
              <a:buNone/>
            </a:pPr>
            <a:r>
              <a:rPr lang="en-US" sz="2400" dirty="0" smtClean="0">
                <a:sym typeface="Symbol"/>
              </a:rPr>
              <a:t>                  targeted villages.</a:t>
            </a:r>
            <a:endParaRPr lang="en-US" sz="2400" dirty="0" smtClean="0"/>
          </a:p>
          <a:p>
            <a:pPr>
              <a:buNone/>
            </a:pPr>
            <a:endParaRPr lang="en-US" sz="2400" dirty="0" smtClean="0"/>
          </a:p>
          <a:p>
            <a:endParaRPr lang="en-US" sz="2400" dirty="0" smtClean="0"/>
          </a:p>
          <a:p>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199"/>
            <a:ext cx="8229600" cy="5486400"/>
          </a:xfrm>
        </p:spPr>
        <p:txBody>
          <a:bodyPr/>
          <a:lstStyle/>
          <a:p>
            <a:pPr>
              <a:buNone/>
            </a:pPr>
            <a:r>
              <a:rPr lang="en-US" dirty="0" smtClean="0"/>
              <a:t>       </a:t>
            </a:r>
            <a:r>
              <a:rPr lang="en-US" sz="2400" dirty="0" smtClean="0">
                <a:sym typeface="Symbol"/>
              </a:rPr>
              <a:t> CBDRR training conducted toward VDPUs and RCVs in 6 </a:t>
            </a:r>
          </a:p>
          <a:p>
            <a:pPr>
              <a:buNone/>
            </a:pPr>
            <a:r>
              <a:rPr lang="en-US" sz="2400" dirty="0" smtClean="0">
                <a:sym typeface="Symbol"/>
              </a:rPr>
              <a:t>               targeted villages of </a:t>
            </a:r>
            <a:r>
              <a:rPr lang="en-US" sz="2400" dirty="0" err="1" smtClean="0">
                <a:sym typeface="Symbol"/>
              </a:rPr>
              <a:t>Munlapamok</a:t>
            </a:r>
            <a:r>
              <a:rPr lang="en-US" sz="2400" dirty="0" smtClean="0">
                <a:sym typeface="Symbol"/>
              </a:rPr>
              <a:t> district, </a:t>
            </a:r>
            <a:r>
              <a:rPr lang="en-US" sz="2400" dirty="0" err="1" smtClean="0">
                <a:sym typeface="Symbol"/>
              </a:rPr>
              <a:t>Champasak</a:t>
            </a:r>
            <a:r>
              <a:rPr lang="en-US" sz="2400" dirty="0" smtClean="0">
                <a:sym typeface="Symbol"/>
              </a:rPr>
              <a:t> </a:t>
            </a:r>
          </a:p>
          <a:p>
            <a:pPr>
              <a:buNone/>
            </a:pPr>
            <a:r>
              <a:rPr lang="en-US" sz="2400" dirty="0" smtClean="0">
                <a:sym typeface="Symbol"/>
              </a:rPr>
              <a:t>               province (LRC CBDRR program supported by  JRCs/CSRU</a:t>
            </a:r>
          </a:p>
          <a:p>
            <a:pPr>
              <a:buNone/>
            </a:pPr>
            <a:r>
              <a:rPr lang="en-US" sz="2400" dirty="0" smtClean="0">
                <a:sym typeface="Symbol"/>
              </a:rPr>
              <a:t>               </a:t>
            </a:r>
            <a:r>
              <a:rPr lang="en-US" sz="2400" dirty="0" err="1" smtClean="0">
                <a:sym typeface="Symbol"/>
              </a:rPr>
              <a:t>IFRC,Bangkok</a:t>
            </a:r>
            <a:r>
              <a:rPr lang="en-US" sz="2400" dirty="0" smtClean="0">
                <a:sym typeface="Symbol"/>
              </a:rPr>
              <a:t> Office)</a:t>
            </a:r>
          </a:p>
          <a:p>
            <a:pPr>
              <a:buNone/>
            </a:pPr>
            <a:endParaRPr lang="en-US" sz="2400" dirty="0" smtClean="0">
              <a:sym typeface="Symbol"/>
            </a:endParaRPr>
          </a:p>
          <a:p>
            <a:pPr>
              <a:buNone/>
            </a:pPr>
            <a:r>
              <a:rPr lang="en-US" sz="2400" dirty="0" smtClean="0">
                <a:sym typeface="Symbol"/>
              </a:rPr>
              <a:t>	      CBDRM conducted toward DDMCs in 3 districts </a:t>
            </a:r>
          </a:p>
          <a:p>
            <a:pPr>
              <a:buNone/>
            </a:pPr>
            <a:r>
              <a:rPr lang="en-US" sz="2400" dirty="0" smtClean="0">
                <a:sym typeface="Symbol"/>
              </a:rPr>
              <a:t>               including </a:t>
            </a:r>
            <a:r>
              <a:rPr lang="en-US" sz="2400" dirty="0" err="1" smtClean="0">
                <a:sym typeface="Symbol"/>
              </a:rPr>
              <a:t>Meung</a:t>
            </a:r>
            <a:r>
              <a:rPr lang="en-US" sz="2400" dirty="0" smtClean="0">
                <a:sym typeface="Symbol"/>
              </a:rPr>
              <a:t>, </a:t>
            </a:r>
            <a:r>
              <a:rPr lang="en-US" sz="2400" dirty="0" err="1" smtClean="0">
                <a:sym typeface="Symbol"/>
              </a:rPr>
              <a:t>Paktha</a:t>
            </a:r>
            <a:r>
              <a:rPr lang="en-US" sz="2400" dirty="0" smtClean="0">
                <a:sym typeface="Symbol"/>
              </a:rPr>
              <a:t> and </a:t>
            </a:r>
            <a:r>
              <a:rPr lang="en-US" sz="2400" dirty="0" err="1" smtClean="0">
                <a:sym typeface="Symbol"/>
              </a:rPr>
              <a:t>Pha</a:t>
            </a:r>
            <a:r>
              <a:rPr lang="en-US" sz="2400" dirty="0" smtClean="0">
                <a:sym typeface="Symbol"/>
              </a:rPr>
              <a:t> </a:t>
            </a:r>
            <a:r>
              <a:rPr lang="en-US" sz="2400" dirty="0" err="1" smtClean="0">
                <a:sym typeface="Symbol"/>
              </a:rPr>
              <a:t>oudom</a:t>
            </a:r>
            <a:r>
              <a:rPr lang="en-US" sz="2400" dirty="0" smtClean="0">
                <a:sym typeface="Symbol"/>
              </a:rPr>
              <a:t> of </a:t>
            </a:r>
            <a:r>
              <a:rPr lang="en-US" sz="2400" dirty="0" err="1" smtClean="0">
                <a:sym typeface="Symbol"/>
              </a:rPr>
              <a:t>Bokeo</a:t>
            </a:r>
            <a:r>
              <a:rPr lang="en-US" sz="2400" dirty="0" smtClean="0">
                <a:sym typeface="Symbol"/>
              </a:rPr>
              <a:t> </a:t>
            </a:r>
          </a:p>
          <a:p>
            <a:pPr>
              <a:buNone/>
            </a:pPr>
            <a:r>
              <a:rPr lang="en-US" sz="2400" dirty="0" smtClean="0">
                <a:sym typeface="Symbol"/>
              </a:rPr>
              <a:t>               province (Plan International/</a:t>
            </a:r>
            <a:r>
              <a:rPr lang="en-US" sz="2400" dirty="0" err="1" smtClean="0">
                <a:sym typeface="Symbol"/>
              </a:rPr>
              <a:t>AusAid</a:t>
            </a:r>
            <a:r>
              <a:rPr lang="en-US" sz="2400" dirty="0" smtClean="0">
                <a:sym typeface="Symbol"/>
              </a:rPr>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212080" cy="457200"/>
          </a:xfrm>
          <a:solidFill>
            <a:srgbClr val="FFFF00"/>
          </a:solidFill>
        </p:spPr>
        <p:txBody>
          <a:bodyPr>
            <a:normAutofit/>
          </a:bodyPr>
          <a:lstStyle/>
          <a:p>
            <a:r>
              <a:rPr lang="en-US" sz="2400" dirty="0" smtClean="0">
                <a:solidFill>
                  <a:srgbClr val="0070C0"/>
                </a:solidFill>
              </a:rPr>
              <a:t>Early warning and reporting line</a:t>
            </a:r>
            <a:endParaRPr lang="en-US" sz="2400" dirty="0">
              <a:solidFill>
                <a:srgbClr val="0070C0"/>
              </a:solidFill>
            </a:endParaRPr>
          </a:p>
        </p:txBody>
      </p:sp>
      <p:sp>
        <p:nvSpPr>
          <p:cNvPr id="3" name="Content Placeholder 2"/>
          <p:cNvSpPr>
            <a:spLocks noGrp="1"/>
          </p:cNvSpPr>
          <p:nvPr>
            <p:ph idx="1"/>
          </p:nvPr>
        </p:nvSpPr>
        <p:spPr/>
        <p:txBody>
          <a:bodyPr>
            <a:normAutofit/>
          </a:bodyPr>
          <a:lstStyle/>
          <a:p>
            <a:r>
              <a:rPr lang="en-US" sz="2400" dirty="0" smtClean="0"/>
              <a:t>LRC access to the web : </a:t>
            </a:r>
            <a:r>
              <a:rPr lang="en-US" sz="2400" dirty="0" smtClean="0">
                <a:hlinkClick r:id="rId2"/>
              </a:rPr>
              <a:t>www.Tropical Storm Risk</a:t>
            </a:r>
            <a:endParaRPr lang="en-US" sz="2400" dirty="0" smtClean="0"/>
          </a:p>
          <a:p>
            <a:pPr>
              <a:buNone/>
            </a:pPr>
            <a:r>
              <a:rPr lang="en-US" sz="2400" dirty="0" smtClean="0"/>
              <a:t>                                                </a:t>
            </a:r>
            <a:r>
              <a:rPr lang="en-US" sz="2400" dirty="0" smtClean="0">
                <a:hlinkClick r:id="rId3"/>
              </a:rPr>
              <a:t>www.mrc.org</a:t>
            </a:r>
            <a:endParaRPr lang="en-US" sz="2400" dirty="0" smtClean="0"/>
          </a:p>
          <a:p>
            <a:pPr>
              <a:buNone/>
            </a:pPr>
            <a:r>
              <a:rPr lang="en-US" sz="2400" dirty="0" smtClean="0"/>
              <a:t>     </a:t>
            </a:r>
            <a:r>
              <a:rPr lang="en-US" sz="2400" dirty="0" smtClean="0">
                <a:sym typeface="Symbol"/>
              </a:rPr>
              <a:t></a:t>
            </a:r>
            <a:r>
              <a:rPr lang="en-US" sz="2400" dirty="0" smtClean="0"/>
              <a:t> Weather forecast  from  DMH trough National Radio  </a:t>
            </a:r>
          </a:p>
          <a:p>
            <a:pPr>
              <a:buNone/>
            </a:pPr>
            <a:r>
              <a:rPr lang="en-US" sz="2400" dirty="0" smtClean="0"/>
              <a:t>           Station</a:t>
            </a:r>
          </a:p>
          <a:p>
            <a:pPr>
              <a:buNone/>
            </a:pPr>
            <a:r>
              <a:rPr lang="en-US" sz="2400" dirty="0" smtClean="0"/>
              <a:t>       </a:t>
            </a:r>
            <a:r>
              <a:rPr lang="en-US" sz="2400" dirty="0" smtClean="0">
                <a:sym typeface="Symbol"/>
              </a:rPr>
              <a:t></a:t>
            </a:r>
            <a:r>
              <a:rPr lang="en-US" sz="2400" dirty="0" smtClean="0"/>
              <a:t>VDPUs and RCVs release weather forecast information by</a:t>
            </a:r>
          </a:p>
          <a:p>
            <a:pPr>
              <a:buNone/>
            </a:pPr>
            <a:r>
              <a:rPr lang="en-US" sz="2400" dirty="0" smtClean="0"/>
              <a:t>          using loudspeakers to warn community people.</a:t>
            </a:r>
          </a:p>
          <a:p>
            <a:pPr>
              <a:buNone/>
            </a:pPr>
            <a:r>
              <a:rPr lang="en-US" sz="2400" dirty="0" smtClean="0">
                <a:latin typeface="Trebuchet MS"/>
              </a:rPr>
              <a:t>.  (Affected areas)VDPUs </a:t>
            </a:r>
            <a:r>
              <a:rPr lang="en-US" sz="2400" dirty="0" smtClean="0">
                <a:latin typeface="Trebuchet MS"/>
                <a:sym typeface="Symbol"/>
              </a:rPr>
              <a:t> RC sub-branch  Branch  HQ (consolidate data with NDMO and mass media) </a:t>
            </a:r>
          </a:p>
          <a:p>
            <a:pPr>
              <a:buNone/>
            </a:pPr>
            <a:r>
              <a:rPr lang="en-US" sz="2400" dirty="0" smtClean="0">
                <a:latin typeface="Trebuchet MS"/>
                <a:sym typeface="Symbol"/>
              </a:rPr>
              <a:t>    Post information into DMIS.</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303520" cy="640080"/>
          </a:xfrm>
          <a:solidFill>
            <a:srgbClr val="FFFF00"/>
          </a:solidFill>
        </p:spPr>
        <p:txBody>
          <a:bodyPr>
            <a:normAutofit fontScale="90000"/>
          </a:bodyPr>
          <a:lstStyle/>
          <a:p>
            <a:r>
              <a:rPr lang="en-US" dirty="0" smtClean="0">
                <a:solidFill>
                  <a:schemeClr val="tx2"/>
                </a:solidFill>
              </a:rPr>
              <a:t>Flood relief operations</a:t>
            </a:r>
            <a:endParaRPr lang="en-US" dirty="0">
              <a:solidFill>
                <a:schemeClr val="tx2"/>
              </a:solidFill>
            </a:endParaRPr>
          </a:p>
        </p:txBody>
      </p:sp>
      <p:sp>
        <p:nvSpPr>
          <p:cNvPr id="3" name="Content Placeholder 2"/>
          <p:cNvSpPr>
            <a:spLocks noGrp="1"/>
          </p:cNvSpPr>
          <p:nvPr>
            <p:ph idx="1"/>
          </p:nvPr>
        </p:nvSpPr>
        <p:spPr>
          <a:xfrm>
            <a:off x="457200" y="1142999"/>
            <a:ext cx="8229600" cy="5212080"/>
          </a:xfrm>
        </p:spPr>
        <p:txBody>
          <a:bodyPr>
            <a:normAutofit/>
          </a:bodyPr>
          <a:lstStyle/>
          <a:p>
            <a:r>
              <a:rPr lang="en-US" sz="2400" dirty="0" err="1" smtClean="0"/>
              <a:t>Haima</a:t>
            </a:r>
            <a:r>
              <a:rPr lang="en-US" sz="2400" dirty="0" smtClean="0"/>
              <a:t> and Nock-ten tropical storms hit Laos in late </a:t>
            </a:r>
            <a:r>
              <a:rPr lang="en-US" sz="2400" dirty="0" err="1" smtClean="0"/>
              <a:t>june</a:t>
            </a:r>
            <a:r>
              <a:rPr lang="en-US" sz="2400" dirty="0" smtClean="0"/>
              <a:t> and August 2011 caused big floods in the north, central and south of Laos, LRC received DREF from IFRC and generous contribution  from NSs to support LRC for delivering humanitarian assistance to the flood victims :</a:t>
            </a:r>
          </a:p>
          <a:p>
            <a:pPr>
              <a:buNone/>
            </a:pPr>
            <a:r>
              <a:rPr lang="en-US" sz="2400" dirty="0" smtClean="0"/>
              <a:t>		- Singapore Red Cross</a:t>
            </a:r>
          </a:p>
          <a:p>
            <a:pPr>
              <a:buNone/>
            </a:pPr>
            <a:r>
              <a:rPr lang="en-US" sz="2400" dirty="0" smtClean="0"/>
              <a:t>		- Thai Red Cross</a:t>
            </a:r>
          </a:p>
          <a:p>
            <a:pPr>
              <a:buNone/>
            </a:pPr>
            <a:r>
              <a:rPr lang="en-US" sz="2400" dirty="0" smtClean="0"/>
              <a:t>		- Cambodian Red Cross  </a:t>
            </a:r>
          </a:p>
          <a:p>
            <a:pPr>
              <a:buNone/>
            </a:pPr>
            <a:r>
              <a:rPr lang="en-US" sz="2400" dirty="0" smtClean="0"/>
              <a:t>		- Red Cross Society of China</a:t>
            </a:r>
          </a:p>
          <a:p>
            <a:pPr>
              <a:buNone/>
            </a:pPr>
            <a:r>
              <a:rPr lang="en-US" sz="2400" dirty="0" smtClean="0"/>
              <a:t>		- </a:t>
            </a:r>
            <a:r>
              <a:rPr lang="en-US" sz="2400" dirty="0" err="1" smtClean="0"/>
              <a:t>Lux</a:t>
            </a:r>
            <a:r>
              <a:rPr lang="en-US" sz="2400" dirty="0" smtClean="0"/>
              <a:t> Red Cross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931920" cy="548640"/>
          </a:xfrm>
          <a:solidFill>
            <a:schemeClr val="accent6">
              <a:lumMod val="60000"/>
              <a:lumOff val="40000"/>
            </a:schemeClr>
          </a:solidFill>
        </p:spPr>
        <p:txBody>
          <a:bodyPr>
            <a:normAutofit fontScale="90000"/>
          </a:bodyPr>
          <a:lstStyle/>
          <a:p>
            <a:r>
              <a:rPr lang="en-US" sz="3200" dirty="0" smtClean="0"/>
              <a:t>Future plans</a:t>
            </a:r>
            <a:endParaRPr lang="en-US" sz="3200" dirty="0"/>
          </a:p>
        </p:txBody>
      </p:sp>
      <p:sp>
        <p:nvSpPr>
          <p:cNvPr id="3" name="Content Placeholder 2"/>
          <p:cNvSpPr>
            <a:spLocks noGrp="1"/>
          </p:cNvSpPr>
          <p:nvPr>
            <p:ph idx="1"/>
          </p:nvPr>
        </p:nvSpPr>
        <p:spPr>
          <a:xfrm>
            <a:off x="457200" y="1295399"/>
            <a:ext cx="8229600" cy="5303520"/>
          </a:xfrm>
        </p:spPr>
        <p:txBody>
          <a:bodyPr>
            <a:normAutofit/>
          </a:bodyPr>
          <a:lstStyle/>
          <a:p>
            <a:pPr>
              <a:buNone/>
            </a:pPr>
            <a:r>
              <a:rPr lang="en-US" sz="2400" dirty="0" smtClean="0"/>
              <a:t> </a:t>
            </a:r>
            <a:r>
              <a:rPr lang="en-US" sz="1800" dirty="0" smtClean="0">
                <a:latin typeface="Trebuchet MS"/>
              </a:rPr>
              <a:t>. </a:t>
            </a:r>
            <a:r>
              <a:rPr lang="en-US" sz="1800" dirty="0" smtClean="0"/>
              <a:t>Closely coordinate with NDMO in terms of implementation of PM Decree 373 dated 21 October 2011.</a:t>
            </a:r>
          </a:p>
          <a:p>
            <a:pPr>
              <a:buNone/>
            </a:pPr>
            <a:r>
              <a:rPr lang="en-US" sz="1800" dirty="0" smtClean="0"/>
              <a:t> </a:t>
            </a:r>
            <a:r>
              <a:rPr lang="en-US" sz="1800" dirty="0" smtClean="0">
                <a:latin typeface="Trebuchet MS"/>
              </a:rPr>
              <a:t>.C</a:t>
            </a:r>
            <a:r>
              <a:rPr lang="en-US" sz="1800" dirty="0" smtClean="0"/>
              <a:t>ontinue to implement  next phase of LRC CBDRR </a:t>
            </a:r>
            <a:r>
              <a:rPr lang="en-US" sz="1800" dirty="0" err="1" smtClean="0"/>
              <a:t>Programme</a:t>
            </a:r>
            <a:r>
              <a:rPr lang="en-US" sz="1800" dirty="0" smtClean="0"/>
              <a:t> (2010-2014)</a:t>
            </a:r>
          </a:p>
          <a:p>
            <a:pPr>
              <a:buNone/>
            </a:pPr>
            <a:endParaRPr lang="en-US" sz="1800" dirty="0" smtClean="0"/>
          </a:p>
          <a:p>
            <a:pPr>
              <a:buNone/>
            </a:pPr>
            <a:r>
              <a:rPr lang="en-US" sz="1800" dirty="0" smtClean="0">
                <a:latin typeface="Trebuchet MS"/>
              </a:rPr>
              <a:t>. Strengthen partnership with CSRU and NGOs to conduct CBDRR in disaster</a:t>
            </a:r>
          </a:p>
          <a:p>
            <a:pPr>
              <a:buNone/>
            </a:pPr>
            <a:r>
              <a:rPr lang="en-US" sz="1800" dirty="0" smtClean="0">
                <a:latin typeface="Trebuchet MS"/>
              </a:rPr>
              <a:t>   prone areas.</a:t>
            </a:r>
          </a:p>
          <a:p>
            <a:pPr>
              <a:buNone/>
            </a:pPr>
            <a:endParaRPr lang="en-US" sz="1800" dirty="0" smtClean="0">
              <a:latin typeface="Trebuchet MS"/>
            </a:endParaRPr>
          </a:p>
          <a:p>
            <a:pPr>
              <a:buNone/>
            </a:pPr>
            <a:r>
              <a:rPr lang="en-US" sz="1800" dirty="0" smtClean="0">
                <a:latin typeface="Trebuchet MS"/>
              </a:rPr>
              <a:t>. Organize pre-seasonal flooding meeting with involved LRC divisions. </a:t>
            </a:r>
          </a:p>
          <a:p>
            <a:pPr>
              <a:buNone/>
            </a:pPr>
            <a:endParaRPr lang="en-US" sz="1800" dirty="0" smtClean="0">
              <a:latin typeface="Trebuchet MS"/>
            </a:endParaRPr>
          </a:p>
          <a:p>
            <a:pPr>
              <a:buNone/>
            </a:pPr>
            <a:r>
              <a:rPr lang="en-US" sz="1800" dirty="0" smtClean="0">
                <a:latin typeface="Trebuchet MS"/>
              </a:rPr>
              <a:t>.  Follow-up LRC-</a:t>
            </a:r>
            <a:r>
              <a:rPr lang="en-US" sz="1800" dirty="0" err="1" smtClean="0">
                <a:latin typeface="Trebuchet MS"/>
              </a:rPr>
              <a:t>LuxRC</a:t>
            </a:r>
            <a:r>
              <a:rPr lang="en-US" sz="1800" dirty="0" smtClean="0">
                <a:latin typeface="Trebuchet MS"/>
              </a:rPr>
              <a:t> cooperation Agreement to be started in September 2012 :</a:t>
            </a:r>
          </a:p>
          <a:p>
            <a:pPr>
              <a:buNone/>
            </a:pPr>
            <a:r>
              <a:rPr lang="en-US" sz="1800" dirty="0" smtClean="0">
                <a:latin typeface="Trebuchet MS"/>
              </a:rPr>
              <a:t>	</a:t>
            </a:r>
            <a:r>
              <a:rPr lang="en-US" sz="1800" dirty="0" smtClean="0">
                <a:latin typeface="Trebuchet MS"/>
                <a:sym typeface="Symbol"/>
              </a:rPr>
              <a:t> Upgrading warehouses;</a:t>
            </a:r>
          </a:p>
          <a:p>
            <a:pPr>
              <a:buNone/>
            </a:pPr>
            <a:r>
              <a:rPr lang="en-US" sz="1800" dirty="0" smtClean="0">
                <a:latin typeface="Trebuchet MS"/>
                <a:sym typeface="Symbol"/>
              </a:rPr>
              <a:t>	 NDRT refresher course and develop </a:t>
            </a:r>
            <a:r>
              <a:rPr lang="en-US" sz="1800" dirty="0" err="1" smtClean="0">
                <a:latin typeface="Trebuchet MS"/>
                <a:sym typeface="Symbol"/>
              </a:rPr>
              <a:t>S</a:t>
            </a:r>
            <a:r>
              <a:rPr lang="en-US" sz="1800" dirty="0" err="1" smtClean="0">
                <a:latin typeface="Trebuchet MS"/>
              </a:rPr>
              <a:t>oPs</a:t>
            </a:r>
            <a:endParaRPr lang="en-US" sz="1800" dirty="0" smtClean="0">
              <a:latin typeface="Trebuchet MS"/>
            </a:endParaRPr>
          </a:p>
          <a:p>
            <a:pPr>
              <a:buNone/>
            </a:pPr>
            <a:r>
              <a:rPr lang="en-US" sz="1800" dirty="0" smtClean="0">
                <a:latin typeface="Trebuchet MS"/>
              </a:rPr>
              <a:t>	</a:t>
            </a:r>
            <a:r>
              <a:rPr lang="en-US" sz="1800" dirty="0" smtClean="0">
                <a:latin typeface="Trebuchet MS"/>
                <a:sym typeface="Symbol"/>
              </a:rPr>
              <a:t> Warehouse management training</a:t>
            </a:r>
          </a:p>
          <a:p>
            <a:pPr>
              <a:buNone/>
            </a:pPr>
            <a:r>
              <a:rPr lang="en-US" sz="1800" dirty="0" smtClean="0">
                <a:latin typeface="Trebuchet MS"/>
                <a:sym typeface="Symbol"/>
              </a:rPr>
              <a:t>	 Shelter training</a:t>
            </a:r>
            <a:endParaRPr lang="en-US" sz="1800" dirty="0" smtClean="0"/>
          </a:p>
          <a:p>
            <a:endParaRPr lang="en-US" sz="2400" dirty="0" smtClean="0"/>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14800" cy="457200"/>
          </a:xfrm>
          <a:solidFill>
            <a:schemeClr val="accent6">
              <a:lumMod val="40000"/>
              <a:lumOff val="60000"/>
            </a:schemeClr>
          </a:solidFill>
        </p:spPr>
        <p:txBody>
          <a:bodyPr>
            <a:noAutofit/>
          </a:bodyPr>
          <a:lstStyle/>
          <a:p>
            <a:r>
              <a:rPr lang="en-US" sz="2800" dirty="0" smtClean="0"/>
              <a:t>Future plans </a:t>
            </a:r>
            <a:r>
              <a:rPr lang="en-US" sz="1800" dirty="0" smtClean="0"/>
              <a:t>continued</a:t>
            </a:r>
            <a:endParaRPr lang="en-US" sz="1800" dirty="0"/>
          </a:p>
        </p:txBody>
      </p:sp>
      <p:sp>
        <p:nvSpPr>
          <p:cNvPr id="3" name="Content Placeholder 2"/>
          <p:cNvSpPr>
            <a:spLocks noGrp="1"/>
          </p:cNvSpPr>
          <p:nvPr>
            <p:ph idx="1"/>
          </p:nvPr>
        </p:nvSpPr>
        <p:spPr>
          <a:xfrm>
            <a:off x="381000" y="914400"/>
            <a:ext cx="8229600" cy="4525963"/>
          </a:xfrm>
        </p:spPr>
        <p:txBody>
          <a:bodyPr>
            <a:normAutofit/>
          </a:bodyPr>
          <a:lstStyle/>
          <a:p>
            <a:pPr>
              <a:buFontTx/>
              <a:buChar char="-"/>
            </a:pPr>
            <a:r>
              <a:rPr lang="en-US" sz="1800" dirty="0" smtClean="0">
                <a:latin typeface="Trebuchet MS"/>
              </a:rPr>
              <a:t>Finalization of D M  policy and Strategy and Annual plans </a:t>
            </a:r>
          </a:p>
          <a:p>
            <a:pPr>
              <a:buFontTx/>
              <a:buChar char="-"/>
            </a:pPr>
            <a:r>
              <a:rPr lang="en-US" sz="1800" dirty="0" smtClean="0">
                <a:latin typeface="Trebuchet MS"/>
              </a:rPr>
              <a:t>Development of Information Management system</a:t>
            </a:r>
          </a:p>
          <a:p>
            <a:pPr>
              <a:buFontTx/>
              <a:buChar char="-"/>
            </a:pPr>
            <a:r>
              <a:rPr lang="en-US" sz="1800" dirty="0" smtClean="0">
                <a:latin typeface="Trebuchet MS"/>
              </a:rPr>
              <a:t>Creation of M&amp;E system</a:t>
            </a:r>
          </a:p>
          <a:p>
            <a:pPr>
              <a:buFontTx/>
              <a:buChar char="-"/>
            </a:pPr>
            <a:r>
              <a:rPr lang="en-US" sz="1800" dirty="0" smtClean="0">
                <a:latin typeface="Trebuchet MS"/>
              </a:rPr>
              <a:t>Follow up of </a:t>
            </a:r>
            <a:r>
              <a:rPr lang="en-US" sz="1800" dirty="0" err="1" smtClean="0">
                <a:latin typeface="Trebuchet MS"/>
              </a:rPr>
              <a:t>GoL</a:t>
            </a:r>
            <a:r>
              <a:rPr lang="en-US" sz="1800" dirty="0" smtClean="0">
                <a:latin typeface="Trebuchet MS"/>
              </a:rPr>
              <a:t> </a:t>
            </a:r>
            <a:r>
              <a:rPr lang="en-US" sz="1800" dirty="0" err="1" smtClean="0">
                <a:latin typeface="Trebuchet MS"/>
              </a:rPr>
              <a:t>approvement</a:t>
            </a:r>
            <a:r>
              <a:rPr lang="en-US" sz="1800" dirty="0" smtClean="0">
                <a:latin typeface="Trebuchet MS"/>
              </a:rPr>
              <a:t> of IDRL for advocacy</a:t>
            </a:r>
          </a:p>
          <a:p>
            <a:pPr>
              <a:buFontTx/>
              <a:buChar char="-"/>
            </a:pPr>
            <a:r>
              <a:rPr lang="en-US" sz="1800" dirty="0" smtClean="0">
                <a:latin typeface="Trebuchet MS"/>
              </a:rPr>
              <a:t>Implement  CBDRR projects integrated with CCA</a:t>
            </a:r>
          </a:p>
          <a:p>
            <a:pPr>
              <a:buFontTx/>
              <a:buChar char="-"/>
            </a:pPr>
            <a:r>
              <a:rPr lang="en-US" sz="1800" dirty="0" smtClean="0">
                <a:latin typeface="Trebuchet MS"/>
              </a:rPr>
              <a:t>Clear discussion with NDMO on national platform who is taking lead.</a:t>
            </a:r>
          </a:p>
          <a:p>
            <a:pPr>
              <a:buFontTx/>
              <a:buChar char="-"/>
            </a:pPr>
            <a:r>
              <a:rPr lang="en-US" sz="1800" dirty="0" smtClean="0">
                <a:latin typeface="Trebuchet MS"/>
              </a:rPr>
              <a:t>How to have SOPs for coordination</a:t>
            </a:r>
          </a:p>
          <a:p>
            <a:pPr>
              <a:buFontTx/>
              <a:buChar char="-"/>
            </a:pPr>
            <a:r>
              <a:rPr lang="en-US" sz="1800" dirty="0" smtClean="0">
                <a:latin typeface="Trebuchet MS"/>
              </a:rPr>
              <a:t>How to exchange best practices across regions on knowledge Management</a:t>
            </a:r>
          </a:p>
          <a:p>
            <a:pPr>
              <a:buNone/>
            </a:pPr>
            <a:endParaRPr lang="en-US" sz="1800" dirty="0" smtClean="0">
              <a:latin typeface="Trebuchet MS"/>
            </a:endParaRPr>
          </a:p>
          <a:p>
            <a:pPr>
              <a:buNone/>
            </a:pPr>
            <a:endParaRPr lang="en-US" sz="1800" dirty="0" smtClean="0">
              <a:latin typeface="Trebuchet MS"/>
            </a:endParaRPr>
          </a:p>
          <a:p>
            <a:pPr>
              <a:buNone/>
            </a:pPr>
            <a:r>
              <a:rPr lang="en-US" sz="1800" dirty="0" smtClean="0">
                <a:latin typeface="Trebuchet MS"/>
              </a:rPr>
              <a:t>				Thank you very much for your </a:t>
            </a:r>
            <a:r>
              <a:rPr lang="en-US" sz="1800" smtClean="0">
                <a:latin typeface="Trebuchet MS"/>
              </a:rPr>
              <a:t>kind attention !</a:t>
            </a:r>
            <a:endParaRPr lang="en-US" sz="1800" dirty="0" smtClean="0">
              <a:latin typeface="Trebuchet MS"/>
            </a:endParaRPr>
          </a:p>
          <a:p>
            <a:pPr>
              <a:buNone/>
            </a:pPr>
            <a:r>
              <a:rPr lang="en-US" sz="1800" dirty="0" smtClean="0"/>
              <a:t>  </a:t>
            </a:r>
            <a:endParaRPr lang="en-US" sz="1800" dirty="0" smtClean="0">
              <a:latin typeface="Trebuchet M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413</Words>
  <Application>Microsoft Office PowerPoint</Application>
  <PresentationFormat>On-screen Show (4:3)</PresentationFormat>
  <Paragraphs>89</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Slide 1</vt:lpstr>
      <vt:lpstr>Slide 2</vt:lpstr>
      <vt:lpstr>Slide 3</vt:lpstr>
      <vt:lpstr>CBDRR Program undertaken in 2010-2012</vt:lpstr>
      <vt:lpstr>Slide 5</vt:lpstr>
      <vt:lpstr>Early warning and reporting line</vt:lpstr>
      <vt:lpstr>Flood relief operations</vt:lpstr>
      <vt:lpstr>Future plans</vt:lpstr>
      <vt:lpstr>Future plans continued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vt com</dc:creator>
  <cp:lastModifiedBy>vt com</cp:lastModifiedBy>
  <cp:revision>35</cp:revision>
  <dcterms:created xsi:type="dcterms:W3CDTF">2012-05-31T07:57:12Z</dcterms:created>
  <dcterms:modified xsi:type="dcterms:W3CDTF">2012-06-04T07:19:36Z</dcterms:modified>
</cp:coreProperties>
</file>